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23"/>
  </p:notesMasterIdLst>
  <p:handoutMasterIdLst>
    <p:handoutMasterId r:id="rId24"/>
  </p:handoutMasterIdLst>
  <p:sldIdLst>
    <p:sldId id="280" r:id="rId5"/>
    <p:sldId id="294" r:id="rId6"/>
    <p:sldId id="259" r:id="rId7"/>
    <p:sldId id="297" r:id="rId8"/>
    <p:sldId id="298" r:id="rId9"/>
    <p:sldId id="299" r:id="rId10"/>
    <p:sldId id="300" r:id="rId11"/>
    <p:sldId id="318" r:id="rId12"/>
    <p:sldId id="301" r:id="rId13"/>
    <p:sldId id="302" r:id="rId14"/>
    <p:sldId id="303" r:id="rId15"/>
    <p:sldId id="304" r:id="rId16"/>
    <p:sldId id="307" r:id="rId17"/>
    <p:sldId id="306" r:id="rId18"/>
    <p:sldId id="305" r:id="rId19"/>
    <p:sldId id="310" r:id="rId20"/>
    <p:sldId id="311" r:id="rId21"/>
    <p:sldId id="312" r:id="rId2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F0B0B"/>
    <a:srgbClr val="91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348" y="10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ie Čejková" userId="149fa612-509f-424b-8421-9c365530288a" providerId="ADAL" clId="{E17EE261-01D5-4665-9545-DEBF196F867A}"/>
    <pc:docChg chg="delSld modSld">
      <pc:chgData name="Lucie Čejková" userId="149fa612-509f-424b-8421-9c365530288a" providerId="ADAL" clId="{E17EE261-01D5-4665-9545-DEBF196F867A}" dt="2023-12-15T10:57:02.718" v="18" actId="20577"/>
      <pc:docMkLst>
        <pc:docMk/>
      </pc:docMkLst>
      <pc:sldChg chg="modNotesTx">
        <pc:chgData name="Lucie Čejková" userId="149fa612-509f-424b-8421-9c365530288a" providerId="ADAL" clId="{E17EE261-01D5-4665-9545-DEBF196F867A}" dt="2023-12-15T10:56:34.021" v="7" actId="20577"/>
        <pc:sldMkLst>
          <pc:docMk/>
          <pc:sldMk cId="3206343967" sldId="259"/>
        </pc:sldMkLst>
      </pc:sldChg>
      <pc:sldChg chg="modNotesTx">
        <pc:chgData name="Lucie Čejková" userId="149fa612-509f-424b-8421-9c365530288a" providerId="ADAL" clId="{E17EE261-01D5-4665-9545-DEBF196F867A}" dt="2023-12-15T10:56:29.614" v="5" actId="20577"/>
        <pc:sldMkLst>
          <pc:docMk/>
          <pc:sldMk cId="517904379" sldId="280"/>
        </pc:sldMkLst>
      </pc:sldChg>
      <pc:sldChg chg="modNotesTx">
        <pc:chgData name="Lucie Čejková" userId="149fa612-509f-424b-8421-9c365530288a" providerId="ADAL" clId="{E17EE261-01D5-4665-9545-DEBF196F867A}" dt="2023-12-15T10:56:31.633" v="6" actId="20577"/>
        <pc:sldMkLst>
          <pc:docMk/>
          <pc:sldMk cId="1676353961" sldId="294"/>
        </pc:sldMkLst>
      </pc:sldChg>
      <pc:sldChg chg="modNotesTx">
        <pc:chgData name="Lucie Čejková" userId="149fa612-509f-424b-8421-9c365530288a" providerId="ADAL" clId="{E17EE261-01D5-4665-9545-DEBF196F867A}" dt="2023-12-15T10:56:35.846" v="8" actId="20577"/>
        <pc:sldMkLst>
          <pc:docMk/>
          <pc:sldMk cId="1479534944" sldId="297"/>
        </pc:sldMkLst>
      </pc:sldChg>
      <pc:sldChg chg="modNotesTx">
        <pc:chgData name="Lucie Čejková" userId="149fa612-509f-424b-8421-9c365530288a" providerId="ADAL" clId="{E17EE261-01D5-4665-9545-DEBF196F867A}" dt="2023-12-15T10:56:37.398" v="9" actId="20577"/>
        <pc:sldMkLst>
          <pc:docMk/>
          <pc:sldMk cId="3139661846" sldId="298"/>
        </pc:sldMkLst>
      </pc:sldChg>
      <pc:sldChg chg="modNotesTx">
        <pc:chgData name="Lucie Čejková" userId="149fa612-509f-424b-8421-9c365530288a" providerId="ADAL" clId="{E17EE261-01D5-4665-9545-DEBF196F867A}" dt="2023-12-15T10:56:38.805" v="10" actId="20577"/>
        <pc:sldMkLst>
          <pc:docMk/>
          <pc:sldMk cId="1138241234" sldId="299"/>
        </pc:sldMkLst>
      </pc:sldChg>
      <pc:sldChg chg="modNotesTx">
        <pc:chgData name="Lucie Čejková" userId="149fa612-509f-424b-8421-9c365530288a" providerId="ADAL" clId="{E17EE261-01D5-4665-9545-DEBF196F867A}" dt="2023-12-15T10:56:40.823" v="11" actId="20577"/>
        <pc:sldMkLst>
          <pc:docMk/>
          <pc:sldMk cId="3242860186" sldId="300"/>
        </pc:sldMkLst>
      </pc:sldChg>
      <pc:sldChg chg="modNotesTx">
        <pc:chgData name="Lucie Čejková" userId="149fa612-509f-424b-8421-9c365530288a" providerId="ADAL" clId="{E17EE261-01D5-4665-9545-DEBF196F867A}" dt="2023-12-15T10:56:44.901" v="13" actId="20577"/>
        <pc:sldMkLst>
          <pc:docMk/>
          <pc:sldMk cId="3063629645" sldId="301"/>
        </pc:sldMkLst>
      </pc:sldChg>
      <pc:sldChg chg="modNotesTx">
        <pc:chgData name="Lucie Čejková" userId="149fa612-509f-424b-8421-9c365530288a" providerId="ADAL" clId="{E17EE261-01D5-4665-9545-DEBF196F867A}" dt="2023-12-15T10:56:46.262" v="14" actId="20577"/>
        <pc:sldMkLst>
          <pc:docMk/>
          <pc:sldMk cId="13748189" sldId="302"/>
        </pc:sldMkLst>
      </pc:sldChg>
      <pc:sldChg chg="modNotesTx">
        <pc:chgData name="Lucie Čejková" userId="149fa612-509f-424b-8421-9c365530288a" providerId="ADAL" clId="{E17EE261-01D5-4665-9545-DEBF196F867A}" dt="2023-12-15T10:56:48.883" v="15" actId="20577"/>
        <pc:sldMkLst>
          <pc:docMk/>
          <pc:sldMk cId="3391865928" sldId="303"/>
        </pc:sldMkLst>
      </pc:sldChg>
      <pc:sldChg chg="modNotesTx">
        <pc:chgData name="Lucie Čejková" userId="149fa612-509f-424b-8421-9c365530288a" providerId="ADAL" clId="{E17EE261-01D5-4665-9545-DEBF196F867A}" dt="2023-12-15T10:56:53.623" v="17" actId="20577"/>
        <pc:sldMkLst>
          <pc:docMk/>
          <pc:sldMk cId="2400510229" sldId="306"/>
        </pc:sldMkLst>
      </pc:sldChg>
      <pc:sldChg chg="modNotesTx">
        <pc:chgData name="Lucie Čejková" userId="149fa612-509f-424b-8421-9c365530288a" providerId="ADAL" clId="{E17EE261-01D5-4665-9545-DEBF196F867A}" dt="2023-12-15T10:56:51.709" v="16" actId="20577"/>
        <pc:sldMkLst>
          <pc:docMk/>
          <pc:sldMk cId="136696982" sldId="307"/>
        </pc:sldMkLst>
      </pc:sldChg>
      <pc:sldChg chg="modNotesTx">
        <pc:chgData name="Lucie Čejková" userId="149fa612-509f-424b-8421-9c365530288a" providerId="ADAL" clId="{E17EE261-01D5-4665-9545-DEBF196F867A}" dt="2023-12-15T10:57:02.718" v="18" actId="20577"/>
        <pc:sldMkLst>
          <pc:docMk/>
          <pc:sldMk cId="3996915034" sldId="311"/>
        </pc:sldMkLst>
      </pc:sldChg>
      <pc:sldChg chg="del">
        <pc:chgData name="Lucie Čejková" userId="149fa612-509f-424b-8421-9c365530288a" providerId="ADAL" clId="{E17EE261-01D5-4665-9545-DEBF196F867A}" dt="2023-12-15T10:56:14.529" v="0" actId="47"/>
        <pc:sldMkLst>
          <pc:docMk/>
          <pc:sldMk cId="1804723918" sldId="314"/>
        </pc:sldMkLst>
      </pc:sldChg>
      <pc:sldChg chg="del">
        <pc:chgData name="Lucie Čejková" userId="149fa612-509f-424b-8421-9c365530288a" providerId="ADAL" clId="{E17EE261-01D5-4665-9545-DEBF196F867A}" dt="2023-12-15T10:56:16.776" v="2" actId="47"/>
        <pc:sldMkLst>
          <pc:docMk/>
          <pc:sldMk cId="2038945437" sldId="315"/>
        </pc:sldMkLst>
      </pc:sldChg>
      <pc:sldChg chg="del">
        <pc:chgData name="Lucie Čejková" userId="149fa612-509f-424b-8421-9c365530288a" providerId="ADAL" clId="{E17EE261-01D5-4665-9545-DEBF196F867A}" dt="2023-12-15T10:56:17.522" v="3" actId="47"/>
        <pc:sldMkLst>
          <pc:docMk/>
          <pc:sldMk cId="4160831874" sldId="316"/>
        </pc:sldMkLst>
      </pc:sldChg>
      <pc:sldChg chg="del">
        <pc:chgData name="Lucie Čejková" userId="149fa612-509f-424b-8421-9c365530288a" providerId="ADAL" clId="{E17EE261-01D5-4665-9545-DEBF196F867A}" dt="2023-12-15T10:56:20.867" v="4" actId="47"/>
        <pc:sldMkLst>
          <pc:docMk/>
          <pc:sldMk cId="2834603437" sldId="317"/>
        </pc:sldMkLst>
      </pc:sldChg>
      <pc:sldChg chg="modNotesTx">
        <pc:chgData name="Lucie Čejková" userId="149fa612-509f-424b-8421-9c365530288a" providerId="ADAL" clId="{E17EE261-01D5-4665-9545-DEBF196F867A}" dt="2023-12-15T10:56:42.997" v="12" actId="20577"/>
        <pc:sldMkLst>
          <pc:docMk/>
          <pc:sldMk cId="3051871473" sldId="318"/>
        </pc:sldMkLst>
      </pc:sldChg>
      <pc:sldChg chg="del">
        <pc:chgData name="Lucie Čejková" userId="149fa612-509f-424b-8421-9c365530288a" providerId="ADAL" clId="{E17EE261-01D5-4665-9545-DEBF196F867A}" dt="2023-12-15T10:56:16.133" v="1" actId="47"/>
        <pc:sldMkLst>
          <pc:docMk/>
          <pc:sldMk cId="1047453451" sldId="31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189094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280036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605826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757571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306203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794407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26003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s-CZ" sz="12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4580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dirty="0">
              <a:cs typeface="Arial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82509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1755" indent="0">
              <a:buNone/>
            </a:pPr>
            <a:endParaRPr lang="cs-CZ" dirty="0">
              <a:cs typeface="Arial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83201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00129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23420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315696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s-CZ" sz="12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63474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35763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vložíte nadpis</a:t>
            </a:r>
            <a:endParaRPr lang="cs-CZ" noProof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pic>
        <p:nvPicPr>
          <p:cNvPr id="16" name="Obrázek 1">
            <a:extLst>
              <a:ext uri="{FF2B5EF4-FFF2-40B4-BE49-F238E27FC236}">
                <a16:creationId xmlns:a16="http://schemas.microsoft.com/office/drawing/2014/main" id="{7A558590-3D19-6C48-A2E2-AA9685798C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pic>
        <p:nvPicPr>
          <p:cNvPr id="5" name="Obrázek 1">
            <a:extLst>
              <a:ext uri="{FF2B5EF4-FFF2-40B4-BE49-F238E27FC236}">
                <a16:creationId xmlns:a16="http://schemas.microsoft.com/office/drawing/2014/main" id="{0F2C13CE-A0CC-E748-B805-EB1352FB7D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3DA34264-82BA-334B-A52D-7C7E390753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2FAE87C-EBEA-6046-B188-17A3FDF54E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FF2AF076-03BF-A840-9AC6-67D6A53082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3" cy="3240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logo slide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7000" y="2618763"/>
            <a:ext cx="5598000" cy="162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pic>
        <p:nvPicPr>
          <p:cNvPr id="7" name="Obrázek 1">
            <a:extLst>
              <a:ext uri="{FF2B5EF4-FFF2-40B4-BE49-F238E27FC236}">
                <a16:creationId xmlns:a16="http://schemas.microsoft.com/office/drawing/2014/main" id="{CFFDD51A-A9F8-FE4E-B3A4-730012EB1A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pic>
        <p:nvPicPr>
          <p:cNvPr id="8" name="Obrázek 1">
            <a:extLst>
              <a:ext uri="{FF2B5EF4-FFF2-40B4-BE49-F238E27FC236}">
                <a16:creationId xmlns:a16="http://schemas.microsoft.com/office/drawing/2014/main" id="{B8CF8514-A699-7446-A004-D53B6C058A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pic>
        <p:nvPicPr>
          <p:cNvPr id="10" name="Obrázek 1">
            <a:extLst>
              <a:ext uri="{FF2B5EF4-FFF2-40B4-BE49-F238E27FC236}">
                <a16:creationId xmlns:a16="http://schemas.microsoft.com/office/drawing/2014/main" id="{56972E37-6C79-104E-9A2E-0A7D6AE76D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/>
              <a:t>Kliknutím vložíte nadpis</a:t>
            </a:r>
            <a:endParaRPr lang="cs-CZ" noProof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pic>
        <p:nvPicPr>
          <p:cNvPr id="10" name="Obrázek 1">
            <a:extLst>
              <a:ext uri="{FF2B5EF4-FFF2-40B4-BE49-F238E27FC236}">
                <a16:creationId xmlns:a16="http://schemas.microsoft.com/office/drawing/2014/main" id="{7BC10773-D561-EC40-B870-2EB7E6832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Kliknutím vložíte podnadpis</a:t>
            </a:r>
          </a:p>
        </p:txBody>
      </p:sp>
      <p:pic>
        <p:nvPicPr>
          <p:cNvPr id="12" name="Obrázek 1">
            <a:extLst>
              <a:ext uri="{FF2B5EF4-FFF2-40B4-BE49-F238E27FC236}">
                <a16:creationId xmlns:a16="http://schemas.microsoft.com/office/drawing/2014/main" id="{AAC051C2-3678-DC41-8EFB-F28692213E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vložíte nadpis</a:t>
            </a:r>
          </a:p>
        </p:txBody>
      </p:sp>
      <p:pic>
        <p:nvPicPr>
          <p:cNvPr id="22" name="Obrázek 1">
            <a:extLst>
              <a:ext uri="{FF2B5EF4-FFF2-40B4-BE49-F238E27FC236}">
                <a16:creationId xmlns:a16="http://schemas.microsoft.com/office/drawing/2014/main" id="{0354C595-25A7-D342-992D-A47A315A96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</p:txBody>
      </p:sp>
      <p:pic>
        <p:nvPicPr>
          <p:cNvPr id="6" name="Obrázek 1">
            <a:extLst>
              <a:ext uri="{FF2B5EF4-FFF2-40B4-BE49-F238E27FC236}">
                <a16:creationId xmlns:a16="http://schemas.microsoft.com/office/drawing/2014/main" id="{8CCE2A48-C459-CA4C-978D-0CE03EA53F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vložíte nadpis</a:t>
            </a:r>
          </a:p>
        </p:txBody>
      </p:sp>
      <p:pic>
        <p:nvPicPr>
          <p:cNvPr id="8" name="Obrázek 1">
            <a:extLst>
              <a:ext uri="{FF2B5EF4-FFF2-40B4-BE49-F238E27FC236}">
                <a16:creationId xmlns:a16="http://schemas.microsoft.com/office/drawing/2014/main" id="{B8E44221-4107-1D4F-ACA7-8A5430625C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Úvod do inferenční statistiky</a:t>
            </a:r>
          </a:p>
        </p:txBody>
      </p:sp>
      <p:sp>
        <p:nvSpPr>
          <p:cNvPr id="8" name="Zástupný symbol pro zápatí 1">
            <a:extLst>
              <a:ext uri="{FF2B5EF4-FFF2-40B4-BE49-F238E27FC236}">
                <a16:creationId xmlns:a16="http://schemas.microsoft.com/office/drawing/2014/main" id="{91674B6E-4400-4CF0-A968-3A7D446593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/>
              <a:t>ZURn4108 Deskriptivní analýza kvantitativních dat</a:t>
            </a:r>
          </a:p>
        </p:txBody>
      </p:sp>
    </p:spTree>
    <p:extLst>
      <p:ext uri="{BB962C8B-B14F-4D97-AF65-F5344CB8AC3E}">
        <p14:creationId xmlns:p14="http://schemas.microsoft.com/office/powerpoint/2010/main" val="517904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92F22B4-8160-4CBF-8086-9410E08B1E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ZURn4108 Deskriptivní analýza kvantitativních dat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66B8502-CAE3-4CA8-A9F1-030E145D16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9D4615D-F11E-47C7-873D-68862F169D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518" b="4892"/>
          <a:stretch/>
        </p:blipFill>
        <p:spPr>
          <a:xfrm rot="-60000">
            <a:off x="2967170" y="265722"/>
            <a:ext cx="6251295" cy="596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8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1033973-BE0B-430D-9ED6-98D3D66ADC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ZURn4108 Deskriptivní analýza kvantitativních dat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34AF075-6C67-4954-9BB0-8E1811C91F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36865B4-362B-4525-A086-B3F2744BE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Zjištění (normálního) rozložení</a:t>
            </a:r>
            <a:endParaRPr lang="en-US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29D36DB-28E7-4126-9637-6690055929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graficky</a:t>
            </a:r>
          </a:p>
          <a:p>
            <a:pPr lvl="1"/>
            <a:r>
              <a:rPr lang="cs-CZ"/>
              <a:t>SPSS: histogram </a:t>
            </a:r>
            <a:r>
              <a:rPr lang="cs-CZ" err="1"/>
              <a:t>with</a:t>
            </a:r>
            <a:r>
              <a:rPr lang="cs-CZ"/>
              <a:t> </a:t>
            </a:r>
            <a:r>
              <a:rPr lang="cs-CZ" err="1"/>
              <a:t>normal</a:t>
            </a:r>
            <a:r>
              <a:rPr lang="cs-CZ"/>
              <a:t> </a:t>
            </a:r>
            <a:r>
              <a:rPr lang="cs-CZ" err="1"/>
              <a:t>curve</a:t>
            </a:r>
            <a:r>
              <a:rPr lang="cs-CZ"/>
              <a:t>, P-P plot (viz Rabušic s. 126–127)</a:t>
            </a:r>
          </a:p>
          <a:p>
            <a:pPr lvl="1"/>
            <a:endParaRPr lang="cs-CZ"/>
          </a:p>
          <a:p>
            <a:r>
              <a:rPr lang="cs-CZ">
                <a:solidFill>
                  <a:schemeClr val="tx2"/>
                </a:solidFill>
              </a:rPr>
              <a:t>statistiky pro šikmost (</a:t>
            </a:r>
            <a:r>
              <a:rPr lang="cs-CZ" err="1">
                <a:solidFill>
                  <a:schemeClr val="tx2"/>
                </a:solidFill>
              </a:rPr>
              <a:t>skewness</a:t>
            </a:r>
            <a:r>
              <a:rPr lang="cs-CZ">
                <a:solidFill>
                  <a:schemeClr val="tx2"/>
                </a:solidFill>
              </a:rPr>
              <a:t>) a špičatost (</a:t>
            </a:r>
            <a:r>
              <a:rPr lang="cs-CZ" err="1">
                <a:solidFill>
                  <a:schemeClr val="tx2"/>
                </a:solidFill>
              </a:rPr>
              <a:t>kurtosis</a:t>
            </a:r>
            <a:r>
              <a:rPr lang="cs-CZ">
                <a:solidFill>
                  <a:schemeClr val="tx2"/>
                </a:solidFill>
              </a:rPr>
              <a:t>)</a:t>
            </a:r>
          </a:p>
          <a:p>
            <a:endParaRPr lang="cs-CZ"/>
          </a:p>
          <a:p>
            <a:r>
              <a:rPr lang="cs-CZ"/>
              <a:t>pomocí testů</a:t>
            </a:r>
          </a:p>
          <a:p>
            <a:pPr lvl="1"/>
            <a:r>
              <a:rPr lang="cs-CZ"/>
              <a:t>viz Rabušic s. 129–130</a:t>
            </a:r>
          </a:p>
        </p:txBody>
      </p:sp>
    </p:spTree>
    <p:extLst>
      <p:ext uri="{BB962C8B-B14F-4D97-AF65-F5344CB8AC3E}">
        <p14:creationId xmlns:p14="http://schemas.microsoft.com/office/powerpoint/2010/main" val="3391865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3616A59-5B1B-46B7-A2C6-8A9FFC59D2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ZURn4108 Deskriptivní analýza kvantitativních dat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41E1FC6-8202-4C0F-872F-CD2A0FD961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CAE7B8B-6704-443E-A5BE-CB09BC1F4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Šikmost (</a:t>
            </a:r>
            <a:r>
              <a:rPr lang="cs-CZ" err="1"/>
              <a:t>skewness</a:t>
            </a:r>
            <a:r>
              <a:rPr lang="cs-CZ"/>
              <a:t>) a špičatost (</a:t>
            </a:r>
            <a:r>
              <a:rPr lang="cs-CZ" err="1"/>
              <a:t>kurtosis</a:t>
            </a:r>
            <a:r>
              <a:rPr lang="cs-CZ"/>
              <a:t>)</a:t>
            </a:r>
            <a:endParaRPr lang="en-US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3ED0BE5-EFC4-482A-9CEE-31BE36712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statistiky, které shrnují tvar rozložení proměnné</a:t>
            </a:r>
          </a:p>
          <a:p>
            <a:endParaRPr lang="cs-CZ"/>
          </a:p>
          <a:p>
            <a:r>
              <a:rPr lang="cs-CZ"/>
              <a:t>normální rozložení: </a:t>
            </a:r>
            <a:r>
              <a:rPr lang="cs-CZ" err="1"/>
              <a:t>skewness</a:t>
            </a:r>
            <a:r>
              <a:rPr lang="cs-CZ"/>
              <a:t> = 0, </a:t>
            </a:r>
            <a:r>
              <a:rPr lang="cs-CZ" err="1"/>
              <a:t>kurtosis</a:t>
            </a:r>
            <a:r>
              <a:rPr lang="cs-CZ"/>
              <a:t> = 0</a:t>
            </a:r>
          </a:p>
          <a:p>
            <a:endParaRPr lang="cs-CZ"/>
          </a:p>
          <a:p>
            <a:r>
              <a:rPr lang="cs-CZ"/>
              <a:t>čím vyšší hodnota, tím vyšší oddálení od normálního rozdělení</a:t>
            </a:r>
          </a:p>
          <a:p>
            <a:pPr lvl="1"/>
            <a:r>
              <a:rPr lang="cs-CZ"/>
              <a:t>pokud je </a:t>
            </a:r>
            <a:r>
              <a:rPr lang="cs-CZ" err="1"/>
              <a:t>skewness</a:t>
            </a:r>
            <a:r>
              <a:rPr lang="cs-CZ"/>
              <a:t> nebo </a:t>
            </a:r>
            <a:r>
              <a:rPr lang="cs-CZ" err="1"/>
              <a:t>kurtosis</a:t>
            </a:r>
            <a:r>
              <a:rPr lang="cs-CZ"/>
              <a:t> po vydělení jejich standardní chybou (</a:t>
            </a:r>
            <a:r>
              <a:rPr lang="cs-CZ" err="1"/>
              <a:t>std</a:t>
            </a:r>
            <a:r>
              <a:rPr lang="cs-CZ"/>
              <a:t>. </a:t>
            </a:r>
            <a:r>
              <a:rPr lang="cs-CZ" err="1"/>
              <a:t>error</a:t>
            </a:r>
            <a:r>
              <a:rPr lang="cs-CZ"/>
              <a:t>) vyšší než 1,96 → výrazně zešikmené/špičaté</a:t>
            </a:r>
          </a:p>
          <a:p>
            <a:pPr lvl="1"/>
            <a:r>
              <a:rPr lang="cs-CZ"/>
              <a:t>hodnota je však arbitrární, pro velké soubory se např. doporučuje 2,58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183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72BE7B1-8FA2-436C-907F-C935A9E5EF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ZURn4108 Deskriptivní analýza kvantitativních dat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993F9A0-0B1C-489D-9491-83BF3DDD72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792DB67-4F2C-4DC7-8365-D73226B1F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err="1"/>
              <a:t>Boxplot</a:t>
            </a:r>
            <a:endParaRPr lang="en-US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1258EEB-EE46-4574-A8F3-120EECE95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3223350" cy="4139998"/>
          </a:xfrm>
        </p:spPr>
        <p:txBody>
          <a:bodyPr/>
          <a:lstStyle/>
          <a:p>
            <a:r>
              <a:rPr lang="cs-CZ"/>
              <a:t>„krabicový“ graf</a:t>
            </a:r>
          </a:p>
          <a:p>
            <a:r>
              <a:rPr lang="cs-CZ"/>
              <a:t>ukazuje: kvartily, medián, </a:t>
            </a:r>
            <a:r>
              <a:rPr lang="cs-CZ" b="1"/>
              <a:t>odlehlé hodnoty</a:t>
            </a:r>
            <a:r>
              <a:rPr lang="cs-CZ"/>
              <a:t>, rozpětí</a:t>
            </a:r>
          </a:p>
          <a:p>
            <a:r>
              <a:rPr lang="cs-CZ"/>
              <a:t>poskytne přehled o rozložení proměnné (ale ne o rozložení uvnitř kvartilů)</a:t>
            </a:r>
          </a:p>
          <a:p>
            <a:endParaRPr lang="en-US"/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9F920B87-FC8A-45FD-B332-AAD2D5CB10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360662" y="2390775"/>
            <a:ext cx="6715125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96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72BE7B1-8FA2-436C-907F-C935A9E5EF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ZURn4108 Deskriptivní analýza kvantitativních dat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993F9A0-0B1C-489D-9491-83BF3DDD72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792DB67-4F2C-4DC7-8365-D73226B1F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err="1"/>
              <a:t>Boxplot</a:t>
            </a:r>
            <a:endParaRPr lang="en-US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52EA6F90-090B-4977-A06D-EF7175FDA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360662" y="2390775"/>
            <a:ext cx="6715125" cy="2076450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FB209FE2-2B44-43F3-B9A0-BAAC07AC83FB}"/>
              </a:ext>
            </a:extLst>
          </p:cNvPr>
          <p:cNvSpPr txBox="1"/>
          <p:nvPr/>
        </p:nvSpPr>
        <p:spPr>
          <a:xfrm>
            <a:off x="7761028" y="720000"/>
            <a:ext cx="249459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>
                <a:latin typeface="+mn-lt"/>
              </a:rPr>
              <a:t>odlehlé hodnoty</a:t>
            </a:r>
          </a:p>
          <a:p>
            <a:pPr algn="l"/>
            <a:endParaRPr lang="cs-CZ">
              <a:latin typeface="+mn-lt"/>
            </a:endParaRPr>
          </a:p>
          <a:p>
            <a:r>
              <a:rPr lang="cs-CZ">
                <a:latin typeface="+mn-lt"/>
              </a:rPr>
              <a:t>„antény“, „vousy“</a:t>
            </a:r>
          </a:p>
          <a:p>
            <a:pPr algn="l"/>
            <a:endParaRPr lang="cs-CZ">
              <a:latin typeface="+mn-lt"/>
            </a:endParaRPr>
          </a:p>
          <a:p>
            <a:pPr algn="l"/>
            <a:endParaRPr lang="cs-CZ">
              <a:latin typeface="+mn-lt"/>
            </a:endParaRPr>
          </a:p>
          <a:p>
            <a:pPr algn="l"/>
            <a:endParaRPr lang="cs-CZ">
              <a:latin typeface="+mn-lt"/>
            </a:endParaRPr>
          </a:p>
          <a:p>
            <a:pPr algn="l"/>
            <a:endParaRPr lang="cs-CZ">
              <a:latin typeface="+mn-lt"/>
            </a:endParaRPr>
          </a:p>
          <a:p>
            <a:pPr algn="l"/>
            <a:endParaRPr lang="cs-CZ">
              <a:latin typeface="+mn-lt"/>
            </a:endParaRPr>
          </a:p>
          <a:p>
            <a:pPr algn="l"/>
            <a:endParaRPr lang="cs-CZ">
              <a:latin typeface="+mn-lt"/>
            </a:endParaRPr>
          </a:p>
          <a:p>
            <a:pPr algn="l"/>
            <a:r>
              <a:rPr lang="cs-CZ">
                <a:latin typeface="+mn-lt"/>
              </a:rPr>
              <a:t>medián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D03A1E4A-0E27-4972-B3F8-7FC8B2AB2563}"/>
              </a:ext>
            </a:extLst>
          </p:cNvPr>
          <p:cNvSpPr txBox="1"/>
          <p:nvPr/>
        </p:nvSpPr>
        <p:spPr>
          <a:xfrm>
            <a:off x="6793093" y="1820139"/>
            <a:ext cx="11102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>
                <a:latin typeface="+mn-lt"/>
              </a:rPr>
              <a:t>25 %</a:t>
            </a:r>
          </a:p>
          <a:p>
            <a:pPr algn="l"/>
            <a:endParaRPr lang="cs-CZ">
              <a:latin typeface="+mn-lt"/>
            </a:endParaRPr>
          </a:p>
          <a:p>
            <a:pPr algn="l"/>
            <a:endParaRPr lang="cs-CZ">
              <a:latin typeface="+mn-lt"/>
            </a:endParaRPr>
          </a:p>
          <a:p>
            <a:pPr algn="l"/>
            <a:endParaRPr lang="cs-CZ">
              <a:latin typeface="+mn-lt"/>
            </a:endParaRPr>
          </a:p>
          <a:p>
            <a:pPr algn="l"/>
            <a:r>
              <a:rPr lang="cs-CZ">
                <a:latin typeface="+mn-lt"/>
              </a:rPr>
              <a:t> 25 %</a:t>
            </a:r>
          </a:p>
          <a:p>
            <a:pPr algn="l"/>
            <a:endParaRPr lang="cs-CZ">
              <a:latin typeface="+mn-lt"/>
            </a:endParaRPr>
          </a:p>
          <a:p>
            <a:pPr algn="l"/>
            <a:endParaRPr lang="cs-CZ">
              <a:latin typeface="+mn-lt"/>
            </a:endParaRPr>
          </a:p>
          <a:p>
            <a:pPr algn="l"/>
            <a:endParaRPr lang="cs-CZ">
              <a:latin typeface="+mn-lt"/>
            </a:endParaRPr>
          </a:p>
          <a:p>
            <a:pPr algn="l"/>
            <a:r>
              <a:rPr lang="cs-CZ">
                <a:latin typeface="+mn-lt"/>
              </a:rPr>
              <a:t> 25 %</a:t>
            </a:r>
          </a:p>
          <a:p>
            <a:pPr algn="l"/>
            <a:endParaRPr lang="cs-CZ">
              <a:latin typeface="+mn-lt"/>
            </a:endParaRPr>
          </a:p>
          <a:p>
            <a:pPr algn="l"/>
            <a:r>
              <a:rPr lang="cs-CZ">
                <a:latin typeface="+mn-lt"/>
              </a:rPr>
              <a:t>25 %</a:t>
            </a:r>
          </a:p>
        </p:txBody>
      </p:sp>
      <p:cxnSp>
        <p:nvCxnSpPr>
          <p:cNvPr id="25" name="Přímá spojnice se šipkou 24">
            <a:extLst>
              <a:ext uri="{FF2B5EF4-FFF2-40B4-BE49-F238E27FC236}">
                <a16:creationId xmlns:a16="http://schemas.microsoft.com/office/drawing/2014/main" id="{CFBF8107-8431-4C5C-BA59-A77BD949E6DC}"/>
              </a:ext>
            </a:extLst>
          </p:cNvPr>
          <p:cNvCxnSpPr/>
          <p:nvPr/>
        </p:nvCxnSpPr>
        <p:spPr bwMode="auto">
          <a:xfrm flipH="1" flipV="1">
            <a:off x="6244389" y="720000"/>
            <a:ext cx="1516639" cy="225788"/>
          </a:xfrm>
          <a:prstGeom prst="straightConnector1">
            <a:avLst/>
          </a:prstGeom>
          <a:ln w="38100"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pojnice: pravoúhlá 26">
            <a:extLst>
              <a:ext uri="{FF2B5EF4-FFF2-40B4-BE49-F238E27FC236}">
                <a16:creationId xmlns:a16="http://schemas.microsoft.com/office/drawing/2014/main" id="{BA7AAA22-A192-4156-85BE-5CE21A25F7E9}"/>
              </a:ext>
            </a:extLst>
          </p:cNvPr>
          <p:cNvCxnSpPr/>
          <p:nvPr/>
        </p:nvCxnSpPr>
        <p:spPr bwMode="auto">
          <a:xfrm rot="5400000">
            <a:off x="5936640" y="2232807"/>
            <a:ext cx="4188880" cy="3621505"/>
          </a:xfrm>
          <a:prstGeom prst="bentConnector3">
            <a:avLst>
              <a:gd name="adj1" fmla="val 99977"/>
            </a:avLst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Přímá spojnice se šipkou 28">
            <a:extLst>
              <a:ext uri="{FF2B5EF4-FFF2-40B4-BE49-F238E27FC236}">
                <a16:creationId xmlns:a16="http://schemas.microsoft.com/office/drawing/2014/main" id="{198FBC50-0D60-4DB4-9BF6-C425B96F929F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244389" y="1692002"/>
            <a:ext cx="1516639" cy="15242"/>
          </a:xfrm>
          <a:prstGeom prst="straightConnector1">
            <a:avLst/>
          </a:prstGeom>
          <a:ln w="38100"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510AEA6A-3818-40EC-AC41-C3E60726F9FE}"/>
              </a:ext>
            </a:extLst>
          </p:cNvPr>
          <p:cNvSpPr txBox="1"/>
          <p:nvPr/>
        </p:nvSpPr>
        <p:spPr>
          <a:xfrm>
            <a:off x="3853563" y="2520872"/>
            <a:ext cx="923330" cy="3070712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cs-CZ">
                <a:latin typeface="+mn-lt"/>
              </a:rPr>
              <a:t>„krabice“</a:t>
            </a:r>
          </a:p>
          <a:p>
            <a:pPr algn="ctr"/>
            <a:r>
              <a:rPr lang="cs-CZ" err="1">
                <a:latin typeface="+mn-lt"/>
              </a:rPr>
              <a:t>mezikvartilové</a:t>
            </a:r>
            <a:r>
              <a:rPr lang="cs-CZ">
                <a:latin typeface="+mn-lt"/>
              </a:rPr>
              <a:t> rozpětí</a:t>
            </a:r>
          </a:p>
        </p:txBody>
      </p:sp>
      <p:sp>
        <p:nvSpPr>
          <p:cNvPr id="38" name="Levá složená závorka 37">
            <a:extLst>
              <a:ext uri="{FF2B5EF4-FFF2-40B4-BE49-F238E27FC236}">
                <a16:creationId xmlns:a16="http://schemas.microsoft.com/office/drawing/2014/main" id="{53D0EB29-BE29-4EBA-B1E3-C2DBD09690E1}"/>
              </a:ext>
            </a:extLst>
          </p:cNvPr>
          <p:cNvSpPr/>
          <p:nvPr/>
        </p:nvSpPr>
        <p:spPr bwMode="auto">
          <a:xfrm>
            <a:off x="4896506" y="2818562"/>
            <a:ext cx="679009" cy="2475333"/>
          </a:xfrm>
          <a:prstGeom prst="leftBrace">
            <a:avLst/>
          </a:prstGeom>
          <a:solidFill>
            <a:schemeClr val="bg1"/>
          </a:solidFill>
          <a:ln w="38100">
            <a:solidFill>
              <a:srgbClr val="0000DC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9" name="Pravá složená závorka 38">
            <a:extLst>
              <a:ext uri="{FF2B5EF4-FFF2-40B4-BE49-F238E27FC236}">
                <a16:creationId xmlns:a16="http://schemas.microsoft.com/office/drawing/2014/main" id="{C00B0983-DF7D-43C6-9220-3DF54830E28A}"/>
              </a:ext>
            </a:extLst>
          </p:cNvPr>
          <p:cNvSpPr/>
          <p:nvPr/>
        </p:nvSpPr>
        <p:spPr bwMode="auto">
          <a:xfrm>
            <a:off x="6114084" y="945788"/>
            <a:ext cx="679009" cy="1829030"/>
          </a:xfrm>
          <a:prstGeom prst="rightBrace">
            <a:avLst>
              <a:gd name="adj1" fmla="val 8333"/>
              <a:gd name="adj2" fmla="val 60525"/>
            </a:avLst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0" name="Pravá složená závorka 39">
            <a:extLst>
              <a:ext uri="{FF2B5EF4-FFF2-40B4-BE49-F238E27FC236}">
                <a16:creationId xmlns:a16="http://schemas.microsoft.com/office/drawing/2014/main" id="{F9FE243B-C3D6-41D6-A093-94EAB25AEA31}"/>
              </a:ext>
            </a:extLst>
          </p:cNvPr>
          <p:cNvSpPr/>
          <p:nvPr/>
        </p:nvSpPr>
        <p:spPr bwMode="auto">
          <a:xfrm>
            <a:off x="6543450" y="2818562"/>
            <a:ext cx="355885" cy="1552471"/>
          </a:xfrm>
          <a:prstGeom prst="rightBrace">
            <a:avLst>
              <a:gd name="adj1" fmla="val 8333"/>
              <a:gd name="adj2" fmla="val 45450"/>
            </a:avLst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1" name="Pravá složená závorka 40">
            <a:extLst>
              <a:ext uri="{FF2B5EF4-FFF2-40B4-BE49-F238E27FC236}">
                <a16:creationId xmlns:a16="http://schemas.microsoft.com/office/drawing/2014/main" id="{EC8F7E8A-B91D-4C2B-B5FC-04123DBB7215}"/>
              </a:ext>
            </a:extLst>
          </p:cNvPr>
          <p:cNvSpPr/>
          <p:nvPr/>
        </p:nvSpPr>
        <p:spPr bwMode="auto">
          <a:xfrm>
            <a:off x="6533121" y="4433895"/>
            <a:ext cx="366214" cy="871243"/>
          </a:xfrm>
          <a:prstGeom prst="rightBrace">
            <a:avLst>
              <a:gd name="adj1" fmla="val 8333"/>
              <a:gd name="adj2" fmla="val 63971"/>
            </a:avLst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32" name="Přímá spojnice se šipkou 31">
            <a:extLst>
              <a:ext uri="{FF2B5EF4-FFF2-40B4-BE49-F238E27FC236}">
                <a16:creationId xmlns:a16="http://schemas.microsoft.com/office/drawing/2014/main" id="{AD4A2153-882C-461E-9CE6-C911F01B35D2}"/>
              </a:ext>
            </a:extLst>
          </p:cNvPr>
          <p:cNvCxnSpPr>
            <a:cxnSpLocks/>
          </p:cNvCxnSpPr>
          <p:nvPr/>
        </p:nvCxnSpPr>
        <p:spPr bwMode="auto">
          <a:xfrm flipH="1">
            <a:off x="6533121" y="4271210"/>
            <a:ext cx="1227907" cy="106850"/>
          </a:xfrm>
          <a:prstGeom prst="straightConnector1">
            <a:avLst/>
          </a:prstGeom>
          <a:ln w="38100"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Pravá složená závorka 43">
            <a:extLst>
              <a:ext uri="{FF2B5EF4-FFF2-40B4-BE49-F238E27FC236}">
                <a16:creationId xmlns:a16="http://schemas.microsoft.com/office/drawing/2014/main" id="{B1A9AEDE-FB6F-494A-80F3-2053F486B1FA}"/>
              </a:ext>
            </a:extLst>
          </p:cNvPr>
          <p:cNvSpPr/>
          <p:nvPr/>
        </p:nvSpPr>
        <p:spPr bwMode="auto">
          <a:xfrm>
            <a:off x="6114083" y="5360973"/>
            <a:ext cx="679009" cy="1010150"/>
          </a:xfrm>
          <a:prstGeom prst="rightBrace">
            <a:avLst>
              <a:gd name="adj1" fmla="val 8333"/>
              <a:gd name="adj2" fmla="val 35232"/>
            </a:avLst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510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9A71D3A-E4A9-49B8-BD0B-2D5429C432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ZURn4108 Deskriptivní analýza kvantitativních dat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F53705C-5B5E-4AE2-9D16-82535846A7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8C91BBE-6262-4968-B167-89CD0FF54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Normální rozložení</a:t>
            </a:r>
            <a:endParaRPr lang="en-US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7B4A4D44-CBE7-4E01-A3BF-0D99BC1541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48" y="4790930"/>
            <a:ext cx="4953429" cy="1005927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E9971287-5AAA-4E20-8C53-46FBD45690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2974" y="1264817"/>
            <a:ext cx="6306051" cy="288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2738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9A71D3A-E4A9-49B8-BD0B-2D5429C432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ZURn4108 Deskriptivní analýza kvantitativních dat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F53705C-5B5E-4AE2-9D16-82535846A7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8C91BBE-6262-4968-B167-89CD0FF54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Rozložení: šikmost</a:t>
            </a:r>
            <a:endParaRPr lang="en-US"/>
          </a:p>
        </p:txBody>
      </p:sp>
      <p:pic>
        <p:nvPicPr>
          <p:cNvPr id="1026" name="Picture 2" descr="Box Plot | Simply Psychology">
            <a:extLst>
              <a:ext uri="{FF2B5EF4-FFF2-40B4-BE49-F238E27FC236}">
                <a16:creationId xmlns:a16="http://schemas.microsoft.com/office/drawing/2014/main" id="{E9F027A3-AC7F-4923-ACC9-A59186DAA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999" y="2163568"/>
            <a:ext cx="7920001" cy="370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EB764DFA-7A90-487E-80F5-B37040A270F8}"/>
              </a:ext>
            </a:extLst>
          </p:cNvPr>
          <p:cNvSpPr txBox="1"/>
          <p:nvPr/>
        </p:nvSpPr>
        <p:spPr>
          <a:xfrm>
            <a:off x="2135999" y="1529064"/>
            <a:ext cx="2170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>
                <a:latin typeface="+mn-lt"/>
              </a:rPr>
              <a:t>levé, negativní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DE3AB2B-CA33-4E0A-908E-936D75A42858}"/>
              </a:ext>
            </a:extLst>
          </p:cNvPr>
          <p:cNvSpPr txBox="1"/>
          <p:nvPr/>
        </p:nvSpPr>
        <p:spPr>
          <a:xfrm>
            <a:off x="7752870" y="1523159"/>
            <a:ext cx="2255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>
                <a:latin typeface="+mn-lt"/>
              </a:rPr>
              <a:t>pravé, pozitivní</a:t>
            </a:r>
          </a:p>
        </p:txBody>
      </p:sp>
    </p:spTree>
    <p:extLst>
      <p:ext uri="{BB962C8B-B14F-4D97-AF65-F5344CB8AC3E}">
        <p14:creationId xmlns:p14="http://schemas.microsoft.com/office/powerpoint/2010/main" val="24207005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9A71D3A-E4A9-49B8-BD0B-2D5429C432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ZURn4108 Deskriptivní analýza kvantitativních dat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F53705C-5B5E-4AE2-9D16-82535846A7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8C91BBE-6262-4968-B167-89CD0FF54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Rozložení: špičatost</a:t>
            </a:r>
            <a:endParaRPr lang="en-US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E497115-DB63-4F66-BE5E-99B3622674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r="2675"/>
          <a:stretch/>
        </p:blipFill>
        <p:spPr>
          <a:xfrm>
            <a:off x="6793070" y="1675729"/>
            <a:ext cx="4848573" cy="387149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B5370651-87F1-407C-809E-6398EE1C8D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7787" y="3794833"/>
            <a:ext cx="4373489" cy="168532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1E9BEEAD-B6E3-49C2-B9FF-039AC969586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985"/>
          <a:stretch/>
        </p:blipFill>
        <p:spPr>
          <a:xfrm>
            <a:off x="2429836" y="1263278"/>
            <a:ext cx="3775213" cy="2344479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92E5D82E-F176-4B76-8987-D5C4FA8EFA26}"/>
              </a:ext>
            </a:extLst>
          </p:cNvPr>
          <p:cNvSpPr txBox="1"/>
          <p:nvPr/>
        </p:nvSpPr>
        <p:spPr>
          <a:xfrm>
            <a:off x="414000" y="2268929"/>
            <a:ext cx="158889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err="1">
                <a:latin typeface="+mn-lt"/>
              </a:rPr>
              <a:t>leptokurtic</a:t>
            </a:r>
            <a:endParaRPr lang="cs-CZ">
              <a:latin typeface="+mn-lt"/>
            </a:endParaRPr>
          </a:p>
          <a:p>
            <a:pPr algn="ctr"/>
            <a:r>
              <a:rPr lang="cs-CZ">
                <a:latin typeface="+mn-lt"/>
              </a:rPr>
              <a:t>+</a:t>
            </a:r>
          </a:p>
          <a:p>
            <a:pPr algn="ctr"/>
            <a:endParaRPr lang="cs-CZ">
              <a:latin typeface="+mn-lt"/>
            </a:endParaRPr>
          </a:p>
          <a:p>
            <a:pPr algn="ctr"/>
            <a:endParaRPr lang="cs-CZ">
              <a:latin typeface="+mn-lt"/>
            </a:endParaRPr>
          </a:p>
          <a:p>
            <a:pPr algn="ctr"/>
            <a:endParaRPr lang="cs-CZ">
              <a:latin typeface="+mn-lt"/>
            </a:endParaRPr>
          </a:p>
          <a:p>
            <a:pPr algn="ctr"/>
            <a:endParaRPr lang="cs-CZ">
              <a:latin typeface="+mn-lt"/>
            </a:endParaRPr>
          </a:p>
          <a:p>
            <a:pPr algn="ctr"/>
            <a:r>
              <a:rPr lang="cs-CZ" err="1">
                <a:latin typeface="+mn-lt"/>
              </a:rPr>
              <a:t>platykurtic</a:t>
            </a:r>
            <a:endParaRPr lang="cs-CZ">
              <a:latin typeface="+mn-lt"/>
            </a:endParaRPr>
          </a:p>
          <a:p>
            <a:pPr algn="ctr"/>
            <a:r>
              <a:rPr lang="cs-CZ">
                <a:latin typeface="+mn-lt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9969150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zápatí 1">
            <a:extLst>
              <a:ext uri="{FF2B5EF4-FFF2-40B4-BE49-F238E27FC236}">
                <a16:creationId xmlns:a16="http://schemas.microsoft.com/office/drawing/2014/main" id="{91674B6E-4400-4CF0-A968-3A7D446593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ZURn4108 Deskriptivní analýza kvantitativních dat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noProof="0" smtClean="0"/>
              <a:pPr>
                <a:spcAft>
                  <a:spcPts val="600"/>
                </a:spcAft>
              </a:pPr>
              <a:t>18</a:t>
            </a:fld>
            <a:endParaRPr lang="cs-CZ" altLang="cs-CZ" noProof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9A7C382-1865-4B26-8DB9-B6EAD8E731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57" b="19333"/>
          <a:stretch/>
        </p:blipFill>
        <p:spPr bwMode="auto">
          <a:xfrm>
            <a:off x="720000" y="692150"/>
            <a:ext cx="10753200" cy="513985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611693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23565FD-56E4-4972-A239-C20BFE53A9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ZURn4108 Deskriptivní analýza kvantitativních dat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F4C532A-6766-46C3-9F93-8BF8FDDCB1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C35A417-E92A-4790-8D66-02E535304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5376000" cy="451576"/>
          </a:xfrm>
        </p:spPr>
        <p:txBody>
          <a:bodyPr/>
          <a:lstStyle/>
          <a:p>
            <a:r>
              <a:rPr lang="cs-CZ"/>
              <a:t>Deskriptivní</a:t>
            </a:r>
            <a:br>
              <a:rPr lang="cs-CZ"/>
            </a:br>
            <a:r>
              <a:rPr lang="cs-CZ"/>
              <a:t>statistika</a:t>
            </a:r>
            <a:endParaRPr lang="en-US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1BD0188-0280-43E3-B972-56A429331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89484"/>
            <a:ext cx="5223600" cy="3894916"/>
          </a:xfrm>
        </p:spPr>
        <p:txBody>
          <a:bodyPr/>
          <a:lstStyle/>
          <a:p>
            <a:pPr marL="72000" indent="0">
              <a:buNone/>
            </a:pPr>
            <a:r>
              <a:rPr lang="cs-CZ" u="sng" dirty="0"/>
              <a:t>Cíl</a:t>
            </a:r>
          </a:p>
          <a:p>
            <a:r>
              <a:rPr lang="cs-CZ" dirty="0"/>
              <a:t>usuzovat o populaci na základě zjištění (statistik) ve výběrovém souboru</a:t>
            </a:r>
            <a:endParaRPr lang="en-GB" dirty="0"/>
          </a:p>
          <a:p>
            <a:r>
              <a:rPr lang="en-GB" dirty="0" err="1"/>
              <a:t>testovat</a:t>
            </a:r>
            <a:r>
              <a:rPr lang="en-GB" dirty="0"/>
              <a:t> </a:t>
            </a:r>
            <a:r>
              <a:rPr lang="en-GB" dirty="0" err="1"/>
              <a:t>hypotézy</a:t>
            </a:r>
            <a:endParaRPr lang="cs-CZ" dirty="0"/>
          </a:p>
        </p:txBody>
      </p:sp>
      <p:sp>
        <p:nvSpPr>
          <p:cNvPr id="6" name="Nadpis 3">
            <a:extLst>
              <a:ext uri="{FF2B5EF4-FFF2-40B4-BE49-F238E27FC236}">
                <a16:creationId xmlns:a16="http://schemas.microsoft.com/office/drawing/2014/main" id="{16205DB3-95F6-4F6C-A9E8-D2EC65CF6D8B}"/>
              </a:ext>
            </a:extLst>
          </p:cNvPr>
          <p:cNvSpPr txBox="1">
            <a:spLocks/>
          </p:cNvSpPr>
          <p:nvPr/>
        </p:nvSpPr>
        <p:spPr>
          <a:xfrm>
            <a:off x="6096000" y="720000"/>
            <a:ext cx="53760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kern="0"/>
              <a:t>Inferenční</a:t>
            </a:r>
          </a:p>
          <a:p>
            <a:r>
              <a:rPr lang="cs-CZ" kern="0"/>
              <a:t>statistika</a:t>
            </a:r>
            <a:endParaRPr lang="en-US" kern="0"/>
          </a:p>
        </p:txBody>
      </p:sp>
      <p:sp>
        <p:nvSpPr>
          <p:cNvPr id="7" name="Zástupný obsah 4">
            <a:extLst>
              <a:ext uri="{FF2B5EF4-FFF2-40B4-BE49-F238E27FC236}">
                <a16:creationId xmlns:a16="http://schemas.microsoft.com/office/drawing/2014/main" id="{4C56C884-7A3A-46A3-A92C-FA7F8338C1E7}"/>
              </a:ext>
            </a:extLst>
          </p:cNvPr>
          <p:cNvSpPr txBox="1">
            <a:spLocks/>
          </p:cNvSpPr>
          <p:nvPr/>
        </p:nvSpPr>
        <p:spPr>
          <a:xfrm>
            <a:off x="720000" y="2089484"/>
            <a:ext cx="5023074" cy="389491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None/>
            </a:pPr>
            <a:r>
              <a:rPr lang="cs-CZ" u="sng" kern="0" dirty="0"/>
              <a:t>Cíl</a:t>
            </a:r>
          </a:p>
          <a:p>
            <a:r>
              <a:rPr lang="cs-CZ" kern="0" dirty="0" err="1"/>
              <a:t>popsa</a:t>
            </a:r>
            <a:r>
              <a:rPr lang="en-GB" kern="0" dirty="0"/>
              <a:t>t data</a:t>
            </a:r>
          </a:p>
          <a:p>
            <a:r>
              <a:rPr lang="cs-CZ" kern="0" dirty="0"/>
              <a:t>sumarizovat data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676353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249585E-E28E-49AD-9F0A-98C2F254CC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ZURn4108 Deskriptivní analýza kvantitativních dat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2FC0CB3-182C-440D-89BA-982891C37C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1355F04-3D0B-4A8B-A16B-E5EF1B4F8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Pojmy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A91677AF-342A-46D2-9B4B-FB6156FC0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621" y="1629789"/>
            <a:ext cx="11178758" cy="4139998"/>
          </a:xfrm>
        </p:spPr>
        <p:txBody>
          <a:bodyPr vert="horz" lIns="0" tIns="0" rIns="0" bIns="0" rtlCol="0" anchor="t">
            <a:noAutofit/>
          </a:bodyPr>
          <a:lstStyle/>
          <a:p>
            <a:pPr marL="71755" indent="0">
              <a:buNone/>
            </a:pPr>
            <a:r>
              <a:rPr lang="cs-CZ" b="1">
                <a:cs typeface="Arial"/>
              </a:rPr>
              <a:t>Populace (základní soubor)</a:t>
            </a:r>
          </a:p>
          <a:p>
            <a:pPr marL="528955" indent="-457200"/>
            <a:r>
              <a:rPr lang="cs-CZ">
                <a:cs typeface="Arial"/>
              </a:rPr>
              <a:t>celek definovaný pro potřeby výzkumu</a:t>
            </a:r>
          </a:p>
          <a:p>
            <a:pPr marL="528955" indent="-457200"/>
            <a:r>
              <a:rPr lang="cs-CZ">
                <a:cs typeface="Arial"/>
              </a:rPr>
              <a:t>všechny jednotky, o kterých v našem výzkumu hovoříme</a:t>
            </a:r>
          </a:p>
          <a:p>
            <a:pPr marL="528955" indent="-457200"/>
            <a:r>
              <a:rPr lang="cs-CZ">
                <a:cs typeface="Arial"/>
              </a:rPr>
              <a:t>práce s celou populací = </a:t>
            </a:r>
            <a:r>
              <a:rPr lang="cs-CZ" b="1">
                <a:cs typeface="Arial"/>
              </a:rPr>
              <a:t>census</a:t>
            </a:r>
          </a:p>
          <a:p>
            <a:pPr marL="528955" indent="-457200"/>
            <a:r>
              <a:rPr lang="cs-CZ" b="1">
                <a:cs typeface="Arial"/>
              </a:rPr>
              <a:t>parametr </a:t>
            </a:r>
            <a:r>
              <a:rPr lang="cs-CZ">
                <a:cs typeface="Arial"/>
              </a:rPr>
              <a:t>= zjištění (měřitelná kvalita) v populaci</a:t>
            </a:r>
          </a:p>
          <a:p>
            <a:pPr marL="71755" indent="0">
              <a:buNone/>
            </a:pPr>
            <a:endParaRPr lang="cs-CZ">
              <a:cs typeface="Arial"/>
            </a:endParaRPr>
          </a:p>
          <a:p>
            <a:pPr marL="528955" indent="-457200"/>
            <a:r>
              <a:rPr lang="cs-CZ">
                <a:cs typeface="Arial"/>
              </a:rPr>
              <a:t>např. občané České republiky, všechna vydání Deníku N za rok 2021, všichni studenti magisterského programu KMSŽ, všichni diváci TV Nova</a:t>
            </a:r>
          </a:p>
        </p:txBody>
      </p:sp>
    </p:spTree>
    <p:extLst>
      <p:ext uri="{BB962C8B-B14F-4D97-AF65-F5344CB8AC3E}">
        <p14:creationId xmlns:p14="http://schemas.microsoft.com/office/powerpoint/2010/main" val="3206343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249585E-E28E-49AD-9F0A-98C2F254CC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ZURn4108 Deskriptivní analýza kvantitativních dat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2FC0CB3-182C-440D-89BA-982891C37C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1355F04-3D0B-4A8B-A16B-E5EF1B4F8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Pojmy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A91677AF-342A-46D2-9B4B-FB6156FC0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621" y="1629789"/>
            <a:ext cx="11178758" cy="4139998"/>
          </a:xfrm>
        </p:spPr>
        <p:txBody>
          <a:bodyPr vert="horz" lIns="0" tIns="0" rIns="0" bIns="0" rtlCol="0" anchor="t">
            <a:noAutofit/>
          </a:bodyPr>
          <a:lstStyle/>
          <a:p>
            <a:pPr marL="71755" indent="0">
              <a:buNone/>
            </a:pPr>
            <a:r>
              <a:rPr lang="cs-CZ" b="1">
                <a:cs typeface="Arial"/>
              </a:rPr>
              <a:t>Výběr (výběrový soubor)</a:t>
            </a:r>
          </a:p>
          <a:p>
            <a:pPr marL="528955" indent="-457200"/>
            <a:r>
              <a:rPr lang="cs-CZ">
                <a:cs typeface="Arial"/>
              </a:rPr>
              <a:t>soubor </a:t>
            </a:r>
            <a:r>
              <a:rPr lang="cs-CZ" b="1">
                <a:cs typeface="Arial"/>
              </a:rPr>
              <a:t>jednotek</a:t>
            </a:r>
            <a:r>
              <a:rPr lang="cs-CZ">
                <a:cs typeface="Arial"/>
              </a:rPr>
              <a:t>, se kterými ve výzkumu skutečně pracujeme</a:t>
            </a:r>
          </a:p>
          <a:p>
            <a:pPr marL="780955" lvl="1" indent="-457200"/>
            <a:r>
              <a:rPr lang="cs-CZ">
                <a:cs typeface="Arial"/>
              </a:rPr>
              <a:t>jednotka = člověk, jev</a:t>
            </a:r>
          </a:p>
          <a:p>
            <a:pPr marL="528955" indent="-457200"/>
            <a:r>
              <a:rPr lang="cs-CZ">
                <a:cs typeface="Arial"/>
              </a:rPr>
              <a:t>tvoří </a:t>
            </a:r>
            <a:r>
              <a:rPr lang="cs-CZ" b="1">
                <a:cs typeface="Arial"/>
              </a:rPr>
              <a:t>vzorek</a:t>
            </a:r>
            <a:r>
              <a:rPr lang="cs-CZ">
                <a:cs typeface="Arial"/>
              </a:rPr>
              <a:t> našeho výzkumu</a:t>
            </a:r>
          </a:p>
          <a:p>
            <a:pPr marL="780955" lvl="1" indent="-457200"/>
            <a:r>
              <a:rPr lang="cs-CZ">
                <a:cs typeface="Arial"/>
              </a:rPr>
              <a:t>vzorek = jednotky, od kterých máme data</a:t>
            </a:r>
          </a:p>
          <a:p>
            <a:pPr marL="528955" indent="-457200"/>
            <a:r>
              <a:rPr lang="cs-CZ" b="1">
                <a:cs typeface="Arial"/>
              </a:rPr>
              <a:t>statistika</a:t>
            </a:r>
            <a:r>
              <a:rPr lang="cs-CZ">
                <a:cs typeface="Arial"/>
              </a:rPr>
              <a:t> = zjištění (měřitelná kvalita) ve výběru</a:t>
            </a:r>
            <a:endParaRPr lang="cs-CZ" b="1">
              <a:cs typeface="Arial"/>
            </a:endParaRPr>
          </a:p>
          <a:p>
            <a:pPr marL="528955" indent="-457200"/>
            <a:endParaRPr lang="cs-CZ">
              <a:cs typeface="Arial"/>
            </a:endParaRPr>
          </a:p>
          <a:p>
            <a:pPr marL="528955" indent="-457200"/>
            <a:r>
              <a:rPr lang="cs-CZ">
                <a:cs typeface="Arial"/>
              </a:rPr>
              <a:t>např. 3251 respondentů výběrového šetření v celé ČR, vybraná vydání Deníku N za rok 2021, 15 studentů magisterského programu KMSŽ, 325 diváků TV Nova</a:t>
            </a:r>
          </a:p>
          <a:p>
            <a:pPr marL="71755" indent="0">
              <a:buNone/>
            </a:pPr>
            <a:endParaRPr lang="cs-CZ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9534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F0DE58F-E1E8-4D73-BE78-246157A5E7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ZURn4108 Deskriptivní analýza kvantitativních dat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B3F9C7D-DB06-487E-BA3B-DC75A76865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AF2F585-1EBD-4A41-A29D-8A8023C4A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7610" y="5336638"/>
            <a:ext cx="7916780" cy="451576"/>
          </a:xfrm>
        </p:spPr>
        <p:txBody>
          <a:bodyPr/>
          <a:lstStyle/>
          <a:p>
            <a:r>
              <a:rPr lang="cs-CZ"/>
              <a:t>Populace				  vzorek</a:t>
            </a:r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FCA65B4-FCA1-4EA4-9F2A-C57523C814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46"/>
          <a:stretch/>
        </p:blipFill>
        <p:spPr bwMode="auto">
          <a:xfrm>
            <a:off x="1182798" y="378000"/>
            <a:ext cx="9826404" cy="4518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661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F0DE58F-E1E8-4D73-BE78-246157A5E7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ZURn4108 Deskriptivní analýza kvantitativních dat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B3F9C7D-DB06-487E-BA3B-DC75A76865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AF2F585-1EBD-4A41-A29D-8A8023C4A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7610" y="5336638"/>
            <a:ext cx="7916780" cy="451576"/>
          </a:xfrm>
        </p:spPr>
        <p:txBody>
          <a:bodyPr/>
          <a:lstStyle/>
          <a:p>
            <a:r>
              <a:rPr lang="cs-CZ"/>
              <a:t>Populace				  vzorek</a:t>
            </a:r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FCA65B4-FCA1-4EA4-9F2A-C57523C814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46"/>
          <a:stretch/>
        </p:blipFill>
        <p:spPr bwMode="auto">
          <a:xfrm>
            <a:off x="1182798" y="378000"/>
            <a:ext cx="9826404" cy="4518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ál 4">
            <a:extLst>
              <a:ext uri="{FF2B5EF4-FFF2-40B4-BE49-F238E27FC236}">
                <a16:creationId xmlns:a16="http://schemas.microsoft.com/office/drawing/2014/main" id="{31846BF1-1FFF-49EF-A278-F4E37984FF11}"/>
              </a:ext>
            </a:extLst>
          </p:cNvPr>
          <p:cNvSpPr/>
          <p:nvPr/>
        </p:nvSpPr>
        <p:spPr bwMode="auto">
          <a:xfrm>
            <a:off x="7003705" y="1434569"/>
            <a:ext cx="3272589" cy="3236495"/>
          </a:xfrm>
          <a:prstGeom prst="ellipse">
            <a:avLst/>
          </a:prstGeom>
          <a:noFill/>
          <a:ln w="7620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Nadpis 3">
            <a:extLst>
              <a:ext uri="{FF2B5EF4-FFF2-40B4-BE49-F238E27FC236}">
                <a16:creationId xmlns:a16="http://schemas.microsoft.com/office/drawing/2014/main" id="{C614CDEF-F343-417F-845A-967D63BF6DE9}"/>
              </a:ext>
            </a:extLst>
          </p:cNvPr>
          <p:cNvSpPr txBox="1">
            <a:spLocks/>
          </p:cNvSpPr>
          <p:nvPr/>
        </p:nvSpPr>
        <p:spPr>
          <a:xfrm>
            <a:off x="6561221" y="843998"/>
            <a:ext cx="5386137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kern="0">
                <a:solidFill>
                  <a:schemeClr val="accent3">
                    <a:lumMod val="60000"/>
                    <a:lumOff val="40000"/>
                  </a:schemeClr>
                </a:solidFill>
              </a:rPr>
              <a:t>deskriptivní statistika</a:t>
            </a:r>
            <a:endParaRPr lang="en-US" kern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241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F0DE58F-E1E8-4D73-BE78-246157A5E7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ZURn4108 Deskriptivní analýza kvantitativních dat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B3F9C7D-DB06-487E-BA3B-DC75A76865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AF2F585-1EBD-4A41-A29D-8A8023C4A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7610" y="5336638"/>
            <a:ext cx="7916780" cy="451576"/>
          </a:xfrm>
        </p:spPr>
        <p:txBody>
          <a:bodyPr/>
          <a:lstStyle/>
          <a:p>
            <a:r>
              <a:rPr lang="cs-CZ"/>
              <a:t>Populace				  vzorek</a:t>
            </a:r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FCA65B4-FCA1-4EA4-9F2A-C57523C814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46"/>
          <a:stretch/>
        </p:blipFill>
        <p:spPr bwMode="auto">
          <a:xfrm>
            <a:off x="1182798" y="378000"/>
            <a:ext cx="9826404" cy="4518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3">
            <a:extLst>
              <a:ext uri="{FF2B5EF4-FFF2-40B4-BE49-F238E27FC236}">
                <a16:creationId xmlns:a16="http://schemas.microsoft.com/office/drawing/2014/main" id="{C614CDEF-F343-417F-845A-967D63BF6DE9}"/>
              </a:ext>
            </a:extLst>
          </p:cNvPr>
          <p:cNvSpPr txBox="1">
            <a:spLocks/>
          </p:cNvSpPr>
          <p:nvPr/>
        </p:nvSpPr>
        <p:spPr>
          <a:xfrm>
            <a:off x="6805863" y="618210"/>
            <a:ext cx="5386137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kern="0">
                <a:solidFill>
                  <a:schemeClr val="accent6">
                    <a:lumMod val="60000"/>
                    <a:lumOff val="40000"/>
                  </a:schemeClr>
                </a:solidFill>
              </a:rPr>
              <a:t>inferenční statistika</a:t>
            </a:r>
            <a:endParaRPr lang="en-US" ker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341A86EF-ACB9-4025-B2BA-43F6017BF2D3}"/>
              </a:ext>
            </a:extLst>
          </p:cNvPr>
          <p:cNvCxnSpPr/>
          <p:nvPr/>
        </p:nvCxnSpPr>
        <p:spPr bwMode="auto">
          <a:xfrm flipH="1" flipV="1">
            <a:off x="6232358" y="1431758"/>
            <a:ext cx="2165684" cy="433137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242860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23565FD-56E4-4972-A239-C20BFE53A9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ZURn4108 Deskriptivní analýza kvantitativních dat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F4C532A-6766-46C3-9F93-8BF8FDDCB1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C35A417-E92A-4790-8D66-02E535304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5376000" cy="451576"/>
          </a:xfrm>
        </p:spPr>
        <p:txBody>
          <a:bodyPr/>
          <a:lstStyle/>
          <a:p>
            <a:r>
              <a:rPr lang="cs-CZ"/>
              <a:t>Deskriptivní</a:t>
            </a:r>
            <a:br>
              <a:rPr lang="cs-CZ"/>
            </a:br>
            <a:r>
              <a:rPr lang="cs-CZ"/>
              <a:t>statistika</a:t>
            </a:r>
            <a:endParaRPr lang="en-US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1BD0188-0280-43E3-B972-56A429331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89484"/>
            <a:ext cx="5223600" cy="3894916"/>
          </a:xfrm>
        </p:spPr>
        <p:txBody>
          <a:bodyPr/>
          <a:lstStyle/>
          <a:p>
            <a:pPr marL="72000" indent="0">
              <a:buNone/>
            </a:pPr>
            <a:r>
              <a:rPr lang="cs-CZ" u="sng" dirty="0"/>
              <a:t>Cíl</a:t>
            </a:r>
          </a:p>
          <a:p>
            <a:r>
              <a:rPr lang="cs-CZ" dirty="0"/>
              <a:t>usuzovat o populaci na základě zjištění (statistik) ve výběrovém souboru</a:t>
            </a:r>
            <a:endParaRPr lang="en-GB" dirty="0"/>
          </a:p>
          <a:p>
            <a:r>
              <a:rPr lang="en-GB" b="1" dirty="0" err="1">
                <a:solidFill>
                  <a:srgbClr val="0000DC"/>
                </a:solidFill>
              </a:rPr>
              <a:t>testovat</a:t>
            </a:r>
            <a:r>
              <a:rPr lang="en-GB" b="1" dirty="0">
                <a:solidFill>
                  <a:srgbClr val="0000DC"/>
                </a:solidFill>
              </a:rPr>
              <a:t> </a:t>
            </a:r>
            <a:r>
              <a:rPr lang="en-GB" b="1" dirty="0" err="1">
                <a:solidFill>
                  <a:srgbClr val="0000DC"/>
                </a:solidFill>
              </a:rPr>
              <a:t>hypotézy</a:t>
            </a:r>
            <a:endParaRPr lang="cs-CZ" b="1" dirty="0">
              <a:solidFill>
                <a:srgbClr val="0000DC"/>
              </a:solidFill>
            </a:endParaRPr>
          </a:p>
        </p:txBody>
      </p:sp>
      <p:sp>
        <p:nvSpPr>
          <p:cNvPr id="6" name="Nadpis 3">
            <a:extLst>
              <a:ext uri="{FF2B5EF4-FFF2-40B4-BE49-F238E27FC236}">
                <a16:creationId xmlns:a16="http://schemas.microsoft.com/office/drawing/2014/main" id="{16205DB3-95F6-4F6C-A9E8-D2EC65CF6D8B}"/>
              </a:ext>
            </a:extLst>
          </p:cNvPr>
          <p:cNvSpPr txBox="1">
            <a:spLocks/>
          </p:cNvSpPr>
          <p:nvPr/>
        </p:nvSpPr>
        <p:spPr>
          <a:xfrm>
            <a:off x="6096000" y="720000"/>
            <a:ext cx="53760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kern="0"/>
              <a:t>Inferenční</a:t>
            </a:r>
          </a:p>
          <a:p>
            <a:r>
              <a:rPr lang="cs-CZ" kern="0"/>
              <a:t>statistika</a:t>
            </a:r>
            <a:endParaRPr lang="en-US" kern="0"/>
          </a:p>
        </p:txBody>
      </p:sp>
      <p:sp>
        <p:nvSpPr>
          <p:cNvPr id="7" name="Zástupný obsah 4">
            <a:extLst>
              <a:ext uri="{FF2B5EF4-FFF2-40B4-BE49-F238E27FC236}">
                <a16:creationId xmlns:a16="http://schemas.microsoft.com/office/drawing/2014/main" id="{4C56C884-7A3A-46A3-A92C-FA7F8338C1E7}"/>
              </a:ext>
            </a:extLst>
          </p:cNvPr>
          <p:cNvSpPr txBox="1">
            <a:spLocks/>
          </p:cNvSpPr>
          <p:nvPr/>
        </p:nvSpPr>
        <p:spPr>
          <a:xfrm>
            <a:off x="720000" y="2089484"/>
            <a:ext cx="5023074" cy="389491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None/>
            </a:pPr>
            <a:r>
              <a:rPr lang="cs-CZ" u="sng" kern="0" dirty="0"/>
              <a:t>Cíl</a:t>
            </a:r>
          </a:p>
          <a:p>
            <a:r>
              <a:rPr lang="cs-CZ" kern="0" dirty="0" err="1"/>
              <a:t>popsa</a:t>
            </a:r>
            <a:r>
              <a:rPr lang="en-GB" kern="0" dirty="0"/>
              <a:t>t data</a:t>
            </a:r>
          </a:p>
          <a:p>
            <a:r>
              <a:rPr lang="cs-CZ" kern="0" dirty="0"/>
              <a:t>sumarizovat data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051871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1033973-BE0B-430D-9ED6-98D3D66ADC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ZURn4108 Deskriptivní analýza kvantitativních dat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34AF075-6C67-4954-9BB0-8E1811C91F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36865B4-362B-4525-A086-B3F2744BE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Normální rozložení</a:t>
            </a:r>
            <a:endParaRPr lang="en-US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29D36DB-28E7-4126-9637-6690055929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spoléhá na něj mnoho procedur v inferenční statistice</a:t>
            </a:r>
          </a:p>
          <a:p>
            <a:r>
              <a:rPr lang="cs-CZ"/>
              <a:t>v populaci ho má mnoho jevů (biologické, psychologické, sociální), ale </a:t>
            </a:r>
            <a:r>
              <a:rPr lang="cs-CZ">
                <a:solidFill>
                  <a:schemeClr val="tx2"/>
                </a:solidFill>
              </a:rPr>
              <a:t>ne všechny</a:t>
            </a:r>
          </a:p>
          <a:p>
            <a:pPr lvl="1"/>
            <a:r>
              <a:rPr lang="cs-CZ"/>
              <a:t>proto potřeba kontrolovat</a:t>
            </a:r>
          </a:p>
          <a:p>
            <a:pPr marL="324000" lvl="1" indent="0">
              <a:buNone/>
            </a:pPr>
            <a:endParaRPr lang="cs-CZ"/>
          </a:p>
          <a:p>
            <a:r>
              <a:rPr lang="cs-CZ"/>
              <a:t>podoba zvonovité křivky, tzv. </a:t>
            </a:r>
            <a:r>
              <a:rPr lang="cs-CZ" b="1"/>
              <a:t>Gaussova křivka</a:t>
            </a:r>
          </a:p>
          <a:p>
            <a:r>
              <a:rPr lang="cs-CZ">
                <a:solidFill>
                  <a:schemeClr val="tx2"/>
                </a:solidFill>
              </a:rPr>
              <a:t>průměr = modus = medián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3629645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prezentace-16-9-cz-v11.potx" id="{A1E069AA-5EB2-4FA2-9367-6D040ACEC8D2}" vid="{BC2189E0-F5C8-4AB2-8946-E3011F185C79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C949801266B3749BCCD6C4CBE2AC057" ma:contentTypeVersion="14" ma:contentTypeDescription="Vytvoří nový dokument" ma:contentTypeScope="" ma:versionID="a8bd77f712001575ccf4e6e146909479">
  <xsd:schema xmlns:xsd="http://www.w3.org/2001/XMLSchema" xmlns:xs="http://www.w3.org/2001/XMLSchema" xmlns:p="http://schemas.microsoft.com/office/2006/metadata/properties" xmlns:ns3="21083ac9-bfbf-47e4-af4e-605821655a76" xmlns:ns4="4f0289a4-3b82-4623-a95c-1407cf5b8323" targetNamespace="http://schemas.microsoft.com/office/2006/metadata/properties" ma:root="true" ma:fieldsID="ca05f41a5424218d9bfa8f82f627e2ed" ns3:_="" ns4:_="">
    <xsd:import namespace="21083ac9-bfbf-47e4-af4e-605821655a76"/>
    <xsd:import namespace="4f0289a4-3b82-4623-a95c-1407cf5b832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Tags" minOccurs="0"/>
                <xsd:element ref="ns4:MediaServiceOCR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083ac9-bfbf-47e4-af4e-605821655a7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0289a4-3b82-4623-a95c-1407cf5b83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6DDAE9A-521D-4DAE-B64C-F8CF061B360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81830BB-8837-43FE-8F59-954CE4722DBC}">
  <ds:schemaRefs>
    <ds:schemaRef ds:uri="21083ac9-bfbf-47e4-af4e-605821655a76"/>
    <ds:schemaRef ds:uri="4f0289a4-3b82-4623-a95c-1407cf5b832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C188FEF-69BB-4420-842D-DE5994B1DE30}">
  <ds:schemaRefs>
    <ds:schemaRef ds:uri="21083ac9-bfbf-47e4-af4e-605821655a76"/>
    <ds:schemaRef ds:uri="4f0289a4-3b82-4623-a95c-1407cf5b832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11904f23-f0db-4cdc-96f7-390bd55fcee8}" enabled="0" method="" siteId="{11904f23-f0db-4cdc-96f7-390bd55fcee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muni-prezentace-16-9-cz-v11</Template>
  <TotalTime>7</TotalTime>
  <Words>557</Words>
  <Application>Microsoft Office PowerPoint</Application>
  <PresentationFormat>Widescreen</PresentationFormat>
  <Paragraphs>156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Tahoma</vt:lpstr>
      <vt:lpstr>Wingdings</vt:lpstr>
      <vt:lpstr>Prezentace_MU_CZ</vt:lpstr>
      <vt:lpstr>Úvod do inferenční statistiky</vt:lpstr>
      <vt:lpstr>Deskriptivní statistika</vt:lpstr>
      <vt:lpstr>Pojmy</vt:lpstr>
      <vt:lpstr>Pojmy</vt:lpstr>
      <vt:lpstr>Populace      vzorek</vt:lpstr>
      <vt:lpstr>Populace      vzorek</vt:lpstr>
      <vt:lpstr>Populace      vzorek</vt:lpstr>
      <vt:lpstr>Deskriptivní statistika</vt:lpstr>
      <vt:lpstr>Normální rozložení</vt:lpstr>
      <vt:lpstr>PowerPoint Presentation</vt:lpstr>
      <vt:lpstr>Zjištění (normálního) rozložení</vt:lpstr>
      <vt:lpstr>Šikmost (skewness) a špičatost (kurtosis)</vt:lpstr>
      <vt:lpstr>Boxplot</vt:lpstr>
      <vt:lpstr>Boxplot</vt:lpstr>
      <vt:lpstr>Normální rozložení</vt:lpstr>
      <vt:lpstr>Rozložení: šikmost</vt:lpstr>
      <vt:lpstr>Rozložení: špičatost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Lže statistika?</dc:title>
  <dc:creator>Klára Procházková</dc:creator>
  <cp:lastModifiedBy>Lucie Čejková</cp:lastModifiedBy>
  <cp:revision>3</cp:revision>
  <cp:lastPrinted>1601-01-01T00:00:00Z</cp:lastPrinted>
  <dcterms:created xsi:type="dcterms:W3CDTF">2021-01-05T09:27:27Z</dcterms:created>
  <dcterms:modified xsi:type="dcterms:W3CDTF">2023-12-15T10:57:04Z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0x010100BC949801266B3749BCCD6C4CBE2AC057</vt:lpwstr>
  </property>
</Properties>
</file>