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5" r:id="rId3"/>
    <p:sldId id="286" r:id="rId4"/>
    <p:sldId id="288" r:id="rId5"/>
    <p:sldId id="287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70" r:id="rId15"/>
    <p:sldId id="273" r:id="rId16"/>
    <p:sldId id="275" r:id="rId17"/>
    <p:sldId id="276" r:id="rId18"/>
    <p:sldId id="277" r:id="rId19"/>
    <p:sldId id="278" r:id="rId20"/>
    <p:sldId id="279" r:id="rId21"/>
    <p:sldId id="281" r:id="rId22"/>
    <p:sldId id="272" r:id="rId23"/>
    <p:sldId id="282" r:id="rId24"/>
    <p:sldId id="284" r:id="rId25"/>
    <p:sldId id="280" r:id="rId26"/>
    <p:sldId id="267" r:id="rId27"/>
    <p:sldId id="271" r:id="rId28"/>
    <p:sldId id="283" r:id="rId29"/>
    <p:sldId id="268" r:id="rId30"/>
    <p:sldId id="265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763" autoAdjust="0"/>
  </p:normalViewPr>
  <p:slideViewPr>
    <p:cSldViewPr snapToGrid="0">
      <p:cViewPr varScale="1">
        <p:scale>
          <a:sx n="131" d="100"/>
          <a:sy n="131" d="100"/>
        </p:scale>
        <p:origin x="1464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65F8B-E4E9-4A92-B1DD-3AEAB2A62CCF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14EADDB-4668-4309-B01B-BC21FB46209B}">
      <dgm:prSet phldrT="[Text]"/>
      <dgm:spPr/>
      <dgm:t>
        <a:bodyPr/>
        <a:lstStyle/>
        <a:p>
          <a:r>
            <a:rPr lang="cs-CZ" i="1" dirty="0"/>
            <a:t>Kariéra</a:t>
          </a:r>
          <a:r>
            <a:rPr lang="cs-CZ" dirty="0"/>
            <a:t> soukromí mladých </a:t>
          </a:r>
          <a:r>
            <a:rPr lang="cs-CZ" dirty="0" err="1"/>
            <a:t>youtuberek</a:t>
          </a:r>
          <a:r>
            <a:rPr lang="cs-CZ" dirty="0"/>
            <a:t>/</a:t>
          </a:r>
          <a:r>
            <a:rPr lang="cs-CZ" dirty="0" err="1"/>
            <a:t>rů</a:t>
          </a:r>
          <a:endParaRPr lang="cs-CZ" dirty="0"/>
        </a:p>
      </dgm:t>
    </dgm:pt>
    <dgm:pt modelId="{FCFD4FA4-F1FF-4BB4-9009-3CDDB078DA66}" type="parTrans" cxnId="{EDE9C2AB-AC54-4119-A1A4-429C9C6D1C90}">
      <dgm:prSet/>
      <dgm:spPr/>
      <dgm:t>
        <a:bodyPr/>
        <a:lstStyle/>
        <a:p>
          <a:endParaRPr lang="cs-CZ"/>
        </a:p>
      </dgm:t>
    </dgm:pt>
    <dgm:pt modelId="{994ADD6F-2A2F-4235-84DA-566663BBF3DA}" type="sibTrans" cxnId="{EDE9C2AB-AC54-4119-A1A4-429C9C6D1C90}">
      <dgm:prSet/>
      <dgm:spPr/>
      <dgm:t>
        <a:bodyPr/>
        <a:lstStyle/>
        <a:p>
          <a:endParaRPr lang="cs-CZ"/>
        </a:p>
      </dgm:t>
    </dgm:pt>
    <dgm:pt modelId="{F80B85BC-7C1F-40B0-B40B-6E25E797A88B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cs-CZ" b="1" dirty="0"/>
            <a:t>Fáze expozice</a:t>
          </a:r>
          <a:r>
            <a:rPr lang="cs-CZ" dirty="0"/>
            <a:t>: </a:t>
          </a:r>
          <a:r>
            <a:rPr lang="cs-CZ" dirty="0" err="1"/>
            <a:t>Sebeexpozice</a:t>
          </a:r>
          <a:r>
            <a:rPr lang="cs-CZ" dirty="0"/>
            <a:t> v modu </a:t>
          </a:r>
          <a:r>
            <a:rPr lang="cs-CZ" i="1" dirty="0"/>
            <a:t>ideologie autenticity a konfesní kultury</a:t>
          </a:r>
          <a:r>
            <a:rPr lang="cs-CZ" dirty="0"/>
            <a:t> jako prostředek seberealizace (motivace být členy </a:t>
          </a:r>
          <a:r>
            <a:rPr lang="cs-CZ" i="1" dirty="0"/>
            <a:t>pomyslných společenství, názorové vůdcovství, </a:t>
          </a:r>
          <a:r>
            <a:rPr lang="cs-CZ" i="0" dirty="0"/>
            <a:t>transgrese,…). Jde o pokračování procesu individualizace a externalizace (</a:t>
          </a:r>
          <a:r>
            <a:rPr lang="cs-CZ" i="1" dirty="0" err="1"/>
            <a:t>narcizace</a:t>
          </a:r>
          <a:r>
            <a:rPr lang="cs-CZ" i="0" dirty="0"/>
            <a:t>) procesu utváření </a:t>
          </a:r>
          <a:r>
            <a:rPr lang="cs-CZ" i="0" dirty="0" err="1"/>
            <a:t>self</a:t>
          </a:r>
          <a:r>
            <a:rPr lang="cs-CZ" i="0" dirty="0"/>
            <a:t> (protestantismus, </a:t>
          </a:r>
          <a:r>
            <a:rPr lang="cs-CZ" i="1" dirty="0"/>
            <a:t>terapeutická kultura</a:t>
          </a:r>
          <a:r>
            <a:rPr lang="cs-CZ" i="0" dirty="0"/>
            <a:t>) novými prostředky.</a:t>
          </a:r>
        </a:p>
      </dgm:t>
    </dgm:pt>
    <dgm:pt modelId="{15D7CCE1-EE77-43A3-87AF-518BF8B3EC76}" type="parTrans" cxnId="{06827696-CDCB-45F8-80F1-7E828A09260F}">
      <dgm:prSet/>
      <dgm:spPr/>
      <dgm:t>
        <a:bodyPr/>
        <a:lstStyle/>
        <a:p>
          <a:endParaRPr lang="cs-CZ"/>
        </a:p>
      </dgm:t>
    </dgm:pt>
    <dgm:pt modelId="{8027F013-C369-4842-BF28-DAB68957FF06}" type="sibTrans" cxnId="{06827696-CDCB-45F8-80F1-7E828A09260F}">
      <dgm:prSet/>
      <dgm:spPr/>
      <dgm:t>
        <a:bodyPr/>
        <a:lstStyle/>
        <a:p>
          <a:endParaRPr lang="cs-CZ"/>
        </a:p>
      </dgm:t>
    </dgm:pt>
    <dgm:pt modelId="{2D5ADF25-D2BF-4674-9B4D-C09FC4E02CC7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narušování: </a:t>
          </a:r>
          <a:r>
            <a:rPr lang="cs-CZ" b="0" dirty="0"/>
            <a:t>rozrušení zamýšlené konfigurace předmětu-hranice-kontextu (soukromí jako interakční praxe) podstatou </a:t>
          </a:r>
          <a:r>
            <a:rPr lang="cs-CZ" b="0" i="1" dirty="0"/>
            <a:t>architektury síťové veřejnosti a </a:t>
          </a:r>
          <a:r>
            <a:rPr lang="cs-CZ" b="0" i="0" dirty="0"/>
            <a:t>narůstáním expoziční asymetrie</a:t>
          </a:r>
          <a:r>
            <a:rPr lang="cs-CZ" b="0" i="1" dirty="0"/>
            <a:t>.</a:t>
          </a:r>
          <a:br>
            <a:rPr lang="cs-CZ" b="0" i="1" dirty="0"/>
          </a:br>
          <a:br>
            <a:rPr lang="cs-CZ" b="0" i="1" dirty="0"/>
          </a:br>
          <a:r>
            <a:rPr lang="cs-CZ" b="0" i="0" dirty="0"/>
            <a:t>Mírné narušení: víceméně očekávatelné.</a:t>
          </a:r>
        </a:p>
        <a:p>
          <a:r>
            <a:rPr lang="cs-CZ" b="0" i="0" dirty="0"/>
            <a:t>Hrubé narušení: vzniká zlou vůlí a způsobuje </a:t>
          </a:r>
          <a:r>
            <a:rPr lang="cs-CZ" b="0" i="1" dirty="0"/>
            <a:t>Kafkovský problém a </a:t>
          </a:r>
          <a:r>
            <a:rPr lang="cs-CZ" b="0" i="0" dirty="0"/>
            <a:t> narušení </a:t>
          </a:r>
          <a:r>
            <a:rPr lang="cs-CZ" b="0" i="0" dirty="0" err="1"/>
            <a:t>self</a:t>
          </a:r>
          <a:r>
            <a:rPr lang="cs-CZ" b="0" i="0" dirty="0"/>
            <a:t>.</a:t>
          </a:r>
        </a:p>
        <a:p>
          <a:r>
            <a:rPr lang="cs-CZ" b="0" i="1" dirty="0"/>
            <a:t> </a:t>
          </a:r>
        </a:p>
      </dgm:t>
    </dgm:pt>
    <dgm:pt modelId="{83D7FEDE-2496-4227-ADF7-277F7ED001D9}" type="parTrans" cxnId="{BCE53536-9D4F-48EB-841E-28C3C42AEABA}">
      <dgm:prSet/>
      <dgm:spPr/>
      <dgm:t>
        <a:bodyPr/>
        <a:lstStyle/>
        <a:p>
          <a:endParaRPr lang="cs-CZ"/>
        </a:p>
      </dgm:t>
    </dgm:pt>
    <dgm:pt modelId="{EA269FD2-FEA5-4BFB-A135-BBAA2DA4B4D8}" type="sibTrans" cxnId="{BCE53536-9D4F-48EB-841E-28C3C42AEABA}">
      <dgm:prSet/>
      <dgm:spPr/>
      <dgm:t>
        <a:bodyPr/>
        <a:lstStyle/>
        <a:p>
          <a:endParaRPr lang="cs-CZ"/>
        </a:p>
      </dgm:t>
    </dgm:pt>
    <dgm:pt modelId="{8C0527F6-06A7-4DD5-83BF-8EEBE32D69A2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Fáze reparace: </a:t>
          </a:r>
          <a:r>
            <a:rPr lang="cs-CZ" b="0" dirty="0"/>
            <a:t>snaha obnovit narušenou hranici soukromí pomocí </a:t>
          </a:r>
          <a:r>
            <a:rPr lang="cs-CZ" b="0" i="1" dirty="0"/>
            <a:t>reparačních praktik.</a:t>
          </a:r>
          <a:br>
            <a:rPr lang="cs-CZ" b="0" dirty="0"/>
          </a:br>
          <a:r>
            <a:rPr lang="cs-CZ" b="0" dirty="0"/>
            <a:t>Managment interakci: omezení přístupnosti aktérů.</a:t>
          </a:r>
          <a:br>
            <a:rPr lang="cs-CZ" b="0" dirty="0"/>
          </a:br>
          <a:r>
            <a:rPr lang="cs-CZ" b="0" dirty="0"/>
            <a:t>Management informací: omezení množství a typ publikovaných interakcí.</a:t>
          </a:r>
          <a:br>
            <a:rPr lang="cs-CZ" b="0" dirty="0"/>
          </a:br>
          <a:r>
            <a:rPr lang="cs-CZ" b="0" dirty="0"/>
            <a:t>Vyjednávání: poučení.</a:t>
          </a:r>
        </a:p>
        <a:p>
          <a:r>
            <a:rPr lang="cs-CZ" b="0" i="1" dirty="0"/>
            <a:t>Skandál</a:t>
          </a:r>
          <a:r>
            <a:rPr lang="cs-CZ" b="0" dirty="0"/>
            <a:t>: záměrné větší odhalení = </a:t>
          </a:r>
          <a:r>
            <a:rPr lang="cs-CZ" b="0" i="0" dirty="0"/>
            <a:t>devalvace</a:t>
          </a:r>
          <a:r>
            <a:rPr lang="cs-CZ" b="0" dirty="0"/>
            <a:t> </a:t>
          </a:r>
          <a:r>
            <a:rPr lang="cs-CZ" b="0" i="1" dirty="0"/>
            <a:t>tajemství</a:t>
          </a:r>
          <a:r>
            <a:rPr lang="cs-CZ" b="0" dirty="0"/>
            <a:t>.</a:t>
          </a:r>
        </a:p>
        <a:p>
          <a:r>
            <a:rPr lang="cs-CZ" b="0" dirty="0"/>
            <a:t>Cílená demotivace: odrazení jistých segmentů publika.</a:t>
          </a:r>
        </a:p>
        <a:p>
          <a:endParaRPr lang="cs-CZ" b="0" dirty="0"/>
        </a:p>
      </dgm:t>
    </dgm:pt>
    <dgm:pt modelId="{465DCC51-B1FD-489A-9427-64EA20AF53D7}" type="parTrans" cxnId="{A07FD491-C5EA-4E4F-89FA-A46258608832}">
      <dgm:prSet/>
      <dgm:spPr/>
      <dgm:t>
        <a:bodyPr/>
        <a:lstStyle/>
        <a:p>
          <a:endParaRPr lang="cs-CZ"/>
        </a:p>
      </dgm:t>
    </dgm:pt>
    <dgm:pt modelId="{7C62EC13-EC84-4F7D-AEAD-DD93E0880EFB}" type="sibTrans" cxnId="{A07FD491-C5EA-4E4F-89FA-A46258608832}">
      <dgm:prSet/>
      <dgm:spPr/>
      <dgm:t>
        <a:bodyPr/>
        <a:lstStyle/>
        <a:p>
          <a:endParaRPr lang="cs-CZ"/>
        </a:p>
      </dgm:t>
    </dgm:pt>
    <dgm:pt modelId="{079048D6-BCAE-45EF-AAC3-ECCD628AE614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b="1" dirty="0"/>
            <a:t>Nástroje soukromí: </a:t>
          </a:r>
          <a:r>
            <a:rPr lang="cs-CZ" b="0" i="0" dirty="0"/>
            <a:t>scénář, editace, imaginace publika.  </a:t>
          </a:r>
        </a:p>
      </dgm:t>
    </dgm:pt>
    <dgm:pt modelId="{3B0418AF-3D41-4633-9DCF-23F0EB160BAB}" type="parTrans" cxnId="{E54E8B7A-CE53-4A3E-9186-7E9FEBE807C9}">
      <dgm:prSet/>
      <dgm:spPr/>
      <dgm:t>
        <a:bodyPr/>
        <a:lstStyle/>
        <a:p>
          <a:endParaRPr lang="cs-CZ"/>
        </a:p>
      </dgm:t>
    </dgm:pt>
    <dgm:pt modelId="{95C912E6-0A77-4547-8275-268CF2D99F45}" type="sibTrans" cxnId="{E54E8B7A-CE53-4A3E-9186-7E9FEBE807C9}">
      <dgm:prSet/>
      <dgm:spPr/>
      <dgm:t>
        <a:bodyPr/>
        <a:lstStyle/>
        <a:p>
          <a:endParaRPr lang="cs-CZ"/>
        </a:p>
      </dgm:t>
    </dgm:pt>
    <dgm:pt modelId="{4D04ABB4-753D-4509-8D94-D9D8B5312F66}" type="pres">
      <dgm:prSet presAssocID="{2C965F8B-E4E9-4A92-B1DD-3AEAB2A62CC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41A04A9-9298-4598-AC54-AF7338999567}" type="pres">
      <dgm:prSet presAssocID="{2C965F8B-E4E9-4A92-B1DD-3AEAB2A62CCF}" presName="matrix" presStyleCnt="0"/>
      <dgm:spPr/>
    </dgm:pt>
    <dgm:pt modelId="{A00A4FAB-CEFC-47C2-BEAF-F6C012641705}" type="pres">
      <dgm:prSet presAssocID="{2C965F8B-E4E9-4A92-B1DD-3AEAB2A62CCF}" presName="tile1" presStyleLbl="node1" presStyleIdx="0" presStyleCnt="4"/>
      <dgm:spPr/>
    </dgm:pt>
    <dgm:pt modelId="{3C35F020-4AC4-4115-8F5A-5EFB92C8706A}" type="pres">
      <dgm:prSet presAssocID="{2C965F8B-E4E9-4A92-B1DD-3AEAB2A62CC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626EDBB-9124-4753-8DB6-584A1518015B}" type="pres">
      <dgm:prSet presAssocID="{2C965F8B-E4E9-4A92-B1DD-3AEAB2A62CCF}" presName="tile2" presStyleLbl="node1" presStyleIdx="1" presStyleCnt="4"/>
      <dgm:spPr/>
    </dgm:pt>
    <dgm:pt modelId="{585C8618-0EE0-4EAD-91F0-71AD21F93D48}" type="pres">
      <dgm:prSet presAssocID="{2C965F8B-E4E9-4A92-B1DD-3AEAB2A62CC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DF8FFE3-E724-46EB-9802-C8E89F2C7FEA}" type="pres">
      <dgm:prSet presAssocID="{2C965F8B-E4E9-4A92-B1DD-3AEAB2A62CCF}" presName="tile3" presStyleLbl="node1" presStyleIdx="2" presStyleCnt="4"/>
      <dgm:spPr/>
    </dgm:pt>
    <dgm:pt modelId="{72F6F364-8CB9-4DC2-B580-2C34E9668033}" type="pres">
      <dgm:prSet presAssocID="{2C965F8B-E4E9-4A92-B1DD-3AEAB2A62CC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C6E1181-E9EB-4BB9-AEFB-8ACABFD22640}" type="pres">
      <dgm:prSet presAssocID="{2C965F8B-E4E9-4A92-B1DD-3AEAB2A62CCF}" presName="tile4" presStyleLbl="node1" presStyleIdx="3" presStyleCnt="4"/>
      <dgm:spPr/>
    </dgm:pt>
    <dgm:pt modelId="{893B9C37-4ABA-48C4-B842-47B3D9347D0D}" type="pres">
      <dgm:prSet presAssocID="{2C965F8B-E4E9-4A92-B1DD-3AEAB2A62CC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43380537-BF5F-404B-8B48-24041AD3A21C}" type="pres">
      <dgm:prSet presAssocID="{2C965F8B-E4E9-4A92-B1DD-3AEAB2A62CC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EA91B06-B916-4959-B188-75D046CA06AC}" type="presOf" srcId="{2D5ADF25-D2BF-4674-9B4D-C09FC4E02CC7}" destId="{585C8618-0EE0-4EAD-91F0-71AD21F93D48}" srcOrd="1" destOrd="0" presId="urn:microsoft.com/office/officeart/2005/8/layout/matrix1"/>
    <dgm:cxn modelId="{8EA80720-1BF2-443A-B8C5-9629AE2D1CF4}" type="presOf" srcId="{079048D6-BCAE-45EF-AAC3-ECCD628AE614}" destId="{893B9C37-4ABA-48C4-B842-47B3D9347D0D}" srcOrd="1" destOrd="0" presId="urn:microsoft.com/office/officeart/2005/8/layout/matrix1"/>
    <dgm:cxn modelId="{BCE53536-9D4F-48EB-841E-28C3C42AEABA}" srcId="{314EADDB-4668-4309-B01B-BC21FB46209B}" destId="{2D5ADF25-D2BF-4674-9B4D-C09FC4E02CC7}" srcOrd="1" destOrd="0" parTransId="{83D7FEDE-2496-4227-ADF7-277F7ED001D9}" sibTransId="{EA269FD2-FEA5-4BFB-A135-BBAA2DA4B4D8}"/>
    <dgm:cxn modelId="{B17F8262-48F7-4364-94A6-90FB4667528E}" type="presOf" srcId="{314EADDB-4668-4309-B01B-BC21FB46209B}" destId="{43380537-BF5F-404B-8B48-24041AD3A21C}" srcOrd="0" destOrd="0" presId="urn:microsoft.com/office/officeart/2005/8/layout/matrix1"/>
    <dgm:cxn modelId="{42AE0E66-79DB-45E9-9350-B6A70C770798}" type="presOf" srcId="{2D5ADF25-D2BF-4674-9B4D-C09FC4E02CC7}" destId="{0626EDBB-9124-4753-8DB6-584A1518015B}" srcOrd="0" destOrd="0" presId="urn:microsoft.com/office/officeart/2005/8/layout/matrix1"/>
    <dgm:cxn modelId="{5C482679-6F1B-479E-8528-9443A14891D1}" type="presOf" srcId="{8C0527F6-06A7-4DD5-83BF-8EEBE32D69A2}" destId="{8DF8FFE3-E724-46EB-9802-C8E89F2C7FEA}" srcOrd="0" destOrd="0" presId="urn:microsoft.com/office/officeart/2005/8/layout/matrix1"/>
    <dgm:cxn modelId="{E54E8B7A-CE53-4A3E-9186-7E9FEBE807C9}" srcId="{314EADDB-4668-4309-B01B-BC21FB46209B}" destId="{079048D6-BCAE-45EF-AAC3-ECCD628AE614}" srcOrd="3" destOrd="0" parTransId="{3B0418AF-3D41-4633-9DCF-23F0EB160BAB}" sibTransId="{95C912E6-0A77-4547-8275-268CF2D99F45}"/>
    <dgm:cxn modelId="{A07FD491-C5EA-4E4F-89FA-A46258608832}" srcId="{314EADDB-4668-4309-B01B-BC21FB46209B}" destId="{8C0527F6-06A7-4DD5-83BF-8EEBE32D69A2}" srcOrd="2" destOrd="0" parTransId="{465DCC51-B1FD-489A-9427-64EA20AF53D7}" sibTransId="{7C62EC13-EC84-4F7D-AEAD-DD93E0880EFB}"/>
    <dgm:cxn modelId="{06827696-CDCB-45F8-80F1-7E828A09260F}" srcId="{314EADDB-4668-4309-B01B-BC21FB46209B}" destId="{F80B85BC-7C1F-40B0-B40B-6E25E797A88B}" srcOrd="0" destOrd="0" parTransId="{15D7CCE1-EE77-43A3-87AF-518BF8B3EC76}" sibTransId="{8027F013-C369-4842-BF28-DAB68957FF06}"/>
    <dgm:cxn modelId="{F9F6A89E-53A3-4484-9135-281B5C09B18F}" type="presOf" srcId="{F80B85BC-7C1F-40B0-B40B-6E25E797A88B}" destId="{3C35F020-4AC4-4115-8F5A-5EFB92C8706A}" srcOrd="1" destOrd="0" presId="urn:microsoft.com/office/officeart/2005/8/layout/matrix1"/>
    <dgm:cxn modelId="{EDE9C2AB-AC54-4119-A1A4-429C9C6D1C90}" srcId="{2C965F8B-E4E9-4A92-B1DD-3AEAB2A62CCF}" destId="{314EADDB-4668-4309-B01B-BC21FB46209B}" srcOrd="0" destOrd="0" parTransId="{FCFD4FA4-F1FF-4BB4-9009-3CDDB078DA66}" sibTransId="{994ADD6F-2A2F-4235-84DA-566663BBF3DA}"/>
    <dgm:cxn modelId="{215DF8C4-3FAC-46DB-A646-EFD391FAAEFC}" type="presOf" srcId="{8C0527F6-06A7-4DD5-83BF-8EEBE32D69A2}" destId="{72F6F364-8CB9-4DC2-B580-2C34E9668033}" srcOrd="1" destOrd="0" presId="urn:microsoft.com/office/officeart/2005/8/layout/matrix1"/>
    <dgm:cxn modelId="{6F211CCA-FADC-4673-84D3-E0F35FE25FCC}" type="presOf" srcId="{2C965F8B-E4E9-4A92-B1DD-3AEAB2A62CCF}" destId="{4D04ABB4-753D-4509-8D94-D9D8B5312F66}" srcOrd="0" destOrd="0" presId="urn:microsoft.com/office/officeart/2005/8/layout/matrix1"/>
    <dgm:cxn modelId="{5B255ED8-5399-4FD9-AD44-D592C04285AE}" type="presOf" srcId="{079048D6-BCAE-45EF-AAC3-ECCD628AE614}" destId="{AC6E1181-E9EB-4BB9-AEFB-8ACABFD22640}" srcOrd="0" destOrd="0" presId="urn:microsoft.com/office/officeart/2005/8/layout/matrix1"/>
    <dgm:cxn modelId="{83D0EAED-9620-43B5-8E31-F0AEAD7232A9}" type="presOf" srcId="{F80B85BC-7C1F-40B0-B40B-6E25E797A88B}" destId="{A00A4FAB-CEFC-47C2-BEAF-F6C012641705}" srcOrd="0" destOrd="0" presId="urn:microsoft.com/office/officeart/2005/8/layout/matrix1"/>
    <dgm:cxn modelId="{D8A5CF82-0E25-4C60-B6D9-66FD668E9464}" type="presParOf" srcId="{4D04ABB4-753D-4509-8D94-D9D8B5312F66}" destId="{B41A04A9-9298-4598-AC54-AF7338999567}" srcOrd="0" destOrd="0" presId="urn:microsoft.com/office/officeart/2005/8/layout/matrix1"/>
    <dgm:cxn modelId="{7B918595-05D5-4499-99C8-351970578587}" type="presParOf" srcId="{B41A04A9-9298-4598-AC54-AF7338999567}" destId="{A00A4FAB-CEFC-47C2-BEAF-F6C012641705}" srcOrd="0" destOrd="0" presId="urn:microsoft.com/office/officeart/2005/8/layout/matrix1"/>
    <dgm:cxn modelId="{FD408AAF-0EC9-41D1-8A6D-EF6B22DC450B}" type="presParOf" srcId="{B41A04A9-9298-4598-AC54-AF7338999567}" destId="{3C35F020-4AC4-4115-8F5A-5EFB92C8706A}" srcOrd="1" destOrd="0" presId="urn:microsoft.com/office/officeart/2005/8/layout/matrix1"/>
    <dgm:cxn modelId="{24274387-57FA-4450-B455-CD3D801D1530}" type="presParOf" srcId="{B41A04A9-9298-4598-AC54-AF7338999567}" destId="{0626EDBB-9124-4753-8DB6-584A1518015B}" srcOrd="2" destOrd="0" presId="urn:microsoft.com/office/officeart/2005/8/layout/matrix1"/>
    <dgm:cxn modelId="{DBD25769-5327-4591-A5D2-A64FB58A1726}" type="presParOf" srcId="{B41A04A9-9298-4598-AC54-AF7338999567}" destId="{585C8618-0EE0-4EAD-91F0-71AD21F93D48}" srcOrd="3" destOrd="0" presId="urn:microsoft.com/office/officeart/2005/8/layout/matrix1"/>
    <dgm:cxn modelId="{78375652-9061-48D5-9949-332959CD6005}" type="presParOf" srcId="{B41A04A9-9298-4598-AC54-AF7338999567}" destId="{8DF8FFE3-E724-46EB-9802-C8E89F2C7FEA}" srcOrd="4" destOrd="0" presId="urn:microsoft.com/office/officeart/2005/8/layout/matrix1"/>
    <dgm:cxn modelId="{BB40B41A-0AB6-4985-B20D-5863AFE60804}" type="presParOf" srcId="{B41A04A9-9298-4598-AC54-AF7338999567}" destId="{72F6F364-8CB9-4DC2-B580-2C34E9668033}" srcOrd="5" destOrd="0" presId="urn:microsoft.com/office/officeart/2005/8/layout/matrix1"/>
    <dgm:cxn modelId="{4E144B10-E852-497E-917C-F16688F6A95E}" type="presParOf" srcId="{B41A04A9-9298-4598-AC54-AF7338999567}" destId="{AC6E1181-E9EB-4BB9-AEFB-8ACABFD22640}" srcOrd="6" destOrd="0" presId="urn:microsoft.com/office/officeart/2005/8/layout/matrix1"/>
    <dgm:cxn modelId="{11493029-43FA-46BD-8541-0416127FD623}" type="presParOf" srcId="{B41A04A9-9298-4598-AC54-AF7338999567}" destId="{893B9C37-4ABA-48C4-B842-47B3D9347D0D}" srcOrd="7" destOrd="0" presId="urn:microsoft.com/office/officeart/2005/8/layout/matrix1"/>
    <dgm:cxn modelId="{C0B22D4F-D850-42E9-8ED9-94811583A7BE}" type="presParOf" srcId="{4D04ABB4-753D-4509-8D94-D9D8B5312F66}" destId="{43380537-BF5F-404B-8B48-24041AD3A21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4FAB-CEFC-47C2-BEAF-F6C012641705}">
      <dsp:nvSpPr>
        <dsp:cNvPr id="0" name=""/>
        <dsp:cNvSpPr/>
      </dsp:nvSpPr>
      <dsp:spPr>
        <a:xfrm rot="16200000">
          <a:off x="1652984" y="-1652984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expozice</a:t>
          </a:r>
          <a:r>
            <a:rPr lang="cs-CZ" sz="1100" kern="1200" dirty="0"/>
            <a:t>: </a:t>
          </a:r>
          <a:r>
            <a:rPr lang="cs-CZ" sz="1100" kern="1200" dirty="0" err="1"/>
            <a:t>Sebeexpozice</a:t>
          </a:r>
          <a:r>
            <a:rPr lang="cs-CZ" sz="1100" kern="1200" dirty="0"/>
            <a:t> v modu </a:t>
          </a:r>
          <a:r>
            <a:rPr lang="cs-CZ" sz="1100" i="1" kern="1200" dirty="0"/>
            <a:t>ideologie autenticity a konfesní kultury</a:t>
          </a:r>
          <a:r>
            <a:rPr lang="cs-CZ" sz="1100" kern="1200" dirty="0"/>
            <a:t> jako prostředek seberealizace (motivace být členy </a:t>
          </a:r>
          <a:r>
            <a:rPr lang="cs-CZ" sz="1100" i="1" kern="1200" dirty="0"/>
            <a:t>pomyslných společenství, názorové vůdcovství, </a:t>
          </a:r>
          <a:r>
            <a:rPr lang="cs-CZ" sz="1100" i="0" kern="1200" dirty="0"/>
            <a:t>transgrese,…). Jde o pokračování procesu individualizace a externalizace (</a:t>
          </a:r>
          <a:r>
            <a:rPr lang="cs-CZ" sz="1100" i="1" kern="1200" dirty="0" err="1"/>
            <a:t>narcizace</a:t>
          </a:r>
          <a:r>
            <a:rPr lang="cs-CZ" sz="1100" i="0" kern="1200" dirty="0"/>
            <a:t>) procesu utváření </a:t>
          </a:r>
          <a:r>
            <a:rPr lang="cs-CZ" sz="1100" i="0" kern="1200" dirty="0" err="1"/>
            <a:t>self</a:t>
          </a:r>
          <a:r>
            <a:rPr lang="cs-CZ" sz="1100" i="0" kern="1200" dirty="0"/>
            <a:t> (protestantismus, </a:t>
          </a:r>
          <a:r>
            <a:rPr lang="cs-CZ" sz="1100" i="1" kern="1200" dirty="0"/>
            <a:t>terapeutická kultura</a:t>
          </a:r>
          <a:r>
            <a:rPr lang="cs-CZ" sz="1100" i="0" kern="1200" dirty="0"/>
            <a:t>) novými prostředky.</a:t>
          </a:r>
        </a:p>
      </dsp:txBody>
      <dsp:txXfrm rot="5400000">
        <a:off x="0" y="0"/>
        <a:ext cx="5376069" cy="1552575"/>
      </dsp:txXfrm>
    </dsp:sp>
    <dsp:sp modelId="{0626EDBB-9124-4753-8DB6-584A1518015B}">
      <dsp:nvSpPr>
        <dsp:cNvPr id="0" name=""/>
        <dsp:cNvSpPr/>
      </dsp:nvSpPr>
      <dsp:spPr>
        <a:xfrm>
          <a:off x="5376069" y="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narušování: </a:t>
          </a:r>
          <a:r>
            <a:rPr lang="cs-CZ" sz="1100" b="0" kern="1200" dirty="0"/>
            <a:t>rozrušení zamýšlené konfigurace předmětu-hranice-kontextu (soukromí jako interakční praxe) podstatou </a:t>
          </a:r>
          <a:r>
            <a:rPr lang="cs-CZ" sz="1100" b="0" i="1" kern="1200" dirty="0"/>
            <a:t>architektury síťové veřejnosti a </a:t>
          </a:r>
          <a:r>
            <a:rPr lang="cs-CZ" sz="1100" b="0" i="0" kern="1200" dirty="0"/>
            <a:t>narůstáním expoziční asymetrie</a:t>
          </a:r>
          <a:r>
            <a:rPr lang="cs-CZ" sz="1100" b="0" i="1" kern="1200" dirty="0"/>
            <a:t>.</a:t>
          </a:r>
          <a:br>
            <a:rPr lang="cs-CZ" sz="1100" b="0" i="1" kern="1200" dirty="0"/>
          </a:br>
          <a:br>
            <a:rPr lang="cs-CZ" sz="1100" b="0" i="1" kern="1200" dirty="0"/>
          </a:br>
          <a:r>
            <a:rPr lang="cs-CZ" sz="1100" b="0" i="0" kern="1200" dirty="0"/>
            <a:t>Mírné narušení: víceméně očekávatelné.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0" kern="1200" dirty="0"/>
            <a:t>Hrubé narušení: vzniká zlou vůlí a způsobuje </a:t>
          </a:r>
          <a:r>
            <a:rPr lang="cs-CZ" sz="1100" b="0" i="1" kern="1200" dirty="0"/>
            <a:t>Kafkovský problém a </a:t>
          </a:r>
          <a:r>
            <a:rPr lang="cs-CZ" sz="1100" b="0" i="0" kern="1200" dirty="0"/>
            <a:t> narušení </a:t>
          </a:r>
          <a:r>
            <a:rPr lang="cs-CZ" sz="1100" b="0" i="0" kern="1200" dirty="0" err="1"/>
            <a:t>self</a:t>
          </a:r>
          <a:r>
            <a:rPr lang="cs-CZ" sz="1100" b="0" i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 </a:t>
          </a:r>
        </a:p>
      </dsp:txBody>
      <dsp:txXfrm>
        <a:off x="5376069" y="0"/>
        <a:ext cx="5376069" cy="1552575"/>
      </dsp:txXfrm>
    </dsp:sp>
    <dsp:sp modelId="{8DF8FFE3-E724-46EB-9802-C8E89F2C7FEA}">
      <dsp:nvSpPr>
        <dsp:cNvPr id="0" name=""/>
        <dsp:cNvSpPr/>
      </dsp:nvSpPr>
      <dsp:spPr>
        <a:xfrm rot="10800000">
          <a:off x="0" y="2070100"/>
          <a:ext cx="5376069" cy="2070100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Fáze reparace: </a:t>
          </a:r>
          <a:r>
            <a:rPr lang="cs-CZ" sz="1100" b="0" kern="1200" dirty="0"/>
            <a:t>snaha obnovit narušenou hranici soukromí pomocí </a:t>
          </a:r>
          <a:r>
            <a:rPr lang="cs-CZ" sz="1100" b="0" i="1" kern="1200" dirty="0"/>
            <a:t>reparačních praktik.</a:t>
          </a:r>
          <a:br>
            <a:rPr lang="cs-CZ" sz="1100" b="0" kern="1200" dirty="0"/>
          </a:br>
          <a:r>
            <a:rPr lang="cs-CZ" sz="1100" b="0" kern="1200" dirty="0"/>
            <a:t>Managment interakci: omezení přístupnosti aktérů.</a:t>
          </a:r>
          <a:br>
            <a:rPr lang="cs-CZ" sz="1100" b="0" kern="1200" dirty="0"/>
          </a:br>
          <a:r>
            <a:rPr lang="cs-CZ" sz="1100" b="0" kern="1200" dirty="0"/>
            <a:t>Management informací: omezení množství a typ publikovaných interakcí.</a:t>
          </a:r>
          <a:br>
            <a:rPr lang="cs-CZ" sz="1100" b="0" kern="1200" dirty="0"/>
          </a:br>
          <a:r>
            <a:rPr lang="cs-CZ" sz="1100" b="0" kern="1200" dirty="0"/>
            <a:t>Vyjednávání: poučení.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i="1" kern="1200" dirty="0"/>
            <a:t>Skandál</a:t>
          </a:r>
          <a:r>
            <a:rPr lang="cs-CZ" sz="1100" b="0" kern="1200" dirty="0"/>
            <a:t>: záměrné větší odhalení = </a:t>
          </a:r>
          <a:r>
            <a:rPr lang="cs-CZ" sz="1100" b="0" i="0" kern="1200" dirty="0"/>
            <a:t>devalvace</a:t>
          </a:r>
          <a:r>
            <a:rPr lang="cs-CZ" sz="1100" b="0" kern="1200" dirty="0"/>
            <a:t> </a:t>
          </a:r>
          <a:r>
            <a:rPr lang="cs-CZ" sz="1100" b="0" i="1" kern="1200" dirty="0"/>
            <a:t>tajemství</a:t>
          </a:r>
          <a:r>
            <a:rPr lang="cs-CZ" sz="1100" b="0" kern="1200" dirty="0"/>
            <a:t>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0" kern="1200" dirty="0"/>
            <a:t>Cílená demotivace: odrazení jistých segmentů publika.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b="0" kern="1200" dirty="0"/>
        </a:p>
      </dsp:txBody>
      <dsp:txXfrm rot="10800000">
        <a:off x="0" y="2587625"/>
        <a:ext cx="5376069" cy="1552575"/>
      </dsp:txXfrm>
    </dsp:sp>
    <dsp:sp modelId="{AC6E1181-E9EB-4BB9-AEFB-8ACABFD22640}">
      <dsp:nvSpPr>
        <dsp:cNvPr id="0" name=""/>
        <dsp:cNvSpPr/>
      </dsp:nvSpPr>
      <dsp:spPr>
        <a:xfrm rot="5400000">
          <a:off x="7029053" y="417115"/>
          <a:ext cx="2070100" cy="5376069"/>
        </a:xfrm>
        <a:prstGeom prst="round1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b="1" kern="1200" dirty="0"/>
            <a:t>Nástroje soukromí: </a:t>
          </a:r>
          <a:r>
            <a:rPr lang="cs-CZ" sz="1100" b="0" i="0" kern="1200" dirty="0"/>
            <a:t>scénář, editace, imaginace publika.  </a:t>
          </a:r>
        </a:p>
      </dsp:txBody>
      <dsp:txXfrm rot="-5400000">
        <a:off x="5376069" y="2587625"/>
        <a:ext cx="5376069" cy="1552575"/>
      </dsp:txXfrm>
    </dsp:sp>
    <dsp:sp modelId="{43380537-BF5F-404B-8B48-24041AD3A21C}">
      <dsp:nvSpPr>
        <dsp:cNvPr id="0" name=""/>
        <dsp:cNvSpPr/>
      </dsp:nvSpPr>
      <dsp:spPr>
        <a:xfrm>
          <a:off x="3763248" y="1552575"/>
          <a:ext cx="3225641" cy="103505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i="1" kern="1200" dirty="0"/>
            <a:t>Kariéra</a:t>
          </a:r>
          <a:r>
            <a:rPr lang="cs-CZ" sz="1100" kern="1200" dirty="0"/>
            <a:t> soukromí mladých </a:t>
          </a:r>
          <a:r>
            <a:rPr lang="cs-CZ" sz="1100" kern="1200" dirty="0" err="1"/>
            <a:t>youtuberek</a:t>
          </a:r>
          <a:r>
            <a:rPr lang="cs-CZ" sz="1100" kern="1200" dirty="0"/>
            <a:t>/</a:t>
          </a:r>
          <a:r>
            <a:rPr lang="cs-CZ" sz="1100" kern="1200" dirty="0" err="1"/>
            <a:t>rů</a:t>
          </a:r>
          <a:endParaRPr lang="cs-CZ" sz="1100" kern="1200" dirty="0"/>
        </a:p>
      </dsp:txBody>
      <dsp:txXfrm>
        <a:off x="3813775" y="1603102"/>
        <a:ext cx="3124587" cy="933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5546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12124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1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146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116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38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442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5958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12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7225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16897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343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9085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podcasty.seznam.cz/podcast/alarm/piko-3-dekuji-ti-pikenko-155073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3060/00380288.2019.55.2.45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Úvodní hodina, orientace v kurzu; Kvalitativní výzkum jako ten druhý?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ZURn6337 </a:t>
            </a:r>
            <a:r>
              <a:rPr lang="cs-CZ" dirty="0" err="1"/>
              <a:t>Fokusní</a:t>
            </a:r>
            <a:r>
              <a:rPr lang="cs-CZ" dirty="0"/>
              <a:t> skupiny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B47408-5AE2-4240-A375-55D2637840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838652A-A356-4674-BD79-208F3036A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(ale už jen rychle </a:t>
            </a:r>
            <a:r>
              <a:rPr lang="cs-CZ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8C0918-B0E8-451D-9A3B-0B4D6BCB7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47800"/>
            <a:ext cx="8023950" cy="4384200"/>
          </a:xfrm>
        </p:spPr>
        <p:txBody>
          <a:bodyPr/>
          <a:lstStyle/>
          <a:p>
            <a:r>
              <a:rPr lang="cs-CZ" b="1" dirty="0"/>
              <a:t>Herbert Spencer </a:t>
            </a:r>
            <a:r>
              <a:rPr lang="cs-CZ" dirty="0"/>
              <a:t>(1820-1903)</a:t>
            </a:r>
          </a:p>
          <a:p>
            <a:pPr lvl="1"/>
            <a:r>
              <a:rPr lang="cs-CZ" dirty="0"/>
              <a:t>důraz na evolucionismus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společnosti se vyvíjí podle zákonů evoluce </a:t>
            </a:r>
            <a:r>
              <a:rPr lang="cs-CZ" dirty="0"/>
              <a:t>od stavu nevymezenosti, </a:t>
            </a:r>
            <a:r>
              <a:rPr lang="cs-CZ" dirty="0" err="1"/>
              <a:t>nekoherence</a:t>
            </a:r>
            <a:r>
              <a:rPr lang="cs-CZ" dirty="0"/>
              <a:t> a homogenity k vymezenosti, koherenci a heterogenitě</a:t>
            </a:r>
          </a:p>
          <a:p>
            <a:pPr lvl="2"/>
            <a:r>
              <a:rPr lang="cs-CZ" dirty="0"/>
              <a:t>je třeba zkoumat míru těchto znaků a jejich typy</a:t>
            </a:r>
          </a:p>
          <a:p>
            <a:pPr lvl="2"/>
            <a:r>
              <a:rPr lang="cs-CZ" dirty="0"/>
              <a:t>	podle </a:t>
            </a:r>
            <a:r>
              <a:rPr lang="cs-CZ" dirty="0" err="1"/>
              <a:t>komplexty</a:t>
            </a:r>
            <a:r>
              <a:rPr lang="cs-CZ" dirty="0"/>
              <a:t>: jednoduchá, složená, vícenásobně složená společnost</a:t>
            </a:r>
          </a:p>
          <a:p>
            <a:pPr lvl="2"/>
            <a:r>
              <a:rPr lang="cs-CZ" dirty="0"/>
              <a:t>	podle typu integrace: vojenská, industriální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/>
              <a:t>zkoumat proces </a:t>
            </a:r>
            <a:r>
              <a:rPr lang="cs-CZ" dirty="0">
                <a:solidFill>
                  <a:schemeClr val="accent1"/>
                </a:solidFill>
              </a:rPr>
              <a:t>sociální evoluce stejně, jako evoluci biologickou</a:t>
            </a:r>
          </a:p>
          <a:p>
            <a:pPr lvl="2"/>
            <a:r>
              <a:rPr lang="cs-CZ" dirty="0"/>
              <a:t>cílem je porozumění </a:t>
            </a:r>
            <a:r>
              <a:rPr lang="cs-CZ" dirty="0">
                <a:solidFill>
                  <a:schemeClr val="accent1"/>
                </a:solidFill>
              </a:rPr>
              <a:t>zákonů evoluce</a:t>
            </a:r>
          </a:p>
          <a:p>
            <a:pPr lvl="2"/>
            <a:r>
              <a:rPr lang="cs-CZ" dirty="0"/>
              <a:t>to ale </a:t>
            </a:r>
            <a:r>
              <a:rPr lang="cs-CZ" dirty="0">
                <a:solidFill>
                  <a:schemeClr val="accent1"/>
                </a:solidFill>
              </a:rPr>
              <a:t>neopravňuje k ovlivňování </a:t>
            </a:r>
            <a:r>
              <a:rPr lang="cs-CZ" dirty="0"/>
              <a:t>sociálního vývoje (objektivita i po odhalení zákonitostí), aby nedocházelo k nezamýšleným důsledkům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99EF72-8DC7-4ACA-AC0B-696CAD91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30" y="3806861"/>
            <a:ext cx="2999570" cy="30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E33BC9-464A-4E9B-8294-2EBA5AFDA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4136F8F-F37A-4A5A-A516-A0DA50C1D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 a Novopozitivismus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A4ECEB-C79D-4115-9E77-6CDE195D0B5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371600"/>
            <a:ext cx="5219998" cy="4469903"/>
          </a:xfrm>
        </p:spPr>
        <p:txBody>
          <a:bodyPr/>
          <a:lstStyle/>
          <a:p>
            <a:r>
              <a:rPr lang="cs-CZ" b="1" dirty="0" err="1"/>
              <a:t>Vilfredo</a:t>
            </a:r>
            <a:r>
              <a:rPr lang="cs-CZ" b="1" dirty="0"/>
              <a:t> </a:t>
            </a:r>
            <a:r>
              <a:rPr lang="cs-CZ" b="1" dirty="0" err="1"/>
              <a:t>Pareto</a:t>
            </a:r>
            <a:r>
              <a:rPr lang="cs-CZ" b="1" dirty="0"/>
              <a:t> </a:t>
            </a:r>
            <a:r>
              <a:rPr lang="cs-CZ" dirty="0"/>
              <a:t>(1848-1923)</a:t>
            </a:r>
          </a:p>
          <a:p>
            <a:pPr lvl="1"/>
            <a:r>
              <a:rPr lang="cs-CZ" dirty="0"/>
              <a:t>Zájem o to, </a:t>
            </a:r>
            <a:r>
              <a:rPr lang="cs-CZ" dirty="0">
                <a:solidFill>
                  <a:schemeClr val="accent1"/>
                </a:solidFill>
              </a:rPr>
              <a:t>jak lidé jednají </a:t>
            </a:r>
            <a:r>
              <a:rPr lang="cs-CZ" dirty="0"/>
              <a:t>(záchvěv důrazu na smysl?)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lidské jednání je z velké části iracionální </a:t>
            </a:r>
            <a:r>
              <a:rPr lang="cs-CZ" dirty="0"/>
              <a:t>(mimologické) – prostředek nevede ve skutečnosti k praktickému cíli</a:t>
            </a:r>
          </a:p>
          <a:p>
            <a:pPr lvl="2"/>
            <a:r>
              <a:rPr lang="cs-CZ" dirty="0"/>
              <a:t>jen menší část je logická (racionální)</a:t>
            </a:r>
          </a:p>
          <a:p>
            <a:pPr lvl="1"/>
            <a:r>
              <a:rPr lang="cs-CZ" dirty="0"/>
              <a:t>Úloha sociologie jako vědy:</a:t>
            </a:r>
          </a:p>
          <a:p>
            <a:pPr lvl="2"/>
            <a:r>
              <a:rPr lang="cs-CZ" dirty="0"/>
              <a:t>nezúčastněně zkoumat zákonitosti a typy jakými lidé „ospravedlňují“ motivy svého „iracionální jednání“</a:t>
            </a:r>
          </a:p>
          <a:p>
            <a:pPr lvl="2"/>
            <a:r>
              <a:rPr lang="cs-CZ" dirty="0"/>
              <a:t>nijak do jednání </a:t>
            </a:r>
            <a:r>
              <a:rPr lang="cs-CZ" dirty="0">
                <a:solidFill>
                  <a:schemeClr val="accent1"/>
                </a:solidFill>
              </a:rPr>
              <a:t>nezasahovat</a:t>
            </a:r>
            <a:r>
              <a:rPr lang="cs-CZ" dirty="0"/>
              <a:t> s cílem jej učinit racionálním</a:t>
            </a:r>
          </a:p>
          <a:p>
            <a:pPr lvl="2"/>
            <a:r>
              <a:rPr lang="cs-CZ" dirty="0"/>
              <a:t>zkoumat jen na základě </a:t>
            </a:r>
            <a:r>
              <a:rPr lang="cs-CZ" dirty="0">
                <a:solidFill>
                  <a:schemeClr val="accent1"/>
                </a:solidFill>
              </a:rPr>
              <a:t>pozorovatelných projevů jednání</a:t>
            </a:r>
          </a:p>
          <a:p>
            <a:pPr lvl="1"/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13658CE-37DF-41DE-AE6C-D66E3DC1B78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71600"/>
            <a:ext cx="5201182" cy="4469903"/>
          </a:xfrm>
        </p:spPr>
        <p:txBody>
          <a:bodyPr/>
          <a:lstStyle/>
          <a:p>
            <a:pPr algn="l"/>
            <a:r>
              <a:rPr lang="cs-CZ" b="1" dirty="0"/>
              <a:t>Karl Raimund </a:t>
            </a:r>
            <a:r>
              <a:rPr lang="cs-CZ" b="1" dirty="0" err="1"/>
              <a:t>Popper</a:t>
            </a:r>
            <a:r>
              <a:rPr lang="cs-CZ" b="1" dirty="0"/>
              <a:t> </a:t>
            </a:r>
          </a:p>
          <a:p>
            <a:pPr marL="72000" indent="0" algn="l">
              <a:buNone/>
            </a:pPr>
            <a:r>
              <a:rPr lang="cs-CZ" dirty="0"/>
              <a:t>(1902 – 1994)</a:t>
            </a:r>
          </a:p>
          <a:p>
            <a:pPr lvl="1"/>
            <a:r>
              <a:rPr lang="cs-CZ" dirty="0"/>
              <a:t>Novopozitivismus: </a:t>
            </a:r>
          </a:p>
          <a:p>
            <a:pPr lvl="2"/>
            <a:r>
              <a:rPr lang="cs-CZ" dirty="0"/>
              <a:t>pozorování empirické reality může být sice východiskem, ale </a:t>
            </a:r>
            <a:r>
              <a:rPr lang="cs-CZ" dirty="0">
                <a:solidFill>
                  <a:schemeClr val="accent1"/>
                </a:solidFill>
              </a:rPr>
              <a:t>cílem není testovat hypotézy o platnosti teorie, ale naopak, její neplatnost</a:t>
            </a:r>
            <a:r>
              <a:rPr lang="cs-CZ" dirty="0"/>
              <a:t>.</a:t>
            </a:r>
          </a:p>
          <a:p>
            <a:pPr lvl="2"/>
            <a:r>
              <a:rPr lang="cs-CZ" dirty="0"/>
              <a:t>Snaha řešit problém s nedostatkem pozorování (nikdy nemůžeme definitivně vědět, jestli neexistuje skutečnost, která rozporuje zjištění).</a:t>
            </a:r>
          </a:p>
          <a:p>
            <a:pPr lvl="1"/>
            <a:r>
              <a:rPr lang="cs-CZ" dirty="0"/>
              <a:t>Metoda falzifikace (založená na dedukci):</a:t>
            </a:r>
          </a:p>
          <a:p>
            <a:pPr lvl="2"/>
            <a:r>
              <a:rPr lang="cs-CZ" dirty="0"/>
              <a:t>domněnka o stavu světa</a:t>
            </a:r>
          </a:p>
          <a:p>
            <a:pPr lvl="2"/>
            <a:r>
              <a:rPr lang="cs-CZ" dirty="0"/>
              <a:t>formulace testovatelné hypotézy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snaha o negaci hypotézy na základě dat</a:t>
            </a:r>
          </a:p>
          <a:p>
            <a:pPr lvl="1"/>
            <a:r>
              <a:rPr lang="cs-CZ" dirty="0"/>
              <a:t>Úloha vědy:</a:t>
            </a:r>
          </a:p>
          <a:p>
            <a:pPr lvl="2"/>
            <a:r>
              <a:rPr lang="cs-CZ" dirty="0"/>
              <a:t>Kumulativně vylučovat chybná přesvědčení testováním hypotéz.</a:t>
            </a:r>
          </a:p>
          <a:p>
            <a:pPr marL="1257300" lvl="2" indent="-342900">
              <a:buAutoNum type="arabicParenR"/>
            </a:pPr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5AECFB3-AE61-4B42-916F-A08F6FED6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27347"/>
            <a:ext cx="1400925" cy="2028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78653B-347A-41AA-BB50-71DB93DBF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537" y="2341"/>
            <a:ext cx="1400925" cy="20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BB2AA4-CBE0-4215-8D4D-A5E88C6A53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DB780D-A9C0-45D4-9DC4-16AE232B0B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94896-4428-47E4-B39C-DACCA6413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kdo je ten „Ten druhý“?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7BA56B-9F3D-42E7-B7F4-A090F261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Reakce na mechaničnost pohledu pozitivismu</a:t>
            </a:r>
          </a:p>
          <a:p>
            <a:r>
              <a:rPr lang="cs-CZ" dirty="0" err="1">
                <a:solidFill>
                  <a:schemeClr val="accent1"/>
                </a:solidFill>
              </a:rPr>
              <a:t>Problematizace</a:t>
            </a:r>
            <a:r>
              <a:rPr lang="cs-CZ" dirty="0">
                <a:solidFill>
                  <a:schemeClr val="accent1"/>
                </a:solidFill>
              </a:rPr>
              <a:t> objektivity </a:t>
            </a:r>
            <a:r>
              <a:rPr lang="cs-CZ" dirty="0"/>
              <a:t>zkoumání</a:t>
            </a:r>
          </a:p>
          <a:p>
            <a:r>
              <a:rPr lang="cs-CZ" dirty="0"/>
              <a:t>Přesto </a:t>
            </a:r>
            <a:r>
              <a:rPr lang="cs-CZ" dirty="0">
                <a:solidFill>
                  <a:schemeClr val="accent1"/>
                </a:solidFill>
              </a:rPr>
              <a:t>důraz na kauzalitu</a:t>
            </a:r>
          </a:p>
          <a:p>
            <a:r>
              <a:rPr lang="cs-CZ" b="1" dirty="0"/>
              <a:t>Max Weber </a:t>
            </a:r>
            <a:r>
              <a:rPr lang="cs-CZ" dirty="0"/>
              <a:t>(1864-1920)</a:t>
            </a:r>
          </a:p>
          <a:p>
            <a:pPr lvl="1"/>
            <a:r>
              <a:rPr lang="cs-CZ" dirty="0"/>
              <a:t>historik, právník, ekonom, sociolog</a:t>
            </a:r>
          </a:p>
          <a:p>
            <a:pPr lvl="1"/>
            <a:r>
              <a:rPr lang="cs-CZ" dirty="0"/>
              <a:t>reakce na rozvíjející se kapitalismus v Německu a promýšlení rozporu mezi kapitalistickou společností „příležitostí“ a společností „zděděných výsad“</a:t>
            </a:r>
          </a:p>
          <a:p>
            <a:pPr lvl="1"/>
            <a:r>
              <a:rPr lang="cs-CZ" dirty="0"/>
              <a:t>snaha nalézt soulad mezi vědeckým historismem (každá doba je neopakovatelným sledem historických konfigurací) a pozitivismem (existují obecné zákonitosti)</a:t>
            </a:r>
          </a:p>
          <a:p>
            <a:pPr lvl="2"/>
            <a:r>
              <a:rPr lang="cs-CZ" dirty="0"/>
              <a:t>Wilhelm </a:t>
            </a:r>
            <a:r>
              <a:rPr lang="cs-CZ" dirty="0" err="1"/>
              <a:t>Dilthey</a:t>
            </a:r>
            <a:r>
              <a:rPr lang="cs-CZ" dirty="0"/>
              <a:t> – zkoumání lidského světa lze </a:t>
            </a:r>
            <a:r>
              <a:rPr lang="cs-CZ" dirty="0" err="1"/>
              <a:t>doáhnout</a:t>
            </a:r>
            <a:r>
              <a:rPr lang="cs-CZ" dirty="0"/>
              <a:t> skrze </a:t>
            </a:r>
            <a:r>
              <a:rPr lang="cs-CZ" dirty="0">
                <a:solidFill>
                  <a:schemeClr val="accent1"/>
                </a:solidFill>
              </a:rPr>
              <a:t>vciťování do zkušenosti (</a:t>
            </a:r>
            <a:r>
              <a:rPr lang="cs-CZ" dirty="0" err="1">
                <a:solidFill>
                  <a:schemeClr val="accent1"/>
                </a:solidFill>
              </a:rPr>
              <a:t>erleben</a:t>
            </a:r>
            <a:r>
              <a:rPr lang="cs-CZ" dirty="0">
                <a:solidFill>
                  <a:schemeClr val="accent1"/>
                </a:solidFill>
              </a:rPr>
              <a:t>) </a:t>
            </a:r>
            <a:r>
              <a:rPr lang="cs-CZ" dirty="0"/>
              <a:t>aktérů a </a:t>
            </a:r>
            <a:r>
              <a:rPr lang="cs-CZ" dirty="0">
                <a:solidFill>
                  <a:schemeClr val="accent1"/>
                </a:solidFill>
              </a:rPr>
              <a:t>tedy pochopením motivací a významům (</a:t>
            </a:r>
            <a:r>
              <a:rPr lang="cs-CZ" dirty="0" err="1">
                <a:solidFill>
                  <a:schemeClr val="accent1"/>
                </a:solidFill>
              </a:rPr>
              <a:t>verstehen</a:t>
            </a:r>
            <a:r>
              <a:rPr lang="cs-CZ" dirty="0">
                <a:solidFill>
                  <a:schemeClr val="accent1"/>
                </a:solidFill>
              </a:rPr>
              <a:t>).</a:t>
            </a:r>
          </a:p>
          <a:p>
            <a:pPr lvl="2"/>
            <a:r>
              <a:rPr lang="cs-CZ" dirty="0"/>
              <a:t>Mladší škola historické ekonomie – logika fungování ekonomiky má vždy kořen v kontextu, ve kterém se děje (neexistuje jediná zákonitost)</a:t>
            </a:r>
          </a:p>
          <a:p>
            <a:pPr lvl="2"/>
            <a:r>
              <a:rPr lang="cs-CZ" dirty="0"/>
              <a:t>Nietzsche – osvícenství pragmatizuje hodnoty (byrokratizace, kapitalismus, sekularizace)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1CE05-3375-4472-BF3D-A47745A3B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300" y="0"/>
            <a:ext cx="17907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41444-4839-41DB-AE80-0BD313A1CB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AD4F17-37DA-4011-8292-FECC99366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Rozumějící přístup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0B78FD-8599-4819-A4E3-4DE2CE5A8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/>
              <a:t>Rozumějící přístup a </a:t>
            </a:r>
            <a:r>
              <a:rPr lang="cs-CZ" sz="2400" dirty="0">
                <a:solidFill>
                  <a:schemeClr val="accent1"/>
                </a:solidFill>
              </a:rPr>
              <a:t>vztažnost k hodnotám</a:t>
            </a:r>
            <a:r>
              <a:rPr lang="cs-CZ" sz="2400" dirty="0"/>
              <a:t>:</a:t>
            </a:r>
          </a:p>
          <a:p>
            <a:pPr lvl="2"/>
            <a:r>
              <a:rPr lang="cs-CZ" sz="1800" dirty="0">
                <a:solidFill>
                  <a:schemeClr val="accent1"/>
                </a:solidFill>
              </a:rPr>
              <a:t>Jednání</a:t>
            </a:r>
            <a:r>
              <a:rPr lang="cs-CZ" sz="1800" dirty="0"/>
              <a:t> lidí je oproti chování orientované na ostatní a je nutné ho tedy vysvětlovat tak, že jeho vnějším projevům přiřadíme vnitřní motivy, které z jednání vyvodíme.</a:t>
            </a:r>
          </a:p>
          <a:p>
            <a:pPr lvl="2"/>
            <a:r>
              <a:rPr lang="cs-CZ" sz="1800" dirty="0"/>
              <a:t>Použijeme k tomu paletu ideálních typů (vystupňovaných konstrukcí), jednání s nimi porovnáme.</a:t>
            </a:r>
          </a:p>
          <a:p>
            <a:pPr lvl="2"/>
            <a:r>
              <a:rPr lang="cs-CZ" sz="1800" dirty="0"/>
              <a:t>Posoudíme, jak vede jednání ke stanovenému cíli.</a:t>
            </a:r>
          </a:p>
          <a:p>
            <a:pPr lvl="2"/>
            <a:r>
              <a:rPr lang="cs-CZ" sz="1800" dirty="0"/>
              <a:t>Tím </a:t>
            </a:r>
            <a:r>
              <a:rPr lang="cs-CZ" sz="1800" dirty="0">
                <a:solidFill>
                  <a:schemeClr val="accent1"/>
                </a:solidFill>
              </a:rPr>
              <a:t>jednání pochopíme </a:t>
            </a:r>
            <a:r>
              <a:rPr lang="cs-CZ" sz="1800" dirty="0"/>
              <a:t>(</a:t>
            </a:r>
            <a:r>
              <a:rPr lang="cs-CZ" sz="1800" dirty="0" err="1"/>
              <a:t>verstehen</a:t>
            </a:r>
            <a:r>
              <a:rPr lang="cs-CZ" sz="1800" dirty="0"/>
              <a:t> x oproti přírodně-vědeckému vysvětlení – </a:t>
            </a:r>
            <a:r>
              <a:rPr lang="cs-CZ" sz="1800" dirty="0" err="1"/>
              <a:t>řeklären</a:t>
            </a:r>
            <a:r>
              <a:rPr lang="cs-CZ" sz="1800" dirty="0"/>
              <a:t>).</a:t>
            </a:r>
          </a:p>
          <a:p>
            <a:pPr lvl="2"/>
            <a:r>
              <a:rPr lang="cs-CZ" sz="1800" dirty="0"/>
              <a:t>Cílem je stanovit </a:t>
            </a:r>
            <a:r>
              <a:rPr lang="cs-CZ" sz="1800" dirty="0">
                <a:solidFill>
                  <a:schemeClr val="accent1"/>
                </a:solidFill>
              </a:rPr>
              <a:t>kauzální průběh</a:t>
            </a:r>
            <a:r>
              <a:rPr lang="cs-CZ" sz="1800" dirty="0"/>
              <a:t>.</a:t>
            </a:r>
          </a:p>
          <a:p>
            <a:pPr lvl="1"/>
            <a:r>
              <a:rPr lang="cs-CZ" sz="2400" dirty="0"/>
              <a:t>Nehodnotící přístup:</a:t>
            </a:r>
          </a:p>
          <a:p>
            <a:pPr lvl="2"/>
            <a:r>
              <a:rPr lang="cs-CZ" sz="1800" dirty="0">
                <a:solidFill>
                  <a:schemeClr val="accent1"/>
                </a:solidFill>
              </a:rPr>
              <a:t>I vědci orientují své jednání podle jistých pravidel </a:t>
            </a:r>
            <a:r>
              <a:rPr lang="cs-CZ" sz="1800" dirty="0"/>
              <a:t>(je selektivní a vyplývá z vnitřních motivů).</a:t>
            </a:r>
          </a:p>
          <a:p>
            <a:pPr lvl="2"/>
            <a:r>
              <a:rPr lang="cs-CZ" sz="1800" dirty="0"/>
              <a:t>Je legitimní tedy úhel pohledu i zvolený jev vybírat takto selektivně (vztažnost k hodnotám).</a:t>
            </a:r>
          </a:p>
          <a:p>
            <a:pPr lvl="2"/>
            <a:r>
              <a:rPr lang="cs-CZ" sz="1800" dirty="0"/>
              <a:t>Je nelegitimní ale zaujímat „angažovanou“ nebo „hodnotící“ (vyjadřovat se ve smyslu morálního) pozici.</a:t>
            </a:r>
          </a:p>
          <a:p>
            <a:pPr lvl="2"/>
            <a:r>
              <a:rPr lang="cs-CZ" sz="1800" dirty="0"/>
              <a:t>Proto je třeba svou pozici a roli vždy </a:t>
            </a:r>
            <a:r>
              <a:rPr lang="cs-CZ" sz="1800" dirty="0">
                <a:solidFill>
                  <a:schemeClr val="accent1"/>
                </a:solidFill>
              </a:rPr>
              <a:t>podrobovat reflexi </a:t>
            </a:r>
            <a:r>
              <a:rPr lang="cs-CZ" sz="1800" dirty="0"/>
              <a:t>(narušení neotřesitelnosti objektivity).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330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E9953-015F-41F0-A7FD-E180B350B4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161294-2ADB-4EB2-A609-D023C9518E0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047921"/>
            <a:ext cx="5220000" cy="271576"/>
          </a:xfrm>
        </p:spPr>
        <p:txBody>
          <a:bodyPr/>
          <a:lstStyle/>
          <a:p>
            <a:r>
              <a:rPr lang="cs-CZ" dirty="0"/>
              <a:t>Hermeneutika/Fenomenologie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0AA42A-510F-40CE-BD2D-205E2F8A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5956"/>
            <a:ext cx="10753200" cy="451576"/>
          </a:xfrm>
        </p:spPr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C5C67FA-C104-4E0E-9304-16854B622BD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047921"/>
            <a:ext cx="5220000" cy="271576"/>
          </a:xfrm>
        </p:spPr>
        <p:txBody>
          <a:bodyPr/>
          <a:lstStyle/>
          <a:p>
            <a:r>
              <a:rPr lang="cs-CZ" dirty="0"/>
              <a:t>Chicagská škola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2BBD1CF-D246-4391-83D3-1FE8471E8E2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73200"/>
            <a:ext cx="5219998" cy="4368303"/>
          </a:xfrm>
        </p:spPr>
        <p:txBody>
          <a:bodyPr/>
          <a:lstStyle/>
          <a:p>
            <a:pPr algn="l"/>
            <a:r>
              <a:rPr lang="cs-CZ" b="1" dirty="0"/>
              <a:t>Edmund </a:t>
            </a:r>
            <a:r>
              <a:rPr lang="cs-CZ" b="1" dirty="0" err="1"/>
              <a:t>Husserl</a:t>
            </a:r>
            <a:r>
              <a:rPr lang="cs-CZ" b="1" dirty="0"/>
              <a:t> </a:t>
            </a:r>
            <a:r>
              <a:rPr lang="cs-CZ" dirty="0"/>
              <a:t>(1859-1938), později </a:t>
            </a:r>
            <a:r>
              <a:rPr lang="cs-CZ" b="1" dirty="0"/>
              <a:t>A. Schütz </a:t>
            </a:r>
            <a:r>
              <a:rPr lang="cs-CZ" dirty="0"/>
              <a:t>(</a:t>
            </a:r>
            <a:r>
              <a:rPr lang="en-US" dirty="0"/>
              <a:t>1988-1959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Lidé přetavují konfrontaci s vnějším světem do </a:t>
            </a:r>
            <a:r>
              <a:rPr lang="cs-CZ" dirty="0">
                <a:solidFill>
                  <a:schemeClr val="accent1"/>
                </a:solidFill>
              </a:rPr>
              <a:t>vnitřních zkušeností, které mají význam (fenomény). </a:t>
            </a:r>
            <a:r>
              <a:rPr lang="cs-CZ" dirty="0"/>
              <a:t>Je třeba je odhalovat, abychom světu vůbec mohli adekvátně porozumět.</a:t>
            </a:r>
          </a:p>
          <a:p>
            <a:pPr lvl="1"/>
            <a:r>
              <a:rPr lang="cs-CZ" dirty="0"/>
              <a:t>Svět sám o sobě bez našeho vědomí „neexistuje“.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06E6E5-FB6C-4703-A447-900B45E64215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473200"/>
            <a:ext cx="5219998" cy="367453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rozvinutí jak pozitivistického tak etnografického zkoumání města, migrace a života ve městě</a:t>
            </a:r>
          </a:p>
          <a:p>
            <a:pPr>
              <a:lnSpc>
                <a:spcPct val="100000"/>
              </a:lnSpc>
            </a:pPr>
            <a:r>
              <a:rPr lang="cs-CZ" sz="1600" dirty="0"/>
              <a:t>Etnografickou linii představovaly převážně výzkumnice, aktivistky a filantropky vycházející z centra </a:t>
            </a:r>
            <a:r>
              <a:rPr lang="cs-CZ" sz="1600" dirty="0" err="1"/>
              <a:t>Hull</a:t>
            </a:r>
            <a:r>
              <a:rPr lang="cs-CZ" sz="1600" dirty="0"/>
              <a:t> House v čele s </a:t>
            </a:r>
            <a:r>
              <a:rPr lang="cs-CZ" sz="1600" b="1" dirty="0"/>
              <a:t>Jane </a:t>
            </a:r>
            <a:r>
              <a:rPr lang="cs-CZ" sz="1600" b="1" dirty="0" err="1"/>
              <a:t>Addams</a:t>
            </a:r>
            <a:r>
              <a:rPr lang="cs-CZ" sz="1600" dirty="0"/>
              <a:t> (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1860-1935), ale i přímo člen Chicagské školy 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Louis </a:t>
            </a:r>
            <a:r>
              <a:rPr lang="cs-CZ" sz="16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Wirth</a:t>
            </a:r>
            <a:r>
              <a:rPr lang="cs-CZ" sz="1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(1839-1952):</a:t>
            </a:r>
          </a:p>
          <a:p>
            <a:pPr lvl="1"/>
            <a:r>
              <a:rPr lang="cs-CZ" sz="1400" dirty="0" err="1">
                <a:solidFill>
                  <a:srgbClr val="202122"/>
                </a:solidFill>
                <a:latin typeface="Arial" panose="020B0604020202020204" pitchFamily="34" charset="0"/>
              </a:rPr>
              <a:t>Hull</a:t>
            </a:r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 House:</a:t>
            </a:r>
          </a:p>
          <a:p>
            <a:pPr lvl="2"/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</a:rPr>
              <a:t>Extenzivní terénní výzkum životních podmínek 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chudých obyvatel Chicaga, </a:t>
            </a:r>
            <a:r>
              <a:rPr lang="cs-CZ" sz="1000" dirty="0" err="1">
                <a:solidFill>
                  <a:srgbClr val="202122"/>
                </a:solidFill>
                <a:latin typeface="Arial" panose="020B0604020202020204" pitchFamily="34" charset="0"/>
              </a:rPr>
              <a:t>desripce</a:t>
            </a:r>
            <a:r>
              <a:rPr lang="cs-CZ" sz="1000" dirty="0">
                <a:solidFill>
                  <a:srgbClr val="202122"/>
                </a:solidFill>
                <a:latin typeface="Arial" panose="020B0604020202020204" pitchFamily="34" charset="0"/>
              </a:rPr>
              <a:t>, důraz na aplikované řešení (x vymezování </a:t>
            </a:r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katedry sociologie v Chicagu)</a:t>
            </a:r>
          </a:p>
          <a:p>
            <a:pPr lvl="2"/>
            <a:r>
              <a:rPr lang="pl-PL" sz="1000" dirty="0">
                <a:solidFill>
                  <a:schemeClr val="accent1"/>
                </a:solidFill>
                <a:latin typeface="Arial" panose="020B0604020202020204" pitchFamily="34" charset="0"/>
              </a:rPr>
              <a:t>Vysvětlení sociálních problémů </a:t>
            </a:r>
            <a:r>
              <a:rPr lang="pl-PL" sz="1000" dirty="0">
                <a:solidFill>
                  <a:srgbClr val="202122"/>
                </a:solidFill>
                <a:latin typeface="Arial" panose="020B0604020202020204" pitchFamily="34" charset="0"/>
              </a:rPr>
              <a:t>(kriminalita, spirála chudoby) materiálními podmínkami a bytové situace (levné soukromé nájmy, nízké platy, absence sociálních sítí).</a:t>
            </a:r>
          </a:p>
          <a:p>
            <a:pPr lvl="2"/>
            <a:r>
              <a:rPr lang="pl-PL" sz="1000" dirty="0">
                <a:solidFill>
                  <a:srgbClr val="F01928"/>
                </a:solidFill>
                <a:latin typeface="Arial" panose="020B0604020202020204" pitchFamily="34" charset="0"/>
              </a:rPr>
              <a:t>Angažovaný přístup.</a:t>
            </a:r>
            <a:endParaRPr lang="cs-CZ" sz="1000" dirty="0">
              <a:solidFill>
                <a:srgbClr val="F01928"/>
              </a:solidFill>
              <a:latin typeface="Arial" panose="020B0604020202020204" pitchFamily="34" charset="0"/>
            </a:endParaRPr>
          </a:p>
          <a:p>
            <a:pPr lvl="1"/>
            <a:r>
              <a:rPr lang="cs-CZ" sz="1400" dirty="0" err="1">
                <a:latin typeface="Arial" panose="020B0604020202020204" pitchFamily="34" charset="0"/>
              </a:rPr>
              <a:t>Wirth</a:t>
            </a:r>
            <a:r>
              <a:rPr lang="cs-CZ" sz="1400" dirty="0"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Kombinovaný etnografický výzkum způsobů </a:t>
            </a:r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</a:rPr>
              <a:t>vytváření „přirozených oblastí“ v podobě ghetta.</a:t>
            </a:r>
          </a:p>
          <a:p>
            <a:pPr lvl="2"/>
            <a:r>
              <a:rPr lang="cs-CZ" sz="1000" dirty="0">
                <a:latin typeface="Arial" panose="020B0604020202020204" pitchFamily="34" charset="0"/>
              </a:rPr>
              <a:t>Sociální vztahy se otiskují v prostoru a mají tendenci se dlouhodobě reprodukovat.</a:t>
            </a:r>
          </a:p>
          <a:p>
            <a:pPr lvl="2"/>
            <a:endParaRPr lang="pl-PL" sz="900" dirty="0">
              <a:solidFill>
                <a:srgbClr val="F01928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2EFD60-421B-4E00-997E-EB109393D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85" y="4989599"/>
            <a:ext cx="1185614" cy="18684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806059-DD1C-4383-AB7B-BD62688A5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598"/>
            <a:ext cx="1184485" cy="19716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93C6A5-D075-4590-968F-C9F2660BF1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092" y="4995198"/>
            <a:ext cx="1357705" cy="18684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A21A6-4E30-4E04-90F2-C2E0769F5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5993" y="4989599"/>
            <a:ext cx="1346007" cy="186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0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EE0731-57A6-4DE4-8266-4FCA74F3F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6578E-11E4-4AFE-9477-4C70E49B888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Symbolický </a:t>
            </a:r>
            <a:r>
              <a:rPr lang="cs-CZ" dirty="0" err="1"/>
              <a:t>interakcionismus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36BA5DF-2A6D-4A29-B5A4-A7EA0E66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(z rychlíku)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287B28-521C-48A8-86DC-F3D9914F16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Sociální antropologie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F7E800-6273-42DA-AFD9-A39C238B05DC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en-US" sz="2400" b="1" dirty="0"/>
              <a:t>Erving Goffman</a:t>
            </a:r>
            <a:r>
              <a:rPr lang="cs-CZ" sz="2400" b="1" dirty="0"/>
              <a:t> </a:t>
            </a:r>
            <a:r>
              <a:rPr lang="cs-CZ" sz="2400" dirty="0"/>
              <a:t>(1959-1999):</a:t>
            </a:r>
          </a:p>
          <a:p>
            <a:pPr lvl="1"/>
            <a:r>
              <a:rPr lang="cs-CZ" sz="1800" dirty="0"/>
              <a:t>dramaturgický přístup:</a:t>
            </a:r>
          </a:p>
          <a:p>
            <a:pPr lvl="2"/>
            <a:r>
              <a:rPr lang="cs-CZ" sz="1400" dirty="0"/>
              <a:t>společnost je možné studovat prostřednictvím </a:t>
            </a:r>
            <a:r>
              <a:rPr lang="cs-CZ" sz="1400" dirty="0">
                <a:solidFill>
                  <a:schemeClr val="accent1"/>
                </a:solidFill>
              </a:rPr>
              <a:t>studia interakcí,</a:t>
            </a:r>
            <a:r>
              <a:rPr lang="cs-CZ" sz="1400" dirty="0"/>
              <a:t> které nabývají podoby „divadelního představení“ (sociální role, rekvizity, scéna, zákulisí)</a:t>
            </a:r>
          </a:p>
          <a:p>
            <a:pPr lvl="2"/>
            <a:r>
              <a:rPr lang="cs-CZ" sz="1400" dirty="0"/>
              <a:t>tato perspektiva nám umožňuje zkoumat, </a:t>
            </a:r>
            <a:r>
              <a:rPr lang="cs-CZ" sz="1400" dirty="0">
                <a:solidFill>
                  <a:schemeClr val="accent1"/>
                </a:solidFill>
              </a:rPr>
              <a:t>jaký smysl lidé v interakcích budují a jak tedy budují sociální instituce</a:t>
            </a:r>
          </a:p>
          <a:p>
            <a:pPr lvl="1"/>
            <a:r>
              <a:rPr lang="cs-CZ" sz="1800" dirty="0"/>
              <a:t>totální instituce:</a:t>
            </a:r>
          </a:p>
          <a:p>
            <a:pPr lvl="2"/>
            <a:r>
              <a:rPr lang="cs-CZ" sz="1400" dirty="0"/>
              <a:t>na základě pozorování a rozhovorů pomohl pochopit, jak fungují </a:t>
            </a:r>
            <a:r>
              <a:rPr lang="cs-CZ" sz="1400" dirty="0">
                <a:solidFill>
                  <a:schemeClr val="accent1"/>
                </a:solidFill>
              </a:rPr>
              <a:t>klíčové instituce moderní společnosti</a:t>
            </a:r>
          </a:p>
          <a:p>
            <a:pPr lvl="2"/>
            <a:r>
              <a:rPr lang="cs-CZ" sz="1400" dirty="0"/>
              <a:t>jednání jako svorník mezi individuálním </a:t>
            </a:r>
            <a:r>
              <a:rPr lang="cs-CZ" sz="1400" dirty="0" err="1"/>
              <a:t>self</a:t>
            </a:r>
            <a:r>
              <a:rPr lang="cs-CZ" sz="1400" dirty="0"/>
              <a:t> a společenskými účinky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Zástupný obsah 8" descr="Obsah obrázku muž, pózování&#10;&#10;Popis byl vytvořen automaticky">
            <a:extLst>
              <a:ext uri="{FF2B5EF4-FFF2-40B4-BE49-F238E27FC236}">
                <a16:creationId xmlns:a16="http://schemas.microsoft.com/office/drawing/2014/main" id="{9A19DF20-7B4E-0F8B-82DE-88EC96C152CF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9015"/>
            <a:ext cx="2374900" cy="1704975"/>
          </a:xfr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EDC48B9-914E-B7B2-E137-263A451D3A91}"/>
              </a:ext>
            </a:extLst>
          </p:cNvPr>
          <p:cNvSpPr txBox="1">
            <a:spLocks/>
          </p:cNvSpPr>
          <p:nvPr/>
        </p:nvSpPr>
        <p:spPr>
          <a:xfrm>
            <a:off x="5939998" y="1701505"/>
            <a:ext cx="5219998" cy="42633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kern="0" dirty="0"/>
              <a:t>Mary Douglas</a:t>
            </a:r>
            <a:r>
              <a:rPr lang="cs-CZ" sz="2400" b="1" kern="0" dirty="0"/>
              <a:t> </a:t>
            </a:r>
            <a:r>
              <a:rPr lang="cs-CZ" sz="2400" kern="0" dirty="0"/>
              <a:t>(1921-2007):</a:t>
            </a:r>
          </a:p>
          <a:p>
            <a:pPr lvl="1"/>
            <a:r>
              <a:rPr lang="cs-CZ" sz="1800" kern="0" dirty="0"/>
              <a:t>Čistota a znečištění, role rituálu ve společnosti:</a:t>
            </a:r>
          </a:p>
          <a:p>
            <a:pPr lvl="2"/>
            <a:r>
              <a:rPr lang="cs-CZ" sz="1400" kern="0" dirty="0"/>
              <a:t>Na základě dlouhodobé etnografie a studia širokého spektra textů odhaluje </a:t>
            </a:r>
            <a:r>
              <a:rPr lang="cs-CZ" sz="1400" kern="0" dirty="0">
                <a:solidFill>
                  <a:schemeClr val="accent1"/>
                </a:solidFill>
              </a:rPr>
              <a:t>společné základy logiky fungování „primitivních“ a západních společností.</a:t>
            </a:r>
          </a:p>
          <a:p>
            <a:pPr lvl="2"/>
            <a:r>
              <a:rPr lang="cs-CZ" sz="1400" kern="0" dirty="0"/>
              <a:t>(Fyzická) Špína je jen malou částí nečistoty, která nás obklopuje a která není ničím jiným než vedlejším důsledkem existence systémů organizace zkušenosti. To, co často považujeme za důsledek zavádění hygienických pravidel nebo „barbarství“ je v systému dané společnosti smysluplné jednání k eliminaci znečištění a ohrožení stability světa.</a:t>
            </a:r>
          </a:p>
          <a:p>
            <a:pPr lvl="2"/>
            <a:endParaRPr lang="cs-CZ" sz="1400" kern="0" dirty="0"/>
          </a:p>
          <a:p>
            <a:pPr lvl="2"/>
            <a:r>
              <a:rPr lang="cs-CZ" sz="1400" kern="0" dirty="0"/>
              <a:t>Rituál pak udržuje hranice těchto systémů nebo ošetřuje jejich porušení. Jde také </a:t>
            </a:r>
            <a:r>
              <a:rPr lang="cs-CZ" sz="1400" kern="0" dirty="0">
                <a:solidFill>
                  <a:schemeClr val="accent1"/>
                </a:solidFill>
              </a:rPr>
              <a:t>o způsob, jak se vyhnout hrozbě a chaosu v našem životě.</a:t>
            </a:r>
          </a:p>
          <a:p>
            <a:pPr lvl="2"/>
            <a:endParaRPr lang="cs-CZ" sz="1400" kern="0" dirty="0"/>
          </a:p>
          <a:p>
            <a:pPr lvl="1"/>
            <a:endParaRPr lang="cs-CZ" sz="1800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  <a:p>
            <a:pPr lvl="2"/>
            <a:endParaRPr lang="cs-CZ" kern="0" dirty="0"/>
          </a:p>
          <a:p>
            <a:pPr lvl="1"/>
            <a:endParaRPr lang="cs-CZ" kern="0" dirty="0"/>
          </a:p>
        </p:txBody>
      </p:sp>
      <p:pic>
        <p:nvPicPr>
          <p:cNvPr id="12" name="Obrázek 11" descr="Obsah obrázku text, osoba&#10;&#10;Popis byl vytvořen automaticky">
            <a:extLst>
              <a:ext uri="{FF2B5EF4-FFF2-40B4-BE49-F238E27FC236}">
                <a16:creationId xmlns:a16="http://schemas.microsoft.com/office/drawing/2014/main" id="{0448888B-9A94-EA16-4CAC-03A8123030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-3470"/>
            <a:ext cx="1549400" cy="25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15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917C6E-AB49-4A45-979D-8A83D88F9C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70497-7CCB-4FC8-A828-B9CEE3A9B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Epistemické mody podle Isaaca A. </a:t>
            </a:r>
            <a:r>
              <a:rPr lang="cs-CZ" dirty="0" err="1"/>
              <a:t>Reeda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3AA51C-6202-45EE-9800-5B396E0B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tato paradigmata budují poznání?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C2BB3-AF77-4331-926C-B59C64CEA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profesor sociologie na University </a:t>
            </a:r>
            <a:r>
              <a:rPr lang="cs-CZ" dirty="0" err="1"/>
              <a:t>of</a:t>
            </a:r>
            <a:r>
              <a:rPr lang="cs-CZ" dirty="0"/>
              <a:t> Virginia</a:t>
            </a:r>
          </a:p>
          <a:p>
            <a:r>
              <a:rPr lang="cs-CZ" dirty="0"/>
              <a:t>historická a kulturní sociologie</a:t>
            </a:r>
          </a:p>
          <a:p>
            <a:r>
              <a:rPr lang="en-US" i="1" dirty="0"/>
              <a:t>Interpretation and social knowledge: On the use of theory in the human sciences</a:t>
            </a:r>
            <a:r>
              <a:rPr lang="cs-CZ" i="1" dirty="0"/>
              <a:t> </a:t>
            </a:r>
            <a:r>
              <a:rPr lang="en-US" dirty="0"/>
              <a:t>(2011).</a:t>
            </a:r>
            <a:endParaRPr lang="cs-CZ" dirty="0"/>
          </a:p>
          <a:p>
            <a:pPr lvl="1"/>
            <a:r>
              <a:rPr lang="cs-CZ" dirty="0"/>
              <a:t>Vysvětluje, jakým způsobe v sociálních vědách dochází k </a:t>
            </a:r>
            <a:r>
              <a:rPr lang="cs-CZ" dirty="0">
                <a:solidFill>
                  <a:schemeClr val="accent1"/>
                </a:solidFill>
              </a:rPr>
              <a:t>používání dat a teorie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Ideál sociálních věd: </a:t>
            </a:r>
            <a:r>
              <a:rPr lang="cs-CZ" dirty="0">
                <a:solidFill>
                  <a:schemeClr val="accent1"/>
                </a:solidFill>
              </a:rPr>
              <a:t>přinášet vysvětlení, ne jen faktická tvrzení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Nepojednává přímo/jen typu výzkumu, ale o produkci vědění.</a:t>
            </a:r>
          </a:p>
          <a:p>
            <a:pPr lvl="1"/>
            <a:r>
              <a:rPr lang="cs-CZ" dirty="0"/>
              <a:t>Všechny sociální vědy o něj usilují.</a:t>
            </a:r>
          </a:p>
          <a:p>
            <a:pPr lvl="1"/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3 teoreticko-empirická paradigmata </a:t>
            </a:r>
            <a:r>
              <a:rPr lang="cs-CZ" dirty="0"/>
              <a:t>podle způsobu, jak nakládají s daty a teorií a dosahují vysvětlení.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3124E4-574C-4973-907F-D8345CF12E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6C7162-7050-4A04-B811-E6E5F9376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13267"/>
            <a:ext cx="10753200" cy="5518733"/>
          </a:xfrm>
        </p:spPr>
        <p:txBody>
          <a:bodyPr/>
          <a:lstStyle/>
          <a:p>
            <a:r>
              <a:rPr lang="cs-CZ" dirty="0"/>
              <a:t>Všechny sociální vědy používají: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Data</a:t>
            </a:r>
            <a:r>
              <a:rPr lang="cs-CZ" dirty="0"/>
              <a:t>/evidenci: indikátory nějakého jednání/události. Existují nezávisle na teoriích.</a:t>
            </a:r>
          </a:p>
          <a:p>
            <a:pPr lvl="1"/>
            <a:r>
              <a:rPr lang="cs-CZ" dirty="0">
                <a:solidFill>
                  <a:schemeClr val="accent1"/>
                </a:solidFill>
              </a:rPr>
              <a:t>Teorii</a:t>
            </a:r>
            <a:r>
              <a:rPr lang="cs-CZ" dirty="0"/>
              <a:t>: abstraktní soubor představ a konstruktů, které striktně řečeno „neexistují“ bez doplnění o data (teprve pak získávají „váhu“). Povaha teorie je tedy vždy relační (potřebuje se s něčím spojit): s jinou teorií nebo daty.</a:t>
            </a:r>
          </a:p>
          <a:p>
            <a:pPr lvl="1"/>
            <a:r>
              <a:rPr lang="cs-CZ" dirty="0"/>
              <a:t>Snaží se je zřetězit do celků za účelem </a:t>
            </a:r>
            <a:r>
              <a:rPr lang="cs-CZ" dirty="0">
                <a:solidFill>
                  <a:schemeClr val="accent1"/>
                </a:solidFill>
              </a:rPr>
              <a:t>dosažení interpretace světa.</a:t>
            </a:r>
          </a:p>
          <a:p>
            <a:pPr lvl="1"/>
            <a:endParaRPr lang="cs-CZ" dirty="0"/>
          </a:p>
          <a:p>
            <a:r>
              <a:rPr lang="cs-CZ" dirty="0"/>
              <a:t>Typy interpretací:</a:t>
            </a:r>
          </a:p>
          <a:p>
            <a:pPr lvl="1"/>
            <a:r>
              <a:rPr lang="cs-CZ" dirty="0"/>
              <a:t>Minimální: silná patrnost dat, teorie pomáhá říct, co, se stalo (ukazuje vztahy)</a:t>
            </a:r>
          </a:p>
          <a:p>
            <a:pPr lvl="1"/>
            <a:r>
              <a:rPr lang="cs-CZ" dirty="0"/>
              <a:t>Maximální: přechod mezi daty a teorií není patrný, zjišťujeme nejen co se stalo, ale také komu, kde, za jakých podmínek, na základě jakých motivů a s jakým smyslem.</a:t>
            </a:r>
          </a:p>
          <a:p>
            <a:pPr lvl="1"/>
            <a:endParaRPr lang="cs-CZ" dirty="0"/>
          </a:p>
          <a:p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3 paradigmata budování interpretací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realistické</a:t>
            </a:r>
          </a:p>
          <a:p>
            <a:pPr lvl="1"/>
            <a:r>
              <a:rPr lang="cs-CZ" dirty="0"/>
              <a:t>normativní</a:t>
            </a:r>
          </a:p>
          <a:p>
            <a:pPr lvl="1"/>
            <a:r>
              <a:rPr lang="cs-CZ" dirty="0"/>
              <a:t>interpretativní</a:t>
            </a:r>
          </a:p>
        </p:txBody>
      </p:sp>
    </p:spTree>
    <p:extLst>
      <p:ext uri="{BB962C8B-B14F-4D97-AF65-F5344CB8AC3E}">
        <p14:creationId xmlns:p14="http://schemas.microsoft.com/office/powerpoint/2010/main" val="989922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38D6F9-6E75-4D28-A570-08BCA9348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43B99-509E-43EE-95D8-68AA5D56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82A7CE-368A-44E8-A54E-FB680E7E63D3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430867"/>
            <a:ext cx="5219998" cy="44106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rozkládání </a:t>
            </a:r>
            <a:r>
              <a:rPr lang="cs-CZ" sz="1600" dirty="0">
                <a:solidFill>
                  <a:schemeClr val="accent1"/>
                </a:solidFill>
              </a:rPr>
              <a:t>hodinového strojku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zřetězování teorie a dat k vysvětlení </a:t>
            </a:r>
            <a:r>
              <a:rPr lang="cs-CZ" sz="1600" dirty="0">
                <a:solidFill>
                  <a:schemeClr val="accent1"/>
                </a:solidFill>
              </a:rPr>
              <a:t>vazeb mezi příčinami a následky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Artikulovat </a:t>
            </a:r>
            <a:r>
              <a:rPr lang="cs-CZ" sz="1600" dirty="0">
                <a:solidFill>
                  <a:schemeClr val="accent1"/>
                </a:solidFill>
              </a:rPr>
              <a:t>abstraktní, univerzální, hodnotově neutrální kauzální vysvětlení mechanismů</a:t>
            </a:r>
            <a:r>
              <a:rPr lang="cs-CZ" sz="1600" dirty="0"/>
              <a:t>, které leží pod pozorovanou realitou.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</a:t>
            </a:r>
            <a:r>
              <a:rPr lang="cs-CZ" sz="1600" dirty="0">
                <a:solidFill>
                  <a:schemeClr val="accent1"/>
                </a:solidFill>
              </a:rPr>
              <a:t>co s čím souvisí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Odstup</a:t>
            </a:r>
            <a:r>
              <a:rPr lang="cs-CZ" sz="1050" dirty="0"/>
              <a:t> výzkumníka od předmětu zkoumání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Neosobní a standardizovaný sběr dat </a:t>
            </a:r>
            <a:r>
              <a:rPr lang="cs-CZ" sz="1050" dirty="0"/>
              <a:t>(numerická, školený tazatel)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Neosobní a standardizované měřící nástroje</a:t>
            </a:r>
          </a:p>
          <a:p>
            <a:pPr lvl="1"/>
            <a:r>
              <a:rPr lang="cs-CZ" sz="1050" dirty="0">
                <a:solidFill>
                  <a:schemeClr val="accent1"/>
                </a:solidFill>
              </a:rPr>
              <a:t>Standardizovaná analýza dat</a:t>
            </a:r>
          </a:p>
          <a:p>
            <a:pPr lvl="1"/>
            <a:r>
              <a:rPr lang="cs-CZ" sz="1050" dirty="0"/>
              <a:t>Testování </a:t>
            </a:r>
            <a:r>
              <a:rPr lang="cs-CZ" sz="1050" dirty="0">
                <a:solidFill>
                  <a:schemeClr val="accent1"/>
                </a:solidFill>
              </a:rPr>
              <a:t>hypotéz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51A9236-155D-42A6-90AB-1D02DD7FD10D}"/>
              </a:ext>
            </a:extLst>
          </p:cNvPr>
          <p:cNvPicPr>
            <a:picLocks noGrp="1" noChangeAspect="1"/>
          </p:cNvPicPr>
          <p:nvPr>
            <p:ph idx="30"/>
          </p:nvPr>
        </p:nvPicPr>
        <p:blipFill>
          <a:blip r:embed="rId2"/>
          <a:stretch>
            <a:fillRect/>
          </a:stretch>
        </p:blipFill>
        <p:spPr>
          <a:xfrm>
            <a:off x="6096000" y="1595051"/>
            <a:ext cx="5219700" cy="36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3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7D395E-660D-4B07-A7DC-DA20F9186A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88FD6F-70FF-4FFF-BEF4-B0BE322A34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E41760D-1872-4ABC-9FA9-2E133169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Realistické paradigma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B645298-C78B-4055-9092-D20947823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1556" y="1455208"/>
            <a:ext cx="5276888" cy="41402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E4DCC-7FFB-46B5-BF88-A03C76C61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6" y="1361778"/>
            <a:ext cx="4471244" cy="447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91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Lukáš Slavík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Alena </a:t>
            </a:r>
            <a:r>
              <a:rPr lang="cs-CZ" dirty="0" err="1">
                <a:cs typeface="Arial"/>
              </a:rPr>
              <a:t>Kluknavská</a:t>
            </a:r>
            <a:endParaRPr lang="cs-CZ" dirty="0" err="1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/>
              <a:t>Doktorand a výzkumník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Katedra mediálních studií a žurnalistiky, FSS, MU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důvěru v média a zpravodajství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Kvantitativní i kvalitativní metody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FG: komerční, neziskový sektor, studující, zaměstnanci a management, vyučující, mediální publika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148A06-3478-4D65-8F4B-2289F4D1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99" y="1510658"/>
            <a:ext cx="1679615" cy="191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E1E274BF-24C6-2440-065F-A72BCBD03CD2}"/>
              </a:ext>
            </a:extLst>
          </p:cNvPr>
          <p:cNvSpPr txBox="1">
            <a:spLocks/>
          </p:cNvSpPr>
          <p:nvPr/>
        </p:nvSpPr>
        <p:spPr>
          <a:xfrm>
            <a:off x="6256250" y="3431849"/>
            <a:ext cx="5219998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/>
              <a:t>Odborná asistentka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Katedra mediálních studií a žurnalistiky, FSS, MU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Politická komunikace, populistická radikální pravice, mediální reprezentace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cs typeface="Arial"/>
              </a:rPr>
              <a:t>Textová analýza</a:t>
            </a:r>
            <a:endParaRPr lang="cs-CZ"/>
          </a:p>
          <a:p>
            <a:pPr marL="251460" indent="-179705">
              <a:lnSpc>
                <a:spcPct val="100000"/>
              </a:lnSpc>
            </a:pPr>
            <a:endParaRPr lang="cs-CZ" sz="2000" kern="0" dirty="0">
              <a:cs typeface="Arial"/>
            </a:endParaRPr>
          </a:p>
        </p:txBody>
      </p:sp>
      <p:pic>
        <p:nvPicPr>
          <p:cNvPr id="5" name="Obrázek 8" descr="Obsah obrázku osoba, zeď, brýle, nošení&#10;&#10;Popis se vygeneroval automaticky.">
            <a:extLst>
              <a:ext uri="{FF2B5EF4-FFF2-40B4-BE49-F238E27FC236}">
                <a16:creationId xmlns:a16="http://schemas.microsoft.com/office/drawing/2014/main" id="{8F979F36-22D0-88EB-8625-09996F631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809" y="1678131"/>
            <a:ext cx="1201883" cy="159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9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69413-45D9-4693-8D34-51D6CD82B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E7F180-2BC9-49D7-A9DD-3C947F98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Interpretativní paradigma</a:t>
            </a: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25BD8C7-B581-48D6-99E6-1B0AF6EE1A5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725" y="1464733"/>
            <a:ext cx="10188280" cy="4377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600" dirty="0"/>
              <a:t>Metafora výzkumu: malování </a:t>
            </a:r>
            <a:r>
              <a:rPr lang="cs-CZ" sz="1600" i="1" dirty="0">
                <a:solidFill>
                  <a:schemeClr val="accent1"/>
                </a:solidFill>
              </a:rPr>
              <a:t>krajiny významu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Způsob práce: Rozpouštění dat a teorie v jedné </a:t>
            </a:r>
            <a:r>
              <a:rPr lang="cs-CZ" sz="1600" dirty="0">
                <a:solidFill>
                  <a:schemeClr val="accent1"/>
                </a:solidFill>
              </a:rPr>
              <a:t>malbě krajiny</a:t>
            </a:r>
            <a:r>
              <a:rPr lang="cs-CZ" sz="1600" dirty="0"/>
              <a:t>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Cíl: Porozumět tomu, </a:t>
            </a:r>
            <a:r>
              <a:rPr lang="cs-CZ" sz="1600" dirty="0">
                <a:solidFill>
                  <a:schemeClr val="accent1"/>
                </a:solidFill>
              </a:rPr>
              <a:t>jak vypadá a funguje síť významů, které aktéři společně tvoří a která v daných okolnostech a době.</a:t>
            </a:r>
            <a:r>
              <a:rPr lang="cs-CZ" sz="1600" dirty="0"/>
              <a:t> 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Odpověď: </a:t>
            </a:r>
            <a:r>
              <a:rPr lang="cs-CZ" sz="1600" dirty="0">
                <a:solidFill>
                  <a:schemeClr val="accent1"/>
                </a:solidFill>
              </a:rPr>
              <a:t>Jaký smysl má daný jev</a:t>
            </a:r>
            <a:r>
              <a:rPr lang="cs-CZ" sz="1600" dirty="0"/>
              <a:t>. Jak tento smysl formuje (nikoliv podmiňuje nebo vynucuje) jednání.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sz="1600" dirty="0"/>
              <a:t>Vyžaduje:</a:t>
            </a:r>
          </a:p>
          <a:p>
            <a:pPr lvl="1"/>
            <a:r>
              <a:rPr lang="cs-CZ" sz="1400" dirty="0"/>
              <a:t>Přístup výzkumníka </a:t>
            </a:r>
            <a:r>
              <a:rPr lang="cs-CZ" sz="1400" dirty="0">
                <a:solidFill>
                  <a:schemeClr val="accent1"/>
                </a:solidFill>
              </a:rPr>
              <a:t>co nejblíže ke zdroji dat</a:t>
            </a:r>
          </a:p>
          <a:p>
            <a:pPr lvl="1"/>
            <a:r>
              <a:rPr lang="cs-CZ" sz="1400" dirty="0"/>
              <a:t>Sběr dat zaměřený na </a:t>
            </a:r>
            <a:r>
              <a:rPr lang="cs-CZ" sz="1400" dirty="0">
                <a:solidFill>
                  <a:schemeClr val="accent1"/>
                </a:solidFill>
              </a:rPr>
              <a:t>bohatost a hloubku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Citlivost ke kontextům a nuancím </a:t>
            </a:r>
            <a:r>
              <a:rPr lang="cs-CZ" sz="1400" dirty="0"/>
              <a:t>(stejný motiv může vést k opačný/jiným výsledkům)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Analýza dat podle formy významu a způsobu vyprávění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Teoretickou kreativitu </a:t>
            </a:r>
            <a:r>
              <a:rPr lang="cs-CZ" sz="1400" dirty="0"/>
              <a:t>(v pozitivním slova smyslu)</a:t>
            </a:r>
          </a:p>
        </p:txBody>
      </p:sp>
    </p:spTree>
    <p:extLst>
      <p:ext uri="{BB962C8B-B14F-4D97-AF65-F5344CB8AC3E}">
        <p14:creationId xmlns:p14="http://schemas.microsoft.com/office/powerpoint/2010/main" val="4000571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13CE299-16FE-FDF2-4C87-BBADB9C890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6C1D64DC-DC77-9CA6-F9EA-0D8F4F2D18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Příklad: Malba Žně (1565) - </a:t>
            </a:r>
            <a:r>
              <a:rPr lang="cs-CZ" dirty="0" err="1"/>
              <a:t>Pieter</a:t>
            </a:r>
            <a:r>
              <a:rPr lang="cs-CZ" dirty="0"/>
              <a:t> Bruegel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904C581-259B-7713-6453-B734EFE66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Krajina významu</a:t>
            </a:r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61738E3D-6F88-0182-F076-87B447727892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4696F273-702E-F886-B9F7-B4C5A7494E93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720000"/>
            <a:ext cx="5219998" cy="5121503"/>
          </a:xfrm>
        </p:spPr>
        <p:txBody>
          <a:bodyPr/>
          <a:lstStyle/>
          <a:p>
            <a:r>
              <a:rPr lang="cs-CZ" sz="1600" dirty="0"/>
              <a:t>Krajina významu vypovídá o: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Rámci zkoumaného jevu </a:t>
            </a:r>
            <a:r>
              <a:rPr lang="cs-CZ" sz="1200" dirty="0"/>
              <a:t>(rám obrazu): je jasné, že pokračuje, jádro je ale v obraze.</a:t>
            </a:r>
          </a:p>
          <a:p>
            <a:pPr lvl="1"/>
            <a:r>
              <a:rPr lang="cs-CZ" sz="1200" dirty="0"/>
              <a:t>Je tvořena </a:t>
            </a:r>
            <a:r>
              <a:rPr lang="cs-CZ" sz="1200" dirty="0">
                <a:solidFill>
                  <a:schemeClr val="accent1"/>
                </a:solidFill>
              </a:rPr>
              <a:t>vrstvami významů</a:t>
            </a:r>
            <a:r>
              <a:rPr lang="cs-CZ" sz="1200" dirty="0"/>
              <a:t>: např. pole a kooperace na něm jako klíčový tmel společenství a hlavní náplň „světského času“, ves, kostel, stromy na poli a hra vesničanů v pozadí jako prvky „profánního“ času protínajícího kontinuitu práce, kostel na návrší a v pozadí jako instituce všeobecného, avšak „bodovému“ dohledu.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Vztahy:</a:t>
            </a:r>
            <a:r>
              <a:rPr lang="cs-CZ" sz="1200" dirty="0"/>
              <a:t> mezi aktéry i jejich kontextem (proč někteří pracují a jiní ne? Proč .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Cestami a spojnicemi</a:t>
            </a:r>
            <a:r>
              <a:rPr lang="cs-CZ" sz="1200" dirty="0"/>
              <a:t>: mezi kterými se aktéři rozhodují (proč zrovna tato cesta muže se džbánky, proč zrovna teď odpočinek?)</a:t>
            </a:r>
          </a:p>
          <a:p>
            <a:pPr lvl="1"/>
            <a:r>
              <a:rPr lang="cs-CZ" sz="1200" dirty="0"/>
              <a:t>Perspektivou: jde o pohled vesničanů, proto pohled z pole, ne z kostela, a už vůbec ne z továrny apod.)</a:t>
            </a:r>
          </a:p>
          <a:p>
            <a:pPr lvl="1"/>
            <a:r>
              <a:rPr lang="cs-CZ" sz="1200" dirty="0"/>
              <a:t>=&gt; </a:t>
            </a:r>
            <a:r>
              <a:rPr lang="cs-CZ" sz="1200" dirty="0">
                <a:solidFill>
                  <a:schemeClr val="accent1"/>
                </a:solidFill>
              </a:rPr>
              <a:t>Významem</a:t>
            </a:r>
            <a:r>
              <a:rPr lang="cs-CZ" sz="1200" dirty="0"/>
              <a:t>: Všechny předchozí vrstvy mohou např. vysvětlit, proč lidé na obraze baví vtip o jedení koček. Nebo proč považují stromy na poli za velmi cenné.</a:t>
            </a:r>
            <a:endParaRPr lang="cs-CZ" dirty="0"/>
          </a:p>
          <a:p>
            <a:r>
              <a:rPr lang="cs-CZ" sz="1600" dirty="0"/>
              <a:t>Krajina významu je: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Vždy unikátní zpodobněním </a:t>
            </a:r>
            <a:r>
              <a:rPr lang="cs-CZ" sz="1200" dirty="0"/>
              <a:t>(silou tahů štětcem, barvami, tedy konfigurací jednání, kontextů, institucí, a jejich spojení významem), </a:t>
            </a:r>
          </a:p>
          <a:p>
            <a:pPr lvl="1"/>
            <a:r>
              <a:rPr lang="cs-CZ" sz="1200" dirty="0">
                <a:solidFill>
                  <a:schemeClr val="accent1"/>
                </a:solidFill>
              </a:rPr>
              <a:t>Ne obsahem </a:t>
            </a:r>
            <a:r>
              <a:rPr lang="cs-CZ" sz="1200" dirty="0"/>
              <a:t>(krajina vždy obsahuje něco, co je zpodobněno i v jiné krajině, byť ve více méně odlišné podobě a pozici) =&gt; specifická možnost „zobecňování“.</a:t>
            </a:r>
          </a:p>
        </p:txBody>
      </p:sp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5323A679-C1E1-91F0-5BDF-0DAACA610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692002"/>
            <a:ext cx="5399998" cy="435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99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0BEC03-D246-4E68-AA3E-4E0B653BA1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96974F-6040-4715-86C9-F1E7AFA61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Příklad maximální interpretace interpretativního paradigmatu</a:t>
            </a:r>
            <a:endParaRPr lang="en-US" sz="28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5E5DD33-4D4F-4794-ABD9-E71C1A22D506}"/>
              </a:ext>
            </a:extLst>
          </p:cNvPr>
          <p:cNvPicPr>
            <a:picLocks noGrp="1" noChangeAspect="1"/>
          </p:cNvPicPr>
          <p:nvPr>
            <p:ph idx="29"/>
          </p:nvPr>
        </p:nvPicPr>
        <p:blipFill>
          <a:blip r:embed="rId3"/>
          <a:stretch>
            <a:fillRect/>
          </a:stretch>
        </p:blipFill>
        <p:spPr>
          <a:xfrm rot="5400000">
            <a:off x="1109913" y="551771"/>
            <a:ext cx="4085152" cy="5704119"/>
          </a:xfr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FE6E1EA-6BD7-3533-AE2E-144AA54E230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361254"/>
            <a:ext cx="5219998" cy="44802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000" b="1" dirty="0"/>
              <a:t>Susan </a:t>
            </a:r>
            <a:r>
              <a:rPr lang="cs-CZ" sz="2000" b="1" dirty="0" err="1"/>
              <a:t>Bordo</a:t>
            </a:r>
            <a:r>
              <a:rPr lang="cs-CZ" sz="2000" dirty="0"/>
              <a:t>: americká filosofka, feministka a výzkumnice tělesnosti z pozic kritické teorie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Zájem o </a:t>
            </a:r>
            <a:r>
              <a:rPr lang="cs-CZ" sz="2000" dirty="0">
                <a:solidFill>
                  <a:schemeClr val="accent1"/>
                </a:solidFill>
              </a:rPr>
              <a:t>formování ženských subjektivit kulturou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Studium „anorektických deníků“: deníků studujících a poznámek z rozhovorů se studenty od počátku 80. let, ale i trhu s přípravky na hubnutí a bujení „body </a:t>
            </a:r>
            <a:r>
              <a:rPr lang="cs-CZ" sz="2000" dirty="0" err="1"/>
              <a:t>shapingu</a:t>
            </a:r>
            <a:r>
              <a:rPr lang="cs-CZ" sz="2000" dirty="0"/>
              <a:t>“ ve všech podobách.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Studie </a:t>
            </a:r>
            <a:r>
              <a:rPr lang="cs-CZ" sz="2000" dirty="0">
                <a:solidFill>
                  <a:schemeClr val="accent1"/>
                </a:solidFill>
              </a:rPr>
              <a:t>Anorexie</a:t>
            </a:r>
            <a:r>
              <a:rPr lang="cs-CZ" sz="2000" dirty="0"/>
              <a:t> nikoliv jako psychiatrická nebo medicínská disfunkce, ale symptom působení kultury, její povaha </a:t>
            </a:r>
            <a:r>
              <a:rPr lang="cs-CZ" sz="2000" dirty="0">
                <a:solidFill>
                  <a:schemeClr val="accent1"/>
                </a:solidFill>
              </a:rPr>
              <a:t>je kulturní</a:t>
            </a:r>
            <a:r>
              <a:rPr lang="cs-CZ" sz="20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Tři osy působení</a:t>
            </a:r>
          </a:p>
          <a:p>
            <a:pPr lvl="1"/>
            <a:r>
              <a:rPr lang="cs-CZ" sz="1050" dirty="0"/>
              <a:t>Dualistická:</a:t>
            </a:r>
          </a:p>
          <a:p>
            <a:pPr lvl="1"/>
            <a:r>
              <a:rPr lang="cs-CZ" sz="1050" dirty="0"/>
              <a:t>Osa kontroly:</a:t>
            </a:r>
          </a:p>
          <a:p>
            <a:pPr lvl="1"/>
            <a:r>
              <a:rPr lang="cs-CZ" sz="1050" dirty="0"/>
              <a:t>Osa genderových mocenských vztahů: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 lvl="1"/>
            <a:endParaRPr lang="cs-CZ" sz="200" dirty="0"/>
          </a:p>
          <a:p>
            <a:pPr marL="72000" indent="0">
              <a:buNone/>
            </a:pPr>
            <a:endParaRPr lang="cs-CZ" sz="1800" dirty="0"/>
          </a:p>
          <a:p>
            <a:endParaRPr lang="cs-CZ" sz="18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B560E7A-48BA-00E8-7B6B-BD6B3D62D12B}"/>
              </a:ext>
            </a:extLst>
          </p:cNvPr>
          <p:cNvSpPr txBox="1"/>
          <p:nvPr/>
        </p:nvSpPr>
        <p:spPr>
          <a:xfrm>
            <a:off x="414000" y="5446406"/>
            <a:ext cx="568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effectLst/>
              </a:rPr>
              <a:t>Bordo</a:t>
            </a:r>
            <a:r>
              <a:rPr lang="en-US" sz="1400" dirty="0">
                <a:effectLst/>
              </a:rPr>
              <a:t>, S. R. (1995). Anorexia Nervosa: Psychopathology as the Crystallization of Culture. In </a:t>
            </a:r>
            <a:r>
              <a:rPr lang="en-US" sz="1400" i="1" dirty="0">
                <a:effectLst/>
              </a:rPr>
              <a:t>Unbearable weight: Feminism, western culture and the body</a:t>
            </a:r>
            <a:r>
              <a:rPr lang="en-US" sz="1400" dirty="0">
                <a:effectLst/>
              </a:rPr>
              <a:t> (pp. 139–164). University of California press.</a:t>
            </a:r>
          </a:p>
        </p:txBody>
      </p:sp>
    </p:spTree>
    <p:extLst>
      <p:ext uri="{BB962C8B-B14F-4D97-AF65-F5344CB8AC3E}">
        <p14:creationId xmlns:p14="http://schemas.microsoft.com/office/powerpoint/2010/main" val="2987058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026B89A-79FC-A66E-53A5-9A01908210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D8D8376-A499-DC73-A139-9F93C554E9B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83754"/>
            <a:ext cx="3343275" cy="271576"/>
          </a:xfrm>
        </p:spPr>
        <p:txBody>
          <a:bodyPr/>
          <a:lstStyle/>
          <a:p>
            <a:r>
              <a:rPr lang="cs-CZ" dirty="0"/>
              <a:t>Osa dualistická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B55309A-BA9B-23E1-F38A-56E5E4D3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Anorexia Nervosa</a:t>
            </a:r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BE67997-25AA-AE12-79A0-D55E3E746A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29100" y="1283754"/>
            <a:ext cx="3343275" cy="286566"/>
          </a:xfrm>
        </p:spPr>
        <p:txBody>
          <a:bodyPr/>
          <a:lstStyle/>
          <a:p>
            <a:r>
              <a:rPr lang="cs-CZ" dirty="0"/>
              <a:t>Osa kontroly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DFB0C766-86EA-C828-0DA4-597A9A3544BF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3344000" cy="41304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Vychází z mnoha teoretických zdrojů (sv. Augustin, Platon, Descartes, </a:t>
            </a:r>
            <a:r>
              <a:rPr lang="cs-CZ" sz="1800" dirty="0" err="1"/>
              <a:t>Foucault</a:t>
            </a:r>
            <a:r>
              <a:rPr lang="cs-CZ" sz="1800" dirty="0"/>
              <a:t>)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Dvě substance lidské existence: tělesná a duchovní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Mají subjektivně formativní povahu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Tělo jako něco „cizího/nepřátelského“, „obtěžkávajícího“, „vzpouzejícího se duchu/vůli“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Tělo jako stroj</a:t>
            </a:r>
            <a:r>
              <a:rPr lang="cs-CZ" sz="1400" dirty="0"/>
              <a:t>, který je možno upravovat, disciplinovat, zanedbávat.</a:t>
            </a:r>
          </a:p>
          <a:p>
            <a:pPr lvl="1"/>
            <a:r>
              <a:rPr lang="cs-CZ" sz="1400" dirty="0"/>
              <a:t>=&gt; </a:t>
            </a:r>
            <a:r>
              <a:rPr lang="cs-CZ" sz="1400" dirty="0">
                <a:solidFill>
                  <a:schemeClr val="accent1"/>
                </a:solidFill>
              </a:rPr>
              <a:t>ideál zkrotit tělo duchem</a:t>
            </a:r>
            <a:r>
              <a:rPr lang="cs-CZ" sz="1400" dirty="0"/>
              <a:t>: odstranit hlad a potřebu těla jíst, upravit svou tělesnost tak, aby nevzbuzovala touhu</a:t>
            </a:r>
          </a:p>
          <a:p>
            <a:pPr lvl="1"/>
            <a:endParaRPr lang="cs-CZ" sz="1400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35C4CD4-A335-3503-06AF-C94B69A28299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4229100" y="1704248"/>
            <a:ext cx="3343275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Rysy západní kultury zaměření na všestranný a bezpodmínečný </a:t>
            </a:r>
            <a:r>
              <a:rPr lang="cs-CZ" sz="1800" dirty="0">
                <a:solidFill>
                  <a:schemeClr val="accent1"/>
                </a:solidFill>
              </a:rPr>
              <a:t>individuální úspěch v kompetici</a:t>
            </a:r>
          </a:p>
          <a:p>
            <a:pPr>
              <a:lnSpc>
                <a:spcPct val="100000"/>
              </a:lnSpc>
            </a:pPr>
            <a:r>
              <a:rPr lang="cs-CZ" sz="1800" dirty="0">
                <a:solidFill>
                  <a:schemeClr val="accent1"/>
                </a:solidFill>
              </a:rPr>
              <a:t>Přemíra aspirací od raného mládí, individuální odpovědnost</a:t>
            </a:r>
          </a:p>
          <a:p>
            <a:pPr lvl="1"/>
            <a:r>
              <a:rPr lang="cs-CZ" sz="1400" dirty="0"/>
              <a:t>Reakce: Pocit života bez kontroly + potřeba nalézt sféru kontroly</a:t>
            </a:r>
          </a:p>
          <a:p>
            <a:pPr lvl="1"/>
            <a:r>
              <a:rPr lang="cs-CZ" sz="1400" dirty="0"/>
              <a:t>Zrcadlové dopady: anorexie i vypjatý body-</a:t>
            </a:r>
            <a:r>
              <a:rPr lang="cs-CZ" sz="1400" dirty="0" err="1"/>
              <a:t>building</a:t>
            </a:r>
            <a:r>
              <a:rPr lang="cs-CZ" sz="1400" dirty="0"/>
              <a:t> a cvičení jako </a:t>
            </a:r>
            <a:r>
              <a:rPr lang="cs-CZ" sz="1400" dirty="0">
                <a:solidFill>
                  <a:schemeClr val="accent1"/>
                </a:solidFill>
              </a:rPr>
              <a:t>body kontroly a zároveň </a:t>
            </a:r>
            <a:r>
              <a:rPr lang="cs-CZ" sz="1400" dirty="0" err="1">
                <a:solidFill>
                  <a:schemeClr val="accent1"/>
                </a:solidFill>
              </a:rPr>
              <a:t>rebélie</a:t>
            </a:r>
            <a:r>
              <a:rPr lang="cs-CZ" sz="1400" dirty="0">
                <a:solidFill>
                  <a:schemeClr val="accent1"/>
                </a:solidFill>
              </a:rPr>
              <a:t>, sebekontroly a pocitu uschopnění „ke všemu“.</a:t>
            </a:r>
          </a:p>
          <a:p>
            <a:pPr lvl="1"/>
            <a:r>
              <a:rPr lang="cs-CZ" sz="1400" dirty="0"/>
              <a:t>Snaha </a:t>
            </a:r>
            <a:r>
              <a:rPr lang="cs-CZ" sz="1400" dirty="0">
                <a:solidFill>
                  <a:schemeClr val="accent1"/>
                </a:solidFill>
              </a:rPr>
              <a:t>vyhnout se úpadku „neproduktivitě</a:t>
            </a:r>
            <a:r>
              <a:rPr lang="cs-CZ" sz="1400" dirty="0"/>
              <a:t>“ v podobě staří a smrti.</a:t>
            </a:r>
          </a:p>
          <a:p>
            <a:pPr marL="324000" lvl="1" indent="0">
              <a:buNone/>
            </a:pPr>
            <a:endParaRPr lang="cs-CZ" sz="1600" dirty="0"/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762E6B33-998F-6981-AE24-69247E665836}"/>
              </a:ext>
            </a:extLst>
          </p:cNvPr>
          <p:cNvSpPr txBox="1">
            <a:spLocks/>
          </p:cNvSpPr>
          <p:nvPr/>
        </p:nvSpPr>
        <p:spPr>
          <a:xfrm>
            <a:off x="7737475" y="1283754"/>
            <a:ext cx="3921125" cy="3347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ts val="23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2000" b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sz="1800" kern="0" dirty="0"/>
              <a:t>Osa genderových mocenských vztahů</a:t>
            </a:r>
          </a:p>
        </p:txBody>
      </p:sp>
      <p:sp>
        <p:nvSpPr>
          <p:cNvPr id="10" name="Zástupný obsah 7">
            <a:extLst>
              <a:ext uri="{FF2B5EF4-FFF2-40B4-BE49-F238E27FC236}">
                <a16:creationId xmlns:a16="http://schemas.microsoft.com/office/drawing/2014/main" id="{7AC22ECF-BDD7-6E36-D2DF-2BF11DAB5B4D}"/>
              </a:ext>
            </a:extLst>
          </p:cNvPr>
          <p:cNvSpPr txBox="1">
            <a:spLocks/>
          </p:cNvSpPr>
          <p:nvPr/>
        </p:nvSpPr>
        <p:spPr>
          <a:xfrm>
            <a:off x="7737475" y="1793908"/>
            <a:ext cx="3343275" cy="413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sz="1600" kern="0" dirty="0"/>
              <a:t>Kombinace mnoha teoretických zdrojů o roli ženy ve společnosti (např. </a:t>
            </a:r>
            <a:r>
              <a:rPr lang="cs-CZ" sz="1600" kern="0" dirty="0" err="1"/>
              <a:t>Mills</a:t>
            </a:r>
            <a:r>
              <a:rPr lang="cs-CZ" sz="1600" kern="0" dirty="0"/>
              <a:t>, Freud, současné feministické teorie) i beletrie</a:t>
            </a:r>
          </a:p>
          <a:p>
            <a:pPr>
              <a:lnSpc>
                <a:spcPct val="100000"/>
              </a:lnSpc>
            </a:pPr>
            <a:r>
              <a:rPr lang="cs-CZ" sz="1600" kern="0" dirty="0"/>
              <a:t>Průsečík:</a:t>
            </a:r>
          </a:p>
          <a:p>
            <a:pPr lvl="1"/>
            <a:r>
              <a:rPr lang="cs-CZ" sz="900" kern="0" dirty="0"/>
              <a:t>duálních opozic spojených s genderem (disciplinovaný x podléhající pudům) </a:t>
            </a:r>
          </a:p>
          <a:p>
            <a:pPr lvl="1"/>
            <a:r>
              <a:rPr lang="cs-CZ" sz="900" kern="0" dirty="0" err="1"/>
              <a:t>disciplinační</a:t>
            </a:r>
            <a:r>
              <a:rPr lang="cs-CZ" sz="900" kern="0" dirty="0"/>
              <a:t> pohled mužů</a:t>
            </a:r>
          </a:p>
          <a:p>
            <a:pPr lvl="1"/>
            <a:r>
              <a:rPr lang="cs-CZ" sz="900" kern="0" dirty="0"/>
              <a:t>odmítnutí a strach z těl a rolí nevzhledných matek</a:t>
            </a:r>
          </a:p>
          <a:p>
            <a:pPr lvl="1"/>
            <a:r>
              <a:rPr lang="cs-CZ" sz="900" kern="0" dirty="0"/>
              <a:t>rozpor mezi proklamovanými možnostmi a reálným dopadem genderového řádu</a:t>
            </a:r>
          </a:p>
          <a:p>
            <a:pPr lvl="1"/>
            <a:r>
              <a:rPr lang="cs-CZ" sz="900" kern="0" dirty="0"/>
              <a:t>devalvace dcery jako potomka</a:t>
            </a:r>
          </a:p>
          <a:p>
            <a:pPr>
              <a:lnSpc>
                <a:spcPct val="100000"/>
              </a:lnSpc>
            </a:pPr>
            <a:r>
              <a:rPr lang="cs-CZ" sz="1600" kern="0" dirty="0">
                <a:solidFill>
                  <a:schemeClr val="accent1"/>
                </a:solidFill>
              </a:rPr>
              <a:t>Anorexie jako nová podoba hysterie</a:t>
            </a:r>
            <a:r>
              <a:rPr lang="cs-CZ" sz="1600" kern="0" dirty="0"/>
              <a:t>. Je však nebezpečnější, protože zatímco tehdy hysterie mobilizovala (odmítnutí stigmatu), anorexie je infikovaná uschopněním.</a:t>
            </a:r>
          </a:p>
          <a:p>
            <a:pPr>
              <a:lnSpc>
                <a:spcPct val="100000"/>
              </a:lnSpc>
            </a:pPr>
            <a:r>
              <a:rPr lang="cs-CZ" sz="1600" kern="0" dirty="0">
                <a:solidFill>
                  <a:schemeClr val="accent1"/>
                </a:solidFill>
              </a:rPr>
              <a:t>Anorexie jako pokračování fyzického zneschopňování </a:t>
            </a:r>
            <a:r>
              <a:rPr lang="cs-CZ" sz="1600" kern="0" dirty="0"/>
              <a:t>(sukně, korzety, šaty).</a:t>
            </a:r>
            <a:endParaRPr lang="cs-CZ" sz="900" kern="0" dirty="0"/>
          </a:p>
          <a:p>
            <a:pPr lvl="1"/>
            <a:endParaRPr lang="cs-CZ" sz="1000" kern="0" dirty="0"/>
          </a:p>
          <a:p>
            <a:pPr lvl="1"/>
            <a:endParaRPr lang="cs-CZ" sz="1000" kern="0" dirty="0"/>
          </a:p>
        </p:txBody>
      </p:sp>
    </p:spTree>
    <p:extLst>
      <p:ext uri="{BB962C8B-B14F-4D97-AF65-F5344CB8AC3E}">
        <p14:creationId xmlns:p14="http://schemas.microsoft.com/office/powerpoint/2010/main" val="3537167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BFEA0C-7C56-46EC-9619-62A81586B9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BA0FC-0FE5-4DA8-9071-28048E1E0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Tip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22B90-24FE-49FE-952C-1090ACD8A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Aspekty téhož i jinde:</a:t>
            </a:r>
          </a:p>
          <a:p>
            <a:pPr lvl="1"/>
            <a:r>
              <a:rPr lang="cs-CZ" dirty="0" err="1"/>
              <a:t>Podcas</a:t>
            </a:r>
            <a:r>
              <a:rPr lang="cs-CZ" dirty="0"/>
              <a:t> Alarmu o užívání pervitinu mladými: </a:t>
            </a:r>
            <a:r>
              <a:rPr lang="cs-CZ" dirty="0">
                <a:hlinkClick r:id="rId2"/>
              </a:rPr>
              <a:t>https://podcasty.seznam.cz/podcast/alarm/piko-3-dekuji-ti-pikenko-155073</a:t>
            </a:r>
            <a:endParaRPr lang="cs-CZ" dirty="0"/>
          </a:p>
          <a:p>
            <a:pPr lvl="1"/>
            <a:r>
              <a:rPr lang="cs-CZ" dirty="0"/>
              <a:t>na základě rozhovorů s mladými uživateli vysvětlují úlohu pika v životě mladých</a:t>
            </a:r>
          </a:p>
          <a:p>
            <a:pPr lvl="1"/>
            <a:r>
              <a:rPr lang="cs-CZ" dirty="0"/>
              <a:t>v kontextu zjištění </a:t>
            </a:r>
            <a:r>
              <a:rPr lang="cs-CZ" dirty="0" err="1"/>
              <a:t>Bordo</a:t>
            </a:r>
            <a:r>
              <a:rPr lang="cs-CZ" dirty="0"/>
              <a:t> zajímavý zejména osud Jany:</a:t>
            </a:r>
          </a:p>
          <a:p>
            <a:pPr lvl="2"/>
            <a:r>
              <a:rPr lang="cs-CZ" dirty="0"/>
              <a:t>piko jako symptom a zároveň </a:t>
            </a:r>
            <a:r>
              <a:rPr lang="cs-CZ"/>
              <a:t>nástroj vyrovnávání se se světem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6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8CD88-9147-423B-944B-7732BD5773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88AD7-B69A-4C4F-B1AA-DF0471009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ještě jeden z mé zahrádky</a:t>
            </a:r>
            <a:endParaRPr lang="en-US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DB0EC6C-5708-9679-B97D-BFC5B33549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20834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8282BCF-C75A-414D-866C-513B50818AE2}"/>
              </a:ext>
            </a:extLst>
          </p:cNvPr>
          <p:cNvSpPr txBox="1"/>
          <p:nvPr/>
        </p:nvSpPr>
        <p:spPr>
          <a:xfrm>
            <a:off x="540000" y="1261388"/>
            <a:ext cx="10813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dirty="0">
                <a:effectLst/>
              </a:rPr>
              <a:t>Slavík, L., &amp; Pospěch, P. (2019). </a:t>
            </a:r>
            <a:r>
              <a:rPr lang="cs-CZ" sz="1050" dirty="0" err="1">
                <a:effectLst/>
              </a:rPr>
              <a:t>Youtuberství</a:t>
            </a:r>
            <a:r>
              <a:rPr lang="cs-CZ" sz="1050" dirty="0">
                <a:effectLst/>
              </a:rPr>
              <a:t> jako konstrukce, destrukce a reparace soukromí. </a:t>
            </a:r>
            <a:r>
              <a:rPr lang="cs-CZ" sz="1050" i="1" dirty="0">
                <a:effectLst/>
              </a:rPr>
              <a:t>Český sociologický časopis</a:t>
            </a:r>
            <a:r>
              <a:rPr lang="cs-CZ" sz="1050" dirty="0">
                <a:effectLst/>
              </a:rPr>
              <a:t>, </a:t>
            </a:r>
            <a:r>
              <a:rPr lang="cs-CZ" sz="1050" i="1" dirty="0">
                <a:effectLst/>
              </a:rPr>
              <a:t>55</a:t>
            </a:r>
            <a:r>
              <a:rPr lang="cs-CZ" sz="1050" dirty="0">
                <a:effectLst/>
              </a:rPr>
              <a:t>(2), 135–160. </a:t>
            </a:r>
            <a:r>
              <a:rPr lang="cs-CZ" sz="1050" dirty="0">
                <a:effectLst/>
                <a:hlinkClick r:id="rId8"/>
              </a:rPr>
              <a:t>https://doi.org/10.13060/00380288.2019.55.2.456</a:t>
            </a:r>
            <a:endParaRPr lang="cs-CZ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3639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B9FFFD-A6FC-46BA-BB46-D028E088CE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DC5EA2-7181-490F-9CFC-809FCEC5795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Pozitivismus/kvantitativní výzkum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AAC4C1-451A-4631-9C01-9CDFA9D12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Porovnání (ideálních typů!)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4C895D-33DF-495F-B946-32A92041222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 err="1"/>
              <a:t>Interpretativismus</a:t>
            </a:r>
            <a:r>
              <a:rPr lang="cs-CZ" dirty="0"/>
              <a:t>/kvalitativní výzkum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943274-3CF7-4C63-8302-BC7408FF838A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/>
              <a:t>Společnost je prodchnuta individuálně neprůhlednými univerzálními mechanismy a </a:t>
            </a:r>
            <a:r>
              <a:rPr lang="cs-CZ" sz="1600" dirty="0">
                <a:solidFill>
                  <a:schemeClr val="accent1"/>
                </a:solidFill>
              </a:rPr>
              <a:t>zákonitostmi (</a:t>
            </a:r>
            <a:r>
              <a:rPr lang="cs-CZ" sz="1600" dirty="0" err="1">
                <a:solidFill>
                  <a:schemeClr val="accent1"/>
                </a:solidFill>
              </a:rPr>
              <a:t>nomotetismus</a:t>
            </a:r>
            <a:r>
              <a:rPr lang="cs-CZ" sz="1600" dirty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cs-CZ" sz="1600" dirty="0"/>
              <a:t>Lidé sice jednají s nějakým úmyslem, ale </a:t>
            </a:r>
            <a:r>
              <a:rPr lang="cs-CZ" sz="1600" dirty="0">
                <a:solidFill>
                  <a:schemeClr val="accent1"/>
                </a:solidFill>
              </a:rPr>
              <a:t>celková podstata</a:t>
            </a:r>
            <a:r>
              <a:rPr lang="cs-CZ" sz="1600" dirty="0"/>
              <a:t> sociálních </a:t>
            </a:r>
            <a:r>
              <a:rPr lang="cs-CZ" sz="1600" i="1" dirty="0"/>
              <a:t>faktů</a:t>
            </a:r>
            <a:r>
              <a:rPr lang="cs-CZ" sz="1600" dirty="0"/>
              <a:t> jim je </a:t>
            </a:r>
            <a:r>
              <a:rPr lang="cs-CZ" sz="1600" dirty="0">
                <a:solidFill>
                  <a:schemeClr val="accent1"/>
                </a:solidFill>
              </a:rPr>
              <a:t>nepřístupná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mechanismy </a:t>
            </a:r>
            <a:r>
              <a:rPr lang="cs-CZ" sz="1600" dirty="0"/>
              <a:t>v útrobách společnosti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„co“ se děje</a:t>
            </a:r>
            <a:r>
              <a:rPr lang="cs-CZ" sz="1600" dirty="0"/>
              <a:t>, jak vypadají vztahy mezi jevy, ideálně deskripcí </a:t>
            </a:r>
            <a:r>
              <a:rPr lang="cs-CZ" sz="1600" dirty="0">
                <a:solidFill>
                  <a:schemeClr val="accent1"/>
                </a:solidFill>
              </a:rPr>
              <a:t>kauzálního nebo příčinného vztahu (dedukce)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Experiment</a:t>
            </a:r>
          </a:p>
          <a:p>
            <a:pPr lvl="1"/>
            <a:r>
              <a:rPr lang="cs-CZ" sz="1600" dirty="0"/>
              <a:t>Dotazníkové šetření</a:t>
            </a:r>
          </a:p>
          <a:p>
            <a:pPr lvl="1"/>
            <a:r>
              <a:rPr lang="cs-CZ" sz="1600" dirty="0"/>
              <a:t>Statistická analýza numerických dat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AE8096A-F00E-40D7-95BD-0AB5F5FD3806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1701505"/>
            <a:ext cx="5219998" cy="4346870"/>
          </a:xfrm>
        </p:spPr>
        <p:txBody>
          <a:bodyPr/>
          <a:lstStyle/>
          <a:p>
            <a:r>
              <a:rPr lang="cs-CZ" sz="2000" dirty="0"/>
              <a:t>Předpoklady: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Společnost je založena na smyslu</a:t>
            </a:r>
            <a:r>
              <a:rPr lang="cs-CZ" sz="1600" dirty="0"/>
              <a:t>, který propojuje individua</a:t>
            </a:r>
          </a:p>
          <a:p>
            <a:pPr lvl="1"/>
            <a:r>
              <a:rPr lang="cs-CZ" sz="1600" dirty="0"/>
              <a:t>Jeho podoby a variace </a:t>
            </a:r>
            <a:r>
              <a:rPr lang="cs-CZ" sz="1600" dirty="0">
                <a:solidFill>
                  <a:schemeClr val="accent1"/>
                </a:solidFill>
              </a:rPr>
              <a:t>mohou být velmi různorodé (</a:t>
            </a:r>
            <a:r>
              <a:rPr lang="cs-CZ" sz="1600" dirty="0" err="1">
                <a:solidFill>
                  <a:schemeClr val="accent1"/>
                </a:solidFill>
              </a:rPr>
              <a:t>indiografičnost</a:t>
            </a:r>
            <a:r>
              <a:rPr lang="cs-CZ" sz="1600" dirty="0">
                <a:solidFill>
                  <a:schemeClr val="accent1"/>
                </a:solidFill>
              </a:rPr>
              <a:t>)</a:t>
            </a:r>
          </a:p>
          <a:p>
            <a:r>
              <a:rPr lang="cs-CZ" sz="2000" dirty="0"/>
              <a:t>Cíl: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smysl</a:t>
            </a:r>
            <a:r>
              <a:rPr lang="cs-CZ" sz="1600" dirty="0"/>
              <a:t>, okolo kterého lidé orientují své jednání a jeho kontext</a:t>
            </a:r>
          </a:p>
          <a:p>
            <a:pPr lvl="1"/>
            <a:r>
              <a:rPr lang="cs-CZ" sz="1600" dirty="0">
                <a:solidFill>
                  <a:schemeClr val="accent1"/>
                </a:solidFill>
              </a:rPr>
              <a:t>Odhalovat „proč“ se něco děje a jaké okolnosti a kontexty toto „proč“ obklopují a podmiňují (indukce)</a:t>
            </a:r>
          </a:p>
          <a:p>
            <a:r>
              <a:rPr lang="cs-CZ" sz="2000" dirty="0"/>
              <a:t>Metoda:</a:t>
            </a:r>
          </a:p>
          <a:p>
            <a:pPr lvl="1"/>
            <a:r>
              <a:rPr lang="cs-CZ" sz="1600" dirty="0"/>
              <a:t>Rozhovor</a:t>
            </a:r>
          </a:p>
          <a:p>
            <a:pPr lvl="1"/>
            <a:r>
              <a:rPr lang="cs-CZ" sz="1600" dirty="0"/>
              <a:t>Introspekce (</a:t>
            </a:r>
            <a:r>
              <a:rPr lang="cs-CZ" sz="1600" dirty="0" err="1"/>
              <a:t>autoetnografie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Fokusní</a:t>
            </a:r>
            <a:r>
              <a:rPr lang="cs-CZ" sz="1600" dirty="0"/>
              <a:t> skupina</a:t>
            </a:r>
          </a:p>
          <a:p>
            <a:pPr lvl="1"/>
            <a:r>
              <a:rPr lang="cs-CZ" sz="1600" dirty="0"/>
              <a:t>Analýza artefaktů (např. i odpad)</a:t>
            </a:r>
          </a:p>
          <a:p>
            <a:pPr lvl="1"/>
            <a:r>
              <a:rPr lang="cs-CZ" sz="1600" dirty="0"/>
              <a:t>Pozorování</a:t>
            </a:r>
          </a:p>
          <a:p>
            <a:pPr lvl="1"/>
            <a:r>
              <a:rPr lang="cs-CZ" sz="1600" dirty="0"/>
              <a:t>Analýza textů (dokumentů)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2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72B7B0-2071-45A5-A91A-43CE24139C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A97A1F-6762-4CF4-806F-C1FD991B0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Styčné body obou paradigmat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E8498-6749-4DB4-9375-764405822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84300"/>
            <a:ext cx="10753200" cy="4447700"/>
          </a:xfrm>
        </p:spPr>
        <p:txBody>
          <a:bodyPr/>
          <a:lstStyle/>
          <a:p>
            <a:r>
              <a:rPr lang="cs-CZ" sz="1800" dirty="0"/>
              <a:t>Mezi individuem a sociálními institucemi </a:t>
            </a:r>
            <a:r>
              <a:rPr lang="cs-CZ" sz="1800" dirty="0">
                <a:solidFill>
                  <a:schemeClr val="accent1"/>
                </a:solidFill>
              </a:rPr>
              <a:t>„něco je“:</a:t>
            </a:r>
          </a:p>
          <a:p>
            <a:pPr lvl="1"/>
            <a:r>
              <a:rPr lang="cs-CZ" sz="1400" dirty="0"/>
              <a:t>Pozitivismus/kvantitativní výzkum: neosobní </a:t>
            </a:r>
            <a:r>
              <a:rPr lang="cs-CZ" sz="1400" dirty="0">
                <a:solidFill>
                  <a:schemeClr val="accent1"/>
                </a:solidFill>
              </a:rPr>
              <a:t>univerzální zákonitosti</a:t>
            </a:r>
            <a:r>
              <a:rPr lang="cs-CZ" sz="1400" dirty="0"/>
              <a:t>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je to </a:t>
            </a:r>
            <a:r>
              <a:rPr lang="cs-CZ" sz="1400" dirty="0">
                <a:solidFill>
                  <a:schemeClr val="accent1"/>
                </a:solidFill>
              </a:rPr>
              <a:t>smysl a jeho kontext</a:t>
            </a:r>
            <a:r>
              <a:rPr lang="cs-CZ" sz="1400" dirty="0"/>
              <a:t>.</a:t>
            </a:r>
          </a:p>
          <a:p>
            <a:pPr lvl="1"/>
            <a:endParaRPr lang="cs-CZ" sz="1400" dirty="0"/>
          </a:p>
          <a:p>
            <a:r>
              <a:rPr lang="cs-CZ" sz="1800" dirty="0"/>
              <a:t>Lze zkoumat různé počty jednotek (navzdory běžným dichotomiím):</a:t>
            </a:r>
          </a:p>
          <a:p>
            <a:pPr lvl="1"/>
            <a:r>
              <a:rPr lang="cs-CZ" sz="1400" dirty="0"/>
              <a:t>Jak </a:t>
            </a:r>
            <a:r>
              <a:rPr lang="cs-CZ" sz="1400" dirty="0">
                <a:solidFill>
                  <a:schemeClr val="accent1"/>
                </a:solidFill>
              </a:rPr>
              <a:t>malý počet </a:t>
            </a:r>
            <a:r>
              <a:rPr lang="cs-CZ" sz="1400" dirty="0"/>
              <a:t>(individuální rozhovory, malé polní výzkumy, experiment).</a:t>
            </a:r>
          </a:p>
          <a:p>
            <a:pPr lvl="1"/>
            <a:r>
              <a:rPr lang="cs-CZ" sz="1400" dirty="0">
                <a:solidFill>
                  <a:schemeClr val="accent1"/>
                </a:solidFill>
              </a:rPr>
              <a:t>Velký počet </a:t>
            </a:r>
            <a:r>
              <a:rPr lang="cs-CZ" sz="1400" dirty="0"/>
              <a:t>jednotek (dotazníková šetření, velké polní výzkumy, rozsáhlé experimenty).</a:t>
            </a:r>
          </a:p>
          <a:p>
            <a:pPr marL="324000" lvl="1" indent="0">
              <a:buNone/>
            </a:pPr>
            <a:endParaRPr lang="cs-CZ" sz="1400" dirty="0"/>
          </a:p>
          <a:p>
            <a:r>
              <a:rPr lang="cs-CZ" sz="1800" dirty="0"/>
              <a:t>Teorie je důležitá na počátku i na konci (navzdory běžným dichotomiím):</a:t>
            </a:r>
          </a:p>
          <a:p>
            <a:pPr lvl="1"/>
            <a:r>
              <a:rPr lang="cs-CZ" sz="1400" dirty="0"/>
              <a:t>Pozitivismus/kvantitativní výzkum: Statisticky testovatelné hypotézy, interpretace výsledků.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Teoretická citlivost, výzkumné otázky, analýza, interpretace.</a:t>
            </a:r>
          </a:p>
          <a:p>
            <a:pPr lvl="1"/>
            <a:endParaRPr lang="cs-CZ" sz="1400" dirty="0"/>
          </a:p>
          <a:p>
            <a:r>
              <a:rPr lang="cs-CZ" sz="2000" dirty="0"/>
              <a:t>Strukturovanost/flexibilita</a:t>
            </a:r>
          </a:p>
          <a:p>
            <a:pPr lvl="1"/>
            <a:r>
              <a:rPr lang="cs-CZ" sz="1400" dirty="0"/>
              <a:t>Pozitivismus/kvantitativní výzkum: vysoká míra systematizace teorie, statistická rigoróznost, sevřený styl i průběh i nutnost analytické improvizace a pružnosti.</a:t>
            </a:r>
          </a:p>
          <a:p>
            <a:pPr lvl="1"/>
            <a:r>
              <a:rPr lang="cs-CZ" sz="1400" dirty="0" err="1"/>
              <a:t>Interpretativismus</a:t>
            </a:r>
            <a:r>
              <a:rPr lang="cs-CZ" sz="1400" dirty="0"/>
              <a:t>/kvalitativní výzkum: vysoká míra reflexivity (neustálá kontrola designu, nástrojů, „dat“, své pozice a smysluplnosti výsledků i nutnost analytické i teoretické improvizace a pružnosti.</a:t>
            </a:r>
          </a:p>
          <a:p>
            <a:pPr lvl="1"/>
            <a:endParaRPr lang="cs-CZ" sz="18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766177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074F29-6CF9-C0D6-D74B-31FCA274EF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F1CFCCD-965B-4456-83A3-1EAD5AAC9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5505EF-3F86-76E0-A1DB-19C2436D7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Ano, </a:t>
            </a:r>
            <a:r>
              <a:rPr lang="cs-CZ" i="1" dirty="0" err="1">
                <a:solidFill>
                  <a:schemeClr val="accent1"/>
                </a:solidFill>
              </a:rPr>
              <a:t>zobecnitelnost</a:t>
            </a:r>
            <a:r>
              <a:rPr lang="cs-CZ" dirty="0">
                <a:solidFill>
                  <a:schemeClr val="accent1"/>
                </a:solidFill>
              </a:rPr>
              <a:t> je v zásadě neparadigmatická</a:t>
            </a:r>
            <a:r>
              <a:rPr lang="cs-CZ" dirty="0"/>
              <a:t>, jde o </a:t>
            </a:r>
            <a:r>
              <a:rPr lang="cs-CZ" dirty="0">
                <a:solidFill>
                  <a:schemeClr val="accent1"/>
                </a:solidFill>
              </a:rPr>
              <a:t>formulování obecných a širokých výroků o na základě specifických případů</a:t>
            </a:r>
            <a:r>
              <a:rPr lang="cs-CZ" dirty="0"/>
              <a:t> (</a:t>
            </a:r>
            <a:r>
              <a:rPr lang="cs-CZ" dirty="0" err="1"/>
              <a:t>Carminati</a:t>
            </a:r>
            <a:r>
              <a:rPr lang="cs-CZ" dirty="0"/>
              <a:t>, 2018).</a:t>
            </a:r>
          </a:p>
          <a:p>
            <a:r>
              <a:rPr lang="cs-CZ" dirty="0"/>
              <a:t>Hegemonie pozitivismu ale tento pojem spojila se </a:t>
            </a:r>
            <a:r>
              <a:rPr lang="cs-CZ" i="1" dirty="0">
                <a:solidFill>
                  <a:schemeClr val="accent1"/>
                </a:solidFill>
              </a:rPr>
              <a:t>statistickou </a:t>
            </a:r>
            <a:r>
              <a:rPr lang="cs-CZ" i="1" dirty="0" err="1">
                <a:solidFill>
                  <a:schemeClr val="accent1"/>
                </a:solidFill>
              </a:rPr>
              <a:t>zobecnitelností</a:t>
            </a:r>
            <a:r>
              <a:rPr lang="cs-CZ" i="1" dirty="0"/>
              <a:t>.</a:t>
            </a:r>
          </a:p>
          <a:p>
            <a:r>
              <a:rPr lang="cs-CZ" dirty="0" err="1"/>
              <a:t>Zobecnitelností</a:t>
            </a:r>
            <a:r>
              <a:rPr lang="cs-CZ" dirty="0"/>
              <a:t> ale </a:t>
            </a:r>
            <a:r>
              <a:rPr lang="cs-CZ" dirty="0">
                <a:solidFill>
                  <a:schemeClr val="accent1"/>
                </a:solidFill>
              </a:rPr>
              <a:t>existuje více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0561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433B6-ACC4-43FB-8A83-6133383191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65B3E54-1A3F-815A-54E1-929114C52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62040"/>
            <a:ext cx="5220000" cy="271576"/>
          </a:xfrm>
        </p:spPr>
        <p:txBody>
          <a:bodyPr/>
          <a:lstStyle/>
          <a:p>
            <a:r>
              <a:rPr lang="cs-CZ" sz="2000" dirty="0"/>
              <a:t>Pozitivismus/kvantitativní výzkum</a:t>
            </a: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8202B0-29BB-4ACE-8653-A6F05E0F8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Dá se tedy u kvalitativního výzkumu zobecňovat?</a:t>
            </a:r>
            <a:endParaRPr lang="en-US" sz="3600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59AF9885-BD27-E8B9-81BE-9765FEF34BC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96000" y="1462040"/>
            <a:ext cx="5220000" cy="271576"/>
          </a:xfrm>
        </p:spPr>
        <p:txBody>
          <a:bodyPr/>
          <a:lstStyle/>
          <a:p>
            <a:r>
              <a:rPr lang="cs-CZ" sz="2000" dirty="0" err="1"/>
              <a:t>Interpretativismus</a:t>
            </a:r>
            <a:r>
              <a:rPr lang="cs-CZ" sz="2000" dirty="0"/>
              <a:t>/kvalitativní výzkum </a:t>
            </a:r>
          </a:p>
          <a:p>
            <a:endParaRPr lang="cs-CZ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625206-00C2-47D4-8783-57E724FF8BC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855916"/>
            <a:ext cx="5220000" cy="3746002"/>
          </a:xfrm>
        </p:spPr>
        <p:txBody>
          <a:bodyPr/>
          <a:lstStyle/>
          <a:p>
            <a:pPr lvl="1"/>
            <a:r>
              <a:rPr lang="cs-CZ" sz="2000" dirty="0" err="1"/>
              <a:t>Zobecnitelnost</a:t>
            </a:r>
            <a:r>
              <a:rPr lang="cs-CZ" sz="2000" dirty="0"/>
              <a:t> </a:t>
            </a:r>
            <a:r>
              <a:rPr lang="cs-CZ" sz="2000" dirty="0">
                <a:solidFill>
                  <a:schemeClr val="accent1"/>
                </a:solidFill>
              </a:rPr>
              <a:t>měřítkem užitečnosti </a:t>
            </a:r>
            <a:r>
              <a:rPr lang="cs-CZ" sz="2000" dirty="0"/>
              <a:t>a validity.</a:t>
            </a:r>
          </a:p>
          <a:p>
            <a:pPr lvl="1"/>
            <a:r>
              <a:rPr lang="cs-CZ" sz="2000" dirty="0"/>
              <a:t>Statistická </a:t>
            </a:r>
            <a:r>
              <a:rPr lang="cs-CZ" sz="2000" dirty="0" err="1"/>
              <a:t>zobecnitelnost</a:t>
            </a:r>
            <a:r>
              <a:rPr lang="cs-CZ" sz="2000" dirty="0"/>
              <a:t> = </a:t>
            </a:r>
            <a:r>
              <a:rPr lang="cs-CZ" sz="2000" dirty="0">
                <a:solidFill>
                  <a:schemeClr val="accent1"/>
                </a:solidFill>
              </a:rPr>
              <a:t>statistický odhad jistoty, že naše zjištění platí pro cílovou populaci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Vyžaduje náhodný výběr z cílové populace.</a:t>
            </a:r>
          </a:p>
          <a:p>
            <a:pPr lvl="2"/>
            <a:r>
              <a:rPr lang="cs-CZ" dirty="0"/>
              <a:t>Numerická data a statistickou analýzu.</a:t>
            </a:r>
          </a:p>
          <a:p>
            <a:pPr lvl="2"/>
            <a:r>
              <a:rPr lang="cs-CZ" dirty="0"/>
              <a:t>Stojí a padá na kvalitě vzorku, nástrojů, dat a analýzy.</a:t>
            </a:r>
          </a:p>
          <a:p>
            <a:pPr lvl="1"/>
            <a:endParaRPr lang="en-US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D041BD57-31B6-43B4-E090-48013AE3743A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096000" y="1855915"/>
            <a:ext cx="5220000" cy="374600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Navzdory očekávání </a:t>
            </a:r>
            <a:r>
              <a:rPr lang="cs-CZ" sz="1800" dirty="0">
                <a:solidFill>
                  <a:schemeClr val="accent1"/>
                </a:solidFill>
              </a:rPr>
              <a:t>také měřítkem užitečnosti</a:t>
            </a:r>
            <a:r>
              <a:rPr lang="cs-CZ" sz="1800" dirty="0"/>
              <a:t>.</a:t>
            </a:r>
          </a:p>
          <a:p>
            <a:pPr>
              <a:lnSpc>
                <a:spcPct val="100000"/>
              </a:lnSpc>
            </a:pPr>
            <a:r>
              <a:rPr lang="cs-CZ" sz="1800" dirty="0"/>
              <a:t>Analytická/Teoretická </a:t>
            </a:r>
            <a:r>
              <a:rPr lang="cs-CZ" sz="1800" dirty="0" err="1"/>
              <a:t>zobecnitelnost</a:t>
            </a:r>
            <a:r>
              <a:rPr lang="cs-CZ" sz="1800" dirty="0"/>
              <a:t>:</a:t>
            </a:r>
          </a:p>
          <a:p>
            <a:pPr lvl="1"/>
            <a:r>
              <a:rPr lang="cs-CZ" sz="1400" dirty="0"/>
              <a:t>Vychází ze Zakotvené teorie</a:t>
            </a:r>
          </a:p>
          <a:p>
            <a:pPr lvl="1"/>
            <a:r>
              <a:rPr lang="cs-CZ" sz="1400" dirty="0"/>
              <a:t>Jde o </a:t>
            </a:r>
            <a:r>
              <a:rPr lang="cs-CZ" sz="1400" dirty="0">
                <a:solidFill>
                  <a:schemeClr val="accent1"/>
                </a:solidFill>
              </a:rPr>
              <a:t>vyjádření kontextuální podmíněnosti zjištěných výsledků</a:t>
            </a:r>
            <a:r>
              <a:rPr lang="cs-CZ" sz="1400" dirty="0"/>
              <a:t> (soudržnost významu a jeho kontextu a bohatost tohoto kontextu).</a:t>
            </a:r>
          </a:p>
          <a:p>
            <a:pPr lvl="1"/>
            <a:r>
              <a:rPr lang="cs-CZ" sz="1400" dirty="0"/>
              <a:t>Vyžaduje pečlivé z</a:t>
            </a:r>
            <a:r>
              <a:rPr lang="cs-CZ" sz="1400" dirty="0">
                <a:solidFill>
                  <a:schemeClr val="accent1"/>
                </a:solidFill>
              </a:rPr>
              <a:t>důvodnění zkoumané populace, pečlivý sběr dat </a:t>
            </a:r>
            <a:r>
              <a:rPr lang="cs-CZ" sz="1400" dirty="0"/>
              <a:t>až do okamžiku </a:t>
            </a:r>
            <a:r>
              <a:rPr lang="cs-CZ" sz="1400" i="1" dirty="0"/>
              <a:t>teoretického nasycení, </a:t>
            </a:r>
            <a:r>
              <a:rPr lang="cs-CZ" sz="1400" dirty="0"/>
              <a:t>analýzu a ideálně její v</a:t>
            </a:r>
            <a:r>
              <a:rPr lang="cs-CZ" sz="1400" dirty="0">
                <a:solidFill>
                  <a:schemeClr val="accent1"/>
                </a:solidFill>
              </a:rPr>
              <a:t>ýsledky konfrontovat s další studií na jiném ale podobně strukturovaném vzorku </a:t>
            </a:r>
            <a:r>
              <a:rPr lang="cs-CZ" sz="1400" dirty="0"/>
              <a:t>(např. mladí se studijními problémy), </a:t>
            </a:r>
            <a:r>
              <a:rPr lang="cs-CZ" sz="1400" dirty="0">
                <a:solidFill>
                  <a:schemeClr val="accent1"/>
                </a:solidFill>
              </a:rPr>
              <a:t>nebo na jiné aktéry v podobném kontextu </a:t>
            </a:r>
            <a:r>
              <a:rPr lang="cs-CZ" sz="1400" dirty="0"/>
              <a:t>(např. na maloměstě).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Jiní navrhují spíše pojem </a:t>
            </a:r>
            <a:r>
              <a:rPr lang="cs-CZ" sz="2000" i="1" dirty="0"/>
              <a:t>přenositelnost</a:t>
            </a:r>
          </a:p>
          <a:p>
            <a:pPr lvl="1"/>
            <a:r>
              <a:rPr lang="cs-CZ" sz="1400" dirty="0"/>
              <a:t>Zhodnocení/vyjádření </a:t>
            </a:r>
            <a:r>
              <a:rPr lang="cs-CZ" sz="1400" dirty="0">
                <a:solidFill>
                  <a:schemeClr val="accent1"/>
                </a:solidFill>
              </a:rPr>
              <a:t>kontextuální podobnosti prostředí a jevu samotného.</a:t>
            </a:r>
            <a:r>
              <a:rPr lang="cs-CZ" sz="1400" dirty="0"/>
              <a:t> Na základě předvýzkumu a analytické úvahy.</a:t>
            </a:r>
          </a:p>
          <a:p>
            <a:pPr lvl="2"/>
            <a:r>
              <a:rPr lang="cs-CZ" sz="1100" dirty="0"/>
              <a:t>Vyžaduje detailní popis cílového jevu, zvoleného vzorku a </a:t>
            </a:r>
            <a:r>
              <a:rPr lang="cs-CZ" sz="1100" dirty="0">
                <a:solidFill>
                  <a:schemeClr val="accent1"/>
                </a:solidFill>
              </a:rPr>
              <a:t>zdůvodnění vazby mezi vzorkem a jevem i kritérií výběru vzorku, vč. zvolené analytické metody a procesu analýzy. </a:t>
            </a:r>
            <a:r>
              <a:rPr lang="cs-CZ" sz="1100" dirty="0"/>
              <a:t>Zejména pak vazby mezi „významem“ a kontextem (dobrá krajina významu).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864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Petra </a:t>
            </a:r>
            <a:r>
              <a:rPr lang="cs-CZ" dirty="0" err="1"/>
              <a:t>Pichaničová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8DF20E2-D8DE-1570-9A1A-FC086BCEA60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>
                <a:cs typeface="Arial"/>
              </a:rPr>
              <a:t>Natálie Terčová</a:t>
            </a:r>
            <a:endParaRPr 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Doktorandka - Katedra mediálních studií a žurnalistiky, FSS, MU</a:t>
            </a:r>
            <a:endParaRPr lang="cs-CZ" sz="200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Mediální reprezentace, ženy novinářky, násilí páchané na ženách</a:t>
            </a:r>
            <a:endParaRPr lang="cs-CZ" sz="2000" dirty="0"/>
          </a:p>
          <a:p>
            <a:pPr marL="251460" indent="-179705">
              <a:lnSpc>
                <a:spcPct val="100000"/>
              </a:lnSpc>
            </a:pPr>
            <a:r>
              <a:rPr lang="cs-CZ" sz="2000" dirty="0"/>
              <a:t>B</a:t>
            </a:r>
            <a:r>
              <a:rPr lang="cs-CZ" sz="2000" dirty="0">
                <a:cs typeface="Arial"/>
              </a:rPr>
              <a:t>ackground – media </a:t>
            </a:r>
            <a:r>
              <a:rPr lang="cs-CZ" sz="2000" dirty="0" err="1">
                <a:cs typeface="Arial"/>
              </a:rPr>
              <a:t>studies</a:t>
            </a:r>
            <a:r>
              <a:rPr lang="cs-CZ" sz="2000" dirty="0">
                <a:cs typeface="Arial"/>
              </a:rPr>
              <a:t> + gender </a:t>
            </a:r>
            <a:r>
              <a:rPr lang="cs-CZ" sz="2000" dirty="0" err="1">
                <a:cs typeface="Arial"/>
              </a:rPr>
              <a:t>studies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Kvantitativní metody (</a:t>
            </a:r>
            <a:r>
              <a:rPr lang="cs-CZ" sz="2000" dirty="0" err="1">
                <a:cs typeface="Arial"/>
              </a:rPr>
              <a:t>content</a:t>
            </a:r>
            <a:r>
              <a:rPr lang="cs-CZ" sz="2000" dirty="0">
                <a:cs typeface="Arial"/>
              </a:rPr>
              <a:t> </a:t>
            </a:r>
            <a:r>
              <a:rPr lang="cs-CZ" sz="2000" dirty="0" err="1">
                <a:cs typeface="Arial"/>
              </a:rPr>
              <a:t>analysis</a:t>
            </a:r>
            <a:r>
              <a:rPr lang="cs-CZ" sz="2000" dirty="0">
                <a:cs typeface="Arial"/>
              </a:rPr>
              <a:t>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8283D4AB-069F-ABA0-684F-E96C137F3D28}"/>
              </a:ext>
            </a:extLst>
          </p:cNvPr>
          <p:cNvSpPr txBox="1">
            <a:spLocks/>
          </p:cNvSpPr>
          <p:nvPr/>
        </p:nvSpPr>
        <p:spPr>
          <a:xfrm>
            <a:off x="6249129" y="3424727"/>
            <a:ext cx="5227119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Odborná pracovnice - Interdisciplinární výzkum internetu a společnosti (IRTIS), MU</a:t>
            </a:r>
            <a:endParaRPr lang="en-US" sz="2000" kern="0" dirty="0">
              <a:ea typeface="+mn-lt"/>
              <a:cs typeface="+mn-lt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Doktorandka - Katedra mediálních studií </a:t>
            </a:r>
          </a:p>
          <a:p>
            <a:pPr marL="71755" indent="0">
              <a:lnSpc>
                <a:spcPct val="100000"/>
              </a:lnSpc>
              <a:buNone/>
            </a:pPr>
            <a:r>
              <a:rPr lang="cs-CZ" sz="2000" kern="0" dirty="0">
                <a:ea typeface="+mn-lt"/>
                <a:cs typeface="+mn-lt"/>
              </a:rPr>
              <a:t>   a žurnalistiky, FSS, MU</a:t>
            </a:r>
            <a:endParaRPr lang="cs-CZ"/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Digital </a:t>
            </a:r>
            <a:r>
              <a:rPr lang="cs-CZ" sz="2000" kern="0" dirty="0" err="1">
                <a:ea typeface="+mn-lt"/>
                <a:cs typeface="+mn-lt"/>
              </a:rPr>
              <a:t>skills</a:t>
            </a:r>
            <a:r>
              <a:rPr lang="cs-CZ" sz="2000" kern="0" dirty="0">
                <a:ea typeface="+mn-lt"/>
                <a:cs typeface="+mn-lt"/>
              </a:rPr>
              <a:t>, E-</a:t>
            </a:r>
            <a:r>
              <a:rPr lang="cs-CZ" sz="2000" kern="0" dirty="0" err="1">
                <a:ea typeface="+mn-lt"/>
                <a:cs typeface="+mn-lt"/>
              </a:rPr>
              <a:t>health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literacy</a:t>
            </a:r>
            <a:r>
              <a:rPr lang="cs-CZ" sz="2000" kern="0" dirty="0">
                <a:ea typeface="+mn-lt"/>
                <a:cs typeface="+mn-lt"/>
              </a:rPr>
              <a:t>, Adolescenti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Background – media </a:t>
            </a:r>
            <a:r>
              <a:rPr lang="cs-CZ" sz="2000" kern="0" dirty="0" err="1">
                <a:ea typeface="+mn-lt"/>
                <a:cs typeface="+mn-lt"/>
              </a:rPr>
              <a:t>studies</a:t>
            </a:r>
            <a:r>
              <a:rPr lang="cs-CZ" sz="2000" kern="0" dirty="0">
                <a:ea typeface="+mn-lt"/>
                <a:cs typeface="+mn-lt"/>
              </a:rPr>
              <a:t> + poradenství v sociální práci 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FG: akademický výzkum, dospívající participanti, </a:t>
            </a:r>
            <a:r>
              <a:rPr lang="cs-CZ" sz="2000" kern="0" dirty="0" err="1">
                <a:ea typeface="+mn-lt"/>
                <a:cs typeface="+mn-lt"/>
              </a:rPr>
              <a:t>mixed</a:t>
            </a:r>
            <a:r>
              <a:rPr lang="cs-CZ" sz="2000" kern="0" dirty="0">
                <a:ea typeface="+mn-lt"/>
                <a:cs typeface="+mn-lt"/>
              </a:rPr>
              <a:t> </a:t>
            </a:r>
            <a:r>
              <a:rPr lang="cs-CZ" sz="2000" kern="0" dirty="0" err="1">
                <a:ea typeface="+mn-lt"/>
                <a:cs typeface="+mn-lt"/>
              </a:rPr>
              <a:t>methods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kern="0" dirty="0">
                <a:ea typeface="+mn-lt"/>
                <a:cs typeface="+mn-lt"/>
              </a:rPr>
              <a:t>Kvantitativní i kvalitativní metody </a:t>
            </a:r>
            <a:endParaRPr lang="cs-CZ" sz="1800" kern="0" dirty="0">
              <a:ea typeface="+mn-lt"/>
              <a:cs typeface="+mn-lt"/>
            </a:endParaRPr>
          </a:p>
          <a:p>
            <a:pPr marL="71755" indent="0">
              <a:lnSpc>
                <a:spcPct val="100000"/>
              </a:lnSpc>
              <a:buNone/>
            </a:pPr>
            <a:r>
              <a:rPr lang="cs-CZ" sz="1800" kern="0" dirty="0">
                <a:ea typeface="+mn-lt"/>
                <a:cs typeface="+mn-lt"/>
              </a:rPr>
              <a:t>   (psych/media)</a:t>
            </a:r>
          </a:p>
          <a:p>
            <a:pPr marL="71755" indent="0">
              <a:lnSpc>
                <a:spcPct val="100000"/>
              </a:lnSpc>
              <a:buNone/>
            </a:pPr>
            <a:endParaRPr lang="cs-CZ" sz="1800" kern="0" dirty="0">
              <a:cs typeface="Arial"/>
            </a:endParaRPr>
          </a:p>
        </p:txBody>
      </p:sp>
      <p:pic>
        <p:nvPicPr>
          <p:cNvPr id="9" name="Obrázek 9" descr="Obsah obrázku zeď, interiér, osoba, vlasy&#10;&#10;Popis se vygeneroval automaticky.">
            <a:extLst>
              <a:ext uri="{FF2B5EF4-FFF2-40B4-BE49-F238E27FC236}">
                <a16:creationId xmlns:a16="http://schemas.microsoft.com/office/drawing/2014/main" id="{E171494C-4601-4D84-A7DE-4531D08A0F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6" t="5389" r="20554" b="14671"/>
          <a:stretch/>
        </p:blipFill>
        <p:spPr>
          <a:xfrm>
            <a:off x="6262641" y="1716864"/>
            <a:ext cx="1569438" cy="1541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ázek 10" descr="Obsah obrázku osoba, zeď, oblečení, interiér&#10;&#10;Popis se vygeneroval automaticky.">
            <a:extLst>
              <a:ext uri="{FF2B5EF4-FFF2-40B4-BE49-F238E27FC236}">
                <a16:creationId xmlns:a16="http://schemas.microsoft.com/office/drawing/2014/main" id="{3B364CFD-64AC-265F-E9A2-4D8BA1A851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341" t="11111" r="6017" b="23497"/>
          <a:stretch/>
        </p:blipFill>
        <p:spPr>
          <a:xfrm>
            <a:off x="1005527" y="1718011"/>
            <a:ext cx="1379221" cy="14811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2432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8895DE-DE30-4A30-A381-7305FD1D7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3FB1B3-B2E8-4F82-9BE6-31C4957DB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877EE9-936B-4AC8-B9AC-E587FBE16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97000"/>
            <a:ext cx="10753200" cy="4435000"/>
          </a:xfrm>
        </p:spPr>
        <p:txBody>
          <a:bodyPr/>
          <a:lstStyle/>
          <a:p>
            <a:r>
              <a:rPr lang="cs-CZ" dirty="0"/>
              <a:t>Existují </a:t>
            </a:r>
            <a:r>
              <a:rPr lang="cs-CZ" dirty="0">
                <a:solidFill>
                  <a:schemeClr val="accent1"/>
                </a:solidFill>
              </a:rPr>
              <a:t>dvě výzkumné tradice </a:t>
            </a:r>
            <a:r>
              <a:rPr lang="cs-CZ" dirty="0"/>
              <a:t>(pozitivismus a </a:t>
            </a:r>
            <a:r>
              <a:rPr lang="cs-CZ" dirty="0" err="1"/>
              <a:t>interpretativismus</a:t>
            </a:r>
            <a:r>
              <a:rPr lang="cs-CZ" dirty="0"/>
              <a:t>) s rozdílnou představou o světě a společnosti.</a:t>
            </a:r>
          </a:p>
          <a:p>
            <a:r>
              <a:rPr lang="cs-CZ" dirty="0"/>
              <a:t>S nimi jsou spřízněny dva trsy výzkumných metod.</a:t>
            </a:r>
          </a:p>
          <a:p>
            <a:r>
              <a:rPr lang="cs-CZ" dirty="0"/>
              <a:t>Navzdory rozdílnostem a „povídačkám“ mají společné styčné plochy a mohou se doplňovat.</a:t>
            </a:r>
          </a:p>
          <a:p>
            <a:r>
              <a:rPr lang="cs-CZ" dirty="0"/>
              <a:t>Oba však podávají o společnosti poněkud jiný obrázek.</a:t>
            </a:r>
          </a:p>
          <a:p>
            <a:pPr lvl="1"/>
            <a:r>
              <a:rPr lang="cs-CZ" dirty="0"/>
              <a:t>univerzální zákonitosti a kauzální vysvětlení</a:t>
            </a:r>
          </a:p>
          <a:p>
            <a:pPr lvl="1"/>
            <a:r>
              <a:rPr lang="cs-CZ" dirty="0"/>
              <a:t>kontextuální význam</a:t>
            </a:r>
          </a:p>
        </p:txBody>
      </p:sp>
    </p:spTree>
    <p:extLst>
      <p:ext uri="{BB962C8B-B14F-4D97-AF65-F5344CB8AC3E}">
        <p14:creationId xmlns:p14="http://schemas.microsoft.com/office/powerpoint/2010/main" val="413207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9D30-8E50-4CEE-8295-8D04DC603C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D0DBFE8-1ECF-E468-06CB-EF386162667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Štěpán Žádník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45B64D-A980-4C17-AD52-11050CF2F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</a:t>
            </a:r>
            <a:endParaRPr lang="en-US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B22A5126-2B57-B5AB-5EA7-CFD144945EB9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3429000"/>
            <a:ext cx="5219998" cy="2412502"/>
          </a:xfrm>
        </p:spPr>
        <p:txBody>
          <a:bodyPr vert="horz" lIns="0" tIns="0" rIns="0" bIns="0" rtlCol="0" anchor="t">
            <a:noAutofit/>
          </a:bodyPr>
          <a:lstStyle/>
          <a:p>
            <a:pPr marL="251460" indent="-179705">
              <a:lnSpc>
                <a:spcPct val="100000"/>
              </a:lnSpc>
            </a:pPr>
            <a:r>
              <a:rPr lang="cs-CZ" sz="2000" dirty="0"/>
              <a:t>Doktorand  a výzkumník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KMSŽ a KSOC MUNI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Agentura </a:t>
            </a:r>
            <a:r>
              <a:rPr lang="cs-CZ" sz="2000" dirty="0" err="1">
                <a:cs typeface="Arial"/>
              </a:rPr>
              <a:t>Median</a:t>
            </a:r>
            <a:endParaRPr lang="cs-CZ" sz="2000" dirty="0">
              <a:cs typeface="Arial"/>
            </a:endParaRP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Media </a:t>
            </a:r>
            <a:r>
              <a:rPr lang="cs-CZ" sz="2000" dirty="0" err="1">
                <a:cs typeface="Arial"/>
              </a:rPr>
              <a:t>skills</a:t>
            </a:r>
            <a:r>
              <a:rPr lang="cs-CZ" sz="2000" dirty="0">
                <a:cs typeface="Arial"/>
              </a:rPr>
              <a:t> a </a:t>
            </a:r>
            <a:r>
              <a:rPr lang="cs-CZ" sz="2000" dirty="0" err="1">
                <a:cs typeface="Arial"/>
              </a:rPr>
              <a:t>literacy</a:t>
            </a:r>
            <a:r>
              <a:rPr lang="cs-CZ" sz="2000" dirty="0">
                <a:cs typeface="Arial"/>
              </a:rPr>
              <a:t>, aspekt pomoci</a:t>
            </a:r>
          </a:p>
          <a:p>
            <a:pPr marL="251460" indent="-179705">
              <a:lnSpc>
                <a:spcPct val="100000"/>
              </a:lnSpc>
            </a:pPr>
            <a:r>
              <a:rPr lang="cs-CZ" sz="2000" dirty="0">
                <a:cs typeface="Arial"/>
              </a:rPr>
              <a:t>Kvantitativní i kvalitativní metody (individuální rozhovory, skupinové diskuse)</a:t>
            </a:r>
          </a:p>
          <a:p>
            <a:pPr marL="251460" indent="-179705">
              <a:lnSpc>
                <a:spcPct val="100000"/>
              </a:lnSpc>
            </a:pPr>
            <a:endParaRPr lang="cs-CZ" sz="2000" dirty="0">
              <a:cs typeface="Arial"/>
            </a:endParaRPr>
          </a:p>
          <a:p>
            <a:pPr marL="71755" indent="0">
              <a:lnSpc>
                <a:spcPct val="100000"/>
              </a:lnSpc>
              <a:buNone/>
            </a:pPr>
            <a:endParaRPr lang="cs-CZ" sz="2000" dirty="0">
              <a:cs typeface="Arial"/>
            </a:endParaRPr>
          </a:p>
        </p:txBody>
      </p:sp>
      <p:sp>
        <p:nvSpPr>
          <p:cNvPr id="8" name="Zástupný obsah 6">
            <a:extLst>
              <a:ext uri="{FF2B5EF4-FFF2-40B4-BE49-F238E27FC236}">
                <a16:creationId xmlns:a16="http://schemas.microsoft.com/office/drawing/2014/main" id="{8283D4AB-069F-ABA0-684F-E96C137F3D28}"/>
              </a:ext>
            </a:extLst>
          </p:cNvPr>
          <p:cNvSpPr txBox="1">
            <a:spLocks/>
          </p:cNvSpPr>
          <p:nvPr/>
        </p:nvSpPr>
        <p:spPr>
          <a:xfrm>
            <a:off x="6249129" y="3424727"/>
            <a:ext cx="5227119" cy="2412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00" marR="0" indent="-180000" algn="l" defTabSz="914400" rtl="0" eaLnBrk="1" fontAlgn="base" latinLnBrk="0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tabLst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1755" indent="0">
              <a:lnSpc>
                <a:spcPct val="100000"/>
              </a:lnSpc>
              <a:buNone/>
            </a:pPr>
            <a:endParaRPr lang="cs-CZ" sz="1800" kern="0" dirty="0">
              <a:cs typeface="Arial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6574F76-E43A-4E9E-AF79-81F63E0321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0" y="1743295"/>
            <a:ext cx="1381318" cy="1448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3118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8ED776-8BB7-4C80-8CEF-E80CD2F413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293650-40C7-41F0-A408-DD014C3B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Sylabus, účel, požadavky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AD7F71-A7D5-4DE1-861D-61431A90973D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cs-CZ" dirty="0"/>
              <a:t>Naučit se všechny logické kroky výzkumné techniky </a:t>
            </a:r>
            <a:r>
              <a:rPr lang="cs-CZ" dirty="0" err="1"/>
              <a:t>fokusních</a:t>
            </a:r>
            <a:r>
              <a:rPr lang="cs-CZ" dirty="0"/>
              <a:t> skupin</a:t>
            </a:r>
          </a:p>
          <a:p>
            <a:pPr lvl="1"/>
            <a:r>
              <a:rPr lang="cs-CZ" dirty="0"/>
              <a:t>zakotvení v kvalitativním výzkumu</a:t>
            </a:r>
          </a:p>
          <a:p>
            <a:pPr lvl="1"/>
            <a:r>
              <a:rPr lang="cs-CZ" dirty="0"/>
              <a:t>definice výzkumného problému</a:t>
            </a:r>
          </a:p>
          <a:p>
            <a:pPr lvl="1"/>
            <a:r>
              <a:rPr lang="cs-CZ" dirty="0"/>
              <a:t>příprava a realizace FG</a:t>
            </a:r>
          </a:p>
          <a:p>
            <a:pPr lvl="1"/>
            <a:r>
              <a:rPr lang="cs-CZ" dirty="0"/>
              <a:t>analýza dat</a:t>
            </a:r>
          </a:p>
          <a:p>
            <a:pPr lvl="1"/>
            <a:r>
              <a:rPr lang="cs-CZ" dirty="0"/>
              <a:t>report výsledků: výzkumná zpráva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CAF202-EFED-4D09-B96F-04720BC20A0D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BF6C0D4-1CB6-489C-BDE0-B2DE999BB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85" y="1323505"/>
            <a:ext cx="3531263" cy="51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01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F6DEB-4ACE-4FD5-A3A2-24FE5418C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8599A-A82A-480C-BBB5-002E280422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Zkušenosti s kvalitativním výzkumem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2A4345-42EE-4CBA-84B6-FC6D2BC6D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Rozehřívačka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28A22B-3E34-4285-AC63-9D0D6FE8733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Co si myslím/vím o technice FG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DCD6739-BA10-4B6F-88CE-C87A76DBE48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41FAB2-64F6-4B7B-8EA7-843FDBF95E2C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E5AABF-524B-4D66-A000-859E616BA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D050D6-4534-4628-BADB-4E7183726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čem to dnes bude?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1360EA-EEBE-4492-9C8F-D211D5E06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Přehled filozoficko-teoretických zdrojů kvalitativního a kvantitativního výzkumu</a:t>
            </a:r>
          </a:p>
          <a:p>
            <a:r>
              <a:rPr lang="cs-CZ" dirty="0"/>
              <a:t>Logika kvalitativního výzkumu</a:t>
            </a:r>
          </a:p>
          <a:p>
            <a:r>
              <a:rPr lang="cs-CZ" dirty="0"/>
              <a:t>Nastínění problému </a:t>
            </a:r>
            <a:r>
              <a:rPr lang="cs-CZ" dirty="0" err="1"/>
              <a:t>zobecnitelnosti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3504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13A347-972C-4DB1-A8D1-C897868B3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0D364C0-3312-4559-9876-4FC9C662C4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9A7FCA-2FC4-4DEF-9C37-18DAAA2C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je „Ten první“?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BF0DED-2552-42C7-9682-DC3EF688E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myšlenkový směr </a:t>
            </a:r>
            <a:r>
              <a:rPr lang="cs-CZ" dirty="0"/>
              <a:t>odrážející se ve filozofii a vědě</a:t>
            </a:r>
          </a:p>
          <a:p>
            <a:r>
              <a:rPr lang="cs-CZ" dirty="0"/>
              <a:t>původ v </a:t>
            </a:r>
            <a:r>
              <a:rPr lang="cs-CZ" dirty="0">
                <a:solidFill>
                  <a:schemeClr val="accent1"/>
                </a:solidFill>
              </a:rPr>
              <a:t>osvícenství</a:t>
            </a:r>
            <a:r>
              <a:rPr lang="cs-CZ" dirty="0"/>
              <a:t>, jeho myšlenkové vyvrcholení</a:t>
            </a:r>
          </a:p>
          <a:p>
            <a:r>
              <a:rPr lang="cs-CZ" dirty="0"/>
              <a:t>vrcholí v době </a:t>
            </a:r>
            <a:r>
              <a:rPr lang="cs-CZ" dirty="0">
                <a:solidFill>
                  <a:schemeClr val="accent1"/>
                </a:solidFill>
              </a:rPr>
              <a:t>úpadku </a:t>
            </a:r>
            <a:r>
              <a:rPr lang="cs-CZ" dirty="0" err="1">
                <a:solidFill>
                  <a:schemeClr val="accent1"/>
                </a:solidFill>
              </a:rPr>
              <a:t>premoderních</a:t>
            </a:r>
            <a:r>
              <a:rPr lang="cs-CZ" dirty="0">
                <a:solidFill>
                  <a:schemeClr val="accent1"/>
                </a:solidFill>
              </a:rPr>
              <a:t> institucí </a:t>
            </a:r>
            <a:r>
              <a:rPr lang="cs-CZ" dirty="0"/>
              <a:t>(náboženství, feudalismus, rodina)</a:t>
            </a:r>
          </a:p>
          <a:p>
            <a:r>
              <a:rPr lang="cs-CZ" dirty="0"/>
              <a:t>zakladatel </a:t>
            </a:r>
            <a:r>
              <a:rPr lang="fr-FR" b="1" dirty="0"/>
              <a:t>Auguste</a:t>
            </a:r>
            <a:r>
              <a:rPr lang="fr-FR" dirty="0"/>
              <a:t> Marie Franc</a:t>
            </a:r>
            <a:r>
              <a:rPr lang="cs-CZ" dirty="0" err="1"/>
              <a:t>ois</a:t>
            </a:r>
            <a:r>
              <a:rPr lang="cs-CZ" dirty="0"/>
              <a:t> </a:t>
            </a:r>
            <a:r>
              <a:rPr lang="fr-FR" dirty="0"/>
              <a:t>Xavier </a:t>
            </a:r>
            <a:r>
              <a:rPr lang="fr-FR" b="1" dirty="0"/>
              <a:t>Comte</a:t>
            </a:r>
            <a:r>
              <a:rPr lang="cs-CZ" dirty="0"/>
              <a:t> (1798-1857)</a:t>
            </a:r>
          </a:p>
          <a:p>
            <a:pPr lvl="1"/>
            <a:r>
              <a:rPr lang="cs-CZ" dirty="0"/>
              <a:t>reakce na </a:t>
            </a:r>
            <a:r>
              <a:rPr lang="cs-CZ" dirty="0">
                <a:solidFill>
                  <a:schemeClr val="accent1"/>
                </a:solidFill>
              </a:rPr>
              <a:t>proměnu společnosti </a:t>
            </a:r>
            <a:r>
              <a:rPr lang="cs-CZ" dirty="0"/>
              <a:t>i tehdejší myšlenkové vlivy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de </a:t>
            </a:r>
            <a:r>
              <a:rPr lang="pt-BR" dirty="0"/>
              <a:t>Montesquieu </a:t>
            </a:r>
            <a:r>
              <a:rPr lang="pt-BR" i="1" dirty="0"/>
              <a:t>O duchu zákonů (</a:t>
            </a:r>
            <a:r>
              <a:rPr lang="cs-CZ" i="1" dirty="0"/>
              <a:t>1</a:t>
            </a:r>
            <a:r>
              <a:rPr lang="pt-BR" i="1" dirty="0"/>
              <a:t>748)</a:t>
            </a:r>
            <a:r>
              <a:rPr lang="cs-CZ" i="1" dirty="0"/>
              <a:t> – </a:t>
            </a:r>
            <a:r>
              <a:rPr lang="cs-CZ" dirty="0">
                <a:solidFill>
                  <a:schemeClr val="accent1"/>
                </a:solidFill>
              </a:rPr>
              <a:t>vývoj společnosti a její koheze závisí na „neviditelných“ </a:t>
            </a:r>
            <a:r>
              <a:rPr lang="cs-CZ" u="sng" dirty="0">
                <a:solidFill>
                  <a:schemeClr val="accent1"/>
                </a:solidFill>
              </a:rPr>
              <a:t>zákonitostech</a:t>
            </a:r>
            <a:r>
              <a:rPr lang="cs-CZ" dirty="0"/>
              <a:t> vývoje a typech lidské morálky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Baron Jacques </a:t>
            </a:r>
            <a:r>
              <a:rPr lang="cs-CZ" dirty="0" err="1"/>
              <a:t>Turgot</a:t>
            </a:r>
            <a:r>
              <a:rPr lang="cs-CZ" dirty="0"/>
              <a:t> (sociální myslitel a ministr financí</a:t>
            </a:r>
          </a:p>
          <a:p>
            <a:pPr lvl="2"/>
            <a:r>
              <a:rPr lang="cs-CZ" dirty="0"/>
              <a:t>Francie – náboženství umožňuje vývoj společnosti k dalším</a:t>
            </a:r>
          </a:p>
          <a:p>
            <a:pPr lvl="2"/>
            <a:r>
              <a:rPr lang="cs-CZ" dirty="0"/>
              <a:t>fázím (dokonalejším), důležitá je </a:t>
            </a:r>
            <a:r>
              <a:rPr lang="cs-CZ" dirty="0">
                <a:solidFill>
                  <a:schemeClr val="accent1"/>
                </a:solidFill>
              </a:rPr>
              <a:t>sociální integrace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konzervativci – nelze jen bořit, je třeba 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budovat i řád </a:t>
            </a:r>
            <a:r>
              <a:rPr lang="cs-CZ" dirty="0"/>
              <a:t>(morální a strukturální)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Adam Smith – </a:t>
            </a:r>
            <a:r>
              <a:rPr lang="cs-CZ" dirty="0">
                <a:solidFill>
                  <a:schemeClr val="accent1"/>
                </a:solidFill>
              </a:rPr>
              <a:t>dělba práce jako pojivo společnosti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dirty="0"/>
              <a:t>Jean Baptista </a:t>
            </a:r>
            <a:r>
              <a:rPr lang="cs-CZ" dirty="0" err="1"/>
              <a:t>Say</a:t>
            </a:r>
            <a:r>
              <a:rPr lang="cs-CZ" dirty="0"/>
              <a:t> - průmyslníci jako moderní hrdinové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774942-4525-4AD6-B276-7F3EF61C2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78" y="4838402"/>
            <a:ext cx="3767137" cy="19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9CF90-6CDA-4834-8C34-30BB016917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8F693-1966-4586-897F-392AAEEAE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Pozitivismus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DD76ED-EE45-4B1F-A6D9-8CCDD694A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2550"/>
            <a:ext cx="10753200" cy="4479450"/>
          </a:xfrm>
        </p:spPr>
        <p:txBody>
          <a:bodyPr/>
          <a:lstStyle/>
          <a:p>
            <a:r>
              <a:rPr lang="cs-CZ" dirty="0"/>
              <a:t>Snaha nalézt „řešení“ pro turbulentní společnost:</a:t>
            </a:r>
          </a:p>
          <a:p>
            <a:pPr lvl="1"/>
            <a:r>
              <a:rPr lang="cs-CZ" dirty="0"/>
              <a:t>Zákon tří stádií:</a:t>
            </a:r>
          </a:p>
          <a:p>
            <a:pPr lvl="2"/>
            <a:r>
              <a:rPr lang="cs-CZ" dirty="0"/>
              <a:t>Týká se společnosti, individua, i morálky/ducha, jde o popis </a:t>
            </a:r>
            <a:r>
              <a:rPr lang="cs-CZ" dirty="0">
                <a:solidFill>
                  <a:schemeClr val="accent1"/>
                </a:solidFill>
              </a:rPr>
              <a:t>nezvratné evoluce směrem k „pravdě“: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teologické</a:t>
            </a:r>
            <a:r>
              <a:rPr lang="cs-CZ" dirty="0"/>
              <a:t> – příčiny v nadpřirozenu (vládne náboženství)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metafyzické</a:t>
            </a:r>
            <a:r>
              <a:rPr lang="cs-CZ" dirty="0"/>
              <a:t> – příčiny v abstraktních silách, počátky jednoduchých mechanismů (vládne </a:t>
            </a:r>
            <a:r>
              <a:rPr lang="cs-CZ" dirty="0" err="1"/>
              <a:t>metamatika</a:t>
            </a:r>
            <a:r>
              <a:rPr lang="cs-CZ" dirty="0"/>
              <a:t>, fyzika, chemie)</a:t>
            </a:r>
          </a:p>
          <a:p>
            <a:pPr lvl="2"/>
            <a:r>
              <a:rPr lang="cs-CZ" dirty="0"/>
              <a:t>	</a:t>
            </a:r>
            <a:r>
              <a:rPr lang="cs-CZ" dirty="0">
                <a:solidFill>
                  <a:schemeClr val="accent1"/>
                </a:solidFill>
              </a:rPr>
              <a:t>pozitivní</a:t>
            </a:r>
            <a:r>
              <a:rPr lang="cs-CZ" dirty="0"/>
              <a:t> – o příčiny již nejde, kumulativně hledáme zákonitosti (vládne sociologie)</a:t>
            </a:r>
          </a:p>
          <a:p>
            <a:pPr lvl="1"/>
            <a:r>
              <a:rPr lang="cs-CZ" dirty="0"/>
              <a:t>Předmět a cíl zkoumání:</a:t>
            </a:r>
          </a:p>
          <a:p>
            <a:pPr lvl="2"/>
            <a:r>
              <a:rPr lang="cs-CZ" dirty="0"/>
              <a:t>sociální statika: zákonitosti </a:t>
            </a:r>
            <a:r>
              <a:rPr lang="cs-CZ" dirty="0">
                <a:solidFill>
                  <a:schemeClr val="accent1"/>
                </a:solidFill>
              </a:rPr>
              <a:t>sociální stability</a:t>
            </a:r>
          </a:p>
          <a:p>
            <a:pPr lvl="2"/>
            <a:r>
              <a:rPr lang="cs-CZ" dirty="0"/>
              <a:t>sociální dynamika: zákonitosti </a:t>
            </a:r>
            <a:r>
              <a:rPr lang="cs-CZ" dirty="0">
                <a:solidFill>
                  <a:schemeClr val="accent1"/>
                </a:solidFill>
              </a:rPr>
              <a:t>vývoje a pokroku směrem k pozitivismu</a:t>
            </a:r>
          </a:p>
          <a:p>
            <a:pPr lvl="2"/>
            <a:r>
              <a:rPr lang="cs-CZ" dirty="0"/>
              <a:t>=&gt; nalézání neměnných zákonitostí vývoje, posloupností a zákonů fungování společnosti (snaha prohlédnout a urychlit vývoj k pozitivismu a redukovat negativní externality vývoje)</a:t>
            </a:r>
          </a:p>
          <a:p>
            <a:pPr lvl="1"/>
            <a:r>
              <a:rPr lang="cs-CZ" dirty="0"/>
              <a:t>Metoda:</a:t>
            </a:r>
          </a:p>
          <a:p>
            <a:pPr lvl="2"/>
            <a:r>
              <a:rPr lang="cs-CZ" dirty="0"/>
              <a:t>inspirace </a:t>
            </a:r>
            <a:r>
              <a:rPr lang="cs-CZ" dirty="0">
                <a:solidFill>
                  <a:schemeClr val="accent1"/>
                </a:solidFill>
              </a:rPr>
              <a:t>přírodními vědami</a:t>
            </a:r>
          </a:p>
          <a:p>
            <a:pPr lvl="2"/>
            <a:r>
              <a:rPr lang="cs-CZ" dirty="0"/>
              <a:t>důraz na </a:t>
            </a:r>
            <a:r>
              <a:rPr lang="cs-CZ" dirty="0">
                <a:solidFill>
                  <a:schemeClr val="accent1"/>
                </a:solidFill>
              </a:rPr>
              <a:t>přímo pozorovatelné jevy</a:t>
            </a:r>
          </a:p>
          <a:p>
            <a:pPr lvl="2"/>
            <a:r>
              <a:rPr lang="cs-CZ" dirty="0"/>
              <a:t>metoda </a:t>
            </a:r>
            <a:r>
              <a:rPr lang="cs-CZ" dirty="0">
                <a:solidFill>
                  <a:schemeClr val="accent1"/>
                </a:solidFill>
              </a:rPr>
              <a:t>experimentu a nástroj kvantifikace</a:t>
            </a:r>
          </a:p>
          <a:p>
            <a:pPr lvl="2"/>
            <a:r>
              <a:rPr lang="cs-CZ" dirty="0"/>
              <a:t>zkoumání formou </a:t>
            </a:r>
            <a:r>
              <a:rPr lang="cs-CZ" dirty="0">
                <a:solidFill>
                  <a:schemeClr val="accent1"/>
                </a:solidFill>
              </a:rPr>
              <a:t>testování hypotéz </a:t>
            </a:r>
            <a:r>
              <a:rPr lang="cs-CZ" dirty="0"/>
              <a:t>(</a:t>
            </a:r>
            <a:r>
              <a:rPr lang="cs-CZ" dirty="0" err="1"/>
              <a:t>doměnka</a:t>
            </a:r>
            <a:r>
              <a:rPr lang="cs-CZ" dirty="0"/>
              <a:t> -&gt;konfrontace s pozorovaným jevem =&gt; vyhodnocení její správnosti)</a:t>
            </a:r>
          </a:p>
          <a:p>
            <a:pPr lvl="2"/>
            <a:r>
              <a:rPr lang="cs-CZ" dirty="0">
                <a:solidFill>
                  <a:schemeClr val="accent1"/>
                </a:solidFill>
              </a:rPr>
              <a:t>objektivita</a:t>
            </a:r>
            <a:r>
              <a:rPr lang="cs-CZ" dirty="0"/>
              <a:t> reality i zkoumajícího</a:t>
            </a:r>
          </a:p>
          <a:p>
            <a:pPr lvl="2"/>
            <a:endParaRPr lang="cs-CZ" dirty="0"/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2"/>
            <a:endParaRPr lang="cs-CZ" dirty="0"/>
          </a:p>
          <a:p>
            <a:pPr lvl="2"/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6824912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0</TotalTime>
  <Words>3564</Words>
  <Application>Microsoft Office PowerPoint</Application>
  <PresentationFormat>Širokoúhlá obrazovka</PresentationFormat>
  <Paragraphs>415</Paragraphs>
  <Slides>30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Úvodní hodina, orientace v kurzu; Kvalitativní výzkum jako ten druhý?</vt:lpstr>
      <vt:lpstr>Kdo jsme</vt:lpstr>
      <vt:lpstr>Kdo jsme</vt:lpstr>
      <vt:lpstr>Kdo jsme</vt:lpstr>
      <vt:lpstr>Sylabus, účel, požadavky</vt:lpstr>
      <vt:lpstr>Rozehřívačka</vt:lpstr>
      <vt:lpstr>O čem to dnes bude?</vt:lpstr>
      <vt:lpstr>Kdo je „Ten první“?</vt:lpstr>
      <vt:lpstr>Pozitivismus</vt:lpstr>
      <vt:lpstr>Pozitivismus (ale už jen rychle )</vt:lpstr>
      <vt:lpstr>Pozitivismus a Novopozitivismus</vt:lpstr>
      <vt:lpstr>A kdo je ten „Ten druhý“?</vt:lpstr>
      <vt:lpstr>Rozumějící přístup</vt:lpstr>
      <vt:lpstr>Další vývoj (z rychlíku)</vt:lpstr>
      <vt:lpstr>Další vývoj (z rychlíku)</vt:lpstr>
      <vt:lpstr>Jak tato paradigmata budují poznání?</vt:lpstr>
      <vt:lpstr>Prezentace aplikace PowerPoint</vt:lpstr>
      <vt:lpstr>Realistické paradigma</vt:lpstr>
      <vt:lpstr>Realistické paradigma</vt:lpstr>
      <vt:lpstr>Interpretativní paradigma</vt:lpstr>
      <vt:lpstr>Krajina významu</vt:lpstr>
      <vt:lpstr>Příklad maximální interpretace interpretativního paradigmatu</vt:lpstr>
      <vt:lpstr>Anorexia Nervosa</vt:lpstr>
      <vt:lpstr>Tip</vt:lpstr>
      <vt:lpstr>A ještě jeden z mé zahrádky</vt:lpstr>
      <vt:lpstr>Porovnání (ideálních typů!)</vt:lpstr>
      <vt:lpstr>Styčné body obou paradigmat</vt:lpstr>
      <vt:lpstr>Dá se tedy u kvalitativního výzkumu zobecňovat?</vt:lpstr>
      <vt:lpstr>Dá se tedy u kvalitativního výzkumu zobecňovat?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2023-09-22T13:49:05Z</dcterms:created>
  <dcterms:modified xsi:type="dcterms:W3CDTF">2023-09-22T13:49:29Z</dcterms:modified>
</cp:coreProperties>
</file>