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  <p:sldMasterId id="2147483749" r:id="rId2"/>
  </p:sldMasterIdLst>
  <p:notesMasterIdLst>
    <p:notesMasterId r:id="rId24"/>
  </p:notesMasterIdLst>
  <p:sldIdLst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9" r:id="rId12"/>
    <p:sldId id="292" r:id="rId13"/>
    <p:sldId id="293" r:id="rId14"/>
    <p:sldId id="294" r:id="rId15"/>
    <p:sldId id="290" r:id="rId16"/>
    <p:sldId id="256" r:id="rId17"/>
    <p:sldId id="257" r:id="rId18"/>
    <p:sldId id="258" r:id="rId19"/>
    <p:sldId id="259" r:id="rId20"/>
    <p:sldId id="261" r:id="rId21"/>
    <p:sldId id="260" r:id="rId22"/>
    <p:sldId id="262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" charset="0"/>
        <a:ea typeface="ヒラギノ明朝 ProN W3" charset="0"/>
        <a:cs typeface="ヒラギノ明朝 ProN W3" charset="0"/>
        <a:sym typeface="Times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" charset="0"/>
        <a:ea typeface="ヒラギノ明朝 ProN W3" charset="0"/>
        <a:cs typeface="ヒラギノ明朝 ProN W3" charset="0"/>
        <a:sym typeface="Times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" charset="0"/>
        <a:ea typeface="ヒラギノ明朝 ProN W3" charset="0"/>
        <a:cs typeface="ヒラギノ明朝 ProN W3" charset="0"/>
        <a:sym typeface="Times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" charset="0"/>
        <a:ea typeface="ヒラギノ明朝 ProN W3" charset="0"/>
        <a:cs typeface="ヒラギノ明朝 ProN W3" charset="0"/>
        <a:sym typeface="Times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" charset="0"/>
        <a:ea typeface="ヒラギノ明朝 ProN W3" charset="0"/>
        <a:cs typeface="ヒラギノ明朝 ProN W3" charset="0"/>
        <a:sym typeface="Times" charset="0"/>
      </a:defRPr>
    </a:lvl5pPr>
    <a:lvl6pPr marL="2286000" algn="l" defTabSz="457200" rtl="0" eaLnBrk="1" latinLnBrk="0" hangingPunct="1">
      <a:defRPr sz="2400" kern="1200">
        <a:solidFill>
          <a:srgbClr val="FFFFFF"/>
        </a:solidFill>
        <a:latin typeface="Times" charset="0"/>
        <a:ea typeface="ヒラギノ明朝 ProN W3" charset="0"/>
        <a:cs typeface="ヒラギノ明朝 ProN W3" charset="0"/>
        <a:sym typeface="Times" charset="0"/>
      </a:defRPr>
    </a:lvl6pPr>
    <a:lvl7pPr marL="2743200" algn="l" defTabSz="457200" rtl="0" eaLnBrk="1" latinLnBrk="0" hangingPunct="1">
      <a:defRPr sz="2400" kern="1200">
        <a:solidFill>
          <a:srgbClr val="FFFFFF"/>
        </a:solidFill>
        <a:latin typeface="Times" charset="0"/>
        <a:ea typeface="ヒラギノ明朝 ProN W3" charset="0"/>
        <a:cs typeface="ヒラギノ明朝 ProN W3" charset="0"/>
        <a:sym typeface="Times" charset="0"/>
      </a:defRPr>
    </a:lvl7pPr>
    <a:lvl8pPr marL="3200400" algn="l" defTabSz="457200" rtl="0" eaLnBrk="1" latinLnBrk="0" hangingPunct="1">
      <a:defRPr sz="2400" kern="1200">
        <a:solidFill>
          <a:srgbClr val="FFFFFF"/>
        </a:solidFill>
        <a:latin typeface="Times" charset="0"/>
        <a:ea typeface="ヒラギノ明朝 ProN W3" charset="0"/>
        <a:cs typeface="ヒラギノ明朝 ProN W3" charset="0"/>
        <a:sym typeface="Times" charset="0"/>
      </a:defRPr>
    </a:lvl8pPr>
    <a:lvl9pPr marL="3657600" algn="l" defTabSz="457200" rtl="0" eaLnBrk="1" latinLnBrk="0" hangingPunct="1">
      <a:defRPr sz="2400" kern="1200">
        <a:solidFill>
          <a:srgbClr val="FFFFFF"/>
        </a:solidFill>
        <a:latin typeface="Times" charset="0"/>
        <a:ea typeface="ヒラギノ明朝 ProN W3" charset="0"/>
        <a:cs typeface="ヒラギノ明朝 ProN W3" charset="0"/>
        <a:sym typeface="Time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054"/>
    <p:restoredTop sz="94698"/>
  </p:normalViewPr>
  <p:slideViewPr>
    <p:cSldViewPr>
      <p:cViewPr varScale="1">
        <p:scale>
          <a:sx n="192" d="100"/>
          <a:sy n="192" d="100"/>
        </p:scale>
        <p:origin x="226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1266" name="Rectangle 2"/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321952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C4C1A9-6A65-B24A-8AF9-0ECB316EB62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778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Text Box 2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CDF521-6891-8F4B-8926-FE15F484EC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77417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Box 2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A3F003-78B5-2545-B317-684CC96CB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04698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5250"/>
            <a:ext cx="2057400" cy="6762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250"/>
            <a:ext cx="6019800" cy="6762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Box 2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F8738-FDF0-E443-A03E-29BFF87FA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777757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FECD78-3C8E-49F2-8FAB-59489D168ABB}" type="datetimeFigureOut">
              <a:rPr lang="en-US" smtClean="0"/>
              <a:pPr>
                <a:defRPr/>
              </a:pPr>
              <a:t>10/12/23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36E4D3-A8D3-1D46-A133-C93CD7D980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FECD78-3C8E-49F2-8FAB-59489D168ABB}" type="datetimeFigureOut">
              <a:rPr lang="en-US" smtClean="0"/>
              <a:pPr>
                <a:defRPr/>
              </a:pPr>
              <a:t>10/12/23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742307-EA7A-6744-B98D-EE0B517AD9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FECD78-3C8E-49F2-8FAB-59489D168ABB}" type="datetimeFigureOut">
              <a:rPr lang="en-US" smtClean="0"/>
              <a:pPr>
                <a:defRPr/>
              </a:pPr>
              <a:t>10/12/23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745ACA-D5A6-AC42-BD30-B2A5E2496AA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FECD78-3C8E-49F2-8FAB-59489D168ABB}" type="datetimeFigureOut">
              <a:rPr lang="en-US" smtClean="0"/>
              <a:pPr>
                <a:defRPr/>
              </a:pPr>
              <a:t>10/12/23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5E0EE1-204C-694E-A6D3-09645AEA74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FECD78-3C8E-49F2-8FAB-59489D168ABB}" type="datetimeFigureOut">
              <a:rPr lang="en-US" smtClean="0"/>
              <a:pPr>
                <a:defRPr/>
              </a:pPr>
              <a:t>10/12/23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13D9A7-456C-8049-B834-D7B02129A8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FECD78-3C8E-49F2-8FAB-59489D168ABB}" type="datetimeFigureOut">
              <a:rPr lang="en-US" smtClean="0"/>
              <a:pPr>
                <a:defRPr/>
              </a:pPr>
              <a:t>10/12/23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09A3FE-1758-D243-AA90-F95C79E3FA2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D4931C-2F1F-D04B-AAFD-3994E006E5EF}" type="datetime1">
              <a:rPr lang="en-US" smtClean="0"/>
              <a:pPr>
                <a:defRPr/>
              </a:pPr>
              <a:t>10/12/23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8E4428-0F1E-0B48-B802-60E6B96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A404E9-AF0A-2744-B86B-77CA9B36887E}" type="datetime1">
              <a:rPr lang="en-US" smtClean="0"/>
              <a:pPr>
                <a:defRPr/>
              </a:pPr>
              <a:t>10/12/23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52E845-1851-EC45-86C1-D745232648F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Box 2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FC082-052B-704B-B4CE-59A02C6FEA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372412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FECD78-3C8E-49F2-8FAB-59489D168ABB}" type="datetimeFigureOut">
              <a:rPr lang="en-US" smtClean="0"/>
              <a:pPr>
                <a:defRPr/>
              </a:pPr>
              <a:t>10/12/23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80CC67-B887-024B-B531-7B4F03B193A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FD6D7B-7500-8544-85B1-0B0EDD8B67E0}" type="datetime1">
              <a:rPr lang="en-US" smtClean="0"/>
              <a:pPr>
                <a:defRPr/>
              </a:pPr>
              <a:t>10/12/23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2A93C-EBA2-274F-B3BB-B8AE252E043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DA957B-5162-AD4E-B2A9-8E9AA6FA3151}" type="datetime1">
              <a:rPr lang="en-US" smtClean="0"/>
              <a:pPr>
                <a:defRPr/>
              </a:pPr>
              <a:t>10/12/23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6C15DF-CA1F-AC48-85C1-1517F4F556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Box 2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ECBA8A-F1D2-864E-B4CE-5ED8A64249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47559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Box 2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4B7BC-2A25-0243-9121-A0B870F7F7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43388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Box 2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87213-3402-9C45-979C-63E00C429B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94289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Box 2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62FA9-B757-7E47-9DD2-5020014A67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46125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6A2EC-BAB8-664F-A2CC-0440094F68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22803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Box 2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F919AC-7D2A-8F40-B3CD-DFDDA63064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9278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Arial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Box 2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20BDD-7353-2047-A54E-EE1E0258A5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02145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1030" name="Rectangle 1"/>
            <p:cNvSpPr>
              <a:spLocks/>
            </p:cNvSpPr>
            <p:nvPr/>
          </p:nvSpPr>
          <p:spPr bwMode="auto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F0F0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31" name="Rectangle 2"/>
            <p:cNvSpPr>
              <a:spLocks/>
            </p:cNvSpPr>
            <p:nvPr/>
          </p:nvSpPr>
          <p:spPr bwMode="auto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32" name="Rectangle 3"/>
            <p:cNvSpPr>
              <a:spLocks/>
            </p:cNvSpPr>
            <p:nvPr/>
          </p:nvSpPr>
          <p:spPr bwMode="auto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33" name="Rectangle 4"/>
            <p:cNvSpPr>
              <a:spLocks/>
            </p:cNvSpPr>
            <p:nvPr/>
          </p:nvSpPr>
          <p:spPr bwMode="auto">
            <a:xfrm>
              <a:off x="2256" y="0"/>
              <a:ext cx="240" cy="4320"/>
            </a:xfrm>
            <a:prstGeom prst="rect">
              <a:avLst/>
            </a:pr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34" name="Rectangle 5"/>
            <p:cNvSpPr>
              <a:spLocks/>
            </p:cNvSpPr>
            <p:nvPr/>
          </p:nvSpPr>
          <p:spPr bwMode="auto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35" name="Rectangle 6"/>
            <p:cNvSpPr>
              <a:spLocks/>
            </p:cNvSpPr>
            <p:nvPr/>
          </p:nvSpPr>
          <p:spPr bwMode="auto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36" name="Rectangle 7"/>
            <p:cNvSpPr>
              <a:spLocks/>
            </p:cNvSpPr>
            <p:nvPr/>
          </p:nvSpPr>
          <p:spPr bwMode="auto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50000">
                  <a:srgbClr val="511B00"/>
                </a:gs>
                <a:gs pos="100000">
                  <a:srgbClr val="602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37" name="Rectangle 8"/>
            <p:cNvSpPr>
              <a:spLocks/>
            </p:cNvSpPr>
            <p:nvPr/>
          </p:nvSpPr>
          <p:spPr bwMode="auto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rgbClr val="4C1900"/>
                </a:gs>
                <a:gs pos="100000">
                  <a:srgbClr val="602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38" name="Rectangle 9"/>
            <p:cNvSpPr>
              <a:spLocks/>
            </p:cNvSpPr>
            <p:nvPr/>
          </p:nvSpPr>
          <p:spPr bwMode="auto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39" name="Rectangle 10"/>
            <p:cNvSpPr>
              <a:spLocks/>
            </p:cNvSpPr>
            <p:nvPr/>
          </p:nvSpPr>
          <p:spPr bwMode="auto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40" name="Rectangle 11"/>
            <p:cNvSpPr>
              <a:spLocks/>
            </p:cNvSpPr>
            <p:nvPr/>
          </p:nvSpPr>
          <p:spPr bwMode="auto">
            <a:xfrm>
              <a:off x="1248" y="0"/>
              <a:ext cx="144" cy="4320"/>
            </a:xfrm>
            <a:prstGeom prst="rect">
              <a:avLst/>
            </a:prstGeom>
            <a:solidFill>
              <a:srgbClr val="602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41" name="Rectangle 12"/>
            <p:cNvSpPr>
              <a:spLocks/>
            </p:cNvSpPr>
            <p:nvPr/>
          </p:nvSpPr>
          <p:spPr bwMode="auto">
            <a:xfrm>
              <a:off x="3300" y="0"/>
              <a:ext cx="252" cy="4320"/>
            </a:xfrm>
            <a:prstGeom prst="rect">
              <a:avLst/>
            </a:prstGeom>
            <a:solidFill>
              <a:srgbClr val="602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42" name="Rectangle 13"/>
            <p:cNvSpPr>
              <a:spLocks/>
            </p:cNvSpPr>
            <p:nvPr/>
          </p:nvSpPr>
          <p:spPr bwMode="auto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50000">
                  <a:srgbClr val="5D1F00"/>
                </a:gs>
                <a:gs pos="100000">
                  <a:srgbClr val="602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43" name="Rectangle 14"/>
            <p:cNvSpPr>
              <a:spLocks/>
            </p:cNvSpPr>
            <p:nvPr/>
          </p:nvSpPr>
          <p:spPr bwMode="auto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00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44" name="Rectangle 15"/>
            <p:cNvSpPr>
              <a:spLocks/>
            </p:cNvSpPr>
            <p:nvPr/>
          </p:nvSpPr>
          <p:spPr bwMode="auto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50000">
                  <a:srgbClr val="800000"/>
                </a:gs>
                <a:gs pos="100000">
                  <a:srgbClr val="602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45" name="Rectangle 16"/>
            <p:cNvSpPr>
              <a:spLocks/>
            </p:cNvSpPr>
            <p:nvPr/>
          </p:nvSpPr>
          <p:spPr bwMode="auto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46" name="Rectangle 17"/>
            <p:cNvSpPr>
              <a:spLocks/>
            </p:cNvSpPr>
            <p:nvPr/>
          </p:nvSpPr>
          <p:spPr bwMode="auto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50000">
                  <a:srgbClr val="5D1F00"/>
                </a:gs>
                <a:gs pos="100000">
                  <a:srgbClr val="602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47" name="Rectangle 18"/>
            <p:cNvSpPr>
              <a:spLocks/>
            </p:cNvSpPr>
            <p:nvPr/>
          </p:nvSpPr>
          <p:spPr bwMode="auto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48" name="Rectangle 19"/>
            <p:cNvSpPr>
              <a:spLocks/>
            </p:cNvSpPr>
            <p:nvPr/>
          </p:nvSpPr>
          <p:spPr bwMode="auto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49" name="Freeform 20"/>
            <p:cNvSpPr>
              <a:spLocks/>
            </p:cNvSpPr>
            <p:nvPr/>
          </p:nvSpPr>
          <p:spPr bwMode="auto">
            <a:xfrm>
              <a:off x="1" y="3875"/>
              <a:ext cx="5760" cy="445"/>
            </a:xfrm>
            <a:custGeom>
              <a:avLst/>
              <a:gdLst>
                <a:gd name="T0" fmla="*/ 5700 w 21600"/>
                <a:gd name="T1" fmla="*/ 86 h 21600"/>
                <a:gd name="T2" fmla="*/ 5508 w 21600"/>
                <a:gd name="T3" fmla="*/ 86 h 21600"/>
                <a:gd name="T4" fmla="*/ 5454 w 21600"/>
                <a:gd name="T5" fmla="*/ 76 h 21600"/>
                <a:gd name="T6" fmla="*/ 5448 w 21600"/>
                <a:gd name="T7" fmla="*/ 65 h 21600"/>
                <a:gd name="T8" fmla="*/ 5442 w 21600"/>
                <a:gd name="T9" fmla="*/ 44 h 21600"/>
                <a:gd name="T10" fmla="*/ 5414 w 21600"/>
                <a:gd name="T11" fmla="*/ 18 h 21600"/>
                <a:gd name="T12" fmla="*/ 5332 w 21600"/>
                <a:gd name="T13" fmla="*/ 7 h 21600"/>
                <a:gd name="T14" fmla="*/ 5051 w 21600"/>
                <a:gd name="T15" fmla="*/ 22 h 21600"/>
                <a:gd name="T16" fmla="*/ 4986 w 21600"/>
                <a:gd name="T17" fmla="*/ 55 h 21600"/>
                <a:gd name="T18" fmla="*/ 4854 w 21600"/>
                <a:gd name="T19" fmla="*/ 102 h 21600"/>
                <a:gd name="T20" fmla="*/ 4740 w 21600"/>
                <a:gd name="T21" fmla="*/ 112 h 21600"/>
                <a:gd name="T22" fmla="*/ 4662 w 21600"/>
                <a:gd name="T23" fmla="*/ 91 h 21600"/>
                <a:gd name="T24" fmla="*/ 4598 w 21600"/>
                <a:gd name="T25" fmla="*/ 25 h 21600"/>
                <a:gd name="T26" fmla="*/ 4514 w 21600"/>
                <a:gd name="T27" fmla="*/ 9 h 21600"/>
                <a:gd name="T28" fmla="*/ 4410 w 21600"/>
                <a:gd name="T29" fmla="*/ 39 h 21600"/>
                <a:gd name="T30" fmla="*/ 4236 w 21600"/>
                <a:gd name="T31" fmla="*/ 81 h 21600"/>
                <a:gd name="T32" fmla="*/ 4020 w 21600"/>
                <a:gd name="T33" fmla="*/ 102 h 21600"/>
                <a:gd name="T34" fmla="*/ 3810 w 21600"/>
                <a:gd name="T35" fmla="*/ 102 h 21600"/>
                <a:gd name="T36" fmla="*/ 3654 w 21600"/>
                <a:gd name="T37" fmla="*/ 76 h 21600"/>
                <a:gd name="T38" fmla="*/ 3594 w 21600"/>
                <a:gd name="T39" fmla="*/ 50 h 21600"/>
                <a:gd name="T40" fmla="*/ 3528 w 21600"/>
                <a:gd name="T41" fmla="*/ 44 h 21600"/>
                <a:gd name="T42" fmla="*/ 3480 w 21600"/>
                <a:gd name="T43" fmla="*/ 55 h 21600"/>
                <a:gd name="T44" fmla="*/ 3420 w 21600"/>
                <a:gd name="T45" fmla="*/ 76 h 21600"/>
                <a:gd name="T46" fmla="*/ 3048 w 21600"/>
                <a:gd name="T47" fmla="*/ 112 h 21600"/>
                <a:gd name="T48" fmla="*/ 2844 w 21600"/>
                <a:gd name="T49" fmla="*/ 128 h 21600"/>
                <a:gd name="T50" fmla="*/ 2742 w 21600"/>
                <a:gd name="T51" fmla="*/ 117 h 21600"/>
                <a:gd name="T52" fmla="*/ 2710 w 21600"/>
                <a:gd name="T53" fmla="*/ 56 h 21600"/>
                <a:gd name="T54" fmla="*/ 2658 w 21600"/>
                <a:gd name="T55" fmla="*/ 50 h 21600"/>
                <a:gd name="T56" fmla="*/ 2558 w 21600"/>
                <a:gd name="T57" fmla="*/ 95 h 21600"/>
                <a:gd name="T58" fmla="*/ 2444 w 21600"/>
                <a:gd name="T59" fmla="*/ 109 h 21600"/>
                <a:gd name="T60" fmla="*/ 2322 w 21600"/>
                <a:gd name="T61" fmla="*/ 91 h 21600"/>
                <a:gd name="T62" fmla="*/ 2274 w 21600"/>
                <a:gd name="T63" fmla="*/ 70 h 21600"/>
                <a:gd name="T64" fmla="*/ 2185 w 21600"/>
                <a:gd name="T65" fmla="*/ 3 h 21600"/>
                <a:gd name="T66" fmla="*/ 2048 w 21600"/>
                <a:gd name="T67" fmla="*/ 64 h 21600"/>
                <a:gd name="T68" fmla="*/ 1794 w 21600"/>
                <a:gd name="T69" fmla="*/ 102 h 21600"/>
                <a:gd name="T70" fmla="*/ 1560 w 21600"/>
                <a:gd name="T71" fmla="*/ 91 h 21600"/>
                <a:gd name="T72" fmla="*/ 1482 w 21600"/>
                <a:gd name="T73" fmla="*/ 76 h 21600"/>
                <a:gd name="T74" fmla="*/ 1428 w 21600"/>
                <a:gd name="T75" fmla="*/ 50 h 21600"/>
                <a:gd name="T76" fmla="*/ 1374 w 21600"/>
                <a:gd name="T77" fmla="*/ 44 h 21600"/>
                <a:gd name="T78" fmla="*/ 1308 w 21600"/>
                <a:gd name="T79" fmla="*/ 55 h 21600"/>
                <a:gd name="T80" fmla="*/ 1140 w 21600"/>
                <a:gd name="T81" fmla="*/ 107 h 21600"/>
                <a:gd name="T82" fmla="*/ 948 w 21600"/>
                <a:gd name="T83" fmla="*/ 143 h 21600"/>
                <a:gd name="T84" fmla="*/ 708 w 21600"/>
                <a:gd name="T85" fmla="*/ 138 h 21600"/>
                <a:gd name="T86" fmla="*/ 534 w 21600"/>
                <a:gd name="T87" fmla="*/ 96 h 21600"/>
                <a:gd name="T88" fmla="*/ 444 w 21600"/>
                <a:gd name="T89" fmla="*/ 55 h 21600"/>
                <a:gd name="T90" fmla="*/ 396 w 21600"/>
                <a:gd name="T91" fmla="*/ 34 h 21600"/>
                <a:gd name="T92" fmla="*/ 378 w 21600"/>
                <a:gd name="T93" fmla="*/ 39 h 21600"/>
                <a:gd name="T94" fmla="*/ 342 w 21600"/>
                <a:gd name="T95" fmla="*/ 70 h 21600"/>
                <a:gd name="T96" fmla="*/ 288 w 21600"/>
                <a:gd name="T97" fmla="*/ 96 h 21600"/>
                <a:gd name="T98" fmla="*/ 192 w 21600"/>
                <a:gd name="T99" fmla="*/ 112 h 21600"/>
                <a:gd name="T100" fmla="*/ 90 w 21600"/>
                <a:gd name="T101" fmla="*/ 112 h 21600"/>
                <a:gd name="T102" fmla="*/ 0 w 21600"/>
                <a:gd name="T103" fmla="*/ 96 h 21600"/>
                <a:gd name="T104" fmla="*/ 5760 w 21600"/>
                <a:gd name="T105" fmla="*/ 445 h 2160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21600" y="3689"/>
                  </a:lnTo>
                  <a:lnTo>
                    <a:pt x="21488" y="3932"/>
                  </a:lnTo>
                  <a:lnTo>
                    <a:pt x="21375" y="4174"/>
                  </a:lnTo>
                  <a:lnTo>
                    <a:pt x="21173" y="4417"/>
                  </a:lnTo>
                  <a:lnTo>
                    <a:pt x="20970" y="4417"/>
                  </a:lnTo>
                  <a:lnTo>
                    <a:pt x="20790" y="4417"/>
                  </a:lnTo>
                  <a:lnTo>
                    <a:pt x="20655" y="4174"/>
                  </a:lnTo>
                  <a:lnTo>
                    <a:pt x="20588" y="4174"/>
                  </a:lnTo>
                  <a:lnTo>
                    <a:pt x="20543" y="3932"/>
                  </a:lnTo>
                  <a:lnTo>
                    <a:pt x="20498" y="3689"/>
                  </a:lnTo>
                  <a:lnTo>
                    <a:pt x="20453" y="3689"/>
                  </a:lnTo>
                  <a:lnTo>
                    <a:pt x="20453" y="3398"/>
                  </a:lnTo>
                  <a:lnTo>
                    <a:pt x="20430" y="3398"/>
                  </a:lnTo>
                  <a:lnTo>
                    <a:pt x="20430" y="3155"/>
                  </a:lnTo>
                  <a:lnTo>
                    <a:pt x="20430" y="2912"/>
                  </a:lnTo>
                  <a:lnTo>
                    <a:pt x="20430" y="2670"/>
                  </a:lnTo>
                  <a:lnTo>
                    <a:pt x="20408" y="2427"/>
                  </a:lnTo>
                  <a:lnTo>
                    <a:pt x="20408" y="2136"/>
                  </a:lnTo>
                  <a:lnTo>
                    <a:pt x="20385" y="1893"/>
                  </a:lnTo>
                  <a:lnTo>
                    <a:pt x="20340" y="1650"/>
                  </a:lnTo>
                  <a:lnTo>
                    <a:pt x="20318" y="1408"/>
                  </a:lnTo>
                  <a:lnTo>
                    <a:pt x="20303" y="874"/>
                  </a:lnTo>
                  <a:lnTo>
                    <a:pt x="20254" y="777"/>
                  </a:lnTo>
                  <a:lnTo>
                    <a:pt x="20198" y="485"/>
                  </a:lnTo>
                  <a:lnTo>
                    <a:pt x="20130" y="340"/>
                  </a:lnTo>
                  <a:lnTo>
                    <a:pt x="19995" y="340"/>
                  </a:lnTo>
                  <a:lnTo>
                    <a:pt x="19673" y="485"/>
                  </a:lnTo>
                  <a:lnTo>
                    <a:pt x="19290" y="340"/>
                  </a:lnTo>
                  <a:lnTo>
                    <a:pt x="19088" y="777"/>
                  </a:lnTo>
                  <a:lnTo>
                    <a:pt x="18941" y="1068"/>
                  </a:lnTo>
                  <a:lnTo>
                    <a:pt x="18885" y="1456"/>
                  </a:lnTo>
                  <a:lnTo>
                    <a:pt x="18833" y="1893"/>
                  </a:lnTo>
                  <a:lnTo>
                    <a:pt x="18788" y="2136"/>
                  </a:lnTo>
                  <a:lnTo>
                    <a:pt x="18698" y="2670"/>
                  </a:lnTo>
                  <a:lnTo>
                    <a:pt x="18563" y="3398"/>
                  </a:lnTo>
                  <a:lnTo>
                    <a:pt x="18450" y="4174"/>
                  </a:lnTo>
                  <a:lnTo>
                    <a:pt x="18315" y="4660"/>
                  </a:lnTo>
                  <a:lnTo>
                    <a:pt x="18203" y="4951"/>
                  </a:lnTo>
                  <a:lnTo>
                    <a:pt x="18090" y="5194"/>
                  </a:lnTo>
                  <a:lnTo>
                    <a:pt x="17978" y="5436"/>
                  </a:lnTo>
                  <a:lnTo>
                    <a:pt x="17865" y="5436"/>
                  </a:lnTo>
                  <a:lnTo>
                    <a:pt x="17775" y="5436"/>
                  </a:lnTo>
                  <a:lnTo>
                    <a:pt x="17685" y="5194"/>
                  </a:lnTo>
                  <a:lnTo>
                    <a:pt x="17618" y="4951"/>
                  </a:lnTo>
                  <a:lnTo>
                    <a:pt x="17528" y="4660"/>
                  </a:lnTo>
                  <a:lnTo>
                    <a:pt x="17483" y="4417"/>
                  </a:lnTo>
                  <a:lnTo>
                    <a:pt x="17415" y="4174"/>
                  </a:lnTo>
                  <a:lnTo>
                    <a:pt x="17366" y="3204"/>
                  </a:lnTo>
                  <a:lnTo>
                    <a:pt x="17314" y="2039"/>
                  </a:lnTo>
                  <a:lnTo>
                    <a:pt x="17243" y="1213"/>
                  </a:lnTo>
                  <a:lnTo>
                    <a:pt x="17190" y="631"/>
                  </a:lnTo>
                  <a:lnTo>
                    <a:pt x="17119" y="194"/>
                  </a:lnTo>
                  <a:lnTo>
                    <a:pt x="17006" y="146"/>
                  </a:lnTo>
                  <a:lnTo>
                    <a:pt x="16928" y="437"/>
                  </a:lnTo>
                  <a:lnTo>
                    <a:pt x="16853" y="874"/>
                  </a:lnTo>
                  <a:lnTo>
                    <a:pt x="16766" y="1116"/>
                  </a:lnTo>
                  <a:lnTo>
                    <a:pt x="16650" y="1408"/>
                  </a:lnTo>
                  <a:lnTo>
                    <a:pt x="16538" y="1893"/>
                  </a:lnTo>
                  <a:lnTo>
                    <a:pt x="16403" y="2427"/>
                  </a:lnTo>
                  <a:lnTo>
                    <a:pt x="16245" y="2912"/>
                  </a:lnTo>
                  <a:lnTo>
                    <a:pt x="16065" y="3689"/>
                  </a:lnTo>
                  <a:lnTo>
                    <a:pt x="15885" y="3932"/>
                  </a:lnTo>
                  <a:lnTo>
                    <a:pt x="15686" y="4417"/>
                  </a:lnTo>
                  <a:lnTo>
                    <a:pt x="15480" y="4660"/>
                  </a:lnTo>
                  <a:lnTo>
                    <a:pt x="15278" y="4951"/>
                  </a:lnTo>
                  <a:lnTo>
                    <a:pt x="15075" y="4951"/>
                  </a:lnTo>
                  <a:lnTo>
                    <a:pt x="14873" y="4951"/>
                  </a:lnTo>
                  <a:lnTo>
                    <a:pt x="14670" y="4951"/>
                  </a:lnTo>
                  <a:lnTo>
                    <a:pt x="14468" y="4951"/>
                  </a:lnTo>
                  <a:lnTo>
                    <a:pt x="14288" y="4951"/>
                  </a:lnTo>
                  <a:lnTo>
                    <a:pt x="14108" y="4660"/>
                  </a:lnTo>
                  <a:lnTo>
                    <a:pt x="13973" y="4417"/>
                  </a:lnTo>
                  <a:lnTo>
                    <a:pt x="13815" y="3932"/>
                  </a:lnTo>
                  <a:lnTo>
                    <a:pt x="13703" y="3689"/>
                  </a:lnTo>
                  <a:lnTo>
                    <a:pt x="13658" y="3398"/>
                  </a:lnTo>
                  <a:lnTo>
                    <a:pt x="13613" y="3155"/>
                  </a:lnTo>
                  <a:lnTo>
                    <a:pt x="13545" y="2912"/>
                  </a:lnTo>
                  <a:lnTo>
                    <a:pt x="13478" y="2427"/>
                  </a:lnTo>
                  <a:lnTo>
                    <a:pt x="13410" y="2427"/>
                  </a:lnTo>
                  <a:lnTo>
                    <a:pt x="13343" y="2136"/>
                  </a:lnTo>
                  <a:lnTo>
                    <a:pt x="13275" y="2136"/>
                  </a:lnTo>
                  <a:lnTo>
                    <a:pt x="13230" y="2136"/>
                  </a:lnTo>
                  <a:lnTo>
                    <a:pt x="13185" y="2427"/>
                  </a:lnTo>
                  <a:lnTo>
                    <a:pt x="13140" y="2427"/>
                  </a:lnTo>
                  <a:lnTo>
                    <a:pt x="13095" y="2670"/>
                  </a:lnTo>
                  <a:lnTo>
                    <a:pt x="13050" y="2670"/>
                  </a:lnTo>
                  <a:lnTo>
                    <a:pt x="13005" y="3155"/>
                  </a:lnTo>
                  <a:lnTo>
                    <a:pt x="12960" y="3398"/>
                  </a:lnTo>
                  <a:lnTo>
                    <a:pt x="12938" y="3398"/>
                  </a:lnTo>
                  <a:lnTo>
                    <a:pt x="12825" y="3689"/>
                  </a:lnTo>
                  <a:lnTo>
                    <a:pt x="12488" y="3932"/>
                  </a:lnTo>
                  <a:lnTo>
                    <a:pt x="12015" y="4417"/>
                  </a:lnTo>
                  <a:lnTo>
                    <a:pt x="11723" y="4951"/>
                  </a:lnTo>
                  <a:lnTo>
                    <a:pt x="11430" y="5436"/>
                  </a:lnTo>
                  <a:lnTo>
                    <a:pt x="11138" y="5970"/>
                  </a:lnTo>
                  <a:lnTo>
                    <a:pt x="10890" y="6213"/>
                  </a:lnTo>
                  <a:lnTo>
                    <a:pt x="10755" y="6213"/>
                  </a:lnTo>
                  <a:lnTo>
                    <a:pt x="10665" y="6213"/>
                  </a:lnTo>
                  <a:lnTo>
                    <a:pt x="10553" y="6213"/>
                  </a:lnTo>
                  <a:lnTo>
                    <a:pt x="10463" y="6213"/>
                  </a:lnTo>
                  <a:lnTo>
                    <a:pt x="10373" y="5970"/>
                  </a:lnTo>
                  <a:lnTo>
                    <a:pt x="10283" y="5679"/>
                  </a:lnTo>
                  <a:lnTo>
                    <a:pt x="10215" y="5436"/>
                  </a:lnTo>
                  <a:lnTo>
                    <a:pt x="10148" y="5194"/>
                  </a:lnTo>
                  <a:lnTo>
                    <a:pt x="10140" y="4029"/>
                  </a:lnTo>
                  <a:lnTo>
                    <a:pt x="10163" y="2718"/>
                  </a:lnTo>
                  <a:lnTo>
                    <a:pt x="10163" y="1747"/>
                  </a:lnTo>
                  <a:lnTo>
                    <a:pt x="10110" y="1213"/>
                  </a:lnTo>
                  <a:lnTo>
                    <a:pt x="10020" y="1747"/>
                  </a:lnTo>
                  <a:lnTo>
                    <a:pt x="9968" y="2427"/>
                  </a:lnTo>
                  <a:lnTo>
                    <a:pt x="9893" y="2912"/>
                  </a:lnTo>
                  <a:lnTo>
                    <a:pt x="9803" y="3689"/>
                  </a:lnTo>
                  <a:lnTo>
                    <a:pt x="9713" y="4077"/>
                  </a:lnTo>
                  <a:lnTo>
                    <a:pt x="9593" y="4611"/>
                  </a:lnTo>
                  <a:lnTo>
                    <a:pt x="9510" y="4757"/>
                  </a:lnTo>
                  <a:lnTo>
                    <a:pt x="9405" y="4951"/>
                  </a:lnTo>
                  <a:lnTo>
                    <a:pt x="9293" y="5097"/>
                  </a:lnTo>
                  <a:lnTo>
                    <a:pt x="9165" y="5291"/>
                  </a:lnTo>
                  <a:lnTo>
                    <a:pt x="9038" y="5339"/>
                  </a:lnTo>
                  <a:lnTo>
                    <a:pt x="8903" y="5194"/>
                  </a:lnTo>
                  <a:lnTo>
                    <a:pt x="8805" y="5000"/>
                  </a:lnTo>
                  <a:lnTo>
                    <a:pt x="8708" y="4417"/>
                  </a:lnTo>
                  <a:lnTo>
                    <a:pt x="8640" y="4174"/>
                  </a:lnTo>
                  <a:lnTo>
                    <a:pt x="8595" y="3932"/>
                  </a:lnTo>
                  <a:lnTo>
                    <a:pt x="8573" y="3689"/>
                  </a:lnTo>
                  <a:lnTo>
                    <a:pt x="8528" y="3398"/>
                  </a:lnTo>
                  <a:lnTo>
                    <a:pt x="8505" y="3155"/>
                  </a:lnTo>
                  <a:lnTo>
                    <a:pt x="8423" y="874"/>
                  </a:lnTo>
                  <a:lnTo>
                    <a:pt x="8340" y="0"/>
                  </a:lnTo>
                  <a:lnTo>
                    <a:pt x="8194" y="146"/>
                  </a:lnTo>
                  <a:lnTo>
                    <a:pt x="8085" y="777"/>
                  </a:lnTo>
                  <a:lnTo>
                    <a:pt x="7973" y="1068"/>
                  </a:lnTo>
                  <a:lnTo>
                    <a:pt x="7804" y="2378"/>
                  </a:lnTo>
                  <a:lnTo>
                    <a:pt x="7680" y="3107"/>
                  </a:lnTo>
                  <a:lnTo>
                    <a:pt x="7568" y="3689"/>
                  </a:lnTo>
                  <a:lnTo>
                    <a:pt x="7448" y="4660"/>
                  </a:lnTo>
                  <a:lnTo>
                    <a:pt x="7110" y="4951"/>
                  </a:lnTo>
                  <a:lnTo>
                    <a:pt x="6728" y="4951"/>
                  </a:lnTo>
                  <a:lnTo>
                    <a:pt x="6345" y="4951"/>
                  </a:lnTo>
                  <a:lnTo>
                    <a:pt x="6165" y="4951"/>
                  </a:lnTo>
                  <a:lnTo>
                    <a:pt x="6008" y="4660"/>
                  </a:lnTo>
                  <a:lnTo>
                    <a:pt x="5850" y="4417"/>
                  </a:lnTo>
                  <a:lnTo>
                    <a:pt x="5715" y="4174"/>
                  </a:lnTo>
                  <a:lnTo>
                    <a:pt x="5648" y="4174"/>
                  </a:lnTo>
                  <a:lnTo>
                    <a:pt x="5603" y="3932"/>
                  </a:lnTo>
                  <a:lnTo>
                    <a:pt x="5558" y="3689"/>
                  </a:lnTo>
                  <a:lnTo>
                    <a:pt x="5535" y="3398"/>
                  </a:lnTo>
                  <a:lnTo>
                    <a:pt x="5468" y="3155"/>
                  </a:lnTo>
                  <a:lnTo>
                    <a:pt x="5400" y="2670"/>
                  </a:lnTo>
                  <a:lnTo>
                    <a:pt x="5355" y="2427"/>
                  </a:lnTo>
                  <a:lnTo>
                    <a:pt x="5288" y="2427"/>
                  </a:lnTo>
                  <a:lnTo>
                    <a:pt x="5243" y="2136"/>
                  </a:lnTo>
                  <a:lnTo>
                    <a:pt x="5198" y="2136"/>
                  </a:lnTo>
                  <a:lnTo>
                    <a:pt x="5153" y="2136"/>
                  </a:lnTo>
                  <a:lnTo>
                    <a:pt x="5085" y="2136"/>
                  </a:lnTo>
                  <a:lnTo>
                    <a:pt x="5040" y="2136"/>
                  </a:lnTo>
                  <a:lnTo>
                    <a:pt x="4995" y="2427"/>
                  </a:lnTo>
                  <a:lnTo>
                    <a:pt x="4905" y="2670"/>
                  </a:lnTo>
                  <a:lnTo>
                    <a:pt x="4725" y="3398"/>
                  </a:lnTo>
                  <a:lnTo>
                    <a:pt x="4568" y="4174"/>
                  </a:lnTo>
                  <a:lnTo>
                    <a:pt x="4410" y="4660"/>
                  </a:lnTo>
                  <a:lnTo>
                    <a:pt x="4275" y="5194"/>
                  </a:lnTo>
                  <a:lnTo>
                    <a:pt x="4118" y="5679"/>
                  </a:lnTo>
                  <a:lnTo>
                    <a:pt x="3983" y="6213"/>
                  </a:lnTo>
                  <a:lnTo>
                    <a:pt x="3825" y="6456"/>
                  </a:lnTo>
                  <a:lnTo>
                    <a:pt x="3555" y="6941"/>
                  </a:lnTo>
                  <a:lnTo>
                    <a:pt x="3308" y="7232"/>
                  </a:lnTo>
                  <a:lnTo>
                    <a:pt x="3083" y="7232"/>
                  </a:lnTo>
                  <a:lnTo>
                    <a:pt x="2858" y="6941"/>
                  </a:lnTo>
                  <a:lnTo>
                    <a:pt x="2655" y="6698"/>
                  </a:lnTo>
                  <a:lnTo>
                    <a:pt x="2453" y="6213"/>
                  </a:lnTo>
                  <a:lnTo>
                    <a:pt x="2295" y="5679"/>
                  </a:lnTo>
                  <a:lnTo>
                    <a:pt x="2138" y="5194"/>
                  </a:lnTo>
                  <a:lnTo>
                    <a:pt x="2003" y="4660"/>
                  </a:lnTo>
                  <a:lnTo>
                    <a:pt x="1890" y="4174"/>
                  </a:lnTo>
                  <a:lnTo>
                    <a:pt x="1800" y="3689"/>
                  </a:lnTo>
                  <a:lnTo>
                    <a:pt x="1733" y="3155"/>
                  </a:lnTo>
                  <a:lnTo>
                    <a:pt x="1665" y="2670"/>
                  </a:lnTo>
                  <a:lnTo>
                    <a:pt x="1598" y="2136"/>
                  </a:lnTo>
                  <a:lnTo>
                    <a:pt x="1530" y="1650"/>
                  </a:lnTo>
                  <a:lnTo>
                    <a:pt x="1508" y="1650"/>
                  </a:lnTo>
                  <a:lnTo>
                    <a:pt x="1485" y="1650"/>
                  </a:lnTo>
                  <a:lnTo>
                    <a:pt x="1463" y="1650"/>
                  </a:lnTo>
                  <a:lnTo>
                    <a:pt x="1440" y="1650"/>
                  </a:lnTo>
                  <a:lnTo>
                    <a:pt x="1418" y="1893"/>
                  </a:lnTo>
                  <a:lnTo>
                    <a:pt x="1395" y="2136"/>
                  </a:lnTo>
                  <a:lnTo>
                    <a:pt x="1350" y="2670"/>
                  </a:lnTo>
                  <a:lnTo>
                    <a:pt x="1305" y="3155"/>
                  </a:lnTo>
                  <a:lnTo>
                    <a:pt x="1283" y="3398"/>
                  </a:lnTo>
                  <a:lnTo>
                    <a:pt x="1260" y="3689"/>
                  </a:lnTo>
                  <a:lnTo>
                    <a:pt x="1215" y="4174"/>
                  </a:lnTo>
                  <a:lnTo>
                    <a:pt x="1148" y="4417"/>
                  </a:lnTo>
                  <a:lnTo>
                    <a:pt x="1080" y="4660"/>
                  </a:lnTo>
                  <a:lnTo>
                    <a:pt x="990" y="4951"/>
                  </a:lnTo>
                  <a:lnTo>
                    <a:pt x="900" y="5194"/>
                  </a:lnTo>
                  <a:lnTo>
                    <a:pt x="810" y="5436"/>
                  </a:lnTo>
                  <a:lnTo>
                    <a:pt x="720" y="5436"/>
                  </a:lnTo>
                  <a:lnTo>
                    <a:pt x="630" y="5679"/>
                  </a:lnTo>
                  <a:lnTo>
                    <a:pt x="544" y="5679"/>
                  </a:lnTo>
                  <a:lnTo>
                    <a:pt x="450" y="5679"/>
                  </a:lnTo>
                  <a:lnTo>
                    <a:pt x="338" y="5436"/>
                  </a:lnTo>
                  <a:lnTo>
                    <a:pt x="248" y="5436"/>
                  </a:lnTo>
                  <a:lnTo>
                    <a:pt x="158" y="5194"/>
                  </a:lnTo>
                  <a:lnTo>
                    <a:pt x="90" y="4951"/>
                  </a:lnTo>
                  <a:lnTo>
                    <a:pt x="0" y="4660"/>
                  </a:lnTo>
                  <a:lnTo>
                    <a:pt x="0" y="21600"/>
                  </a:lnTo>
                  <a:lnTo>
                    <a:pt x="21600" y="21600"/>
                  </a:lnTo>
                </a:path>
              </a:pathLst>
            </a:custGeom>
            <a:solidFill>
              <a:srgbClr val="000000">
                <a:alpha val="49803"/>
              </a:srgb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50" name="Freeform 21"/>
            <p:cNvSpPr>
              <a:spLocks/>
            </p:cNvSpPr>
            <p:nvPr/>
          </p:nvSpPr>
          <p:spPr bwMode="auto">
            <a:xfrm>
              <a:off x="0" y="3867"/>
              <a:ext cx="5770" cy="174"/>
            </a:xfrm>
            <a:custGeom>
              <a:avLst/>
              <a:gdLst>
                <a:gd name="T0" fmla="*/ 4993 w 21600"/>
                <a:gd name="T1" fmla="*/ 66 h 21600"/>
                <a:gd name="T2" fmla="*/ 4771 w 21600"/>
                <a:gd name="T3" fmla="*/ 132 h 21600"/>
                <a:gd name="T4" fmla="*/ 4640 w 21600"/>
                <a:gd name="T5" fmla="*/ 96 h 21600"/>
                <a:gd name="T6" fmla="*/ 4598 w 21600"/>
                <a:gd name="T7" fmla="*/ 36 h 21600"/>
                <a:gd name="T8" fmla="*/ 4478 w 21600"/>
                <a:gd name="T9" fmla="*/ 30 h 21600"/>
                <a:gd name="T10" fmla="*/ 4186 w 21600"/>
                <a:gd name="T11" fmla="*/ 108 h 21600"/>
                <a:gd name="T12" fmla="*/ 3815 w 21600"/>
                <a:gd name="T13" fmla="*/ 120 h 21600"/>
                <a:gd name="T14" fmla="*/ 3617 w 21600"/>
                <a:gd name="T15" fmla="*/ 72 h 21600"/>
                <a:gd name="T16" fmla="*/ 3510 w 21600"/>
                <a:gd name="T17" fmla="*/ 60 h 21600"/>
                <a:gd name="T18" fmla="*/ 3336 w 21600"/>
                <a:gd name="T19" fmla="*/ 96 h 21600"/>
                <a:gd name="T20" fmla="*/ 2846 w 21600"/>
                <a:gd name="T21" fmla="*/ 150 h 21600"/>
                <a:gd name="T22" fmla="*/ 2703 w 21600"/>
                <a:gd name="T23" fmla="*/ 96 h 21600"/>
                <a:gd name="T24" fmla="*/ 2619 w 21600"/>
                <a:gd name="T25" fmla="*/ 90 h 21600"/>
                <a:gd name="T26" fmla="*/ 2416 w 21600"/>
                <a:gd name="T27" fmla="*/ 132 h 21600"/>
                <a:gd name="T28" fmla="*/ 2278 w 21600"/>
                <a:gd name="T29" fmla="*/ 84 h 21600"/>
                <a:gd name="T30" fmla="*/ 2151 w 21600"/>
                <a:gd name="T31" fmla="*/ 36 h 21600"/>
                <a:gd name="T32" fmla="*/ 1947 w 21600"/>
                <a:gd name="T33" fmla="*/ 120 h 21600"/>
                <a:gd name="T34" fmla="*/ 1525 w 21600"/>
                <a:gd name="T35" fmla="*/ 102 h 21600"/>
                <a:gd name="T36" fmla="*/ 1429 w 21600"/>
                <a:gd name="T37" fmla="*/ 60 h 21600"/>
                <a:gd name="T38" fmla="*/ 1333 w 21600"/>
                <a:gd name="T39" fmla="*/ 60 h 21600"/>
                <a:gd name="T40" fmla="*/ 1058 w 21600"/>
                <a:gd name="T41" fmla="*/ 150 h 21600"/>
                <a:gd name="T42" fmla="*/ 652 w 21600"/>
                <a:gd name="T43" fmla="*/ 150 h 21600"/>
                <a:gd name="T44" fmla="*/ 442 w 21600"/>
                <a:gd name="T45" fmla="*/ 66 h 21600"/>
                <a:gd name="T46" fmla="*/ 377 w 21600"/>
                <a:gd name="T47" fmla="*/ 48 h 21600"/>
                <a:gd name="T48" fmla="*/ 305 w 21600"/>
                <a:gd name="T49" fmla="*/ 108 h 21600"/>
                <a:gd name="T50" fmla="*/ 144 w 21600"/>
                <a:gd name="T51" fmla="*/ 138 h 21600"/>
                <a:gd name="T52" fmla="*/ 0 w 21600"/>
                <a:gd name="T53" fmla="*/ 96 h 21600"/>
                <a:gd name="T54" fmla="*/ 167 w 21600"/>
                <a:gd name="T55" fmla="*/ 120 h 21600"/>
                <a:gd name="T56" fmla="*/ 323 w 21600"/>
                <a:gd name="T57" fmla="*/ 84 h 21600"/>
                <a:gd name="T58" fmla="*/ 383 w 21600"/>
                <a:gd name="T59" fmla="*/ 24 h 21600"/>
                <a:gd name="T60" fmla="*/ 460 w 21600"/>
                <a:gd name="T61" fmla="*/ 60 h 21600"/>
                <a:gd name="T62" fmla="*/ 706 w 21600"/>
                <a:gd name="T63" fmla="*/ 144 h 21600"/>
                <a:gd name="T64" fmla="*/ 1100 w 21600"/>
                <a:gd name="T65" fmla="*/ 120 h 21600"/>
                <a:gd name="T66" fmla="*/ 1345 w 21600"/>
                <a:gd name="T67" fmla="*/ 36 h 21600"/>
                <a:gd name="T68" fmla="*/ 1441 w 21600"/>
                <a:gd name="T69" fmla="*/ 48 h 21600"/>
                <a:gd name="T70" fmla="*/ 1561 w 21600"/>
                <a:gd name="T71" fmla="*/ 90 h 21600"/>
                <a:gd name="T72" fmla="*/ 1971 w 21600"/>
                <a:gd name="T73" fmla="*/ 96 h 21600"/>
                <a:gd name="T74" fmla="*/ 2235 w 21600"/>
                <a:gd name="T75" fmla="*/ 3 h 21600"/>
                <a:gd name="T76" fmla="*/ 2350 w 21600"/>
                <a:gd name="T77" fmla="*/ 102 h 21600"/>
                <a:gd name="T78" fmla="*/ 2559 w 21600"/>
                <a:gd name="T79" fmla="*/ 96 h 21600"/>
                <a:gd name="T80" fmla="*/ 2715 w 21600"/>
                <a:gd name="T81" fmla="*/ 24 h 21600"/>
                <a:gd name="T82" fmla="*/ 2792 w 21600"/>
                <a:gd name="T83" fmla="*/ 132 h 21600"/>
                <a:gd name="T84" fmla="*/ 3127 w 21600"/>
                <a:gd name="T85" fmla="*/ 102 h 21600"/>
                <a:gd name="T86" fmla="*/ 3486 w 21600"/>
                <a:gd name="T87" fmla="*/ 48 h 21600"/>
                <a:gd name="T88" fmla="*/ 3582 w 21600"/>
                <a:gd name="T89" fmla="*/ 42 h 21600"/>
                <a:gd name="T90" fmla="*/ 3731 w 21600"/>
                <a:gd name="T91" fmla="*/ 90 h 21600"/>
                <a:gd name="T92" fmla="*/ 4078 w 21600"/>
                <a:gd name="T93" fmla="*/ 102 h 21600"/>
                <a:gd name="T94" fmla="*/ 4419 w 21600"/>
                <a:gd name="T95" fmla="*/ 30 h 21600"/>
                <a:gd name="T96" fmla="*/ 4574 w 21600"/>
                <a:gd name="T97" fmla="*/ 6 h 21600"/>
                <a:gd name="T98" fmla="*/ 4628 w 21600"/>
                <a:gd name="T99" fmla="*/ 60 h 21600"/>
                <a:gd name="T100" fmla="*/ 4724 w 21600"/>
                <a:gd name="T101" fmla="*/ 108 h 21600"/>
                <a:gd name="T102" fmla="*/ 4927 w 21600"/>
                <a:gd name="T103" fmla="*/ 84 h 21600"/>
                <a:gd name="T104" fmla="*/ 5118 w 21600"/>
                <a:gd name="T105" fmla="*/ 14 h 21600"/>
                <a:gd name="T106" fmla="*/ 5280 w 21600"/>
                <a:gd name="T107" fmla="*/ 9 h 21600"/>
                <a:gd name="T108" fmla="*/ 5453 w 21600"/>
                <a:gd name="T109" fmla="*/ 36 h 21600"/>
                <a:gd name="T110" fmla="*/ 5465 w 21600"/>
                <a:gd name="T111" fmla="*/ 72 h 21600"/>
                <a:gd name="T112" fmla="*/ 5656 w 21600"/>
                <a:gd name="T113" fmla="*/ 90 h 21600"/>
                <a:gd name="T114" fmla="*/ 5710 w 21600"/>
                <a:gd name="T115" fmla="*/ 102 h 21600"/>
                <a:gd name="T116" fmla="*/ 5477 w 21600"/>
                <a:gd name="T117" fmla="*/ 90 h 21600"/>
                <a:gd name="T118" fmla="*/ 5453 w 21600"/>
                <a:gd name="T119" fmla="*/ 60 h 21600"/>
                <a:gd name="T120" fmla="*/ 5393 w 21600"/>
                <a:gd name="T121" fmla="*/ 30 h 21600"/>
                <a:gd name="T122" fmla="*/ 5219 w 21600"/>
                <a:gd name="T123" fmla="*/ 24 h 2160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1600" h="21600">
                  <a:moveTo>
                    <a:pt x="19283" y="2979"/>
                  </a:moveTo>
                  <a:lnTo>
                    <a:pt x="19193" y="3228"/>
                  </a:lnTo>
                  <a:lnTo>
                    <a:pt x="19024" y="3724"/>
                  </a:lnTo>
                  <a:lnTo>
                    <a:pt x="18901" y="4717"/>
                  </a:lnTo>
                  <a:lnTo>
                    <a:pt x="18826" y="5959"/>
                  </a:lnTo>
                  <a:lnTo>
                    <a:pt x="18781" y="6703"/>
                  </a:lnTo>
                  <a:lnTo>
                    <a:pt x="18691" y="8193"/>
                  </a:lnTo>
                  <a:lnTo>
                    <a:pt x="18557" y="10428"/>
                  </a:lnTo>
                  <a:lnTo>
                    <a:pt x="18444" y="12662"/>
                  </a:lnTo>
                  <a:lnTo>
                    <a:pt x="18309" y="14152"/>
                  </a:lnTo>
                  <a:lnTo>
                    <a:pt x="18197" y="14897"/>
                  </a:lnTo>
                  <a:lnTo>
                    <a:pt x="18085" y="15641"/>
                  </a:lnTo>
                  <a:lnTo>
                    <a:pt x="17973" y="16386"/>
                  </a:lnTo>
                  <a:lnTo>
                    <a:pt x="17860" y="16386"/>
                  </a:lnTo>
                  <a:lnTo>
                    <a:pt x="17774" y="16386"/>
                  </a:lnTo>
                  <a:lnTo>
                    <a:pt x="17684" y="15641"/>
                  </a:lnTo>
                  <a:lnTo>
                    <a:pt x="17617" y="14897"/>
                  </a:lnTo>
                  <a:lnTo>
                    <a:pt x="17527" y="14152"/>
                  </a:lnTo>
                  <a:lnTo>
                    <a:pt x="17482" y="13407"/>
                  </a:lnTo>
                  <a:lnTo>
                    <a:pt x="17415" y="12662"/>
                  </a:lnTo>
                  <a:lnTo>
                    <a:pt x="17370" y="11917"/>
                  </a:lnTo>
                  <a:lnTo>
                    <a:pt x="17347" y="10428"/>
                  </a:lnTo>
                  <a:lnTo>
                    <a:pt x="17325" y="9683"/>
                  </a:lnTo>
                  <a:lnTo>
                    <a:pt x="17302" y="8193"/>
                  </a:lnTo>
                  <a:lnTo>
                    <a:pt x="17280" y="6703"/>
                  </a:lnTo>
                  <a:lnTo>
                    <a:pt x="17258" y="5959"/>
                  </a:lnTo>
                  <a:lnTo>
                    <a:pt x="17235" y="5214"/>
                  </a:lnTo>
                  <a:lnTo>
                    <a:pt x="17213" y="4469"/>
                  </a:lnTo>
                  <a:lnTo>
                    <a:pt x="17168" y="3724"/>
                  </a:lnTo>
                  <a:lnTo>
                    <a:pt x="17123" y="2979"/>
                  </a:lnTo>
                  <a:lnTo>
                    <a:pt x="17078" y="2234"/>
                  </a:lnTo>
                  <a:lnTo>
                    <a:pt x="17010" y="2234"/>
                  </a:lnTo>
                  <a:lnTo>
                    <a:pt x="16943" y="2234"/>
                  </a:lnTo>
                  <a:lnTo>
                    <a:pt x="16853" y="2979"/>
                  </a:lnTo>
                  <a:lnTo>
                    <a:pt x="16763" y="3724"/>
                  </a:lnTo>
                  <a:lnTo>
                    <a:pt x="16655" y="4469"/>
                  </a:lnTo>
                  <a:lnTo>
                    <a:pt x="16543" y="5959"/>
                  </a:lnTo>
                  <a:lnTo>
                    <a:pt x="16408" y="7448"/>
                  </a:lnTo>
                  <a:lnTo>
                    <a:pt x="16251" y="8938"/>
                  </a:lnTo>
                  <a:lnTo>
                    <a:pt x="16048" y="11172"/>
                  </a:lnTo>
                  <a:lnTo>
                    <a:pt x="15869" y="11917"/>
                  </a:lnTo>
                  <a:lnTo>
                    <a:pt x="15670" y="13407"/>
                  </a:lnTo>
                  <a:lnTo>
                    <a:pt x="15468" y="14152"/>
                  </a:lnTo>
                  <a:lnTo>
                    <a:pt x="15266" y="14897"/>
                  </a:lnTo>
                  <a:lnTo>
                    <a:pt x="15064" y="14897"/>
                  </a:lnTo>
                  <a:lnTo>
                    <a:pt x="14862" y="14897"/>
                  </a:lnTo>
                  <a:lnTo>
                    <a:pt x="14660" y="14897"/>
                  </a:lnTo>
                  <a:lnTo>
                    <a:pt x="14461" y="14897"/>
                  </a:lnTo>
                  <a:lnTo>
                    <a:pt x="14281" y="14897"/>
                  </a:lnTo>
                  <a:lnTo>
                    <a:pt x="14102" y="14152"/>
                  </a:lnTo>
                  <a:lnTo>
                    <a:pt x="13967" y="13407"/>
                  </a:lnTo>
                  <a:lnTo>
                    <a:pt x="13810" y="11917"/>
                  </a:lnTo>
                  <a:lnTo>
                    <a:pt x="13697" y="11172"/>
                  </a:lnTo>
                  <a:lnTo>
                    <a:pt x="13653" y="10428"/>
                  </a:lnTo>
                  <a:lnTo>
                    <a:pt x="13608" y="9683"/>
                  </a:lnTo>
                  <a:lnTo>
                    <a:pt x="13540" y="8938"/>
                  </a:lnTo>
                  <a:lnTo>
                    <a:pt x="13477" y="7448"/>
                  </a:lnTo>
                  <a:lnTo>
                    <a:pt x="13409" y="7448"/>
                  </a:lnTo>
                  <a:lnTo>
                    <a:pt x="13342" y="6703"/>
                  </a:lnTo>
                  <a:lnTo>
                    <a:pt x="13274" y="6703"/>
                  </a:lnTo>
                  <a:lnTo>
                    <a:pt x="13230" y="6703"/>
                  </a:lnTo>
                  <a:lnTo>
                    <a:pt x="13185" y="7448"/>
                  </a:lnTo>
                  <a:lnTo>
                    <a:pt x="13140" y="7448"/>
                  </a:lnTo>
                  <a:lnTo>
                    <a:pt x="13095" y="8193"/>
                  </a:lnTo>
                  <a:lnTo>
                    <a:pt x="13050" y="8193"/>
                  </a:lnTo>
                  <a:lnTo>
                    <a:pt x="13005" y="9683"/>
                  </a:lnTo>
                  <a:lnTo>
                    <a:pt x="12960" y="10428"/>
                  </a:lnTo>
                  <a:lnTo>
                    <a:pt x="12938" y="10428"/>
                  </a:lnTo>
                  <a:lnTo>
                    <a:pt x="12825" y="11172"/>
                  </a:lnTo>
                  <a:lnTo>
                    <a:pt x="12488" y="11917"/>
                  </a:lnTo>
                  <a:lnTo>
                    <a:pt x="11998" y="13407"/>
                  </a:lnTo>
                  <a:lnTo>
                    <a:pt x="11706" y="14897"/>
                  </a:lnTo>
                  <a:lnTo>
                    <a:pt x="11414" y="16386"/>
                  </a:lnTo>
                  <a:lnTo>
                    <a:pt x="11126" y="17876"/>
                  </a:lnTo>
                  <a:lnTo>
                    <a:pt x="10879" y="18621"/>
                  </a:lnTo>
                  <a:lnTo>
                    <a:pt x="10744" y="18621"/>
                  </a:lnTo>
                  <a:lnTo>
                    <a:pt x="10654" y="18621"/>
                  </a:lnTo>
                  <a:lnTo>
                    <a:pt x="10542" y="18621"/>
                  </a:lnTo>
                  <a:lnTo>
                    <a:pt x="10452" y="18621"/>
                  </a:lnTo>
                  <a:lnTo>
                    <a:pt x="10362" y="17876"/>
                  </a:lnTo>
                  <a:lnTo>
                    <a:pt x="10272" y="17131"/>
                  </a:lnTo>
                  <a:lnTo>
                    <a:pt x="10209" y="16386"/>
                  </a:lnTo>
                  <a:lnTo>
                    <a:pt x="10141" y="15641"/>
                  </a:lnTo>
                  <a:lnTo>
                    <a:pt x="10119" y="11917"/>
                  </a:lnTo>
                  <a:lnTo>
                    <a:pt x="10119" y="9683"/>
                  </a:lnTo>
                  <a:lnTo>
                    <a:pt x="10141" y="5214"/>
                  </a:lnTo>
                  <a:lnTo>
                    <a:pt x="10096" y="4469"/>
                  </a:lnTo>
                  <a:lnTo>
                    <a:pt x="10006" y="5214"/>
                  </a:lnTo>
                  <a:lnTo>
                    <a:pt x="9961" y="7448"/>
                  </a:lnTo>
                  <a:lnTo>
                    <a:pt x="9894" y="8938"/>
                  </a:lnTo>
                  <a:lnTo>
                    <a:pt x="9804" y="11172"/>
                  </a:lnTo>
                  <a:lnTo>
                    <a:pt x="9714" y="12662"/>
                  </a:lnTo>
                  <a:lnTo>
                    <a:pt x="9580" y="14152"/>
                  </a:lnTo>
                  <a:lnTo>
                    <a:pt x="9512" y="14152"/>
                  </a:lnTo>
                  <a:lnTo>
                    <a:pt x="9400" y="14897"/>
                  </a:lnTo>
                  <a:lnTo>
                    <a:pt x="9288" y="15641"/>
                  </a:lnTo>
                  <a:lnTo>
                    <a:pt x="9157" y="15641"/>
                  </a:lnTo>
                  <a:lnTo>
                    <a:pt x="9044" y="16386"/>
                  </a:lnTo>
                  <a:lnTo>
                    <a:pt x="8910" y="15641"/>
                  </a:lnTo>
                  <a:lnTo>
                    <a:pt x="8797" y="14897"/>
                  </a:lnTo>
                  <a:lnTo>
                    <a:pt x="8707" y="13407"/>
                  </a:lnTo>
                  <a:lnTo>
                    <a:pt x="8640" y="12662"/>
                  </a:lnTo>
                  <a:lnTo>
                    <a:pt x="8595" y="11917"/>
                  </a:lnTo>
                  <a:lnTo>
                    <a:pt x="8573" y="11172"/>
                  </a:lnTo>
                  <a:lnTo>
                    <a:pt x="8528" y="10428"/>
                  </a:lnTo>
                  <a:lnTo>
                    <a:pt x="8505" y="9683"/>
                  </a:lnTo>
                  <a:lnTo>
                    <a:pt x="8423" y="7076"/>
                  </a:lnTo>
                  <a:lnTo>
                    <a:pt x="8397" y="4345"/>
                  </a:lnTo>
                  <a:lnTo>
                    <a:pt x="8341" y="2234"/>
                  </a:lnTo>
                  <a:lnTo>
                    <a:pt x="8266" y="2234"/>
                  </a:lnTo>
                  <a:lnTo>
                    <a:pt x="8131" y="2979"/>
                  </a:lnTo>
                  <a:lnTo>
                    <a:pt x="8052" y="4469"/>
                  </a:lnTo>
                  <a:lnTo>
                    <a:pt x="7962" y="6331"/>
                  </a:lnTo>
                  <a:lnTo>
                    <a:pt x="7850" y="7448"/>
                  </a:lnTo>
                  <a:lnTo>
                    <a:pt x="7760" y="8938"/>
                  </a:lnTo>
                  <a:lnTo>
                    <a:pt x="7659" y="10800"/>
                  </a:lnTo>
                  <a:lnTo>
                    <a:pt x="7513" y="12662"/>
                  </a:lnTo>
                  <a:lnTo>
                    <a:pt x="7401" y="14152"/>
                  </a:lnTo>
                  <a:lnTo>
                    <a:pt x="7289" y="14897"/>
                  </a:lnTo>
                  <a:lnTo>
                    <a:pt x="7094" y="14897"/>
                  </a:lnTo>
                  <a:lnTo>
                    <a:pt x="6716" y="14897"/>
                  </a:lnTo>
                  <a:lnTo>
                    <a:pt x="6334" y="14897"/>
                  </a:lnTo>
                  <a:lnTo>
                    <a:pt x="6154" y="14897"/>
                  </a:lnTo>
                  <a:lnTo>
                    <a:pt x="5997" y="14152"/>
                  </a:lnTo>
                  <a:lnTo>
                    <a:pt x="5844" y="13407"/>
                  </a:lnTo>
                  <a:lnTo>
                    <a:pt x="5709" y="12662"/>
                  </a:lnTo>
                  <a:lnTo>
                    <a:pt x="5641" y="12662"/>
                  </a:lnTo>
                  <a:lnTo>
                    <a:pt x="5597" y="11917"/>
                  </a:lnTo>
                  <a:lnTo>
                    <a:pt x="5552" y="11172"/>
                  </a:lnTo>
                  <a:lnTo>
                    <a:pt x="5529" y="10428"/>
                  </a:lnTo>
                  <a:lnTo>
                    <a:pt x="5462" y="9683"/>
                  </a:lnTo>
                  <a:lnTo>
                    <a:pt x="5394" y="8193"/>
                  </a:lnTo>
                  <a:lnTo>
                    <a:pt x="5349" y="7448"/>
                  </a:lnTo>
                  <a:lnTo>
                    <a:pt x="5282" y="7448"/>
                  </a:lnTo>
                  <a:lnTo>
                    <a:pt x="5237" y="6703"/>
                  </a:lnTo>
                  <a:lnTo>
                    <a:pt x="5192" y="6703"/>
                  </a:lnTo>
                  <a:lnTo>
                    <a:pt x="5147" y="6703"/>
                  </a:lnTo>
                  <a:lnTo>
                    <a:pt x="5080" y="6703"/>
                  </a:lnTo>
                  <a:lnTo>
                    <a:pt x="5035" y="6703"/>
                  </a:lnTo>
                  <a:lnTo>
                    <a:pt x="4990" y="7448"/>
                  </a:lnTo>
                  <a:lnTo>
                    <a:pt x="4900" y="8193"/>
                  </a:lnTo>
                  <a:lnTo>
                    <a:pt x="4724" y="10428"/>
                  </a:lnTo>
                  <a:lnTo>
                    <a:pt x="4567" y="12662"/>
                  </a:lnTo>
                  <a:lnTo>
                    <a:pt x="4410" y="14152"/>
                  </a:lnTo>
                  <a:lnTo>
                    <a:pt x="4275" y="15641"/>
                  </a:lnTo>
                  <a:lnTo>
                    <a:pt x="4118" y="17131"/>
                  </a:lnTo>
                  <a:lnTo>
                    <a:pt x="3961" y="18621"/>
                  </a:lnTo>
                  <a:lnTo>
                    <a:pt x="3803" y="19366"/>
                  </a:lnTo>
                  <a:lnTo>
                    <a:pt x="3538" y="20855"/>
                  </a:lnTo>
                  <a:lnTo>
                    <a:pt x="3291" y="21600"/>
                  </a:lnTo>
                  <a:lnTo>
                    <a:pt x="3066" y="21600"/>
                  </a:lnTo>
                  <a:lnTo>
                    <a:pt x="2841" y="20855"/>
                  </a:lnTo>
                  <a:lnTo>
                    <a:pt x="2643" y="20110"/>
                  </a:lnTo>
                  <a:lnTo>
                    <a:pt x="2441" y="18621"/>
                  </a:lnTo>
                  <a:lnTo>
                    <a:pt x="2284" y="17131"/>
                  </a:lnTo>
                  <a:lnTo>
                    <a:pt x="2126" y="15641"/>
                  </a:lnTo>
                  <a:lnTo>
                    <a:pt x="1992" y="14152"/>
                  </a:lnTo>
                  <a:lnTo>
                    <a:pt x="1879" y="12662"/>
                  </a:lnTo>
                  <a:lnTo>
                    <a:pt x="1789" y="11172"/>
                  </a:lnTo>
                  <a:lnTo>
                    <a:pt x="1722" y="9683"/>
                  </a:lnTo>
                  <a:lnTo>
                    <a:pt x="1655" y="8193"/>
                  </a:lnTo>
                  <a:lnTo>
                    <a:pt x="1591" y="6703"/>
                  </a:lnTo>
                  <a:lnTo>
                    <a:pt x="1524" y="5214"/>
                  </a:lnTo>
                  <a:lnTo>
                    <a:pt x="1501" y="5214"/>
                  </a:lnTo>
                  <a:lnTo>
                    <a:pt x="1479" y="5214"/>
                  </a:lnTo>
                  <a:lnTo>
                    <a:pt x="1456" y="5214"/>
                  </a:lnTo>
                  <a:lnTo>
                    <a:pt x="1434" y="5214"/>
                  </a:lnTo>
                  <a:lnTo>
                    <a:pt x="1411" y="5959"/>
                  </a:lnTo>
                  <a:lnTo>
                    <a:pt x="1389" y="6703"/>
                  </a:lnTo>
                  <a:lnTo>
                    <a:pt x="1344" y="8193"/>
                  </a:lnTo>
                  <a:lnTo>
                    <a:pt x="1299" y="9683"/>
                  </a:lnTo>
                  <a:lnTo>
                    <a:pt x="1277" y="10428"/>
                  </a:lnTo>
                  <a:lnTo>
                    <a:pt x="1254" y="11172"/>
                  </a:lnTo>
                  <a:lnTo>
                    <a:pt x="1209" y="12662"/>
                  </a:lnTo>
                  <a:lnTo>
                    <a:pt x="1142" y="13407"/>
                  </a:lnTo>
                  <a:lnTo>
                    <a:pt x="1074" y="14152"/>
                  </a:lnTo>
                  <a:lnTo>
                    <a:pt x="985" y="14897"/>
                  </a:lnTo>
                  <a:lnTo>
                    <a:pt x="895" y="15641"/>
                  </a:lnTo>
                  <a:lnTo>
                    <a:pt x="805" y="16386"/>
                  </a:lnTo>
                  <a:lnTo>
                    <a:pt x="715" y="16386"/>
                  </a:lnTo>
                  <a:lnTo>
                    <a:pt x="625" y="17131"/>
                  </a:lnTo>
                  <a:lnTo>
                    <a:pt x="539" y="17131"/>
                  </a:lnTo>
                  <a:lnTo>
                    <a:pt x="449" y="17131"/>
                  </a:lnTo>
                  <a:lnTo>
                    <a:pt x="337" y="16386"/>
                  </a:lnTo>
                  <a:lnTo>
                    <a:pt x="247" y="16386"/>
                  </a:lnTo>
                  <a:lnTo>
                    <a:pt x="157" y="15641"/>
                  </a:lnTo>
                  <a:lnTo>
                    <a:pt x="90" y="14897"/>
                  </a:lnTo>
                  <a:lnTo>
                    <a:pt x="0" y="14152"/>
                  </a:lnTo>
                  <a:lnTo>
                    <a:pt x="0" y="11917"/>
                  </a:lnTo>
                  <a:lnTo>
                    <a:pt x="90" y="12662"/>
                  </a:lnTo>
                  <a:lnTo>
                    <a:pt x="157" y="13407"/>
                  </a:lnTo>
                  <a:lnTo>
                    <a:pt x="247" y="14152"/>
                  </a:lnTo>
                  <a:lnTo>
                    <a:pt x="337" y="14152"/>
                  </a:lnTo>
                  <a:lnTo>
                    <a:pt x="449" y="14897"/>
                  </a:lnTo>
                  <a:lnTo>
                    <a:pt x="539" y="14897"/>
                  </a:lnTo>
                  <a:lnTo>
                    <a:pt x="625" y="14897"/>
                  </a:lnTo>
                  <a:lnTo>
                    <a:pt x="715" y="14152"/>
                  </a:lnTo>
                  <a:lnTo>
                    <a:pt x="805" y="14152"/>
                  </a:lnTo>
                  <a:lnTo>
                    <a:pt x="895" y="13407"/>
                  </a:lnTo>
                  <a:lnTo>
                    <a:pt x="985" y="12662"/>
                  </a:lnTo>
                  <a:lnTo>
                    <a:pt x="1074" y="11917"/>
                  </a:lnTo>
                  <a:lnTo>
                    <a:pt x="1142" y="11172"/>
                  </a:lnTo>
                  <a:lnTo>
                    <a:pt x="1209" y="10428"/>
                  </a:lnTo>
                  <a:lnTo>
                    <a:pt x="1254" y="8938"/>
                  </a:lnTo>
                  <a:lnTo>
                    <a:pt x="1277" y="8193"/>
                  </a:lnTo>
                  <a:lnTo>
                    <a:pt x="1299" y="7448"/>
                  </a:lnTo>
                  <a:lnTo>
                    <a:pt x="1344" y="5959"/>
                  </a:lnTo>
                  <a:lnTo>
                    <a:pt x="1389" y="4469"/>
                  </a:lnTo>
                  <a:lnTo>
                    <a:pt x="1411" y="3724"/>
                  </a:lnTo>
                  <a:lnTo>
                    <a:pt x="1434" y="2979"/>
                  </a:lnTo>
                  <a:lnTo>
                    <a:pt x="1456" y="2979"/>
                  </a:lnTo>
                  <a:lnTo>
                    <a:pt x="1479" y="2979"/>
                  </a:lnTo>
                  <a:lnTo>
                    <a:pt x="1501" y="2979"/>
                  </a:lnTo>
                  <a:lnTo>
                    <a:pt x="1524" y="2979"/>
                  </a:lnTo>
                  <a:lnTo>
                    <a:pt x="1591" y="4469"/>
                  </a:lnTo>
                  <a:lnTo>
                    <a:pt x="1655" y="5959"/>
                  </a:lnTo>
                  <a:lnTo>
                    <a:pt x="1722" y="7448"/>
                  </a:lnTo>
                  <a:lnTo>
                    <a:pt x="1789" y="8938"/>
                  </a:lnTo>
                  <a:lnTo>
                    <a:pt x="1879" y="10428"/>
                  </a:lnTo>
                  <a:lnTo>
                    <a:pt x="1992" y="11917"/>
                  </a:lnTo>
                  <a:lnTo>
                    <a:pt x="2126" y="13407"/>
                  </a:lnTo>
                  <a:lnTo>
                    <a:pt x="2284" y="14897"/>
                  </a:lnTo>
                  <a:lnTo>
                    <a:pt x="2441" y="16386"/>
                  </a:lnTo>
                  <a:lnTo>
                    <a:pt x="2643" y="17876"/>
                  </a:lnTo>
                  <a:lnTo>
                    <a:pt x="2841" y="18621"/>
                  </a:lnTo>
                  <a:lnTo>
                    <a:pt x="3066" y="19366"/>
                  </a:lnTo>
                  <a:lnTo>
                    <a:pt x="3291" y="19366"/>
                  </a:lnTo>
                  <a:lnTo>
                    <a:pt x="3538" y="18621"/>
                  </a:lnTo>
                  <a:lnTo>
                    <a:pt x="3803" y="17131"/>
                  </a:lnTo>
                  <a:lnTo>
                    <a:pt x="3961" y="16386"/>
                  </a:lnTo>
                  <a:lnTo>
                    <a:pt x="4118" y="14897"/>
                  </a:lnTo>
                  <a:lnTo>
                    <a:pt x="4275" y="13407"/>
                  </a:lnTo>
                  <a:lnTo>
                    <a:pt x="4410" y="11917"/>
                  </a:lnTo>
                  <a:lnTo>
                    <a:pt x="4567" y="10428"/>
                  </a:lnTo>
                  <a:lnTo>
                    <a:pt x="4724" y="8193"/>
                  </a:lnTo>
                  <a:lnTo>
                    <a:pt x="4900" y="5959"/>
                  </a:lnTo>
                  <a:lnTo>
                    <a:pt x="4990" y="5214"/>
                  </a:lnTo>
                  <a:lnTo>
                    <a:pt x="5035" y="4469"/>
                  </a:lnTo>
                  <a:lnTo>
                    <a:pt x="5080" y="4469"/>
                  </a:lnTo>
                  <a:lnTo>
                    <a:pt x="5147" y="4469"/>
                  </a:lnTo>
                  <a:lnTo>
                    <a:pt x="5192" y="4469"/>
                  </a:lnTo>
                  <a:lnTo>
                    <a:pt x="5237" y="4469"/>
                  </a:lnTo>
                  <a:lnTo>
                    <a:pt x="5282" y="5214"/>
                  </a:lnTo>
                  <a:lnTo>
                    <a:pt x="5349" y="5214"/>
                  </a:lnTo>
                  <a:lnTo>
                    <a:pt x="5394" y="5959"/>
                  </a:lnTo>
                  <a:lnTo>
                    <a:pt x="5462" y="7448"/>
                  </a:lnTo>
                  <a:lnTo>
                    <a:pt x="5529" y="8193"/>
                  </a:lnTo>
                  <a:lnTo>
                    <a:pt x="5552" y="8938"/>
                  </a:lnTo>
                  <a:lnTo>
                    <a:pt x="5597" y="9683"/>
                  </a:lnTo>
                  <a:lnTo>
                    <a:pt x="5641" y="10428"/>
                  </a:lnTo>
                  <a:lnTo>
                    <a:pt x="5709" y="10428"/>
                  </a:lnTo>
                  <a:lnTo>
                    <a:pt x="5844" y="11172"/>
                  </a:lnTo>
                  <a:lnTo>
                    <a:pt x="5997" y="11917"/>
                  </a:lnTo>
                  <a:lnTo>
                    <a:pt x="6154" y="12662"/>
                  </a:lnTo>
                  <a:lnTo>
                    <a:pt x="6334" y="12662"/>
                  </a:lnTo>
                  <a:lnTo>
                    <a:pt x="6716" y="12662"/>
                  </a:lnTo>
                  <a:lnTo>
                    <a:pt x="7094" y="12662"/>
                  </a:lnTo>
                  <a:lnTo>
                    <a:pt x="7255" y="12662"/>
                  </a:lnTo>
                  <a:lnTo>
                    <a:pt x="7378" y="11917"/>
                  </a:lnTo>
                  <a:lnTo>
                    <a:pt x="7558" y="9559"/>
                  </a:lnTo>
                  <a:lnTo>
                    <a:pt x="7723" y="7076"/>
                  </a:lnTo>
                  <a:lnTo>
                    <a:pt x="7903" y="4717"/>
                  </a:lnTo>
                  <a:lnTo>
                    <a:pt x="8030" y="2234"/>
                  </a:lnTo>
                  <a:lnTo>
                    <a:pt x="8131" y="1117"/>
                  </a:lnTo>
                  <a:lnTo>
                    <a:pt x="8243" y="0"/>
                  </a:lnTo>
                  <a:lnTo>
                    <a:pt x="8367" y="372"/>
                  </a:lnTo>
                  <a:lnTo>
                    <a:pt x="8423" y="2979"/>
                  </a:lnTo>
                  <a:lnTo>
                    <a:pt x="8468" y="6331"/>
                  </a:lnTo>
                  <a:lnTo>
                    <a:pt x="8573" y="8938"/>
                  </a:lnTo>
                  <a:lnTo>
                    <a:pt x="8595" y="9683"/>
                  </a:lnTo>
                  <a:lnTo>
                    <a:pt x="8640" y="10428"/>
                  </a:lnTo>
                  <a:lnTo>
                    <a:pt x="8707" y="11172"/>
                  </a:lnTo>
                  <a:lnTo>
                    <a:pt x="8797" y="12662"/>
                  </a:lnTo>
                  <a:lnTo>
                    <a:pt x="8910" y="13407"/>
                  </a:lnTo>
                  <a:lnTo>
                    <a:pt x="9044" y="14152"/>
                  </a:lnTo>
                  <a:lnTo>
                    <a:pt x="9157" y="13407"/>
                  </a:lnTo>
                  <a:lnTo>
                    <a:pt x="9288" y="13407"/>
                  </a:lnTo>
                  <a:lnTo>
                    <a:pt x="9400" y="12662"/>
                  </a:lnTo>
                  <a:lnTo>
                    <a:pt x="9512" y="11917"/>
                  </a:lnTo>
                  <a:lnTo>
                    <a:pt x="9580" y="11917"/>
                  </a:lnTo>
                  <a:lnTo>
                    <a:pt x="9714" y="10428"/>
                  </a:lnTo>
                  <a:lnTo>
                    <a:pt x="9804" y="8938"/>
                  </a:lnTo>
                  <a:lnTo>
                    <a:pt x="9894" y="6703"/>
                  </a:lnTo>
                  <a:lnTo>
                    <a:pt x="9961" y="5214"/>
                  </a:lnTo>
                  <a:lnTo>
                    <a:pt x="10006" y="2979"/>
                  </a:lnTo>
                  <a:lnTo>
                    <a:pt x="10096" y="2234"/>
                  </a:lnTo>
                  <a:lnTo>
                    <a:pt x="10164" y="2979"/>
                  </a:lnTo>
                  <a:lnTo>
                    <a:pt x="10164" y="5959"/>
                  </a:lnTo>
                  <a:lnTo>
                    <a:pt x="10141" y="9683"/>
                  </a:lnTo>
                  <a:lnTo>
                    <a:pt x="10141" y="13407"/>
                  </a:lnTo>
                  <a:lnTo>
                    <a:pt x="10209" y="14152"/>
                  </a:lnTo>
                  <a:lnTo>
                    <a:pt x="10272" y="14897"/>
                  </a:lnTo>
                  <a:lnTo>
                    <a:pt x="10362" y="15641"/>
                  </a:lnTo>
                  <a:lnTo>
                    <a:pt x="10452" y="16386"/>
                  </a:lnTo>
                  <a:lnTo>
                    <a:pt x="10542" y="16386"/>
                  </a:lnTo>
                  <a:lnTo>
                    <a:pt x="10654" y="16386"/>
                  </a:lnTo>
                  <a:lnTo>
                    <a:pt x="10744" y="16386"/>
                  </a:lnTo>
                  <a:lnTo>
                    <a:pt x="10879" y="16386"/>
                  </a:lnTo>
                  <a:lnTo>
                    <a:pt x="11126" y="15641"/>
                  </a:lnTo>
                  <a:lnTo>
                    <a:pt x="11414" y="14152"/>
                  </a:lnTo>
                  <a:lnTo>
                    <a:pt x="11706" y="12662"/>
                  </a:lnTo>
                  <a:lnTo>
                    <a:pt x="11998" y="11172"/>
                  </a:lnTo>
                  <a:lnTo>
                    <a:pt x="12488" y="9683"/>
                  </a:lnTo>
                  <a:lnTo>
                    <a:pt x="12825" y="8938"/>
                  </a:lnTo>
                  <a:lnTo>
                    <a:pt x="12938" y="8193"/>
                  </a:lnTo>
                  <a:lnTo>
                    <a:pt x="12960" y="8193"/>
                  </a:lnTo>
                  <a:lnTo>
                    <a:pt x="13005" y="7448"/>
                  </a:lnTo>
                  <a:lnTo>
                    <a:pt x="13050" y="5959"/>
                  </a:lnTo>
                  <a:lnTo>
                    <a:pt x="13095" y="5959"/>
                  </a:lnTo>
                  <a:lnTo>
                    <a:pt x="13140" y="5214"/>
                  </a:lnTo>
                  <a:lnTo>
                    <a:pt x="13185" y="5214"/>
                  </a:lnTo>
                  <a:lnTo>
                    <a:pt x="13230" y="4469"/>
                  </a:lnTo>
                  <a:lnTo>
                    <a:pt x="13274" y="4469"/>
                  </a:lnTo>
                  <a:lnTo>
                    <a:pt x="13342" y="4469"/>
                  </a:lnTo>
                  <a:lnTo>
                    <a:pt x="13409" y="5214"/>
                  </a:lnTo>
                  <a:lnTo>
                    <a:pt x="13477" y="5214"/>
                  </a:lnTo>
                  <a:lnTo>
                    <a:pt x="13540" y="6703"/>
                  </a:lnTo>
                  <a:lnTo>
                    <a:pt x="13608" y="7448"/>
                  </a:lnTo>
                  <a:lnTo>
                    <a:pt x="13653" y="8193"/>
                  </a:lnTo>
                  <a:lnTo>
                    <a:pt x="13697" y="8938"/>
                  </a:lnTo>
                  <a:lnTo>
                    <a:pt x="13810" y="9683"/>
                  </a:lnTo>
                  <a:lnTo>
                    <a:pt x="13967" y="11172"/>
                  </a:lnTo>
                  <a:lnTo>
                    <a:pt x="14102" y="11917"/>
                  </a:lnTo>
                  <a:lnTo>
                    <a:pt x="14281" y="12662"/>
                  </a:lnTo>
                  <a:lnTo>
                    <a:pt x="14461" y="12662"/>
                  </a:lnTo>
                  <a:lnTo>
                    <a:pt x="14660" y="12662"/>
                  </a:lnTo>
                  <a:lnTo>
                    <a:pt x="14862" y="12662"/>
                  </a:lnTo>
                  <a:lnTo>
                    <a:pt x="15064" y="12662"/>
                  </a:lnTo>
                  <a:lnTo>
                    <a:pt x="15266" y="12662"/>
                  </a:lnTo>
                  <a:lnTo>
                    <a:pt x="15468" y="11917"/>
                  </a:lnTo>
                  <a:lnTo>
                    <a:pt x="15670" y="11172"/>
                  </a:lnTo>
                  <a:lnTo>
                    <a:pt x="15869" y="9683"/>
                  </a:lnTo>
                  <a:lnTo>
                    <a:pt x="16048" y="8938"/>
                  </a:lnTo>
                  <a:lnTo>
                    <a:pt x="16251" y="6703"/>
                  </a:lnTo>
                  <a:lnTo>
                    <a:pt x="16408" y="5214"/>
                  </a:lnTo>
                  <a:lnTo>
                    <a:pt x="16543" y="3724"/>
                  </a:lnTo>
                  <a:lnTo>
                    <a:pt x="16655" y="2234"/>
                  </a:lnTo>
                  <a:lnTo>
                    <a:pt x="16763" y="1490"/>
                  </a:lnTo>
                  <a:lnTo>
                    <a:pt x="16853" y="745"/>
                  </a:lnTo>
                  <a:lnTo>
                    <a:pt x="16943" y="0"/>
                  </a:lnTo>
                  <a:lnTo>
                    <a:pt x="17010" y="0"/>
                  </a:lnTo>
                  <a:lnTo>
                    <a:pt x="17078" y="0"/>
                  </a:lnTo>
                  <a:lnTo>
                    <a:pt x="17123" y="745"/>
                  </a:lnTo>
                  <a:lnTo>
                    <a:pt x="17168" y="1490"/>
                  </a:lnTo>
                  <a:lnTo>
                    <a:pt x="17213" y="2234"/>
                  </a:lnTo>
                  <a:lnTo>
                    <a:pt x="17235" y="2979"/>
                  </a:lnTo>
                  <a:lnTo>
                    <a:pt x="17258" y="3724"/>
                  </a:lnTo>
                  <a:lnTo>
                    <a:pt x="17280" y="4469"/>
                  </a:lnTo>
                  <a:lnTo>
                    <a:pt x="17302" y="5959"/>
                  </a:lnTo>
                  <a:lnTo>
                    <a:pt x="17325" y="7448"/>
                  </a:lnTo>
                  <a:lnTo>
                    <a:pt x="17347" y="8193"/>
                  </a:lnTo>
                  <a:lnTo>
                    <a:pt x="17370" y="9683"/>
                  </a:lnTo>
                  <a:lnTo>
                    <a:pt x="17415" y="10428"/>
                  </a:lnTo>
                  <a:lnTo>
                    <a:pt x="17482" y="11172"/>
                  </a:lnTo>
                  <a:lnTo>
                    <a:pt x="17527" y="11917"/>
                  </a:lnTo>
                  <a:lnTo>
                    <a:pt x="17617" y="12662"/>
                  </a:lnTo>
                  <a:lnTo>
                    <a:pt x="17684" y="13407"/>
                  </a:lnTo>
                  <a:lnTo>
                    <a:pt x="17774" y="14152"/>
                  </a:lnTo>
                  <a:lnTo>
                    <a:pt x="17860" y="14152"/>
                  </a:lnTo>
                  <a:lnTo>
                    <a:pt x="17973" y="14152"/>
                  </a:lnTo>
                  <a:lnTo>
                    <a:pt x="18085" y="13407"/>
                  </a:lnTo>
                  <a:lnTo>
                    <a:pt x="18197" y="12662"/>
                  </a:lnTo>
                  <a:lnTo>
                    <a:pt x="18309" y="11917"/>
                  </a:lnTo>
                  <a:lnTo>
                    <a:pt x="18444" y="10428"/>
                  </a:lnTo>
                  <a:lnTo>
                    <a:pt x="18557" y="8193"/>
                  </a:lnTo>
                  <a:lnTo>
                    <a:pt x="18691" y="5959"/>
                  </a:lnTo>
                  <a:lnTo>
                    <a:pt x="18781" y="4469"/>
                  </a:lnTo>
                  <a:lnTo>
                    <a:pt x="18826" y="3724"/>
                  </a:lnTo>
                  <a:lnTo>
                    <a:pt x="18946" y="2979"/>
                  </a:lnTo>
                  <a:lnTo>
                    <a:pt x="19058" y="2110"/>
                  </a:lnTo>
                  <a:lnTo>
                    <a:pt x="19159" y="1738"/>
                  </a:lnTo>
                  <a:lnTo>
                    <a:pt x="19260" y="1117"/>
                  </a:lnTo>
                  <a:lnTo>
                    <a:pt x="19373" y="1117"/>
                  </a:lnTo>
                  <a:lnTo>
                    <a:pt x="19462" y="993"/>
                  </a:lnTo>
                  <a:lnTo>
                    <a:pt x="19537" y="1117"/>
                  </a:lnTo>
                  <a:lnTo>
                    <a:pt x="19608" y="1117"/>
                  </a:lnTo>
                  <a:lnTo>
                    <a:pt x="19683" y="1366"/>
                  </a:lnTo>
                  <a:lnTo>
                    <a:pt x="19766" y="1117"/>
                  </a:lnTo>
                  <a:lnTo>
                    <a:pt x="19856" y="1366"/>
                  </a:lnTo>
                  <a:lnTo>
                    <a:pt x="19942" y="993"/>
                  </a:lnTo>
                  <a:lnTo>
                    <a:pt x="20031" y="993"/>
                  </a:lnTo>
                  <a:lnTo>
                    <a:pt x="20177" y="1117"/>
                  </a:lnTo>
                  <a:lnTo>
                    <a:pt x="20346" y="2979"/>
                  </a:lnTo>
                  <a:lnTo>
                    <a:pt x="20391" y="3724"/>
                  </a:lnTo>
                  <a:lnTo>
                    <a:pt x="20413" y="4469"/>
                  </a:lnTo>
                  <a:lnTo>
                    <a:pt x="20413" y="5214"/>
                  </a:lnTo>
                  <a:lnTo>
                    <a:pt x="20436" y="5959"/>
                  </a:lnTo>
                  <a:lnTo>
                    <a:pt x="20436" y="6703"/>
                  </a:lnTo>
                  <a:lnTo>
                    <a:pt x="20436" y="7448"/>
                  </a:lnTo>
                  <a:lnTo>
                    <a:pt x="20436" y="8193"/>
                  </a:lnTo>
                  <a:lnTo>
                    <a:pt x="20458" y="8193"/>
                  </a:lnTo>
                  <a:lnTo>
                    <a:pt x="20458" y="8938"/>
                  </a:lnTo>
                  <a:lnTo>
                    <a:pt x="20503" y="8938"/>
                  </a:lnTo>
                  <a:lnTo>
                    <a:pt x="20548" y="9683"/>
                  </a:lnTo>
                  <a:lnTo>
                    <a:pt x="20593" y="10428"/>
                  </a:lnTo>
                  <a:lnTo>
                    <a:pt x="20660" y="10428"/>
                  </a:lnTo>
                  <a:lnTo>
                    <a:pt x="20795" y="11172"/>
                  </a:lnTo>
                  <a:lnTo>
                    <a:pt x="20975" y="11172"/>
                  </a:lnTo>
                  <a:lnTo>
                    <a:pt x="21173" y="11172"/>
                  </a:lnTo>
                  <a:lnTo>
                    <a:pt x="21375" y="10428"/>
                  </a:lnTo>
                  <a:lnTo>
                    <a:pt x="21488" y="9683"/>
                  </a:lnTo>
                  <a:lnTo>
                    <a:pt x="21600" y="8938"/>
                  </a:lnTo>
                  <a:lnTo>
                    <a:pt x="21600" y="11172"/>
                  </a:lnTo>
                  <a:lnTo>
                    <a:pt x="21488" y="11917"/>
                  </a:lnTo>
                  <a:lnTo>
                    <a:pt x="21375" y="12662"/>
                  </a:lnTo>
                  <a:lnTo>
                    <a:pt x="21173" y="13407"/>
                  </a:lnTo>
                  <a:lnTo>
                    <a:pt x="20975" y="13407"/>
                  </a:lnTo>
                  <a:lnTo>
                    <a:pt x="20795" y="13407"/>
                  </a:lnTo>
                  <a:lnTo>
                    <a:pt x="20660" y="12662"/>
                  </a:lnTo>
                  <a:lnTo>
                    <a:pt x="20593" y="12662"/>
                  </a:lnTo>
                  <a:lnTo>
                    <a:pt x="20548" y="11917"/>
                  </a:lnTo>
                  <a:lnTo>
                    <a:pt x="20503" y="11172"/>
                  </a:lnTo>
                  <a:lnTo>
                    <a:pt x="20458" y="11172"/>
                  </a:lnTo>
                  <a:lnTo>
                    <a:pt x="20458" y="10428"/>
                  </a:lnTo>
                  <a:lnTo>
                    <a:pt x="20436" y="10428"/>
                  </a:lnTo>
                  <a:lnTo>
                    <a:pt x="20436" y="9683"/>
                  </a:lnTo>
                  <a:lnTo>
                    <a:pt x="20436" y="8938"/>
                  </a:lnTo>
                  <a:lnTo>
                    <a:pt x="20436" y="8193"/>
                  </a:lnTo>
                  <a:lnTo>
                    <a:pt x="20413" y="7448"/>
                  </a:lnTo>
                  <a:lnTo>
                    <a:pt x="20413" y="6703"/>
                  </a:lnTo>
                  <a:lnTo>
                    <a:pt x="20391" y="5959"/>
                  </a:lnTo>
                  <a:lnTo>
                    <a:pt x="20346" y="5214"/>
                  </a:lnTo>
                  <a:lnTo>
                    <a:pt x="20323" y="4469"/>
                  </a:lnTo>
                  <a:lnTo>
                    <a:pt x="20301" y="4469"/>
                  </a:lnTo>
                  <a:lnTo>
                    <a:pt x="20234" y="3724"/>
                  </a:lnTo>
                  <a:lnTo>
                    <a:pt x="20189" y="3724"/>
                  </a:lnTo>
                  <a:lnTo>
                    <a:pt x="20103" y="2855"/>
                  </a:lnTo>
                  <a:lnTo>
                    <a:pt x="20013" y="2979"/>
                  </a:lnTo>
                  <a:lnTo>
                    <a:pt x="19934" y="3352"/>
                  </a:lnTo>
                  <a:lnTo>
                    <a:pt x="19833" y="3600"/>
                  </a:lnTo>
                  <a:lnTo>
                    <a:pt x="19728" y="3600"/>
                  </a:lnTo>
                  <a:lnTo>
                    <a:pt x="19642" y="3228"/>
                  </a:lnTo>
                  <a:lnTo>
                    <a:pt x="19537" y="2979"/>
                  </a:lnTo>
                  <a:lnTo>
                    <a:pt x="19462" y="2607"/>
                  </a:lnTo>
                  <a:lnTo>
                    <a:pt x="19369" y="2979"/>
                  </a:lnTo>
                </a:path>
              </a:pathLst>
            </a:custGeom>
            <a:gradFill rotWithShape="0">
              <a:gsLst>
                <a:gs pos="0">
                  <a:srgbClr val="000000"/>
                </a:gs>
                <a:gs pos="50000">
                  <a:srgbClr val="080808"/>
                </a:gs>
                <a:gs pos="100000">
                  <a:srgbClr val="00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2071" name="Rectangle 2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95250"/>
            <a:ext cx="8229600" cy="150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50800" tIns="50800" rIns="9144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Arial Bold" charset="0"/>
              </a:rPr>
              <a:t>Click to edit Master title style</a:t>
            </a:r>
          </a:p>
        </p:txBody>
      </p:sp>
      <p:sp>
        <p:nvSpPr>
          <p:cNvPr id="2072" name="Rectangle 2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50800" tIns="50800" rIns="9144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Arial" charset="0"/>
              </a:rPr>
              <a:t>Click to edit Master text styles</a:t>
            </a:r>
          </a:p>
          <a:p>
            <a:pPr lvl="1"/>
            <a:r>
              <a:rPr lang="en-US">
                <a:sym typeface="Arial" charset="0"/>
              </a:rPr>
              <a:t>Second level</a:t>
            </a:r>
          </a:p>
          <a:p>
            <a:pPr lvl="2"/>
            <a:r>
              <a:rPr lang="en-US">
                <a:sym typeface="Arial" charset="0"/>
              </a:rPr>
              <a:t>Third level</a:t>
            </a:r>
          </a:p>
          <a:p>
            <a:pPr lvl="3"/>
            <a:r>
              <a:rPr lang="en-US">
                <a:sym typeface="Arial" charset="0"/>
              </a:rPr>
              <a:t>Fourth level</a:t>
            </a:r>
          </a:p>
          <a:p>
            <a:pPr lvl="4"/>
            <a:r>
              <a:rPr lang="en-US">
                <a:sym typeface="Arial" charset="0"/>
              </a:rPr>
              <a:t>Fifth level</a:t>
            </a:r>
          </a:p>
        </p:txBody>
      </p:sp>
      <p:sp>
        <p:nvSpPr>
          <p:cNvPr id="2073" name="Text Box 25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7491413" y="6243638"/>
            <a:ext cx="255587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ＭＳ Ｐゴシック" charset="0"/>
                <a:cs typeface="Arial" charset="0"/>
                <a:sym typeface="Arial" charset="0"/>
              </a:defRPr>
            </a:lvl1pPr>
            <a:lvl2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defRPr/>
            </a:pPr>
            <a:fld id="{814D44D0-4AB1-FB4C-802E-B33439DEC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ransition/>
  <p:hf hdr="0" ftr="0" dt="0"/>
  <p:txStyles>
    <p:titleStyle>
      <a:lvl1pPr marL="39688" indent="-39688"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FFCC"/>
          </a:solidFill>
          <a:latin typeface="+mj-lt"/>
          <a:ea typeface="+mj-ea"/>
          <a:cs typeface="+mj-cs"/>
          <a:sym typeface="Arial Bold" charset="0"/>
        </a:defRPr>
      </a:lvl1pPr>
      <a:lvl2pPr marL="39688" indent="-39688"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FFCC"/>
          </a:solidFill>
          <a:latin typeface="Arial Bold" charset="0"/>
          <a:ea typeface="ヒラギノ角ゴ ProN W6" charset="0"/>
          <a:cs typeface="ヒラギノ角ゴ ProN W6" charset="0"/>
          <a:sym typeface="Arial Bold" charset="0"/>
        </a:defRPr>
      </a:lvl2pPr>
      <a:lvl3pPr marL="39688" indent="-39688"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FFCC"/>
          </a:solidFill>
          <a:latin typeface="Arial Bold" charset="0"/>
          <a:ea typeface="ヒラギノ角ゴ ProN W6" charset="0"/>
          <a:cs typeface="ヒラギノ角ゴ ProN W6" charset="0"/>
          <a:sym typeface="Arial Bold" charset="0"/>
        </a:defRPr>
      </a:lvl3pPr>
      <a:lvl4pPr marL="39688" indent="-39688"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FFCC"/>
          </a:solidFill>
          <a:latin typeface="Arial Bold" charset="0"/>
          <a:ea typeface="ヒラギノ角ゴ ProN W6" charset="0"/>
          <a:cs typeface="ヒラギノ角ゴ ProN W6" charset="0"/>
          <a:sym typeface="Arial Bold" charset="0"/>
        </a:defRPr>
      </a:lvl4pPr>
      <a:lvl5pPr marL="39688" indent="-39688"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FFCC"/>
          </a:solidFill>
          <a:latin typeface="Arial Bold" charset="0"/>
          <a:ea typeface="ヒラギノ角ゴ ProN W6" charset="0"/>
          <a:cs typeface="ヒラギノ角ゴ ProN W6" charset="0"/>
          <a:sym typeface="Arial Bold" charset="0"/>
        </a:defRPr>
      </a:lvl5pPr>
      <a:lvl6pPr marL="496888" algn="ctr" rtl="0" fontAlgn="base">
        <a:spcBef>
          <a:spcPct val="0"/>
        </a:spcBef>
        <a:spcAft>
          <a:spcPct val="0"/>
        </a:spcAft>
        <a:defRPr sz="4200">
          <a:solidFill>
            <a:srgbClr val="FFFFCC"/>
          </a:solidFill>
          <a:latin typeface="Arial Bold" charset="0"/>
          <a:ea typeface="ヒラギノ角ゴ ProN W6" charset="0"/>
          <a:cs typeface="ヒラギノ角ゴ ProN W6" charset="0"/>
          <a:sym typeface="Arial Bold" charset="0"/>
        </a:defRPr>
      </a:lvl6pPr>
      <a:lvl7pPr marL="954088" algn="ctr" rtl="0" fontAlgn="base">
        <a:spcBef>
          <a:spcPct val="0"/>
        </a:spcBef>
        <a:spcAft>
          <a:spcPct val="0"/>
        </a:spcAft>
        <a:defRPr sz="4200">
          <a:solidFill>
            <a:srgbClr val="FFFFCC"/>
          </a:solidFill>
          <a:latin typeface="Arial Bold" charset="0"/>
          <a:ea typeface="ヒラギノ角ゴ ProN W6" charset="0"/>
          <a:cs typeface="ヒラギノ角ゴ ProN W6" charset="0"/>
          <a:sym typeface="Arial Bold" charset="0"/>
        </a:defRPr>
      </a:lvl7pPr>
      <a:lvl8pPr marL="1411288" algn="ctr" rtl="0" fontAlgn="base">
        <a:spcBef>
          <a:spcPct val="0"/>
        </a:spcBef>
        <a:spcAft>
          <a:spcPct val="0"/>
        </a:spcAft>
        <a:defRPr sz="4200">
          <a:solidFill>
            <a:srgbClr val="FFFFCC"/>
          </a:solidFill>
          <a:latin typeface="Arial Bold" charset="0"/>
          <a:ea typeface="ヒラギノ角ゴ ProN W6" charset="0"/>
          <a:cs typeface="ヒラギノ角ゴ ProN W6" charset="0"/>
          <a:sym typeface="Arial Bold" charset="0"/>
        </a:defRPr>
      </a:lvl8pPr>
      <a:lvl9pPr marL="1868488" algn="ctr" rtl="0" fontAlgn="base">
        <a:spcBef>
          <a:spcPct val="0"/>
        </a:spcBef>
        <a:spcAft>
          <a:spcPct val="0"/>
        </a:spcAft>
        <a:defRPr sz="4200">
          <a:solidFill>
            <a:srgbClr val="FFFFCC"/>
          </a:solidFill>
          <a:latin typeface="Arial Bold" charset="0"/>
          <a:ea typeface="ヒラギノ角ゴ ProN W6" charset="0"/>
          <a:cs typeface="ヒラギノ角ゴ ProN W6" charset="0"/>
          <a:sym typeface="Arial Bold" charset="0"/>
        </a:defRPr>
      </a:lvl9pPr>
    </p:titleStyle>
    <p:bodyStyle>
      <a:lvl1pPr marL="382588" indent="-342900" algn="l" rtl="0" eaLnBrk="0" fontAlgn="base" hangingPunct="0">
        <a:spcBef>
          <a:spcPts val="700"/>
        </a:spcBef>
        <a:spcAft>
          <a:spcPct val="0"/>
        </a:spcAft>
        <a:buClr>
          <a:srgbClr val="EBF25A"/>
        </a:buClr>
        <a:buSzPct val="80000"/>
        <a:buFont typeface="Wingdings" charset="0"/>
        <a:buChar char="l"/>
        <a:defRPr sz="32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1pPr>
      <a:lvl2pPr marL="731838" indent="-285750" algn="l" rtl="0" eaLnBrk="0" fontAlgn="base" hangingPunct="0">
        <a:spcBef>
          <a:spcPts val="600"/>
        </a:spcBef>
        <a:spcAft>
          <a:spcPct val="0"/>
        </a:spcAft>
        <a:buClr>
          <a:srgbClr val="F2AA68"/>
        </a:buClr>
        <a:buSzPct val="80000"/>
        <a:buFont typeface="Wingdings" charset="0"/>
        <a:buChar char="l"/>
        <a:defRPr sz="28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2pPr>
      <a:lvl3pPr marL="1131888" indent="-228600" algn="l" rtl="0" eaLnBrk="0" fontAlgn="base" hangingPunct="0">
        <a:spcBef>
          <a:spcPts val="600"/>
        </a:spcBef>
        <a:spcAft>
          <a:spcPct val="0"/>
        </a:spcAft>
        <a:buClr>
          <a:srgbClr val="FFFFCC"/>
        </a:buClr>
        <a:buSzPct val="80000"/>
        <a:buFont typeface="Wingdings" charset="0"/>
        <a:buChar char="l"/>
        <a:defRPr sz="24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3pPr>
      <a:lvl4pPr marL="1589088" indent="-228600" algn="l" rtl="0" eaLnBrk="0" fontAlgn="base" hangingPunct="0">
        <a:spcBef>
          <a:spcPts val="500"/>
        </a:spcBef>
        <a:spcAft>
          <a:spcPct val="0"/>
        </a:spcAft>
        <a:buClr>
          <a:srgbClr val="EBF25A"/>
        </a:buClr>
        <a:buSzPct val="80000"/>
        <a:buFont typeface="Wingdings" charset="0"/>
        <a:buChar char="l"/>
        <a:defRPr sz="20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4pPr>
      <a:lvl5pPr marL="2046288" indent="-228600" algn="l" rtl="0" eaLnBrk="0" fontAlgn="base" hangingPunct="0">
        <a:spcBef>
          <a:spcPts val="500"/>
        </a:spcBef>
        <a:spcAft>
          <a:spcPct val="0"/>
        </a:spcAft>
        <a:buClr>
          <a:srgbClr val="FFFFFF"/>
        </a:buClr>
        <a:buSzPct val="80000"/>
        <a:buFont typeface="Wingdings" charset="0"/>
        <a:buChar char="l"/>
        <a:defRPr sz="20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5pPr>
      <a:lvl6pPr marL="2503488" indent="-228600" algn="l" rtl="0" fontAlgn="base">
        <a:spcBef>
          <a:spcPts val="500"/>
        </a:spcBef>
        <a:spcAft>
          <a:spcPct val="0"/>
        </a:spcAft>
        <a:buClr>
          <a:srgbClr val="FFFFFF"/>
        </a:buClr>
        <a:buSzPct val="80000"/>
        <a:buFont typeface="Wingdings" charset="0"/>
        <a:buChar char="l"/>
        <a:defRPr sz="20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6pPr>
      <a:lvl7pPr marL="2960688" indent="-228600" algn="l" rtl="0" fontAlgn="base">
        <a:spcBef>
          <a:spcPts val="500"/>
        </a:spcBef>
        <a:spcAft>
          <a:spcPct val="0"/>
        </a:spcAft>
        <a:buClr>
          <a:srgbClr val="FFFFFF"/>
        </a:buClr>
        <a:buSzPct val="80000"/>
        <a:buFont typeface="Wingdings" charset="0"/>
        <a:buChar char="l"/>
        <a:defRPr sz="20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7pPr>
      <a:lvl8pPr marL="3417888" indent="-228600" algn="l" rtl="0" fontAlgn="base">
        <a:spcBef>
          <a:spcPts val="500"/>
        </a:spcBef>
        <a:spcAft>
          <a:spcPct val="0"/>
        </a:spcAft>
        <a:buClr>
          <a:srgbClr val="FFFFFF"/>
        </a:buClr>
        <a:buSzPct val="80000"/>
        <a:buFont typeface="Wingdings" charset="0"/>
        <a:buChar char="l"/>
        <a:defRPr sz="20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8pPr>
      <a:lvl9pPr marL="3875088" indent="-228600" algn="l" rtl="0" fontAlgn="base">
        <a:spcBef>
          <a:spcPts val="500"/>
        </a:spcBef>
        <a:spcAft>
          <a:spcPct val="0"/>
        </a:spcAft>
        <a:buClr>
          <a:srgbClr val="FFFFFF"/>
        </a:buClr>
        <a:buSzPct val="80000"/>
        <a:buFont typeface="Wingdings" charset="0"/>
        <a:buChar char="l"/>
        <a:defRPr sz="20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8B3AFFF1-9C47-49F0-AE12-AF188F3F4E82}" type="datetime1">
              <a:rPr lang="en-US" smtClean="0"/>
              <a:pPr/>
              <a:t>10/12/23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14D44D0-4AB1-FB4C-802E-B33439DEC4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066800"/>
            <a:ext cx="64008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ea typeface="+mj-ea"/>
                <a:cs typeface="+mj-cs"/>
              </a:rPr>
              <a:t>Thesis I: Monster as a Cultural Body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D9564C-96AE-8D42-A269-4ED835F4609D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286000"/>
            <a:ext cx="7924800" cy="4114800"/>
          </a:xfrm>
        </p:spPr>
        <p:txBody>
          <a:bodyPr rtlCol="0">
            <a:normAutofit/>
          </a:bodyPr>
          <a:lstStyle/>
          <a:p>
            <a:pPr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b="1" dirty="0">
                <a:latin typeface="Times" pitchFamily="2" charset="0"/>
                <a:cs typeface="Times" charset="0"/>
                <a:sym typeface="Times" charset="0"/>
              </a:rPr>
              <a:t>The word</a:t>
            </a:r>
            <a:r>
              <a:rPr lang="ja-JP" altLang="en-US" sz="2400" b="1">
                <a:latin typeface="Times" pitchFamily="2" charset="0"/>
                <a:cs typeface="Times" charset="0"/>
                <a:sym typeface="Times" charset="0"/>
              </a:rPr>
              <a:t>“</a:t>
            </a:r>
            <a:r>
              <a:rPr lang="en-US" sz="2400" b="1" dirty="0">
                <a:latin typeface="Times" pitchFamily="2" charset="0"/>
                <a:cs typeface="Times" charset="0"/>
                <a:sym typeface="Times" charset="0"/>
              </a:rPr>
              <a:t>monster</a:t>
            </a:r>
            <a:r>
              <a:rPr lang="ja-JP" altLang="en-US" sz="2400" b="1">
                <a:latin typeface="Times" pitchFamily="2" charset="0"/>
                <a:cs typeface="Times" charset="0"/>
                <a:sym typeface="Times" charset="0"/>
              </a:rPr>
              <a:t>”</a:t>
            </a:r>
            <a:r>
              <a:rPr lang="en-US" sz="2400" b="1" dirty="0">
                <a:latin typeface="Times" pitchFamily="2" charset="0"/>
                <a:cs typeface="Times" charset="0"/>
                <a:sym typeface="Times" charset="0"/>
              </a:rPr>
              <a:t> takes its root from the Latin </a:t>
            </a:r>
            <a:r>
              <a:rPr lang="en-US" sz="2400" b="1" dirty="0" err="1">
                <a:latin typeface="Times" pitchFamily="2" charset="0"/>
                <a:cs typeface="Times" charset="0"/>
                <a:sym typeface="Times" charset="0"/>
              </a:rPr>
              <a:t>monstra</a:t>
            </a:r>
            <a:r>
              <a:rPr lang="en-US" sz="2400" b="1" dirty="0">
                <a:latin typeface="Times" pitchFamily="2" charset="0"/>
                <a:cs typeface="Times" charset="0"/>
                <a:sym typeface="Times" charset="0"/>
              </a:rPr>
              <a:t> meaning to </a:t>
            </a:r>
            <a:r>
              <a:rPr lang="ja-JP" altLang="en-US" sz="2400" b="1">
                <a:latin typeface="Times" pitchFamily="2" charset="0"/>
                <a:cs typeface="Times" charset="0"/>
                <a:sym typeface="Times" charset="0"/>
              </a:rPr>
              <a:t>“</a:t>
            </a:r>
            <a:r>
              <a:rPr lang="en-US" sz="2400" b="1" dirty="0">
                <a:latin typeface="Times" pitchFamily="2" charset="0"/>
                <a:cs typeface="Times" charset="0"/>
                <a:sym typeface="Times" charset="0"/>
              </a:rPr>
              <a:t>show forth,</a:t>
            </a:r>
            <a:r>
              <a:rPr lang="ja-JP" altLang="en-US" sz="2400" b="1">
                <a:latin typeface="Times" pitchFamily="2" charset="0"/>
                <a:cs typeface="Times" charset="0"/>
                <a:sym typeface="Times" charset="0"/>
              </a:rPr>
              <a:t>”</a:t>
            </a:r>
            <a:r>
              <a:rPr lang="en-US" sz="2400" b="1" dirty="0">
                <a:latin typeface="Times" pitchFamily="2" charset="0"/>
                <a:cs typeface="Times" charset="0"/>
                <a:sym typeface="Times" charset="0"/>
              </a:rPr>
              <a:t> </a:t>
            </a:r>
            <a:r>
              <a:rPr lang="ja-JP" altLang="en-US" sz="2400" b="1">
                <a:latin typeface="Times" pitchFamily="2" charset="0"/>
                <a:cs typeface="Times" charset="0"/>
                <a:sym typeface="Times" charset="0"/>
              </a:rPr>
              <a:t>“</a:t>
            </a:r>
            <a:r>
              <a:rPr lang="en-US" sz="2400" b="1" dirty="0">
                <a:latin typeface="Times" pitchFamily="2" charset="0"/>
                <a:cs typeface="Times" charset="0"/>
                <a:sym typeface="Times" charset="0"/>
              </a:rPr>
              <a:t>warn,</a:t>
            </a:r>
            <a:r>
              <a:rPr lang="ja-JP" altLang="en-US" sz="2400" b="1">
                <a:latin typeface="Times" pitchFamily="2" charset="0"/>
                <a:cs typeface="Times" charset="0"/>
                <a:sym typeface="Times" charset="0"/>
              </a:rPr>
              <a:t>”</a:t>
            </a:r>
            <a:r>
              <a:rPr lang="en-US" sz="2400" b="1" dirty="0">
                <a:latin typeface="Times" pitchFamily="2" charset="0"/>
                <a:cs typeface="Times" charset="0"/>
                <a:sym typeface="Times" charset="0"/>
              </a:rPr>
              <a:t> or </a:t>
            </a:r>
            <a:r>
              <a:rPr lang="ja-JP" altLang="en-US" sz="2400" b="1">
                <a:latin typeface="Times" pitchFamily="2" charset="0"/>
                <a:cs typeface="Times" charset="0"/>
                <a:sym typeface="Times" charset="0"/>
              </a:rPr>
              <a:t>“</a:t>
            </a:r>
            <a:r>
              <a:rPr lang="en-US" sz="2400" b="1" dirty="0">
                <a:latin typeface="Times" pitchFamily="2" charset="0"/>
                <a:cs typeface="Times" charset="0"/>
                <a:sym typeface="Times" charset="0"/>
              </a:rPr>
              <a:t>sign.</a:t>
            </a:r>
            <a:r>
              <a:rPr lang="ja-JP" altLang="en-US" sz="2400" b="1">
                <a:latin typeface="Times" pitchFamily="2" charset="0"/>
                <a:cs typeface="Times" charset="0"/>
                <a:sym typeface="Times" charset="0"/>
              </a:rPr>
              <a:t>”</a:t>
            </a:r>
            <a:endParaRPr lang="en-US" altLang="ja-JP" sz="2400" b="1" dirty="0">
              <a:latin typeface="Times" pitchFamily="2" charset="0"/>
              <a:cs typeface="Times" charset="0"/>
              <a:sym typeface="Times" charset="0"/>
            </a:endParaRPr>
          </a:p>
          <a:p>
            <a:pPr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b="1" dirty="0">
                <a:latin typeface="Times" pitchFamily="2" charset="0"/>
                <a:cs typeface="Times" charset="0"/>
                <a:sym typeface="Times" charset="0"/>
              </a:rPr>
              <a:t>  It shares its root with</a:t>
            </a:r>
            <a:r>
              <a:rPr lang="ja-JP" altLang="en-US" sz="2400" b="1">
                <a:latin typeface="Times" pitchFamily="2" charset="0"/>
                <a:cs typeface="Times" charset="0"/>
                <a:sym typeface="Times" charset="0"/>
              </a:rPr>
              <a:t>“</a:t>
            </a:r>
            <a:r>
              <a:rPr lang="en-US" sz="2400" b="1" dirty="0">
                <a:latin typeface="Times" pitchFamily="2" charset="0"/>
                <a:cs typeface="Times" charset="0"/>
                <a:sym typeface="Times" charset="0"/>
              </a:rPr>
              <a:t>demonstrate</a:t>
            </a:r>
            <a:r>
              <a:rPr lang="ja-JP" altLang="en-US" sz="2400" b="1">
                <a:latin typeface="Times" pitchFamily="2" charset="0"/>
                <a:cs typeface="Times" charset="0"/>
                <a:sym typeface="Times" charset="0"/>
              </a:rPr>
              <a:t>”</a:t>
            </a:r>
            <a:endParaRPr lang="en-US" altLang="ja-JP" sz="2400" b="1" dirty="0">
              <a:latin typeface="Times" pitchFamily="2" charset="0"/>
              <a:cs typeface="Times" charset="0"/>
              <a:sym typeface="Times" charset="0"/>
            </a:endParaRPr>
          </a:p>
          <a:p>
            <a:pPr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altLang="ja-JP" sz="2400" b="1" dirty="0">
                <a:latin typeface="Times" pitchFamily="2" charset="0"/>
                <a:cs typeface="ヒラギノ明朝 ProN W6" charset="0"/>
                <a:sym typeface="Times" charset="0"/>
              </a:rPr>
              <a:t>What does the monster demonstrate or bring forth? </a:t>
            </a:r>
            <a:endParaRPr lang="en-US" altLang="ja-JP" sz="2400" b="1" dirty="0">
              <a:latin typeface="Times" pitchFamily="2" charset="0"/>
              <a:ea typeface="ヒラギノ明朝 ProN W6" charset="0"/>
              <a:cs typeface="ヒラギノ明朝 ProN W6" charset="0"/>
              <a:sym typeface="Times" charset="0"/>
            </a:endParaRPr>
          </a:p>
          <a:p>
            <a:pPr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b="1" dirty="0">
                <a:latin typeface="Times" pitchFamily="2" charset="0"/>
                <a:cs typeface="Times" charset="0"/>
                <a:sym typeface="Times" charset="0"/>
              </a:rPr>
              <a:t>Monster always signifies something other than itself</a:t>
            </a:r>
          </a:p>
          <a:p>
            <a:pPr indent="-274320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b="1" dirty="0">
                <a:latin typeface="Times" pitchFamily="2" charset="0"/>
                <a:cs typeface="Times" charset="0"/>
                <a:sym typeface="Times" charset="0"/>
              </a:rPr>
              <a:t>Monster is a pure cultural body</a:t>
            </a:r>
            <a:endParaRPr lang="en-US" sz="2400" b="1" dirty="0">
              <a:latin typeface="Times" pitchFamily="2" charset="0"/>
              <a:ea typeface="ヒラギノ明朝 ProN W6" charset="0"/>
              <a:cs typeface="ヒラギノ明朝 ProN W6" charset="0"/>
              <a:sym typeface="Times" charset="0"/>
            </a:endParaRPr>
          </a:p>
          <a:p>
            <a:pPr marL="68580" indent="0" fontAlgn="auto">
              <a:spcAft>
                <a:spcPts val="0"/>
              </a:spcAft>
              <a:buNone/>
              <a:defRPr/>
            </a:pPr>
            <a:endParaRPr lang="en-US" sz="2400" b="1" dirty="0">
              <a:latin typeface="Times" pitchFamily="2" charset="0"/>
              <a:ea typeface="ヒラギノ明朝 ProN W6" charset="0"/>
              <a:cs typeface="ヒラギノ明朝 ProN W6" charset="0"/>
              <a:sym typeface="Times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066800"/>
            <a:ext cx="640080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>
                <a:ea typeface="+mj-ea"/>
                <a:cs typeface="+mj-cs"/>
              </a:rPr>
              <a:t>Representational Approach to monsters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23EE51-ED6D-1E45-94C6-7B8DB147166A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2286000"/>
            <a:ext cx="7924800" cy="4114800"/>
          </a:xfrm>
        </p:spPr>
        <p:txBody>
          <a:bodyPr/>
          <a:lstStyle/>
          <a:p>
            <a:pPr marL="0" indent="-273050" eaLnBrk="1" hangingPunct="1"/>
            <a:r>
              <a:rPr lang="en-US" sz="2400" b="1" dirty="0">
                <a:latin typeface="Times" charset="0"/>
                <a:cs typeface="Times" charset="0"/>
                <a:sym typeface="Times" charset="0"/>
              </a:rPr>
              <a:t>Monsters as representation of collective nightmares</a:t>
            </a:r>
          </a:p>
          <a:p>
            <a:pPr marL="0" indent="-273050" eaLnBrk="1" hangingPunct="1"/>
            <a:r>
              <a:rPr lang="en-US" sz="2400" b="1" dirty="0">
                <a:latin typeface="Times" charset="0"/>
                <a:ea typeface="ヒラギノ明朝 ProN W6" charset="0"/>
                <a:sym typeface="Times" charset="0"/>
              </a:rPr>
              <a:t>Represents that which we have repressed and as well as cultural desires and anxieties</a:t>
            </a:r>
          </a:p>
          <a:p>
            <a:pPr marL="0" indent="-273050" eaLnBrk="1" hangingPunct="1"/>
            <a:endParaRPr lang="en-US" sz="2400" b="1" dirty="0">
              <a:latin typeface="Times" charset="0"/>
              <a:ea typeface="ヒラギノ明朝 ProN W6" charset="0"/>
              <a:cs typeface="ヒラギノ明朝 ProN W6" charset="0"/>
              <a:sym typeface="Times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457200"/>
            <a:ext cx="640080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>
                <a:ea typeface="+mj-ea"/>
                <a:cs typeface="+mj-cs"/>
              </a:rPr>
              <a:t>Repression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44B4E2-E3DA-7849-92F5-5CCE5F2B5BA1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3400" y="1600200"/>
            <a:ext cx="7924800" cy="4114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400" b="1" dirty="0">
                <a:latin typeface="Times" charset="0"/>
                <a:cs typeface="Times" charset="0"/>
                <a:sym typeface="Times" charset="0"/>
              </a:rPr>
              <a:t>Repression is a process though which the most disturbing parts of our psyche are pushed into the unconscious, away from the everyday conscious life</a:t>
            </a:r>
            <a:endParaRPr lang="en-US" sz="2400" b="1" dirty="0">
              <a:latin typeface="Times" charset="0"/>
              <a:ea typeface="ヒラギノ明朝 ProN W6" charset="0"/>
              <a:cs typeface="ヒラギノ明朝 ProN W6" charset="0"/>
              <a:sym typeface="Times" charset="0"/>
            </a:endParaRPr>
          </a:p>
          <a:p>
            <a:pPr>
              <a:defRPr/>
            </a:pPr>
            <a:r>
              <a:rPr lang="en-US" sz="2400" b="1" dirty="0">
                <a:latin typeface="Times" charset="0"/>
                <a:cs typeface="Times" charset="0"/>
                <a:sym typeface="Times" charset="0"/>
              </a:rPr>
              <a:t>Freud = repression is a necessary condition of civilization</a:t>
            </a:r>
            <a:endParaRPr lang="en-US" sz="2400" b="1" dirty="0">
              <a:latin typeface="Times" charset="0"/>
              <a:ea typeface="ヒラギノ明朝 ProN W6" charset="0"/>
              <a:cs typeface="ヒラギノ明朝 ProN W6" charset="0"/>
              <a:sym typeface="Times" charset="0"/>
            </a:endParaRPr>
          </a:p>
          <a:p>
            <a:pPr>
              <a:defRPr/>
            </a:pPr>
            <a:r>
              <a:rPr lang="en-US" sz="2400" b="1" dirty="0">
                <a:latin typeface="Times" charset="0"/>
                <a:cs typeface="Times" charset="0"/>
                <a:sym typeface="Times" charset="0"/>
              </a:rPr>
              <a:t>Basic Repression = what makes us human</a:t>
            </a:r>
            <a:endParaRPr lang="en-US" sz="2400" b="1" dirty="0">
              <a:latin typeface="Times" charset="0"/>
              <a:ea typeface="ヒラギノ明朝 ProN W6" charset="0"/>
              <a:cs typeface="ヒラギノ明朝 ProN W6" charset="0"/>
              <a:sym typeface="Times" charset="0"/>
            </a:endParaRPr>
          </a:p>
          <a:p>
            <a:pPr>
              <a:defRPr/>
            </a:pPr>
            <a:r>
              <a:rPr lang="en-US" sz="2400" b="1" dirty="0">
                <a:latin typeface="Times" charset="0"/>
                <a:cs typeface="Times" charset="0"/>
                <a:sym typeface="Times" charset="0"/>
              </a:rPr>
              <a:t>Surplus Repression = makes us monogamous, heterosexual, bourgeois; deeply connected to our culture and society.  </a:t>
            </a:r>
            <a:endParaRPr lang="en-US" sz="2400" b="1" dirty="0">
              <a:latin typeface="Times" charset="0"/>
              <a:ea typeface="ヒラギノ明朝 ProN W6" charset="0"/>
              <a:cs typeface="ヒラギノ明朝 ProN W6" charset="0"/>
              <a:sym typeface="Times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066800"/>
            <a:ext cx="640080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>
                <a:ea typeface="+mj-ea"/>
                <a:cs typeface="+mj-cs"/>
              </a:rPr>
              <a:t>The Return of the Repressed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10D1B0-5F51-084E-80AD-57C6CB7AE0DC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2286000"/>
            <a:ext cx="7924800" cy="4114800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en-US" sz="2400" b="1" dirty="0">
                <a:latin typeface="Times" charset="0"/>
                <a:cs typeface="Times" charset="0"/>
                <a:sym typeface="Times" charset="0"/>
              </a:rPr>
              <a:t>The process whereby repressed elements, preserved in the unconscious, tend to reappear in consciousness or in behavior.</a:t>
            </a:r>
            <a:endParaRPr lang="en-US" sz="2400" b="1" dirty="0">
              <a:latin typeface="Times" charset="0"/>
              <a:ea typeface="ヒラギノ明朝 ProN W6" charset="0"/>
              <a:cs typeface="ヒラギノ明朝 ProN W6" charset="0"/>
              <a:sym typeface="Times" charset="0"/>
            </a:endParaRPr>
          </a:p>
          <a:p>
            <a:pPr>
              <a:lnSpc>
                <a:spcPct val="100000"/>
              </a:lnSpc>
              <a:defRPr/>
            </a:pPr>
            <a:r>
              <a:rPr lang="en-US" sz="2400" b="1" dirty="0">
                <a:latin typeface="Times" charset="0"/>
                <a:cs typeface="Times" charset="0"/>
                <a:sym typeface="Times" charset="0"/>
              </a:rPr>
              <a:t>In horror film, the return of the repressed means that the Other - representing that which we have repressed - returns though representations of the Monster</a:t>
            </a:r>
          </a:p>
          <a:p>
            <a:pPr marL="0" indent="0">
              <a:lnSpc>
                <a:spcPct val="100000"/>
              </a:lnSpc>
              <a:buFont typeface="Wingdings" charset="0"/>
              <a:buNone/>
              <a:defRPr/>
            </a:pPr>
            <a:endParaRPr lang="en-US" sz="2400" b="1" dirty="0">
              <a:latin typeface="Times" charset="0"/>
              <a:ea typeface="ヒラギノ明朝 ProN W6" charset="0"/>
              <a:cs typeface="ヒラギノ明朝 ProN W6" charset="0"/>
              <a:sym typeface="Times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066800"/>
            <a:ext cx="640080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>
                <a:ea typeface="+mj-ea"/>
                <a:cs typeface="+mj-cs"/>
              </a:rPr>
              <a:t>The Return of the Repressed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756E25-BB71-714C-8DDD-EE0E79EE1F82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2362200"/>
            <a:ext cx="7924800" cy="4114800"/>
          </a:xfrm>
        </p:spPr>
        <p:txBody>
          <a:bodyPr/>
          <a:lstStyle/>
          <a:p>
            <a:r>
              <a:rPr lang="en-US" sz="2400" b="1" dirty="0">
                <a:latin typeface="Times" charset="0"/>
                <a:cs typeface="Times" charset="0"/>
                <a:sym typeface="Times" charset="0"/>
              </a:rPr>
              <a:t>The true subject of horror genre is the struggle for recognition of all that our civilization represses or represses – the return of the repressed</a:t>
            </a:r>
            <a:endParaRPr lang="en-US" sz="2400" b="1" dirty="0">
              <a:latin typeface="Times" charset="0"/>
              <a:ea typeface="ヒラギノ明朝 ProN W6" charset="0"/>
              <a:cs typeface="ヒラギノ明朝 ProN W6" charset="0"/>
              <a:sym typeface="Times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066800"/>
            <a:ext cx="640080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>
                <a:ea typeface="+mj-ea"/>
                <a:cs typeface="+mj-cs"/>
              </a:rPr>
              <a:t>Ontological approach to monsters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EB57E2-A210-6A43-91DF-6FCF4B48701E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7924800" cy="4114800"/>
          </a:xfrm>
        </p:spPr>
        <p:txBody>
          <a:bodyPr rtlCol="0">
            <a:normAutofit/>
          </a:bodyPr>
          <a:lstStyle/>
          <a:p>
            <a:pPr marL="0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b="1" dirty="0">
                <a:latin typeface="Times" charset="0"/>
                <a:ea typeface="+mn-ea"/>
                <a:cs typeface="Times" charset="0"/>
                <a:sym typeface="Times" charset="0"/>
              </a:rPr>
              <a:t>Ontology – the way of being</a:t>
            </a:r>
          </a:p>
          <a:p>
            <a:pPr marL="0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b="1" dirty="0">
                <a:latin typeface="Times" charset="0"/>
                <a:ea typeface="+mn-ea"/>
                <a:cs typeface="Times" charset="0"/>
                <a:sym typeface="Times" charset="0"/>
              </a:rPr>
              <a:t>Something known is no longer a monster</a:t>
            </a:r>
          </a:p>
          <a:p>
            <a:pPr marL="0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b="1" dirty="0">
                <a:latin typeface="Times" charset="0"/>
                <a:ea typeface="+mn-ea"/>
                <a:cs typeface="Times" charset="0"/>
                <a:sym typeface="Times" charset="0"/>
              </a:rPr>
              <a:t>To be a monster is to occupy the space of the unknown and the possible</a:t>
            </a:r>
          </a:p>
          <a:p>
            <a:pPr marL="0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b="1" dirty="0">
                <a:latin typeface="Times" charset="0"/>
                <a:ea typeface="+mn-ea"/>
                <a:cs typeface="Times" charset="0"/>
                <a:sym typeface="Times" charset="0"/>
              </a:rPr>
              <a:t>What is that space?</a:t>
            </a:r>
          </a:p>
          <a:p>
            <a:pPr marL="0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b="1" dirty="0">
                <a:latin typeface="Times" charset="0"/>
                <a:ea typeface="+mn-ea"/>
                <a:cs typeface="Times" charset="0"/>
                <a:sym typeface="Times" charset="0"/>
              </a:rPr>
              <a:t>The Future</a:t>
            </a:r>
          </a:p>
          <a:p>
            <a:pPr marL="0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endParaRPr lang="en-US" sz="2400" b="1" dirty="0">
              <a:latin typeface="Times" charset="0"/>
              <a:ea typeface="ヒラギノ明朝 ProN W6" charset="0"/>
              <a:cs typeface="ヒラギノ明朝 ProN W6" charset="0"/>
              <a:sym typeface="Times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072" y="375557"/>
            <a:ext cx="7721600" cy="528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18014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Origin of the vampiric myth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The myth of the vampire, or the dead coming back to feed on the living, have found its strongest expression in Eastern Europe</a:t>
            </a:r>
          </a:p>
          <a:p>
            <a:r>
              <a:rPr lang="en-US" sz="2400" dirty="0"/>
              <a:t>Symbolized the fear of disease and the ignorance of science and medicine</a:t>
            </a:r>
            <a:endParaRPr lang="en-US" dirty="0"/>
          </a:p>
          <a:p>
            <a:r>
              <a:rPr lang="en-US" sz="2400" dirty="0"/>
              <a:t>Also served to police the boundaries of community</a:t>
            </a:r>
          </a:p>
          <a:p>
            <a:r>
              <a:rPr lang="en-US" sz="2400" dirty="0"/>
              <a:t>Came to represent a deviant member of a community who was guilty of violating norms and values</a:t>
            </a:r>
          </a:p>
          <a:p>
            <a:r>
              <a:rPr lang="en-US" sz="2400" dirty="0"/>
              <a:t>Within Bram Stocker universe became associated with </a:t>
            </a:r>
            <a:r>
              <a:rPr lang="en-US" sz="2400" dirty="0" err="1"/>
              <a:t>anti-semitism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85643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-142648"/>
            <a:ext cx="7924800" cy="1143000"/>
          </a:xfrm>
        </p:spPr>
        <p:txBody>
          <a:bodyPr/>
          <a:lstStyle/>
          <a:p>
            <a:r>
              <a:rPr lang="en-US" dirty="0"/>
              <a:t>Bram Stocker’s </a:t>
            </a:r>
            <a:r>
              <a:rPr lang="en-US" i="1" dirty="0"/>
              <a:t>Dracula (1897)</a:t>
            </a:r>
            <a:endParaRPr lang="en-US" dirty="0"/>
          </a:p>
        </p:txBody>
      </p:sp>
      <p:pic>
        <p:nvPicPr>
          <p:cNvPr id="6" name="Picture 2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1272" y="1063852"/>
            <a:ext cx="4038600" cy="563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52297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Vampires in the 1970s-2000s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Vampire has been secularized</a:t>
            </a:r>
          </a:p>
          <a:p>
            <a:pPr lvl="1"/>
            <a:r>
              <a:rPr lang="en-US" sz="2400" dirty="0"/>
              <a:t>Removed from associations with Satan</a:t>
            </a:r>
          </a:p>
          <a:p>
            <a:r>
              <a:rPr lang="en-US" sz="2400" dirty="0"/>
              <a:t>Subverts patriarchal family structure by forming families of their own</a:t>
            </a:r>
          </a:p>
          <a:p>
            <a:r>
              <a:rPr lang="en-US" sz="2400" dirty="0"/>
              <a:t>Vampire bite becomes an act of sexual intercourse</a:t>
            </a:r>
          </a:p>
          <a:p>
            <a:r>
              <a:rPr lang="en-US" sz="2400" dirty="0"/>
              <a:t>Demonstrate the desire and danger of transgression</a:t>
            </a:r>
          </a:p>
          <a:p>
            <a:r>
              <a:rPr lang="en-US" sz="2400" dirty="0"/>
              <a:t>Became associated with the HIV/AIDS epidemic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34717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686" y="475343"/>
            <a:ext cx="7446963" cy="571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5969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066800"/>
            <a:ext cx="64008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ea typeface="+mj-ea"/>
                <a:cs typeface="+mj-cs"/>
              </a:rPr>
              <a:t>Thesis II: The Monster always escapes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93D58F-D6F4-784F-BF80-F6D315DFFE00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7924800" cy="4114800"/>
          </a:xfrm>
        </p:spPr>
        <p:txBody>
          <a:bodyPr/>
          <a:lstStyle/>
          <a:p>
            <a:r>
              <a:rPr lang="en-US" sz="2400" b="1" dirty="0">
                <a:latin typeface="Times" charset="0"/>
                <a:cs typeface="Times" charset="0"/>
                <a:sym typeface="Times" charset="0"/>
              </a:rPr>
              <a:t>Why is that the case?</a:t>
            </a:r>
            <a:endParaRPr lang="en-US" sz="2400" b="1" dirty="0">
              <a:latin typeface="Times" charset="0"/>
              <a:ea typeface="ヒラギノ明朝 ProN W6" charset="0"/>
              <a:cs typeface="ヒラギノ明朝 ProN W6" charset="0"/>
              <a:sym typeface="Times" charset="0"/>
            </a:endParaRPr>
          </a:p>
          <a:p>
            <a:r>
              <a:rPr lang="en-US" sz="2400" b="1" dirty="0">
                <a:latin typeface="Times" charset="0"/>
                <a:cs typeface="Times" charset="0"/>
                <a:sym typeface="Times" charset="0"/>
              </a:rPr>
              <a:t>The Monster returns in slightly different shape, dictated by events or social conditions</a:t>
            </a:r>
            <a:endParaRPr lang="en-US" sz="2400" b="1" dirty="0">
              <a:latin typeface="Times" charset="0"/>
              <a:ea typeface="ヒラギノ明朝 ProN W6" charset="0"/>
              <a:cs typeface="ヒラギノ明朝 ProN W6" charset="0"/>
              <a:sym typeface="Times" charset="0"/>
            </a:endParaRPr>
          </a:p>
          <a:p>
            <a:r>
              <a:rPr lang="en-US" sz="2400" b="1" dirty="0">
                <a:latin typeface="Times" charset="0"/>
                <a:cs typeface="Times" charset="0"/>
                <a:sym typeface="Times" charset="0"/>
              </a:rPr>
              <a:t>Monstrous interpretation is an epiphany about social, cultural, and historical conditions</a:t>
            </a:r>
            <a:endParaRPr lang="en-US" sz="2400" b="1" dirty="0">
              <a:latin typeface="Times" charset="0"/>
              <a:ea typeface="ヒラギノ明朝 ProN W6" charset="0"/>
              <a:cs typeface="ヒラギノ明朝 ProN W6" charset="0"/>
              <a:sym typeface="Times" charset="0"/>
            </a:endParaRPr>
          </a:p>
          <a:p>
            <a:endParaRPr lang="en-US" sz="2400" b="1" dirty="0">
              <a:latin typeface="Times" charset="0"/>
              <a:ea typeface="ヒラギノ明朝 ProN W6" charset="0"/>
              <a:cs typeface="ヒラギノ明朝 ProN W6" charset="0"/>
              <a:sym typeface="Times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Vampires post-</a:t>
            </a:r>
            <a:r>
              <a:rPr lang="en-US" i="1" dirty="0"/>
              <a:t>Twilight – 2000s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Rather than a story about deviance become stories about normalization</a:t>
            </a:r>
          </a:p>
          <a:p>
            <a:r>
              <a:rPr lang="en-US" sz="2400" dirty="0"/>
              <a:t>Existence of “good”/”bad” or “safe”/”unsafe” vampires</a:t>
            </a:r>
          </a:p>
          <a:p>
            <a:r>
              <a:rPr lang="en-US" sz="2400" dirty="0"/>
              <a:t>Teach a lesson in sexual mores</a:t>
            </a:r>
          </a:p>
          <a:p>
            <a:r>
              <a:rPr lang="en-US" sz="2400" dirty="0"/>
              <a:t>Become stories about taming sexual impulses</a:t>
            </a:r>
          </a:p>
          <a:p>
            <a:r>
              <a:rPr lang="en-US" sz="2400" dirty="0"/>
              <a:t>Vampire surveillance functions to tame female sexuality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81948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910" y="121558"/>
            <a:ext cx="4052804" cy="5738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0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066800"/>
            <a:ext cx="64008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ea typeface="+mj-ea"/>
                <a:cs typeface="+mj-cs"/>
              </a:rPr>
              <a:t>Thesis III: The monster as a category crisis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9D2117-2B9D-9648-AC70-A417F8197F7C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2057400"/>
            <a:ext cx="7924800" cy="4114800"/>
          </a:xfrm>
        </p:spPr>
        <p:txBody>
          <a:bodyPr/>
          <a:lstStyle/>
          <a:p>
            <a:r>
              <a:rPr lang="en-US" sz="2400" b="1" dirty="0">
                <a:latin typeface="Times" charset="0"/>
                <a:cs typeface="Times" charset="0"/>
                <a:sym typeface="Times" charset="0"/>
              </a:rPr>
              <a:t>The Monster is dangerous because it threatens to smash distinctions</a:t>
            </a:r>
            <a:endParaRPr lang="en-US" sz="2400" b="1" dirty="0">
              <a:latin typeface="Times" charset="0"/>
              <a:ea typeface="ヒラギノ明朝 ProN W6" charset="0"/>
              <a:cs typeface="ヒラギノ明朝 ProN W6" charset="0"/>
              <a:sym typeface="Times" charset="0"/>
            </a:endParaRPr>
          </a:p>
          <a:p>
            <a:r>
              <a:rPr lang="en-US" sz="2400" b="1" dirty="0">
                <a:latin typeface="Times" charset="0"/>
                <a:cs typeface="Times" charset="0"/>
                <a:sym typeface="Times" charset="0"/>
              </a:rPr>
              <a:t>A kind of third term, the Monsters threatens binaries</a:t>
            </a:r>
            <a:endParaRPr lang="en-US" sz="2400" b="1" dirty="0">
              <a:latin typeface="Times" charset="0"/>
              <a:ea typeface="ヒラギノ明朝 ProN W6" charset="0"/>
              <a:cs typeface="ヒラギノ明朝 ProN W6" charset="0"/>
              <a:sym typeface="Times" charset="0"/>
            </a:endParaRPr>
          </a:p>
          <a:p>
            <a:r>
              <a:rPr lang="en-US" sz="2400" b="1" dirty="0">
                <a:latin typeface="Times" charset="0"/>
                <a:cs typeface="Times" charset="0"/>
                <a:sym typeface="Times" charset="0"/>
              </a:rPr>
              <a:t>Offers other ways to explore the world</a:t>
            </a:r>
            <a:endParaRPr lang="en-US" sz="2400" b="1" dirty="0">
              <a:latin typeface="Times" charset="0"/>
              <a:ea typeface="ヒラギノ明朝 ProN W6" charset="0"/>
              <a:cs typeface="ヒラギノ明朝 ProN W6" charset="0"/>
              <a:sym typeface="Times" charset="0"/>
            </a:endParaRPr>
          </a:p>
          <a:p>
            <a:endParaRPr lang="en-US" sz="2400" b="1" dirty="0">
              <a:latin typeface="Times" charset="0"/>
              <a:ea typeface="ヒラギノ明朝 ProN W6" charset="0"/>
              <a:cs typeface="ヒラギノ明朝 ProN W6" charset="0"/>
              <a:sym typeface="Times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066800"/>
            <a:ext cx="64008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ea typeface="+mj-ea"/>
                <a:cs typeface="+mj-cs"/>
              </a:rPr>
              <a:t>Thesis Iv: The monster dwells at the gates of difference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CC2F6B-1363-5D4B-9D81-896EBE132524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57400"/>
            <a:ext cx="7924800" cy="4114800"/>
          </a:xfrm>
        </p:spPr>
        <p:txBody>
          <a:bodyPr rtlCol="0">
            <a:normAutofit/>
          </a:bodyPr>
          <a:lstStyle/>
          <a:p>
            <a:pPr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b="1" dirty="0">
                <a:latin typeface="Times" charset="0"/>
                <a:ea typeface="+mn-ea"/>
                <a:cs typeface="Times" charset="0"/>
                <a:sym typeface="Times" charset="0"/>
              </a:rPr>
              <a:t>The Monster is difference made flesh, come to dwell amongst us</a:t>
            </a:r>
            <a:endParaRPr lang="en-US" sz="2400" b="1" dirty="0">
              <a:latin typeface="Times" charset="0"/>
              <a:ea typeface="ヒラギノ明朝 ProN W6" charset="0"/>
              <a:cs typeface="ヒラギノ明朝 ProN W6" charset="0"/>
              <a:sym typeface="Times" charset="0"/>
            </a:endParaRPr>
          </a:p>
          <a:p>
            <a:pPr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b="1" dirty="0">
                <a:latin typeface="Times" charset="0"/>
                <a:ea typeface="+mn-ea"/>
                <a:cs typeface="Times" charset="0"/>
                <a:sym typeface="Times" charset="0"/>
              </a:rPr>
              <a:t>Monsters are created from combining fragments from different forms and reassembled to create the Monster</a:t>
            </a:r>
            <a:endParaRPr lang="en-US" sz="2400" b="1" dirty="0">
              <a:latin typeface="Times" charset="0"/>
              <a:ea typeface="ヒラギノ明朝 ProN W6" charset="0"/>
              <a:cs typeface="ヒラギノ明朝 ProN W6" charset="0"/>
              <a:sym typeface="Times" charset="0"/>
            </a:endParaRPr>
          </a:p>
          <a:p>
            <a:pPr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b="1" dirty="0">
                <a:latin typeface="Times" charset="0"/>
                <a:ea typeface="+mn-ea"/>
                <a:cs typeface="Times" charset="0"/>
                <a:sym typeface="Times" charset="0"/>
              </a:rPr>
              <a:t>Shows that difference is arbitrary and culturally constructed</a:t>
            </a:r>
            <a:endParaRPr lang="en-US" sz="2400" b="1" dirty="0">
              <a:latin typeface="Times" charset="0"/>
              <a:ea typeface="ヒラギノ明朝 ProN W6" charset="0"/>
              <a:cs typeface="ヒラギノ明朝 ProN W6" charset="0"/>
              <a:sym typeface="Times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066800"/>
            <a:ext cx="6400800" cy="9144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ea typeface="+mj-ea"/>
                <a:cs typeface="+mj-cs"/>
              </a:rPr>
              <a:t>Thesis v: The monster polices the boundaries of the possible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F4BD98-42B2-5345-AD2A-498C417D6EC2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7924800" cy="4114800"/>
          </a:xfrm>
        </p:spPr>
        <p:txBody>
          <a:bodyPr rtlCol="0">
            <a:normAutofit/>
          </a:bodyPr>
          <a:lstStyle/>
          <a:p>
            <a:pPr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b="1" dirty="0">
                <a:latin typeface="Times" charset="0"/>
                <a:ea typeface="+mn-ea"/>
                <a:cs typeface="Times" charset="0"/>
                <a:sym typeface="Times" charset="0"/>
              </a:rPr>
              <a:t>Monsters prevent mobility; to step outside the boundaries of the state is to risk becoming the Monstrous Other</a:t>
            </a:r>
            <a:endParaRPr lang="en-US" sz="2400" b="1" dirty="0">
              <a:latin typeface="Times" charset="0"/>
              <a:ea typeface="ヒラギノ明朝 ProN W6" charset="0"/>
              <a:cs typeface="ヒラギノ明朝 ProN W6" charset="0"/>
              <a:sym typeface="Times" charset="0"/>
            </a:endParaRPr>
          </a:p>
          <a:p>
            <a:pPr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b="1" dirty="0">
                <a:latin typeface="Times" charset="0"/>
                <a:ea typeface="+mn-ea"/>
                <a:cs typeface="Times" charset="0"/>
                <a:sym typeface="Times" charset="0"/>
              </a:rPr>
              <a:t>Monster embodies those sexual practices, which can only be committed through the Monster body</a:t>
            </a:r>
            <a:endParaRPr lang="en-US" sz="2400" b="1" dirty="0">
              <a:latin typeface="Times" charset="0"/>
              <a:ea typeface="ヒラギノ明朝 ProN W6" charset="0"/>
              <a:cs typeface="ヒラギノ明朝 ProN W6" charset="0"/>
              <a:sym typeface="Times" charset="0"/>
            </a:endParaRPr>
          </a:p>
          <a:p>
            <a:pPr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b="1" dirty="0">
                <a:latin typeface="Times" charset="0"/>
                <a:ea typeface="+mn-ea"/>
                <a:cs typeface="Times" charset="0"/>
                <a:sym typeface="Times" charset="0"/>
              </a:rPr>
              <a:t>Monster embodies fears of the racial, sexual, gendered Other</a:t>
            </a:r>
            <a:endParaRPr lang="en-US" sz="2400" b="1" dirty="0">
              <a:latin typeface="Times" charset="0"/>
              <a:ea typeface="ヒラギノ明朝 ProN W6" charset="0"/>
              <a:cs typeface="ヒラギノ明朝 ProN W6" charset="0"/>
              <a:sym typeface="Times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066800"/>
            <a:ext cx="64008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ea typeface="+mj-ea"/>
                <a:cs typeface="+mj-cs"/>
              </a:rPr>
              <a:t>Thesis </a:t>
            </a:r>
            <a:r>
              <a:rPr lang="en-US" sz="2400" dirty="0" err="1">
                <a:ea typeface="+mj-ea"/>
                <a:cs typeface="+mj-cs"/>
              </a:rPr>
              <a:t>vI</a:t>
            </a:r>
            <a:r>
              <a:rPr lang="en-US" sz="2400" dirty="0">
                <a:ea typeface="+mj-ea"/>
                <a:cs typeface="+mj-cs"/>
              </a:rPr>
              <a:t>: Fear of the monster is really a kind of desire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BE189B-6C9B-4F4B-A956-A65E27843290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2057400"/>
            <a:ext cx="7924800" cy="4114800"/>
          </a:xfrm>
        </p:spPr>
        <p:txBody>
          <a:bodyPr rtlCol="0">
            <a:normAutofit/>
          </a:bodyPr>
          <a:lstStyle/>
          <a:p>
            <a:pPr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b="1" dirty="0">
                <a:latin typeface="Times" charset="0"/>
                <a:ea typeface="+mn-ea"/>
                <a:cs typeface="Times" charset="0"/>
                <a:sym typeface="Times" charset="0"/>
              </a:rPr>
              <a:t>We are terrified and attracted to the Monster</a:t>
            </a:r>
            <a:endParaRPr lang="en-US" sz="2400" b="1" dirty="0">
              <a:latin typeface="Times" charset="0"/>
              <a:ea typeface="ヒラギノ明朝 ProN W6" charset="0"/>
              <a:cs typeface="ヒラギノ明朝 ProN W6" charset="0"/>
              <a:sym typeface="Times" charset="0"/>
            </a:endParaRPr>
          </a:p>
          <a:p>
            <a:pPr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b="1" dirty="0">
                <a:latin typeface="Times" charset="0"/>
                <a:ea typeface="+mn-ea"/>
                <a:cs typeface="Times" charset="0"/>
                <a:sym typeface="Times" charset="0"/>
              </a:rPr>
              <a:t>Experience the terrifying in the safety of theaters</a:t>
            </a:r>
            <a:endParaRPr lang="en-US" sz="2400" b="1" dirty="0">
              <a:latin typeface="Times" charset="0"/>
              <a:ea typeface="ヒラギノ明朝 ProN W6" charset="0"/>
              <a:cs typeface="ヒラギノ明朝 ProN W6" charset="0"/>
              <a:sym typeface="Times" charset="0"/>
            </a:endParaRPr>
          </a:p>
          <a:p>
            <a:pPr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b="1" dirty="0">
                <a:latin typeface="Times" charset="0"/>
                <a:ea typeface="+mn-ea"/>
                <a:cs typeface="Times" charset="0"/>
                <a:sym typeface="Times" charset="0"/>
              </a:rPr>
              <a:t>Attracted by the promises of the forbidden</a:t>
            </a:r>
            <a:endParaRPr lang="en-US" sz="2400" b="1" dirty="0">
              <a:latin typeface="Times" charset="0"/>
              <a:ea typeface="ヒラギノ明朝 ProN W6" charset="0"/>
              <a:cs typeface="ヒラギノ明朝 ProN W6" charset="0"/>
              <a:sym typeface="Times" charset="0"/>
            </a:endParaRPr>
          </a:p>
          <a:p>
            <a:pPr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b="1" dirty="0">
                <a:latin typeface="Times" charset="0"/>
                <a:ea typeface="+mn-ea"/>
                <a:cs typeface="Times" charset="0"/>
                <a:sym typeface="Times" charset="0"/>
              </a:rPr>
              <a:t>Monsters will always dangerously entice</a:t>
            </a:r>
            <a:endParaRPr lang="en-US" sz="2400" b="1" dirty="0">
              <a:latin typeface="Times" charset="0"/>
              <a:ea typeface="ヒラギノ明朝 ProN W6" charset="0"/>
              <a:cs typeface="ヒラギノ明朝 ProN W6" charset="0"/>
              <a:sym typeface="Times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066800"/>
            <a:ext cx="6400800" cy="9144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ea typeface="+mj-ea"/>
                <a:cs typeface="+mj-cs"/>
              </a:rPr>
              <a:t>Thesis </a:t>
            </a:r>
            <a:r>
              <a:rPr lang="en-US" sz="2400" dirty="0" err="1">
                <a:ea typeface="+mj-ea"/>
                <a:cs typeface="+mj-cs"/>
              </a:rPr>
              <a:t>vII</a:t>
            </a:r>
            <a:r>
              <a:rPr lang="en-US" sz="2400" dirty="0">
                <a:ea typeface="+mj-ea"/>
                <a:cs typeface="+mj-cs"/>
              </a:rPr>
              <a:t>: The monster stands on the threshold of becoming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E45BA0-D388-064E-8ECD-0E92A77288CF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2362200"/>
            <a:ext cx="7924800" cy="4114800"/>
          </a:xfrm>
        </p:spPr>
        <p:txBody>
          <a:bodyPr/>
          <a:lstStyle/>
          <a:p>
            <a:r>
              <a:rPr lang="en-US" sz="2400" b="1" dirty="0">
                <a:latin typeface="Times" charset="0"/>
                <a:cs typeface="Times" charset="0"/>
                <a:sym typeface="Times" charset="0"/>
              </a:rPr>
              <a:t>Monsters are our children</a:t>
            </a:r>
            <a:endParaRPr lang="en-US" sz="2400" b="1" dirty="0">
              <a:latin typeface="Times" charset="0"/>
              <a:ea typeface="ヒラギノ明朝 ProN W6" charset="0"/>
              <a:cs typeface="ヒラギノ明朝 ProN W6" charset="0"/>
              <a:sym typeface="Times" charset="0"/>
            </a:endParaRPr>
          </a:p>
          <a:p>
            <a:r>
              <a:rPr lang="en-US" sz="2400" b="1" dirty="0">
                <a:latin typeface="Times" charset="0"/>
                <a:cs typeface="Times" charset="0"/>
                <a:sym typeface="Times" charset="0"/>
              </a:rPr>
              <a:t>They bear self-knowledge; human knowledge</a:t>
            </a:r>
            <a:endParaRPr lang="en-US" sz="2400" b="1" dirty="0">
              <a:latin typeface="Times" charset="0"/>
              <a:ea typeface="ヒラギノ明朝 ProN W6" charset="0"/>
              <a:cs typeface="ヒラギノ明朝 ProN W6" charset="0"/>
              <a:sym typeface="Times" charset="0"/>
            </a:endParaRPr>
          </a:p>
          <a:p>
            <a:r>
              <a:rPr lang="en-US" sz="2400" b="1" dirty="0">
                <a:latin typeface="Times" charset="0"/>
                <a:cs typeface="Times" charset="0"/>
                <a:sym typeface="Times" charset="0"/>
              </a:rPr>
              <a:t>They make us think of what makes a human</a:t>
            </a:r>
            <a:endParaRPr lang="en-US" sz="2400" b="1" dirty="0">
              <a:latin typeface="Times" charset="0"/>
              <a:ea typeface="ヒラギノ明朝 ProN W6" charset="0"/>
              <a:cs typeface="ヒラギノ明朝 ProN W6" charset="0"/>
              <a:sym typeface="Times" charset="0"/>
            </a:endParaRPr>
          </a:p>
          <a:p>
            <a:r>
              <a:rPr lang="en-US" sz="2400" b="1" dirty="0">
                <a:latin typeface="Times" charset="0"/>
                <a:cs typeface="Times" charset="0"/>
                <a:sym typeface="Times" charset="0"/>
              </a:rPr>
              <a:t>They ask us why we have created them</a:t>
            </a:r>
            <a:endParaRPr lang="en-US" sz="2400" b="1" dirty="0">
              <a:latin typeface="Times" charset="0"/>
              <a:ea typeface="ヒラギノ明朝 ProN W6" charset="0"/>
              <a:cs typeface="ヒラギノ明朝 ProN W6" charset="0"/>
              <a:sym typeface="Times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066800"/>
            <a:ext cx="6400800" cy="9144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>
                <a:ea typeface="+mj-ea"/>
                <a:cs typeface="+mj-cs"/>
              </a:rPr>
              <a:t>Approaches to monstrosity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A265FC-AD81-194A-A6C5-10BAB83B4061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2133600"/>
            <a:ext cx="7924800" cy="4114800"/>
          </a:xfrm>
        </p:spPr>
        <p:txBody>
          <a:bodyPr rtlCol="0">
            <a:normAutofit/>
          </a:bodyPr>
          <a:lstStyle/>
          <a:p>
            <a:pPr marL="0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b="1" dirty="0">
                <a:latin typeface="Times" charset="0"/>
                <a:ea typeface="+mn-ea"/>
                <a:cs typeface="Times" charset="0"/>
                <a:sym typeface="Times" charset="0"/>
              </a:rPr>
              <a:t>Rapid cultural changes echo in the narratives of monstrosity</a:t>
            </a:r>
          </a:p>
          <a:p>
            <a:pPr marL="0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b="1" dirty="0">
                <a:latin typeface="Times" charset="0"/>
                <a:ea typeface="+mn-ea"/>
                <a:cs typeface="Times" charset="0"/>
                <a:sym typeface="Times" charset="0"/>
              </a:rPr>
              <a:t>Monstrosity as a condition of the 21</a:t>
            </a:r>
            <a:r>
              <a:rPr lang="en-US" sz="2400" b="1" baseline="30000" dirty="0">
                <a:latin typeface="Times" charset="0"/>
                <a:ea typeface="+mn-ea"/>
                <a:cs typeface="Times" charset="0"/>
                <a:sym typeface="Times" charset="0"/>
              </a:rPr>
              <a:t>st</a:t>
            </a:r>
            <a:r>
              <a:rPr lang="en-US" sz="2400" b="1" dirty="0">
                <a:latin typeface="Times" charset="0"/>
                <a:ea typeface="+mn-ea"/>
                <a:cs typeface="Times" charset="0"/>
                <a:sym typeface="Times" charset="0"/>
              </a:rPr>
              <a:t> century</a:t>
            </a:r>
            <a:endParaRPr lang="en-US" sz="2400" b="1" dirty="0">
              <a:latin typeface="Times" charset="0"/>
              <a:ea typeface="ヒラギノ明朝 ProN W6" charset="0"/>
              <a:cs typeface="ヒラギノ明朝 ProN W6" charset="0"/>
              <a:sym typeface="Times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066800"/>
            <a:ext cx="640080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>
                <a:ea typeface="+mj-ea"/>
                <a:cs typeface="+mj-cs"/>
              </a:rPr>
              <a:t>Psychoanalytical approach to monsters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EE0BC3-4B66-D141-ADC9-53448EE7D282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7924800" cy="4114800"/>
          </a:xfrm>
        </p:spPr>
        <p:txBody>
          <a:bodyPr/>
          <a:lstStyle/>
          <a:p>
            <a:pPr marL="0" indent="-273050" eaLnBrk="1" hangingPunct="1"/>
            <a:r>
              <a:rPr lang="en-US" sz="2400" b="1" dirty="0">
                <a:latin typeface="Times" charset="0"/>
                <a:cs typeface="Times" charset="0"/>
                <a:sym typeface="Times" charset="0"/>
              </a:rPr>
              <a:t>Uncanny – unfamiliar familiar</a:t>
            </a:r>
          </a:p>
          <a:p>
            <a:pPr marL="0" indent="-273050" eaLnBrk="1" hangingPunct="1"/>
            <a:r>
              <a:rPr lang="en-US" sz="2400" b="1" dirty="0">
                <a:latin typeface="Times" charset="0"/>
                <a:ea typeface="ヒラギノ明朝 ProN W6" charset="0"/>
                <a:sym typeface="Times" charset="0"/>
              </a:rPr>
              <a:t>A repressed memory from childhood</a:t>
            </a:r>
          </a:p>
          <a:p>
            <a:pPr>
              <a:defRPr/>
            </a:pPr>
            <a:r>
              <a:rPr lang="en-US" sz="2400" b="1" dirty="0">
                <a:latin typeface="Times" charset="0"/>
                <a:cs typeface="Times" charset="0"/>
                <a:sym typeface="Times" charset="0"/>
              </a:rPr>
              <a:t>That class of frightening that leads back to the old and the familiar</a:t>
            </a:r>
            <a:endParaRPr lang="en-US" sz="2400" b="1" dirty="0">
              <a:latin typeface="Times" charset="0"/>
              <a:ea typeface="ヒラギノ明朝 ProN W6" charset="0"/>
              <a:cs typeface="ヒラギノ明朝 ProN W6" charset="0"/>
              <a:sym typeface="Times" charset="0"/>
            </a:endParaRPr>
          </a:p>
          <a:p>
            <a:pPr>
              <a:defRPr/>
            </a:pPr>
            <a:r>
              <a:rPr lang="en-US" sz="2400" b="1" dirty="0">
                <a:latin typeface="Times" charset="0"/>
                <a:ea typeface="ヒラギノ明朝 ProN W6" charset="0"/>
                <a:sym typeface="Times" charset="0"/>
              </a:rPr>
              <a:t>Something previously known in which repressed becomes recognizable</a:t>
            </a:r>
            <a:endParaRPr lang="en-US" sz="2400" b="1" dirty="0">
              <a:latin typeface="Times" charset="0"/>
              <a:ea typeface="ヒラギノ明朝 ProN W6" charset="0"/>
              <a:cs typeface="ヒラギノ明朝 ProN W6" charset="0"/>
              <a:sym typeface="Times" charset="0"/>
            </a:endParaRPr>
          </a:p>
          <a:p>
            <a:pPr>
              <a:defRPr/>
            </a:pPr>
            <a:endParaRPr lang="en-US" sz="2400" b="1" dirty="0">
              <a:latin typeface="Times" charset="0"/>
              <a:ea typeface="ヒラギノ明朝 ProN W6" charset="0"/>
              <a:cs typeface="ヒラギノ明朝 ProN W6" charset="0"/>
              <a:sym typeface="Times" charset="0"/>
            </a:endParaRPr>
          </a:p>
          <a:p>
            <a:pPr marL="0" indent="-273050" eaLnBrk="1" hangingPunct="1"/>
            <a:endParaRPr lang="en-US" sz="2400" b="1" dirty="0">
              <a:latin typeface="Times" charset="0"/>
              <a:ea typeface="ヒラギノ明朝 ProN W6" charset="0"/>
              <a:sym typeface="Times" charset="0"/>
            </a:endParaRPr>
          </a:p>
          <a:p>
            <a:pPr marL="0" indent="0" eaLnBrk="1" hangingPunct="1">
              <a:buNone/>
            </a:pPr>
            <a:endParaRPr lang="en-US" sz="2400" b="1" dirty="0">
              <a:latin typeface="Times" charset="0"/>
              <a:ea typeface="ヒラギノ明朝 ProN W6" charset="0"/>
              <a:cs typeface="ヒラギノ明朝 ProN W6" charset="0"/>
              <a:sym typeface="Times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Curtain">
  <a:themeElements>
    <a:clrScheme name="">
      <a:dk1>
        <a:srgbClr val="808080"/>
      </a:dk1>
      <a:lt1>
        <a:srgbClr val="FFFFFF"/>
      </a:lt1>
      <a:dk2>
        <a:srgbClr val="800000"/>
      </a:dk2>
      <a:lt2>
        <a:srgbClr val="000000"/>
      </a:lt2>
      <a:accent1>
        <a:srgbClr val="C02418"/>
      </a:accent1>
      <a:accent2>
        <a:srgbClr val="333399"/>
      </a:accent2>
      <a:accent3>
        <a:srgbClr val="C0AAAA"/>
      </a:accent3>
      <a:accent4>
        <a:srgbClr val="DADADA"/>
      </a:accent4>
      <a:accent5>
        <a:srgbClr val="DCACAB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rtain">
      <a:majorFont>
        <a:latin typeface="Arial Bold"/>
        <a:ea typeface="ヒラギノ角ゴ ProN W6"/>
        <a:cs typeface="ヒラギノ角ゴ ProN W6"/>
      </a:majorFont>
      <a:minorFont>
        <a:latin typeface="Arial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2418"/>
        </a:solidFill>
        <a:ln w="9525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FFFFFF"/>
            </a:solidFill>
            <a:effectLst/>
            <a:latin typeface="Times" charset="0"/>
            <a:ea typeface="ヒラギノ明朝 ProN W3" charset="0"/>
            <a:cs typeface="ヒラギノ明朝 ProN W3" charset="0"/>
            <a:sym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2418"/>
        </a:solidFill>
        <a:ln w="9525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FFFFFF"/>
            </a:solidFill>
            <a:effectLst/>
            <a:latin typeface="Times" charset="0"/>
            <a:ea typeface="ヒラギノ明朝 ProN W3" charset="0"/>
            <a:cs typeface="ヒラギノ明朝 ProN W3" charset="0"/>
            <a:sym typeface="Times" charset="0"/>
          </a:defRPr>
        </a:defPPr>
      </a:lstStyle>
    </a:lnDef>
  </a:objectDefaults>
  <a:extraClrSchemeLst>
    <a:extraClrScheme>
      <a:clrScheme name="1_Curtai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</TotalTime>
  <Pages>0</Pages>
  <Words>774</Words>
  <Characters>0</Characters>
  <Application>Microsoft Macintosh PowerPoint</Application>
  <PresentationFormat>On-screen Show (4:3)</PresentationFormat>
  <Lines>0</Lines>
  <Paragraphs>95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Arial Bold</vt:lpstr>
      <vt:lpstr>Arial Narrow</vt:lpstr>
      <vt:lpstr>Times</vt:lpstr>
      <vt:lpstr>Wingdings</vt:lpstr>
      <vt:lpstr>1_Curtain</vt:lpstr>
      <vt:lpstr>Horizon</vt:lpstr>
      <vt:lpstr>Thesis I: Monster as a Cultural Body</vt:lpstr>
      <vt:lpstr>Thesis II: The Monster always escapes</vt:lpstr>
      <vt:lpstr>Thesis III: The monster as a category crisis</vt:lpstr>
      <vt:lpstr>Thesis Iv: The monster dwells at the gates of difference</vt:lpstr>
      <vt:lpstr>Thesis v: The monster polices the boundaries of the possible</vt:lpstr>
      <vt:lpstr>Thesis vI: Fear of the monster is really a kind of desire</vt:lpstr>
      <vt:lpstr>Thesis vII: The monster stands on the threshold of becoming</vt:lpstr>
      <vt:lpstr>Approaches to monstrosity</vt:lpstr>
      <vt:lpstr>Psychoanalytical approach to monsters</vt:lpstr>
      <vt:lpstr>Representational Approach to monsters</vt:lpstr>
      <vt:lpstr>Repression</vt:lpstr>
      <vt:lpstr>The Return of the Repressed </vt:lpstr>
      <vt:lpstr>The Return of the Repressed </vt:lpstr>
      <vt:lpstr>Ontological approach to monsters</vt:lpstr>
      <vt:lpstr>PowerPoint Presentation</vt:lpstr>
      <vt:lpstr>The Origin of the vampiric myth</vt:lpstr>
      <vt:lpstr>Bram Stocker’s Dracula (1897)</vt:lpstr>
      <vt:lpstr>Vampires in the 1970s-2000s</vt:lpstr>
      <vt:lpstr>PowerPoint Presentation</vt:lpstr>
      <vt:lpstr>Vampires post-Twilight – 2000s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Tod Browining’s Freaks</dc:title>
  <dc:subject/>
  <dc:creator>Marina Levina</dc:creator>
  <cp:keywords/>
  <dc:description/>
  <cp:lastModifiedBy>Marina Levina (mlevina)</cp:lastModifiedBy>
  <cp:revision>12</cp:revision>
  <dcterms:modified xsi:type="dcterms:W3CDTF">2023-10-12T17:33:36Z</dcterms:modified>
</cp:coreProperties>
</file>