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317" r:id="rId4"/>
    <p:sldId id="318" r:id="rId5"/>
    <p:sldId id="315" r:id="rId6"/>
    <p:sldId id="319" r:id="rId7"/>
    <p:sldId id="302" r:id="rId8"/>
    <p:sldId id="284" r:id="rId9"/>
    <p:sldId id="297" r:id="rId10"/>
    <p:sldId id="298" r:id="rId11"/>
    <p:sldId id="299" r:id="rId12"/>
    <p:sldId id="300" r:id="rId13"/>
    <p:sldId id="307" r:id="rId14"/>
    <p:sldId id="310" r:id="rId15"/>
    <p:sldId id="306" r:id="rId16"/>
    <p:sldId id="316" r:id="rId17"/>
    <p:sldId id="304" r:id="rId18"/>
    <p:sldId id="305" r:id="rId19"/>
    <p:sldId id="313" r:id="rId20"/>
    <p:sldId id="268" r:id="rId21"/>
    <p:sldId id="269" r:id="rId22"/>
    <p:sldId id="271" r:id="rId23"/>
    <p:sldId id="272" r:id="rId24"/>
    <p:sldId id="265" r:id="rId25"/>
    <p:sldId id="267" r:id="rId26"/>
    <p:sldId id="276" r:id="rId27"/>
    <p:sldId id="281" r:id="rId28"/>
    <p:sldId id="277" r:id="rId29"/>
    <p:sldId id="278" r:id="rId30"/>
    <p:sldId id="279" r:id="rId31"/>
    <p:sldId id="280" r:id="rId32"/>
    <p:sldId id="286" r:id="rId33"/>
    <p:sldId id="289" r:id="rId34"/>
    <p:sldId id="287" r:id="rId35"/>
    <p:sldId id="288" r:id="rId36"/>
    <p:sldId id="263" r:id="rId37"/>
    <p:sldId id="275" r:id="rId38"/>
    <p:sldId id="285" r:id="rId39"/>
    <p:sldId id="296" r:id="rId4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53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8499" autoAdjust="0"/>
  </p:normalViewPr>
  <p:slideViewPr>
    <p:cSldViewPr snapToGrid="0">
      <p:cViewPr varScale="1">
        <p:scale>
          <a:sx n="112" d="100"/>
          <a:sy n="112" d="100"/>
        </p:scale>
        <p:origin x="582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E87DED-382D-42D0-983A-D8FFBAC3EF97}" type="doc">
      <dgm:prSet loTypeId="urn:microsoft.com/office/officeart/2005/8/layout/process5" loCatId="process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868961AC-D8A8-4FD1-BD34-CF6D3C6E9043}">
      <dgm:prSet/>
      <dgm:spPr/>
      <dgm:t>
        <a:bodyPr/>
        <a:lstStyle/>
        <a:p>
          <a:r>
            <a:rPr lang="cs-CZ" b="0"/>
            <a:t>Stát a jeho role v bezpečnostní politice.</a:t>
          </a:r>
          <a:endParaRPr lang="en-US"/>
        </a:p>
      </dgm:t>
    </dgm:pt>
    <dgm:pt modelId="{167AB503-B623-442E-AA9B-678E5F0F4C22}" type="parTrans" cxnId="{F3231267-C5F3-4047-B0F6-19B548A13400}">
      <dgm:prSet/>
      <dgm:spPr/>
      <dgm:t>
        <a:bodyPr/>
        <a:lstStyle/>
        <a:p>
          <a:endParaRPr lang="en-US"/>
        </a:p>
      </dgm:t>
    </dgm:pt>
    <dgm:pt modelId="{B56A9D1D-E2A5-445E-AED4-E870FD2990DE}" type="sibTrans" cxnId="{F3231267-C5F3-4047-B0F6-19B548A13400}">
      <dgm:prSet/>
      <dgm:spPr/>
      <dgm:t>
        <a:bodyPr/>
        <a:lstStyle/>
        <a:p>
          <a:endParaRPr lang="en-US"/>
        </a:p>
      </dgm:t>
    </dgm:pt>
    <dgm:pt modelId="{17112113-344D-4C34-BBC9-CA07656F700E}">
      <dgm:prSet/>
      <dgm:spPr/>
      <dgm:t>
        <a:bodyPr/>
        <a:lstStyle/>
        <a:p>
          <a:r>
            <a:rPr lang="cs-CZ" b="0"/>
            <a:t>Nástroje vládnutí.</a:t>
          </a:r>
          <a:endParaRPr lang="en-US"/>
        </a:p>
      </dgm:t>
    </dgm:pt>
    <dgm:pt modelId="{CBD01AA6-4051-4406-ACE6-BFD687220927}" type="parTrans" cxnId="{CBB3806B-A022-4988-BC39-8E4DDAAC7A57}">
      <dgm:prSet/>
      <dgm:spPr/>
      <dgm:t>
        <a:bodyPr/>
        <a:lstStyle/>
        <a:p>
          <a:endParaRPr lang="en-US"/>
        </a:p>
      </dgm:t>
    </dgm:pt>
    <dgm:pt modelId="{D239BA51-ADCD-4709-BCF7-0ACB4A6382A9}" type="sibTrans" cxnId="{CBB3806B-A022-4988-BC39-8E4DDAAC7A57}">
      <dgm:prSet/>
      <dgm:spPr/>
      <dgm:t>
        <a:bodyPr/>
        <a:lstStyle/>
        <a:p>
          <a:endParaRPr lang="en-US"/>
        </a:p>
      </dgm:t>
    </dgm:pt>
    <dgm:pt modelId="{2B9A87BE-4AC3-42DF-9B93-F678D34E22EB}">
      <dgm:prSet/>
      <dgm:spPr/>
      <dgm:t>
        <a:bodyPr/>
        <a:lstStyle/>
        <a:p>
          <a:r>
            <a:rPr lang="cs-CZ" b="0"/>
            <a:t>Nestátní aktéři (jako vyzyvatelé státní moci).</a:t>
          </a:r>
          <a:endParaRPr lang="en-US"/>
        </a:p>
      </dgm:t>
    </dgm:pt>
    <dgm:pt modelId="{29B4FD84-789D-4D3F-A8D5-69DD7B8F4C91}" type="parTrans" cxnId="{A703E8F5-F050-4285-9BA3-B1C1CEEE80F7}">
      <dgm:prSet/>
      <dgm:spPr/>
      <dgm:t>
        <a:bodyPr/>
        <a:lstStyle/>
        <a:p>
          <a:endParaRPr lang="en-US"/>
        </a:p>
      </dgm:t>
    </dgm:pt>
    <dgm:pt modelId="{943AA89C-6BB0-4FEF-997D-2335B6BD3A2E}" type="sibTrans" cxnId="{A703E8F5-F050-4285-9BA3-B1C1CEEE80F7}">
      <dgm:prSet/>
      <dgm:spPr/>
      <dgm:t>
        <a:bodyPr/>
        <a:lstStyle/>
        <a:p>
          <a:endParaRPr lang="en-US"/>
        </a:p>
      </dgm:t>
    </dgm:pt>
    <dgm:pt modelId="{626E37D3-AB27-4589-AA18-D86709091285}" type="pres">
      <dgm:prSet presAssocID="{78E87DED-382D-42D0-983A-D8FFBAC3EF97}" presName="diagram" presStyleCnt="0">
        <dgm:presLayoutVars>
          <dgm:dir/>
          <dgm:resizeHandles val="exact"/>
        </dgm:presLayoutVars>
      </dgm:prSet>
      <dgm:spPr/>
    </dgm:pt>
    <dgm:pt modelId="{B5C391CE-A392-406D-AD07-88B51AB19F1C}" type="pres">
      <dgm:prSet presAssocID="{868961AC-D8A8-4FD1-BD34-CF6D3C6E9043}" presName="node" presStyleLbl="node1" presStyleIdx="0" presStyleCnt="3">
        <dgm:presLayoutVars>
          <dgm:bulletEnabled val="1"/>
        </dgm:presLayoutVars>
      </dgm:prSet>
      <dgm:spPr/>
    </dgm:pt>
    <dgm:pt modelId="{B332BC5A-B0F1-4ED4-A9F2-EE62AB4F0796}" type="pres">
      <dgm:prSet presAssocID="{B56A9D1D-E2A5-445E-AED4-E870FD2990DE}" presName="sibTrans" presStyleLbl="sibTrans2D1" presStyleIdx="0" presStyleCnt="2"/>
      <dgm:spPr/>
    </dgm:pt>
    <dgm:pt modelId="{0AB06A0A-A321-407C-A204-D6F3FDA2C8B6}" type="pres">
      <dgm:prSet presAssocID="{B56A9D1D-E2A5-445E-AED4-E870FD2990DE}" presName="connectorText" presStyleLbl="sibTrans2D1" presStyleIdx="0" presStyleCnt="2"/>
      <dgm:spPr/>
    </dgm:pt>
    <dgm:pt modelId="{2FF4F1AB-5324-4DDF-B9B7-5AE614F77432}" type="pres">
      <dgm:prSet presAssocID="{17112113-344D-4C34-BBC9-CA07656F700E}" presName="node" presStyleLbl="node1" presStyleIdx="1" presStyleCnt="3">
        <dgm:presLayoutVars>
          <dgm:bulletEnabled val="1"/>
        </dgm:presLayoutVars>
      </dgm:prSet>
      <dgm:spPr/>
    </dgm:pt>
    <dgm:pt modelId="{BC702CD5-3E05-468A-9DE3-98E07FE0D951}" type="pres">
      <dgm:prSet presAssocID="{D239BA51-ADCD-4709-BCF7-0ACB4A6382A9}" presName="sibTrans" presStyleLbl="sibTrans2D1" presStyleIdx="1" presStyleCnt="2"/>
      <dgm:spPr/>
    </dgm:pt>
    <dgm:pt modelId="{DD8FA38D-F244-40CB-90E9-495CA6266BDF}" type="pres">
      <dgm:prSet presAssocID="{D239BA51-ADCD-4709-BCF7-0ACB4A6382A9}" presName="connectorText" presStyleLbl="sibTrans2D1" presStyleIdx="1" presStyleCnt="2"/>
      <dgm:spPr/>
    </dgm:pt>
    <dgm:pt modelId="{C0B368E6-F22B-47D3-B40F-D5B3F2E27B4F}" type="pres">
      <dgm:prSet presAssocID="{2B9A87BE-4AC3-42DF-9B93-F678D34E22EB}" presName="node" presStyleLbl="node1" presStyleIdx="2" presStyleCnt="3">
        <dgm:presLayoutVars>
          <dgm:bulletEnabled val="1"/>
        </dgm:presLayoutVars>
      </dgm:prSet>
      <dgm:spPr/>
    </dgm:pt>
  </dgm:ptLst>
  <dgm:cxnLst>
    <dgm:cxn modelId="{45623920-7E07-4A67-8FC9-0828128C52BB}" type="presOf" srcId="{B56A9D1D-E2A5-445E-AED4-E870FD2990DE}" destId="{0AB06A0A-A321-407C-A204-D6F3FDA2C8B6}" srcOrd="1" destOrd="0" presId="urn:microsoft.com/office/officeart/2005/8/layout/process5"/>
    <dgm:cxn modelId="{14777841-483C-40B8-8002-B8B7DC05A7E8}" type="presOf" srcId="{D239BA51-ADCD-4709-BCF7-0ACB4A6382A9}" destId="{BC702CD5-3E05-468A-9DE3-98E07FE0D951}" srcOrd="0" destOrd="0" presId="urn:microsoft.com/office/officeart/2005/8/layout/process5"/>
    <dgm:cxn modelId="{F3231267-C5F3-4047-B0F6-19B548A13400}" srcId="{78E87DED-382D-42D0-983A-D8FFBAC3EF97}" destId="{868961AC-D8A8-4FD1-BD34-CF6D3C6E9043}" srcOrd="0" destOrd="0" parTransId="{167AB503-B623-442E-AA9B-678E5F0F4C22}" sibTransId="{B56A9D1D-E2A5-445E-AED4-E870FD2990DE}"/>
    <dgm:cxn modelId="{CBB3806B-A022-4988-BC39-8E4DDAAC7A57}" srcId="{78E87DED-382D-42D0-983A-D8FFBAC3EF97}" destId="{17112113-344D-4C34-BBC9-CA07656F700E}" srcOrd="1" destOrd="0" parTransId="{CBD01AA6-4051-4406-ACE6-BFD687220927}" sibTransId="{D239BA51-ADCD-4709-BCF7-0ACB4A6382A9}"/>
    <dgm:cxn modelId="{A334984F-408D-4F45-A579-7BBF7B418186}" type="presOf" srcId="{B56A9D1D-E2A5-445E-AED4-E870FD2990DE}" destId="{B332BC5A-B0F1-4ED4-A9F2-EE62AB4F0796}" srcOrd="0" destOrd="0" presId="urn:microsoft.com/office/officeart/2005/8/layout/process5"/>
    <dgm:cxn modelId="{E52472A1-63B5-4492-AE95-933FD5FA5678}" type="presOf" srcId="{868961AC-D8A8-4FD1-BD34-CF6D3C6E9043}" destId="{B5C391CE-A392-406D-AD07-88B51AB19F1C}" srcOrd="0" destOrd="0" presId="urn:microsoft.com/office/officeart/2005/8/layout/process5"/>
    <dgm:cxn modelId="{29CB7CA5-502A-4374-97F6-2541F9ECB771}" type="presOf" srcId="{17112113-344D-4C34-BBC9-CA07656F700E}" destId="{2FF4F1AB-5324-4DDF-B9B7-5AE614F77432}" srcOrd="0" destOrd="0" presId="urn:microsoft.com/office/officeart/2005/8/layout/process5"/>
    <dgm:cxn modelId="{E55403C5-DDA7-43ED-A261-CAE48E76973D}" type="presOf" srcId="{2B9A87BE-4AC3-42DF-9B93-F678D34E22EB}" destId="{C0B368E6-F22B-47D3-B40F-D5B3F2E27B4F}" srcOrd="0" destOrd="0" presId="urn:microsoft.com/office/officeart/2005/8/layout/process5"/>
    <dgm:cxn modelId="{C6B027D4-A05D-417C-94F3-EEB1EE1B4D0B}" type="presOf" srcId="{D239BA51-ADCD-4709-BCF7-0ACB4A6382A9}" destId="{DD8FA38D-F244-40CB-90E9-495CA6266BDF}" srcOrd="1" destOrd="0" presId="urn:microsoft.com/office/officeart/2005/8/layout/process5"/>
    <dgm:cxn modelId="{2B660AF3-A211-4BF6-8923-176F9BF35C60}" type="presOf" srcId="{78E87DED-382D-42D0-983A-D8FFBAC3EF97}" destId="{626E37D3-AB27-4589-AA18-D86709091285}" srcOrd="0" destOrd="0" presId="urn:microsoft.com/office/officeart/2005/8/layout/process5"/>
    <dgm:cxn modelId="{A703E8F5-F050-4285-9BA3-B1C1CEEE80F7}" srcId="{78E87DED-382D-42D0-983A-D8FFBAC3EF97}" destId="{2B9A87BE-4AC3-42DF-9B93-F678D34E22EB}" srcOrd="2" destOrd="0" parTransId="{29B4FD84-789D-4D3F-A8D5-69DD7B8F4C91}" sibTransId="{943AA89C-6BB0-4FEF-997D-2335B6BD3A2E}"/>
    <dgm:cxn modelId="{F7BB6889-D856-4E3C-8E8A-10255FD38CB1}" type="presParOf" srcId="{626E37D3-AB27-4589-AA18-D86709091285}" destId="{B5C391CE-A392-406D-AD07-88B51AB19F1C}" srcOrd="0" destOrd="0" presId="urn:microsoft.com/office/officeart/2005/8/layout/process5"/>
    <dgm:cxn modelId="{0E3E27FC-CF80-4F2F-BB5C-9FEB92B6AF01}" type="presParOf" srcId="{626E37D3-AB27-4589-AA18-D86709091285}" destId="{B332BC5A-B0F1-4ED4-A9F2-EE62AB4F0796}" srcOrd="1" destOrd="0" presId="urn:microsoft.com/office/officeart/2005/8/layout/process5"/>
    <dgm:cxn modelId="{25E70DF7-0584-4ED8-BD81-78693731F418}" type="presParOf" srcId="{B332BC5A-B0F1-4ED4-A9F2-EE62AB4F0796}" destId="{0AB06A0A-A321-407C-A204-D6F3FDA2C8B6}" srcOrd="0" destOrd="0" presId="urn:microsoft.com/office/officeart/2005/8/layout/process5"/>
    <dgm:cxn modelId="{54E8C92C-AAD6-49F0-A21D-0353B833A751}" type="presParOf" srcId="{626E37D3-AB27-4589-AA18-D86709091285}" destId="{2FF4F1AB-5324-4DDF-B9B7-5AE614F77432}" srcOrd="2" destOrd="0" presId="urn:microsoft.com/office/officeart/2005/8/layout/process5"/>
    <dgm:cxn modelId="{43DDE4C1-7567-433A-A817-298E20BCFDF5}" type="presParOf" srcId="{626E37D3-AB27-4589-AA18-D86709091285}" destId="{BC702CD5-3E05-468A-9DE3-98E07FE0D951}" srcOrd="3" destOrd="0" presId="urn:microsoft.com/office/officeart/2005/8/layout/process5"/>
    <dgm:cxn modelId="{F24EE06A-46B7-47E4-828C-CB9153BE9853}" type="presParOf" srcId="{BC702CD5-3E05-468A-9DE3-98E07FE0D951}" destId="{DD8FA38D-F244-40CB-90E9-495CA6266BDF}" srcOrd="0" destOrd="0" presId="urn:microsoft.com/office/officeart/2005/8/layout/process5"/>
    <dgm:cxn modelId="{05343AF0-4AB4-418E-A6FC-E292F05B2E25}" type="presParOf" srcId="{626E37D3-AB27-4589-AA18-D86709091285}" destId="{C0B368E6-F22B-47D3-B40F-D5B3F2E27B4F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391CE-A392-406D-AD07-88B51AB19F1C}">
      <dsp:nvSpPr>
        <dsp:cNvPr id="0" name=""/>
        <dsp:cNvSpPr/>
      </dsp:nvSpPr>
      <dsp:spPr>
        <a:xfrm>
          <a:off x="1019" y="330679"/>
          <a:ext cx="2174149" cy="13044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kern="1200"/>
            <a:t>Stát a jeho role v bezpečnostní politice.</a:t>
          </a:r>
          <a:endParaRPr lang="en-US" sz="2100" kern="1200"/>
        </a:p>
      </dsp:txBody>
      <dsp:txXfrm>
        <a:off x="39226" y="368886"/>
        <a:ext cx="2097735" cy="1228075"/>
      </dsp:txXfrm>
    </dsp:sp>
    <dsp:sp modelId="{B332BC5A-B0F1-4ED4-A9F2-EE62AB4F0796}">
      <dsp:nvSpPr>
        <dsp:cNvPr id="0" name=""/>
        <dsp:cNvSpPr/>
      </dsp:nvSpPr>
      <dsp:spPr>
        <a:xfrm>
          <a:off x="2366494" y="713329"/>
          <a:ext cx="460919" cy="53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366494" y="821167"/>
        <a:ext cx="322643" cy="323513"/>
      </dsp:txXfrm>
    </dsp:sp>
    <dsp:sp modelId="{2FF4F1AB-5324-4DDF-B9B7-5AE614F77432}">
      <dsp:nvSpPr>
        <dsp:cNvPr id="0" name=""/>
        <dsp:cNvSpPr/>
      </dsp:nvSpPr>
      <dsp:spPr>
        <a:xfrm>
          <a:off x="3044828" y="330679"/>
          <a:ext cx="2174149" cy="13044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kern="1200"/>
            <a:t>Nástroje vládnutí.</a:t>
          </a:r>
          <a:endParaRPr lang="en-US" sz="2100" kern="1200"/>
        </a:p>
      </dsp:txBody>
      <dsp:txXfrm>
        <a:off x="3083035" y="368886"/>
        <a:ext cx="2097735" cy="1228075"/>
      </dsp:txXfrm>
    </dsp:sp>
    <dsp:sp modelId="{BC702CD5-3E05-468A-9DE3-98E07FE0D951}">
      <dsp:nvSpPr>
        <dsp:cNvPr id="0" name=""/>
        <dsp:cNvSpPr/>
      </dsp:nvSpPr>
      <dsp:spPr>
        <a:xfrm rot="5400000">
          <a:off x="3901443" y="1787359"/>
          <a:ext cx="460919" cy="53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3970146" y="1826494"/>
        <a:ext cx="323513" cy="322643"/>
      </dsp:txXfrm>
    </dsp:sp>
    <dsp:sp modelId="{C0B368E6-F22B-47D3-B40F-D5B3F2E27B4F}">
      <dsp:nvSpPr>
        <dsp:cNvPr id="0" name=""/>
        <dsp:cNvSpPr/>
      </dsp:nvSpPr>
      <dsp:spPr>
        <a:xfrm>
          <a:off x="3044828" y="2504828"/>
          <a:ext cx="2174149" cy="13044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0" kern="1200"/>
            <a:t>Nestátní aktéři (jako vyzyvatelé státní moci).</a:t>
          </a:r>
          <a:endParaRPr lang="en-US" sz="2100" kern="1200"/>
        </a:p>
      </dsp:txBody>
      <dsp:txXfrm>
        <a:off x="3083035" y="2543035"/>
        <a:ext cx="2097735" cy="1228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642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557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2F79C-042D-6A61-A0C1-C3F638D2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F2C3A8D-AA08-97EE-2EE2-9FED6BF41A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A63BB0C-C43E-24D5-7A46-CEF8BAC73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55FD0B-5FAD-E32B-6139-F0F79AC70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873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jkleiner@mail.muni.cz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Role státu v bezpečnosti, její vývoj a problematika vládnutí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dirty="0"/>
              <a:t>11. 12. 2024</a:t>
            </a:r>
          </a:p>
          <a:p>
            <a:r>
              <a:rPr lang="cs-CZ" sz="1800" dirty="0"/>
              <a:t>BSSb1101 Úvod do bezpečnostních a strategických studií</a:t>
            </a:r>
          </a:p>
          <a:p>
            <a:r>
              <a:rPr lang="cs-CZ" sz="1800" dirty="0"/>
              <a:t>Jan KLEINER</a:t>
            </a:r>
          </a:p>
          <a:p>
            <a:r>
              <a:rPr lang="cs-CZ" sz="1800" dirty="0"/>
              <a:t>jkleiner@mail.muni.cz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9574F8E-56AA-3393-EBC9-B3A5BFEE07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371C20-7C58-77C6-3BCF-F5BE4C2C2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409562-1F56-4410-0EBD-1D38F146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Moc/síla - </a:t>
            </a:r>
            <a:r>
              <a:rPr lang="cs-CZ" dirty="0" err="1"/>
              <a:t>power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8BC4F9-DAB6-4385-446E-7173374A6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852022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200" dirty="0"/>
              <a:t>Weber (1922: 156): „</a:t>
            </a:r>
            <a:r>
              <a:rPr lang="cs-CZ" sz="2200" b="1" dirty="0"/>
              <a:t>schopnost jedince [entity] vnutit jiným svou vůli i přes jejich odpor</a:t>
            </a:r>
            <a:r>
              <a:rPr lang="cs-CZ" sz="2200" dirty="0"/>
              <a:t>“.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Důležitá role </a:t>
            </a:r>
            <a:r>
              <a:rPr lang="cs-CZ" sz="2200" b="1" dirty="0"/>
              <a:t>legitimity</a:t>
            </a:r>
            <a:r>
              <a:rPr lang="cs-CZ" sz="2200" dirty="0"/>
              <a:t>.</a:t>
            </a:r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r>
              <a:rPr lang="cs-CZ" sz="2200" dirty="0" err="1"/>
              <a:t>Foucault</a:t>
            </a:r>
            <a:r>
              <a:rPr lang="cs-CZ" sz="2200" dirty="0"/>
              <a:t> (1980): moc není jen v rukou entit, ale je </a:t>
            </a:r>
            <a:r>
              <a:rPr lang="cs-CZ" sz="2200" b="1" dirty="0"/>
              <a:t>pevně včleněná do sociálních struktur</a:t>
            </a:r>
            <a:r>
              <a:rPr lang="cs-CZ" sz="2200" dirty="0"/>
              <a:t>, vědění a každodenních interakcí </a:t>
            </a:r>
            <a:r>
              <a:rPr lang="cs-CZ" sz="2200" dirty="0">
                <a:sym typeface="Wingdings" panose="05000000000000000000" pitchFamily="2" charset="2"/>
              </a:rPr>
              <a:t> mocenské vztahy jsou úplně všude od partnerské interakce pro globální dynamiku.</a:t>
            </a:r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r>
              <a:rPr lang="cs-CZ" sz="2200" dirty="0" err="1"/>
              <a:t>Resource-based</a:t>
            </a:r>
            <a:r>
              <a:rPr lang="cs-CZ" sz="2200" dirty="0"/>
              <a:t> přístup (</a:t>
            </a:r>
            <a:r>
              <a:rPr lang="cs-CZ" sz="2200" dirty="0" err="1"/>
              <a:t>Bachrach</a:t>
            </a:r>
            <a:r>
              <a:rPr lang="cs-CZ" sz="2200" dirty="0"/>
              <a:t> a </a:t>
            </a:r>
            <a:r>
              <a:rPr lang="cs-CZ" sz="2200" dirty="0" err="1"/>
              <a:t>Baratz</a:t>
            </a:r>
            <a:r>
              <a:rPr lang="cs-CZ" sz="2200" dirty="0"/>
              <a:t>, 1953): </a:t>
            </a:r>
            <a:r>
              <a:rPr lang="cs-CZ" sz="2200" b="1" dirty="0"/>
              <a:t>moc jako statek</a:t>
            </a:r>
            <a:r>
              <a:rPr lang="cs-CZ" sz="2200" dirty="0"/>
              <a:t>, který může být získán, kontrolován a vyměňován </a:t>
            </a:r>
            <a:r>
              <a:rPr lang="cs-CZ" sz="2200" dirty="0">
                <a:sym typeface="Wingdings" panose="05000000000000000000" pitchFamily="2" charset="2"/>
              </a:rPr>
              <a:t> tím pádem i zdroj konfliktů.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00685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429405-680B-43C9-99AB-07223D8C72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8AD73C-29F5-9BBF-8694-8626D247D4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F2C686-A2A7-1DC2-4D2A-8E380710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977424"/>
            <a:ext cx="10753200" cy="451576"/>
          </a:xfrm>
        </p:spPr>
        <p:txBody>
          <a:bodyPr/>
          <a:lstStyle/>
          <a:p>
            <a:r>
              <a:rPr lang="cs-CZ" dirty="0"/>
              <a:t>Jak jsme se dostali do stavu, ve kterém je stát dominantní aktér?</a:t>
            </a:r>
          </a:p>
        </p:txBody>
      </p:sp>
    </p:spTree>
    <p:extLst>
      <p:ext uri="{BB962C8B-B14F-4D97-AF65-F5344CB8AC3E}">
        <p14:creationId xmlns:p14="http://schemas.microsoft.com/office/powerpoint/2010/main" val="1416679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C421D8-0628-58FA-844E-4B417CCE6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B84147-D694-6608-FB67-3A1E4200A4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1031" name="Title 3">
            <a:extLst>
              <a:ext uri="{FF2B5EF4-FFF2-40B4-BE49-F238E27FC236}">
                <a16:creationId xmlns:a16="http://schemas.microsoft.com/office/drawing/2014/main" id="{3D66CB12-96BB-F3FE-0FE9-927FB216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Vestfálský mír (1648) (</a:t>
            </a:r>
            <a:r>
              <a:rPr lang="cs-CZ" dirty="0" err="1"/>
              <a:t>Croxton</a:t>
            </a:r>
            <a:r>
              <a:rPr lang="cs-CZ" dirty="0"/>
              <a:t>, 1999)</a:t>
            </a:r>
            <a:endParaRPr lang="en-US" dirty="0"/>
          </a:p>
        </p:txBody>
      </p:sp>
      <p:pic>
        <p:nvPicPr>
          <p:cNvPr id="1026" name="Picture 2" descr="Social Consequences of the Thirty Years' War: Was it Worth it? | Ancient  Origins">
            <a:extLst>
              <a:ext uri="{FF2B5EF4-FFF2-40B4-BE49-F238E27FC236}">
                <a16:creationId xmlns:a16="http://schemas.microsoft.com/office/drawing/2014/main" id="{FF647091-E3A3-998D-6BBE-C267F0D60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1" r="-1" b="-1"/>
          <a:stretch/>
        </p:blipFill>
        <p:spPr bwMode="auto">
          <a:xfrm>
            <a:off x="720000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3" name="Content Placeholder 5">
            <a:extLst>
              <a:ext uri="{FF2B5EF4-FFF2-40B4-BE49-F238E27FC236}">
                <a16:creationId xmlns:a16="http://schemas.microsoft.com/office/drawing/2014/main" id="{47DD3110-51D7-0FB2-3CD1-8B949DA29AA7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/>
          <a:lstStyle/>
          <a:p>
            <a:r>
              <a:rPr lang="cs-CZ" sz="2000" dirty="0"/>
              <a:t>Třicetiletá válka – jeden z nejkrvavějších konfliktů v Evropě.</a:t>
            </a:r>
          </a:p>
          <a:p>
            <a:r>
              <a:rPr lang="cs-CZ" sz="2000" dirty="0"/>
              <a:t>Ustanovení suverenity </a:t>
            </a:r>
            <a:r>
              <a:rPr lang="cs-CZ" sz="2000" dirty="0">
                <a:sym typeface="Wingdings" panose="05000000000000000000" pitchFamily="2" charset="2"/>
              </a:rPr>
              <a:t> ale žádná explicitní zmínka ve smlouvách z </a:t>
            </a:r>
            <a:r>
              <a:rPr lang="cs-CZ" sz="2000" dirty="0" err="1">
                <a:sym typeface="Wingdings" panose="05000000000000000000" pitchFamily="2" charset="2"/>
              </a:rPr>
              <a:t>Münsteru</a:t>
            </a:r>
            <a:r>
              <a:rPr lang="cs-CZ" sz="2000" dirty="0">
                <a:sym typeface="Wingdings" panose="05000000000000000000" pitchFamily="2" charset="2"/>
              </a:rPr>
              <a:t> a </a:t>
            </a:r>
            <a:r>
              <a:rPr lang="cs-CZ" sz="2000" dirty="0" err="1">
                <a:sym typeface="Wingdings" panose="05000000000000000000" pitchFamily="2" charset="2"/>
              </a:rPr>
              <a:t>Osnabrücku</a:t>
            </a:r>
            <a:r>
              <a:rPr lang="cs-CZ" sz="2000" dirty="0">
                <a:sym typeface="Wingdings" panose="05000000000000000000" pitchFamily="2" charset="2"/>
              </a:rPr>
              <a:t>,</a:t>
            </a:r>
          </a:p>
          <a:p>
            <a:r>
              <a:rPr lang="cs-CZ" sz="2000" dirty="0"/>
              <a:t>+ rovnosti a nevměšování.</a:t>
            </a:r>
          </a:p>
          <a:p>
            <a:r>
              <a:rPr lang="cs-CZ" sz="2000" dirty="0"/>
              <a:t>+ </a:t>
            </a:r>
            <a:r>
              <a:rPr lang="cs-CZ" sz="2000" dirty="0" err="1"/>
              <a:t>sekularita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160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49F65E-A4E6-1F4E-393A-CDB8A1EEE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DD3EBE-2910-F423-3E50-39AEE55FD3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B93A76-88D9-7E48-DC9D-0F7F48336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 fontScale="90000"/>
          </a:bodyPr>
          <a:lstStyle/>
          <a:p>
            <a:r>
              <a:rPr lang="cs-CZ" sz="2800" dirty="0"/>
              <a:t>Společenská smlouva (</a:t>
            </a:r>
            <a:r>
              <a:rPr lang="cs-CZ" sz="2800" dirty="0" err="1"/>
              <a:t>Lessnoff</a:t>
            </a:r>
            <a:r>
              <a:rPr lang="cs-CZ" sz="2800" dirty="0"/>
              <a:t>, 1990)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7E1BD1-4FDD-83CE-67A9-332D457F522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Model (</a:t>
            </a:r>
            <a:r>
              <a:rPr lang="cs-CZ" sz="1800" dirty="0" err="1"/>
              <a:t>D´Agostino</a:t>
            </a:r>
            <a:r>
              <a:rPr lang="cs-CZ" sz="1800" dirty="0"/>
              <a:t> a kol., 2021): </a:t>
            </a:r>
            <a:r>
              <a:rPr lang="cs-CZ" sz="1800" b="1" dirty="0" err="1"/>
              <a:t>decision-makeři</a:t>
            </a:r>
            <a:r>
              <a:rPr lang="cs-CZ" sz="1800" dirty="0"/>
              <a:t> vytváří a deliberují </a:t>
            </a:r>
            <a:r>
              <a:rPr lang="cs-CZ" sz="1800" b="1" dirty="0"/>
              <a:t>pravidla</a:t>
            </a:r>
            <a:r>
              <a:rPr lang="cs-CZ" sz="1800" dirty="0"/>
              <a:t> pro </a:t>
            </a:r>
            <a:r>
              <a:rPr lang="cs-CZ" sz="1800" b="1" dirty="0"/>
              <a:t>lidi</a:t>
            </a:r>
            <a:r>
              <a:rPr lang="cs-CZ" sz="1800" dirty="0"/>
              <a:t>, kteří se jimi mají řídit. Aby pravidla fungovala, musí pro ně být </a:t>
            </a:r>
            <a:r>
              <a:rPr lang="cs-CZ" sz="1800" b="1" dirty="0"/>
              <a:t>sdílené důvody </a:t>
            </a:r>
            <a:r>
              <a:rPr lang="cs-CZ" sz="1800" dirty="0"/>
              <a:t>mezi těmito skupinami a musí být </a:t>
            </a:r>
            <a:r>
              <a:rPr lang="cs-CZ" sz="1800" b="1" dirty="0"/>
              <a:t>ospravedlněná</a:t>
            </a:r>
            <a:r>
              <a:rPr lang="cs-CZ" sz="18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SCT říká a vysvětluje, že je racionální vzdát se části svých svobod pro zisk jiných svobod.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Hobbesův „</a:t>
            </a:r>
            <a:r>
              <a:rPr lang="cs-CZ" sz="1800" i="1" dirty="0" err="1"/>
              <a:t>state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nature</a:t>
            </a:r>
            <a:r>
              <a:rPr lang="cs-CZ" sz="1800" dirty="0"/>
              <a:t>“ (16. – 17. stol. – občanská válka v Anglii, protestanské rebelie apod.)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cs-CZ" sz="1800" dirty="0"/>
              <a:t> napojení (distributivní) spravedlnosti, morality, bezpečnosti apod.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Aktéři: stát (suverén) + občané (lid) + relativně nově soukromý sektor.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DE0AB1-8732-470C-DCBA-73604712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60" b="2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232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B013620-BF0E-919A-0FEA-48C2FD2D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Stát jako zdroj hrozeb I (</a:t>
            </a:r>
            <a:r>
              <a:rPr lang="cs-CZ" sz="3200" dirty="0" err="1"/>
              <a:t>Buzan</a:t>
            </a:r>
            <a:r>
              <a:rPr lang="cs-CZ" sz="3200" dirty="0"/>
              <a:t>, 1983)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C2EBF1-60C5-5590-1C15-6E8F27FE03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EF26E1-A90B-729F-7452-032DBA0A0E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14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17F43A4-7374-3A06-7BB0-F8D5CE040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2596845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b="1" u="sng"/>
              <a:t>Faktory:</a:t>
            </a:r>
          </a:p>
          <a:p>
            <a:pPr>
              <a:spcAft>
                <a:spcPts val="600"/>
              </a:spcAft>
            </a:pPr>
            <a:r>
              <a:rPr lang="cs-CZ"/>
              <a:t>Anarchie v mezinárodním systému.</a:t>
            </a:r>
          </a:p>
          <a:p>
            <a:pPr>
              <a:spcAft>
                <a:spcPts val="600"/>
              </a:spcAft>
            </a:pPr>
            <a:r>
              <a:rPr lang="cs-CZ"/>
              <a:t>Kompetitivní podstata států.</a:t>
            </a:r>
          </a:p>
          <a:p>
            <a:pPr>
              <a:spcAft>
                <a:spcPts val="600"/>
              </a:spcAft>
            </a:pPr>
            <a:r>
              <a:rPr lang="cs-CZ"/>
              <a:t>Expanzionistické tendence.</a:t>
            </a:r>
          </a:p>
          <a:p>
            <a:pPr>
              <a:spcAft>
                <a:spcPts val="600"/>
              </a:spcAft>
            </a:pPr>
            <a:r>
              <a:rPr lang="cs-CZ"/>
              <a:t>Vojenské schopnosti.</a:t>
            </a:r>
          </a:p>
        </p:txBody>
      </p:sp>
      <p:pic>
        <p:nvPicPr>
          <p:cNvPr id="4098" name="Picture 2" descr="What Ukraine needs to win the war - Atlantic Council">
            <a:extLst>
              <a:ext uri="{FF2B5EF4-FFF2-40B4-BE49-F238E27FC236}">
                <a16:creationId xmlns:a16="http://schemas.microsoft.com/office/drawing/2014/main" id="{FC9C3A70-D9F1-D20D-57F8-1E23C1FA2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r="5639"/>
          <a:stretch/>
        </p:blipFill>
        <p:spPr bwMode="auto">
          <a:xfrm>
            <a:off x="729509" y="1665288"/>
            <a:ext cx="6207791" cy="4139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8376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4395D3-E117-EAFB-47F9-85B8E7424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B9EB05-8C99-E046-598C-FDA2936F4B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8AAE9B-9C5B-3ACB-1929-F01391CF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/>
              <a:t>Stát jako zdroj hrozeb 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BA4BB23-022A-52AA-9E78-FF21AA98312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dirty="0"/>
              <a:t>+ státní terorismus</a:t>
            </a:r>
          </a:p>
          <a:p>
            <a:pPr>
              <a:spcAft>
                <a:spcPts val="600"/>
              </a:spcAft>
            </a:pPr>
            <a:r>
              <a:rPr lang="cs-CZ" sz="2400" dirty="0"/>
              <a:t>+ represe vůči vlastnímu obyvatelstvu, marginalizace skupin (např. katolíci v Severním Irsku).</a:t>
            </a:r>
          </a:p>
          <a:p>
            <a:pPr>
              <a:spcAft>
                <a:spcPts val="600"/>
              </a:spcAft>
            </a:pPr>
            <a:r>
              <a:rPr lang="cs-CZ" sz="2400" dirty="0"/>
              <a:t>+ rozpad státu jako zdroj hrozeb dovnitř i navenek.</a:t>
            </a:r>
          </a:p>
          <a:p>
            <a:pPr>
              <a:spcAft>
                <a:spcPts val="600"/>
              </a:spcAft>
            </a:pPr>
            <a:r>
              <a:rPr lang="cs-CZ" sz="2400" dirty="0">
                <a:sym typeface="Wingdings" panose="05000000000000000000" pitchFamily="2" charset="2"/>
              </a:rPr>
              <a:t></a:t>
            </a:r>
            <a:r>
              <a:rPr lang="cs-CZ" sz="2400" dirty="0"/>
              <a:t> Double-</a:t>
            </a:r>
            <a:r>
              <a:rPr lang="cs-CZ" sz="2400" dirty="0" err="1"/>
              <a:t>edged</a:t>
            </a:r>
            <a:r>
              <a:rPr lang="cs-CZ" sz="2400" dirty="0"/>
              <a:t> vztah mezi státem a bezpečností jednotlivce.</a:t>
            </a:r>
          </a:p>
          <a:p>
            <a:pPr>
              <a:spcAft>
                <a:spcPts val="600"/>
              </a:spcAft>
            </a:pPr>
            <a:endParaRPr lang="cs-CZ" sz="2400" dirty="0"/>
          </a:p>
        </p:txBody>
      </p:sp>
      <p:pic>
        <p:nvPicPr>
          <p:cNvPr id="3074" name="Picture 2" descr="Reliable no more? The current state of the Syrian armed forces - Atlantic  Council">
            <a:extLst>
              <a:ext uri="{FF2B5EF4-FFF2-40B4-BE49-F238E27FC236}">
                <a16:creationId xmlns:a16="http://schemas.microsoft.com/office/drawing/2014/main" id="{0E055257-A1D8-E3A3-7648-DC736F97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" r="8602" b="3"/>
          <a:stretch/>
        </p:blipFill>
        <p:spPr bwMode="auto">
          <a:xfrm>
            <a:off x="6251280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20369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63BF6-A116-DF13-F001-6F5E079E5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1F00B88-ADB0-A275-6C47-BE5981650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1108937-0DE8-743C-0EDB-A611AA09D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vládnutí</a:t>
            </a:r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3587CF-A619-890C-9D98-50C371D9F9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pic>
        <p:nvPicPr>
          <p:cNvPr id="7" name="Zástupný symbol obrázku 6" descr="Obsah obrázku osoba, lidé, interiér&#10;&#10;Popis byl vytvořen automaticky">
            <a:extLst>
              <a:ext uri="{FF2B5EF4-FFF2-40B4-BE49-F238E27FC236}">
                <a16:creationId xmlns:a16="http://schemas.microsoft.com/office/drawing/2014/main" id="{28A96DC2-361F-DF75-3987-B1D439A192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6424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65F274-B510-C5CE-A0DC-A0ED00578A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B465C1-BF5D-1A0D-DD0A-D1A073C052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D27798-505F-33D0-5383-1FA34D6E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Možná kategorizace na ose: paternalismus vs. autonomie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BE90D2-5F38-BCC2-20A0-8ABF503C8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29789"/>
            <a:ext cx="5227873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200" dirty="0"/>
              <a:t>Stát má možnost své obyvatele kontrolovat a ovlivňovat skrze </a:t>
            </a:r>
            <a:r>
              <a:rPr lang="cs-CZ" sz="2200" dirty="0" err="1"/>
              <a:t>policy</a:t>
            </a:r>
            <a:r>
              <a:rPr lang="cs-CZ" sz="2200" dirty="0"/>
              <a:t> </a:t>
            </a:r>
            <a:r>
              <a:rPr lang="cs-CZ" sz="2200" dirty="0" err="1"/>
              <a:t>tools</a:t>
            </a:r>
            <a:r>
              <a:rPr lang="cs-CZ" sz="2200" dirty="0"/>
              <a:t> (další slide) a obecně se může pohybovat na škále </a:t>
            </a:r>
            <a:r>
              <a:rPr lang="cs-CZ" sz="2200" b="1" dirty="0"/>
              <a:t>paternalismus</a:t>
            </a:r>
            <a:r>
              <a:rPr lang="cs-CZ" sz="2200" dirty="0"/>
              <a:t> (</a:t>
            </a:r>
            <a:r>
              <a:rPr lang="cs-CZ" sz="2200" dirty="0" err="1"/>
              <a:t>large</a:t>
            </a:r>
            <a:r>
              <a:rPr lang="cs-CZ" sz="2200" dirty="0"/>
              <a:t> </a:t>
            </a:r>
            <a:r>
              <a:rPr lang="cs-CZ" sz="2200" dirty="0" err="1"/>
              <a:t>state</a:t>
            </a:r>
            <a:r>
              <a:rPr lang="cs-CZ" sz="2200" dirty="0"/>
              <a:t>) vs. </a:t>
            </a:r>
            <a:r>
              <a:rPr lang="cs-CZ" sz="2200" b="1" dirty="0"/>
              <a:t>autonomie</a:t>
            </a:r>
            <a:r>
              <a:rPr lang="cs-CZ" sz="2200" dirty="0"/>
              <a:t> (</a:t>
            </a:r>
            <a:r>
              <a:rPr lang="cs-CZ" sz="2200" dirty="0" err="1"/>
              <a:t>minimalist</a:t>
            </a:r>
            <a:r>
              <a:rPr lang="cs-CZ" sz="2200" dirty="0"/>
              <a:t> </a:t>
            </a:r>
            <a:r>
              <a:rPr lang="cs-CZ" sz="2200" dirty="0" err="1"/>
              <a:t>state</a:t>
            </a:r>
            <a:r>
              <a:rPr lang="cs-CZ" sz="2200" dirty="0"/>
              <a:t>) (osobní svoboda).</a:t>
            </a:r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r>
              <a:rPr lang="cs-CZ" sz="2200" b="1" dirty="0" err="1"/>
              <a:t>Nanny</a:t>
            </a:r>
            <a:r>
              <a:rPr lang="cs-CZ" sz="2200" b="1" dirty="0"/>
              <a:t> </a:t>
            </a:r>
            <a:r>
              <a:rPr lang="cs-CZ" sz="2200" b="1" dirty="0" err="1"/>
              <a:t>state</a:t>
            </a:r>
            <a:r>
              <a:rPr lang="cs-CZ" sz="2200" b="1" dirty="0"/>
              <a:t> index </a:t>
            </a:r>
            <a:r>
              <a:rPr lang="cs-CZ" sz="2200" dirty="0"/>
              <a:t>– myslíte, že je ČR paternalistickým státem, či nikoliv?</a:t>
            </a:r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r>
              <a:rPr lang="cs-CZ" sz="2200" dirty="0"/>
              <a:t>Měl by být stát paternalistický co se týče kyberbezpečnosti? Proč?</a:t>
            </a:r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  <p:pic>
        <p:nvPicPr>
          <p:cNvPr id="7" name="Obrázek 6" descr="Obsah obrázku váha&#10;&#10;Popis byl vytvořen automaticky">
            <a:extLst>
              <a:ext uri="{FF2B5EF4-FFF2-40B4-BE49-F238E27FC236}">
                <a16:creationId xmlns:a16="http://schemas.microsoft.com/office/drawing/2014/main" id="{19EF8380-5F8E-5392-1D90-1472704A3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95425"/>
            <a:ext cx="4274362" cy="42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8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5311CE-4C9F-E200-B17A-C510E93655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9C4BEB-B7D3-41DF-78E9-CAFD4B42DE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2B1689-E942-F7C9-A945-308AD938D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err="1"/>
              <a:t>Carrots</a:t>
            </a:r>
            <a:r>
              <a:rPr lang="cs-CZ" sz="2800" dirty="0"/>
              <a:t>, </a:t>
            </a:r>
            <a:r>
              <a:rPr lang="cs-CZ" sz="2800" dirty="0" err="1"/>
              <a:t>sticks</a:t>
            </a:r>
            <a:r>
              <a:rPr lang="cs-CZ" sz="2800" dirty="0"/>
              <a:t>, and </a:t>
            </a:r>
            <a:r>
              <a:rPr lang="cs-CZ" sz="2800" dirty="0" err="1"/>
              <a:t>sermons</a:t>
            </a:r>
            <a:r>
              <a:rPr lang="cs-CZ" sz="2800" dirty="0"/>
              <a:t> (</a:t>
            </a:r>
            <a:r>
              <a:rPr lang="cs-CZ" sz="2800" dirty="0" err="1"/>
              <a:t>Bemelmans-Videc</a:t>
            </a:r>
            <a:r>
              <a:rPr lang="cs-CZ" sz="2800" dirty="0"/>
              <a:t> a kol., 1998)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481B268-EF58-70D3-8100-FF1B641D7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021818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Politika = „kdo dostane co, kdy, a jak“ (</a:t>
            </a:r>
            <a:r>
              <a:rPr lang="cs-CZ" sz="2400" dirty="0" err="1"/>
              <a:t>Laswell</a:t>
            </a:r>
            <a:r>
              <a:rPr lang="cs-CZ" sz="2400" dirty="0"/>
              <a:t>, 1936).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K jejímu uskutečňování slouží </a:t>
            </a:r>
            <a:r>
              <a:rPr lang="cs-CZ" sz="2400" b="1" dirty="0" err="1"/>
              <a:t>policy</a:t>
            </a:r>
            <a:r>
              <a:rPr lang="cs-CZ" sz="2400" b="1" dirty="0"/>
              <a:t> </a:t>
            </a:r>
            <a:r>
              <a:rPr lang="cs-CZ" sz="2400" b="1" dirty="0" err="1"/>
              <a:t>tools</a:t>
            </a:r>
            <a:r>
              <a:rPr lang="cs-CZ" sz="2400" dirty="0"/>
              <a:t> – </a:t>
            </a:r>
            <a:r>
              <a:rPr lang="cs-CZ" sz="2400" b="1" dirty="0" err="1"/>
              <a:t>carrots</a:t>
            </a:r>
            <a:r>
              <a:rPr lang="cs-CZ" sz="2400" dirty="0"/>
              <a:t> (motivace), </a:t>
            </a:r>
            <a:r>
              <a:rPr lang="cs-CZ" sz="2400" b="1" dirty="0" err="1"/>
              <a:t>sticks</a:t>
            </a:r>
            <a:r>
              <a:rPr lang="cs-CZ" sz="2400" dirty="0"/>
              <a:t> (trestání, represe), </a:t>
            </a:r>
            <a:r>
              <a:rPr lang="cs-CZ" sz="2400" b="1" dirty="0" err="1"/>
              <a:t>sermons</a:t>
            </a:r>
            <a:r>
              <a:rPr lang="cs-CZ" sz="2400" b="1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infromační</a:t>
            </a:r>
            <a:r>
              <a:rPr lang="cs-CZ" sz="2400" dirty="0"/>
              <a:t> působení).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ym typeface="Wingdings" panose="05000000000000000000" pitchFamily="2" charset="2"/>
              </a:rPr>
              <a:t> obecně: </a:t>
            </a:r>
            <a:r>
              <a:rPr lang="cs-CZ" sz="2400" i="1" dirty="0" err="1">
                <a:sym typeface="Wingdings" panose="05000000000000000000" pitchFamily="2" charset="2"/>
              </a:rPr>
              <a:t>governance</a:t>
            </a:r>
            <a:endParaRPr lang="cs-CZ" sz="2400" i="1" dirty="0"/>
          </a:p>
          <a:p>
            <a:pPr>
              <a:lnSpc>
                <a:spcPct val="100000"/>
              </a:lnSpc>
            </a:pPr>
            <a:r>
              <a:rPr lang="cs-CZ" sz="2400" dirty="0"/>
              <a:t>+ Další </a:t>
            </a:r>
            <a:r>
              <a:rPr lang="cs-CZ" sz="2400" i="1" dirty="0" err="1"/>
              <a:t>modes</a:t>
            </a:r>
            <a:r>
              <a:rPr lang="cs-CZ" sz="2400" i="1" dirty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governance</a:t>
            </a:r>
            <a:r>
              <a:rPr lang="cs-CZ" sz="2400" i="1" dirty="0"/>
              <a:t> </a:t>
            </a:r>
            <a:r>
              <a:rPr lang="cs-CZ" sz="2400" dirty="0"/>
              <a:t>(Bell a </a:t>
            </a:r>
            <a:r>
              <a:rPr lang="cs-CZ" sz="2400" dirty="0" err="1"/>
              <a:t>Hindmoore</a:t>
            </a:r>
            <a:r>
              <a:rPr lang="cs-CZ" sz="2400" dirty="0"/>
              <a:t>, 2009): hierarchie, přesvědčování, trhy, </a:t>
            </a:r>
            <a:r>
              <a:rPr lang="cs-CZ" sz="2400" dirty="0" err="1"/>
              <a:t>community</a:t>
            </a:r>
            <a:r>
              <a:rPr lang="cs-CZ" sz="2400" dirty="0"/>
              <a:t> </a:t>
            </a:r>
            <a:r>
              <a:rPr lang="cs-CZ" sz="2400" dirty="0" err="1"/>
              <a:t>engagement</a:t>
            </a:r>
            <a:r>
              <a:rPr lang="cs-CZ" sz="2400" dirty="0"/>
              <a:t>.</a:t>
            </a: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5122" name="Picture 2" descr="Carrot and Stick – SMITH">
            <a:extLst>
              <a:ext uri="{FF2B5EF4-FFF2-40B4-BE49-F238E27FC236}">
                <a16:creationId xmlns:a16="http://schemas.microsoft.com/office/drawing/2014/main" id="{131DEDCD-91D0-BCBF-38D7-6261A0EA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18" y="2057400"/>
            <a:ext cx="41243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98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19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sz="3700"/>
              <a:t>Nestátní aktéři jako vyzyvatelé státní moci</a:t>
            </a:r>
          </a:p>
        </p:txBody>
      </p:sp>
      <p:pic>
        <p:nvPicPr>
          <p:cNvPr id="7" name="Obrázek 6" descr="Obsah obrázku kruh, zrcadlo, umění, světlo&#10;&#10;Popis byl vytvořen automaticky">
            <a:extLst>
              <a:ext uri="{FF2B5EF4-FFF2-40B4-BE49-F238E27FC236}">
                <a16:creationId xmlns:a16="http://schemas.microsoft.com/office/drawing/2014/main" id="{FFC42023-6DC5-9940-4698-090A5832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1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333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058C76-DAB6-1E8A-2835-9D054E449A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Úvod do BSS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CC4E91-89B0-D11C-C7CC-77C630874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04DD80-8527-51CF-3099-D03758EF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err="1"/>
              <a:t>Outline</a:t>
            </a:r>
            <a:endParaRPr lang="en-US" sz="2200"/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377979B7-2157-2B2F-1D18-7978172DFBE7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776609595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ázek 7" descr="Obsah obrázku snímek obrazovky, kruh, text, Grafika&#10;&#10;Popis byl vytvořen automaticky">
            <a:extLst>
              <a:ext uri="{FF2B5EF4-FFF2-40B4-BE49-F238E27FC236}">
                <a16:creationId xmlns:a16="http://schemas.microsoft.com/office/drawing/2014/main" id="{D26A03D4-6A48-BFCF-968B-E7235F093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291302"/>
            <a:ext cx="47434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41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1C380E-F3AE-7E1D-4858-F8361E09A0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68FA59-E72B-DD1F-188E-1B0A960B7B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B06BF9-01AB-AE68-F8D7-1514E370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Nestátní aktéři (</a:t>
            </a:r>
            <a:r>
              <a:rPr lang="cs-CZ" dirty="0" err="1"/>
              <a:t>Josselin</a:t>
            </a:r>
            <a:r>
              <a:rPr lang="cs-CZ" dirty="0"/>
              <a:t> a </a:t>
            </a:r>
            <a:r>
              <a:rPr lang="cs-CZ" dirty="0" err="1"/>
              <a:t>Wallace</a:t>
            </a:r>
            <a:r>
              <a:rPr lang="cs-CZ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1AE8B68-05B5-CDC3-AF80-3D30AD5BF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u="sng" dirty="0"/>
              <a:t>Obecně: </a:t>
            </a:r>
            <a:r>
              <a:rPr lang="cs-CZ" sz="2000" dirty="0"/>
              <a:t>subjekty, které se </a:t>
            </a:r>
            <a:r>
              <a:rPr lang="cs-CZ" sz="2000" b="1" dirty="0"/>
              <a:t>účastní mezinárodních vztahů </a:t>
            </a:r>
            <a:r>
              <a:rPr lang="cs-CZ" sz="2000" dirty="0"/>
              <a:t>prostřednictvím </a:t>
            </a:r>
            <a:r>
              <a:rPr lang="cs-CZ" sz="2000" b="1" dirty="0"/>
              <a:t>interakcí</a:t>
            </a:r>
            <a:r>
              <a:rPr lang="cs-CZ" sz="2000" dirty="0"/>
              <a:t> s vládními orgány, jinými nestátními subjekty a mezinárodními organizacemi, </a:t>
            </a:r>
            <a:r>
              <a:rPr lang="cs-CZ" sz="2000" b="1" dirty="0"/>
              <a:t>aniž by byly oficiální vládou nebo státem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u="sng" dirty="0"/>
              <a:t>3 indikátory</a:t>
            </a:r>
            <a:r>
              <a:rPr lang="cs-CZ" sz="2000" dirty="0"/>
              <a:t>: „[1] organizace zcela, nebo zásadně </a:t>
            </a:r>
            <a:r>
              <a:rPr lang="cs-CZ" sz="2000" b="1" dirty="0">
                <a:solidFill>
                  <a:srgbClr val="FF0000"/>
                </a:solidFill>
              </a:rPr>
              <a:t>autonomní na vládě </a:t>
            </a:r>
            <a:r>
              <a:rPr lang="cs-CZ" sz="2000" dirty="0"/>
              <a:t>a jejím </a:t>
            </a:r>
            <a:r>
              <a:rPr lang="cs-CZ" sz="2000" b="1" dirty="0">
                <a:solidFill>
                  <a:srgbClr val="FF0000"/>
                </a:solidFill>
              </a:rPr>
              <a:t>financování</a:t>
            </a:r>
            <a:r>
              <a:rPr lang="cs-CZ" sz="2000" dirty="0"/>
              <a:t>, které vychází z občanské společnosti, tržních sil, nebo politických impulzů za hranicí státní kontroly nebo direkce; [2] operující nebo účastnící se sítí, které </a:t>
            </a:r>
            <a:r>
              <a:rPr lang="cs-CZ" sz="2000" b="1" dirty="0">
                <a:solidFill>
                  <a:srgbClr val="0070C0"/>
                </a:solidFill>
              </a:rPr>
              <a:t>přesahují hranice jednoho státu</a:t>
            </a:r>
            <a:r>
              <a:rPr lang="cs-CZ" sz="2000" dirty="0"/>
              <a:t> – tedy účastnící se nadnárodních vztahů…; [3] chovající se způsoby, které </a:t>
            </a:r>
            <a:r>
              <a:rPr lang="cs-CZ" sz="2000" b="1" dirty="0">
                <a:solidFill>
                  <a:srgbClr val="00B050"/>
                </a:solidFill>
              </a:rPr>
              <a:t>mají politické důsledky</a:t>
            </a:r>
            <a:r>
              <a:rPr lang="cs-CZ" sz="2000" dirty="0"/>
              <a:t> v jednom nebo více státech nebo v rámci mezinárodních institucí – buď jako primární cíl nebo jako aspekt jejich aktivit“ (</a:t>
            </a:r>
            <a:r>
              <a:rPr lang="cs-CZ" sz="2000" dirty="0" err="1"/>
              <a:t>Josselin</a:t>
            </a:r>
            <a:r>
              <a:rPr lang="cs-CZ" sz="2000" dirty="0"/>
              <a:t> a </a:t>
            </a:r>
            <a:r>
              <a:rPr lang="cs-CZ" sz="2000" dirty="0" err="1"/>
              <a:t>Wallace</a:t>
            </a:r>
            <a:r>
              <a:rPr lang="cs-CZ" sz="2000" dirty="0"/>
              <a:t>, 2000, s. 3-4).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48253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6AFA1FA-7C7A-E89C-A552-BADE4F0DF5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B51FFB-A350-9F09-0569-392AD4B97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D33997-86E0-6143-B56A-FE95AAD8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nestátních aktérů (</a:t>
            </a:r>
            <a:r>
              <a:rPr lang="cs-CZ" dirty="0" err="1"/>
              <a:t>Josselin</a:t>
            </a:r>
            <a:r>
              <a:rPr lang="cs-CZ" dirty="0"/>
              <a:t> a </a:t>
            </a:r>
            <a:r>
              <a:rPr lang="cs-CZ" dirty="0" err="1"/>
              <a:t>Wallace</a:t>
            </a:r>
            <a:r>
              <a:rPr lang="cs-CZ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9A9FDE-3570-8A0F-B055-1410E1B0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98002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u="sng" dirty="0"/>
              <a:t>Základní dělení</a:t>
            </a:r>
            <a:r>
              <a:rPr lang="cs-CZ" sz="2000" dirty="0"/>
              <a:t>: násilní (teroristé, guerilla apod.) vs. nenásilní (</a:t>
            </a:r>
            <a:r>
              <a:rPr lang="cs-CZ" sz="2000" dirty="0" err="1"/>
              <a:t>NGOs</a:t>
            </a:r>
            <a:r>
              <a:rPr lang="cs-CZ" sz="2000" dirty="0"/>
              <a:t>, environmentální skupiny, kulturní organizace apod.)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u="sng" dirty="0"/>
              <a:t>Nevládní organizace</a:t>
            </a:r>
            <a:r>
              <a:rPr lang="cs-CZ" sz="2000" dirty="0"/>
              <a:t>: organizace které usilují o sociální, humanitární a politické změny (např. </a:t>
            </a:r>
            <a:r>
              <a:rPr lang="cs-CZ" sz="2000" dirty="0" err="1"/>
              <a:t>Amnesty</a:t>
            </a:r>
            <a:r>
              <a:rPr lang="cs-CZ" sz="2000" dirty="0"/>
              <a:t> International).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Nadnárodní korporace (MNC)</a:t>
            </a:r>
            <a:r>
              <a:rPr lang="cs-CZ" sz="2000" dirty="0"/>
              <a:t>: velké společnosti působící za hranicemi které ovlivňují hospodářskou politiku (např. Shell, Microsoft).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Teroristické skupiny</a:t>
            </a:r>
            <a:r>
              <a:rPr lang="cs-CZ" sz="2000" dirty="0"/>
              <a:t>: organizace, které využívají násilí k dosažení politických cílů a ovlivňují bezpečnostní politiku na celém světě (např. ISIS).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Mezinárodní média</a:t>
            </a:r>
            <a:r>
              <a:rPr lang="cs-CZ" sz="2000" dirty="0"/>
              <a:t>: vydavatelství, která utvářejí veřejné mínění a tok informací napříč zeměmi (např. BBC, CNN).</a:t>
            </a:r>
          </a:p>
        </p:txBody>
      </p:sp>
    </p:spTree>
    <p:extLst>
      <p:ext uri="{BB962C8B-B14F-4D97-AF65-F5344CB8AC3E}">
        <p14:creationId xmlns:p14="http://schemas.microsoft.com/office/powerpoint/2010/main" val="2497948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AF4BBC-A800-C3CB-B29E-3C0B099D8C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14F725-EBA3-FC98-EB76-55B528F9CF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F4B79E-63F5-DA53-AE9F-056E32F8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a mechanismy: </a:t>
            </a:r>
            <a:r>
              <a:rPr lang="cs-CZ" dirty="0" err="1"/>
              <a:t>NSAs</a:t>
            </a:r>
            <a:r>
              <a:rPr lang="cs-CZ" dirty="0"/>
              <a:t> jako doplněk ke státní moci (</a:t>
            </a:r>
            <a:r>
              <a:rPr lang="cs-CZ" dirty="0" err="1"/>
              <a:t>Josselin</a:t>
            </a:r>
            <a:r>
              <a:rPr lang="cs-CZ" dirty="0"/>
              <a:t> a </a:t>
            </a:r>
            <a:r>
              <a:rPr lang="cs-CZ" dirty="0" err="1"/>
              <a:t>Wallace</a:t>
            </a:r>
            <a:r>
              <a:rPr lang="cs-CZ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9E2C4E-FDBC-7A18-0885-BC02FD395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2214002"/>
            <a:ext cx="10753200" cy="4139998"/>
          </a:xfrm>
        </p:spPr>
        <p:txBody>
          <a:bodyPr/>
          <a:lstStyle/>
          <a:p>
            <a:r>
              <a:rPr lang="cs-CZ" b="1" u="sng" dirty="0"/>
              <a:t>Mechanismy vlivu</a:t>
            </a:r>
            <a:r>
              <a:rPr lang="cs-CZ" dirty="0"/>
              <a:t>:</a:t>
            </a:r>
          </a:p>
          <a:p>
            <a:pPr lvl="1"/>
            <a:r>
              <a:rPr lang="cs-CZ" b="1" dirty="0"/>
              <a:t>Lobbing a propagace</a:t>
            </a:r>
            <a:r>
              <a:rPr lang="cs-CZ" dirty="0"/>
              <a:t>: přímá interakce s politickými představiteli a fóry.</a:t>
            </a:r>
          </a:p>
          <a:p>
            <a:pPr lvl="1"/>
            <a:r>
              <a:rPr lang="cs-CZ" b="1" dirty="0"/>
              <a:t>Veřejné kampaně</a:t>
            </a:r>
            <a:r>
              <a:rPr lang="cs-CZ" dirty="0"/>
              <a:t>: využití médií a veřejných akcí k formování názorů a nátlaku na vládu. </a:t>
            </a:r>
          </a:p>
          <a:p>
            <a:pPr lvl="1"/>
            <a:r>
              <a:rPr lang="cs-CZ" b="1" dirty="0"/>
              <a:t>Partnerství</a:t>
            </a:r>
            <a:r>
              <a:rPr lang="cs-CZ" dirty="0"/>
              <a:t>: spolupráce s vládami a dalšími organizacemi při realizaci projektů.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b="1" u="sng" dirty="0"/>
              <a:t>Příklady vlivu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Nevládní organizace</a:t>
            </a:r>
            <a:r>
              <a:rPr lang="cs-CZ" dirty="0"/>
              <a:t>: kampaně za lidská práva a environmentální standardy. </a:t>
            </a:r>
          </a:p>
          <a:p>
            <a:pPr lvl="1"/>
            <a:r>
              <a:rPr lang="cs-CZ" b="1" dirty="0"/>
              <a:t>Nadnárodní korporace</a:t>
            </a:r>
            <a:r>
              <a:rPr lang="cs-CZ" dirty="0"/>
              <a:t>: lobbování za příznivé obchodní podmínky a právní předpisy.</a:t>
            </a:r>
          </a:p>
        </p:txBody>
      </p:sp>
    </p:spTree>
    <p:extLst>
      <p:ext uri="{BB962C8B-B14F-4D97-AF65-F5344CB8AC3E}">
        <p14:creationId xmlns:p14="http://schemas.microsoft.com/office/powerpoint/2010/main" val="120147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43B091-48B8-7A01-CEC2-4C83559C27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E225F1-FEDB-D930-A3E4-3176C24FA5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51C7A1-8EB9-A74C-36AF-D96156A8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Výzvy a kritika (</a:t>
            </a:r>
            <a:r>
              <a:rPr lang="cs-CZ" dirty="0" err="1"/>
              <a:t>Josselin</a:t>
            </a:r>
            <a:r>
              <a:rPr lang="cs-CZ" dirty="0"/>
              <a:t> a </a:t>
            </a:r>
            <a:r>
              <a:rPr lang="cs-CZ" dirty="0" err="1"/>
              <a:t>Wallace</a:t>
            </a:r>
            <a:r>
              <a:rPr lang="cs-CZ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08ABAF-B95E-A851-3C8E-358AB58E3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Odpovědnost</a:t>
            </a:r>
            <a:r>
              <a:rPr lang="cs-CZ" sz="2400" dirty="0"/>
              <a:t> (</a:t>
            </a:r>
            <a:r>
              <a:rPr lang="cs-CZ" sz="2400" dirty="0" err="1"/>
              <a:t>accountability</a:t>
            </a:r>
            <a:r>
              <a:rPr lang="cs-CZ" sz="2400" dirty="0"/>
              <a:t>): otázky týkající se toho, koho nestátní subjekty zastupují, čí zájmy hájí a komu a jak jsou za své jednání odpovědné.</a:t>
            </a:r>
          </a:p>
          <a:p>
            <a:r>
              <a:rPr lang="cs-CZ" sz="2400" b="1" dirty="0"/>
              <a:t>Legitimita</a:t>
            </a:r>
            <a:r>
              <a:rPr lang="cs-CZ" sz="2400" dirty="0"/>
              <a:t>: obavy o demokratickou legitimitu vlivu nestátních subjektů na veřejnou politiku.</a:t>
            </a:r>
          </a:p>
          <a:p>
            <a:r>
              <a:rPr lang="cs-CZ" sz="2400" b="1" dirty="0"/>
              <a:t>Dopad na státní suverenitu</a:t>
            </a:r>
            <a:r>
              <a:rPr lang="cs-CZ" sz="2400" dirty="0"/>
              <a:t>: otázky týkající se oslabení tradičních pravomocí státu v souvislosti s činností nestátních subjektů (viz další slidy).</a:t>
            </a:r>
          </a:p>
        </p:txBody>
      </p:sp>
    </p:spTree>
    <p:extLst>
      <p:ext uri="{BB962C8B-B14F-4D97-AF65-F5344CB8AC3E}">
        <p14:creationId xmlns:p14="http://schemas.microsoft.com/office/powerpoint/2010/main" val="3608866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CD640C-1DCE-6A8A-0205-08AB1A91F5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7CEE8-DC2A-CEDC-DEE7-F291E76869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195678-EA52-7034-3ADE-42A37AE5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Nestátní aktéři vs. stát z pohledu vybraných teorií (MVZ) 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BD1B65-0CC6-F967-72F3-BD79D1C0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03915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b="1" u="sng" dirty="0"/>
              <a:t>Neorealismus</a:t>
            </a:r>
            <a:r>
              <a:rPr lang="cs-CZ" sz="1800" dirty="0"/>
              <a:t>: </a:t>
            </a:r>
            <a:r>
              <a:rPr lang="cs-CZ" sz="1800" b="1" dirty="0"/>
              <a:t>stát</a:t>
            </a:r>
            <a:r>
              <a:rPr lang="cs-CZ" sz="1800" dirty="0"/>
              <a:t> jako </a:t>
            </a:r>
            <a:r>
              <a:rPr lang="cs-CZ" sz="1800" b="1" dirty="0"/>
              <a:t>primární</a:t>
            </a:r>
            <a:r>
              <a:rPr lang="cs-CZ" sz="1800" dirty="0"/>
              <a:t> aktér, ale uznává roli těch </a:t>
            </a:r>
            <a:r>
              <a:rPr lang="cs-CZ" sz="1800" b="1" dirty="0"/>
              <a:t>nestátních</a:t>
            </a:r>
            <a:r>
              <a:rPr lang="cs-CZ" sz="1800" dirty="0"/>
              <a:t> (kteří jsou ale </a:t>
            </a:r>
            <a:r>
              <a:rPr lang="cs-CZ" sz="1800" b="1" dirty="0"/>
              <a:t>sekundární</a:t>
            </a:r>
            <a:r>
              <a:rPr lang="cs-CZ" sz="1800" dirty="0"/>
              <a:t>) (</a:t>
            </a:r>
            <a:r>
              <a:rPr lang="cs-CZ" sz="1800" dirty="0" err="1"/>
              <a:t>Jalal</a:t>
            </a:r>
            <a:r>
              <a:rPr lang="cs-CZ" sz="1800" dirty="0"/>
              <a:t>, 2021).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u="sng" dirty="0"/>
              <a:t>Liberalismus</a:t>
            </a:r>
            <a:r>
              <a:rPr lang="cs-CZ" sz="1800" dirty="0"/>
              <a:t>: nestátní aktéři jako nadnárodní korporace, </a:t>
            </a:r>
            <a:r>
              <a:rPr lang="cs-CZ" sz="1800" dirty="0" err="1"/>
              <a:t>NGOs</a:t>
            </a:r>
            <a:r>
              <a:rPr lang="cs-CZ" sz="1800" dirty="0"/>
              <a:t> a další hrají </a:t>
            </a:r>
            <a:r>
              <a:rPr lang="cs-CZ" sz="1800" b="1" dirty="0"/>
              <a:t>klíčovou roli </a:t>
            </a:r>
            <a:r>
              <a:rPr lang="cs-CZ" sz="1800" dirty="0"/>
              <a:t>v při podpoře spolupráce a míru prostřednictvím ekonomické, globální interdependence (</a:t>
            </a:r>
            <a:r>
              <a:rPr lang="cs-CZ" sz="1800" dirty="0" err="1"/>
              <a:t>Charountaki</a:t>
            </a:r>
            <a:r>
              <a:rPr lang="cs-CZ" sz="1800" dirty="0"/>
              <a:t>, 2018).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u="sng" dirty="0"/>
              <a:t>Konstruktivismus</a:t>
            </a:r>
            <a:r>
              <a:rPr lang="cs-CZ" sz="1800" dirty="0"/>
              <a:t>: Zdůrazňuje </a:t>
            </a:r>
            <a:r>
              <a:rPr lang="cs-CZ" sz="1800" b="1" dirty="0"/>
              <a:t>význam sociálních konstruktů</a:t>
            </a:r>
            <a:r>
              <a:rPr lang="cs-CZ" sz="1800" dirty="0"/>
              <a:t>, jako jsou normy, identita a kulturní faktory v mezinárodních vztazích. Nestátní aktéři </a:t>
            </a:r>
            <a:r>
              <a:rPr lang="cs-CZ" sz="1800" b="1" dirty="0"/>
              <a:t>přispívají k utváření </a:t>
            </a:r>
            <a:r>
              <a:rPr lang="cs-CZ" sz="1800" dirty="0"/>
              <a:t>těchto konstruktů, které ovlivňují chování států a mezinárodní dění (</a:t>
            </a:r>
            <a:r>
              <a:rPr lang="cs-CZ" sz="1800" dirty="0" err="1"/>
              <a:t>Jalal</a:t>
            </a:r>
            <a:r>
              <a:rPr lang="cs-CZ" sz="1800" dirty="0"/>
              <a:t>, 2021).</a:t>
            </a:r>
          </a:p>
          <a:p>
            <a:endParaRPr lang="cs-CZ" sz="1800" dirty="0"/>
          </a:p>
          <a:p>
            <a:pPr marL="72000" indent="0">
              <a:buNone/>
            </a:pP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cs-CZ" sz="1800" b="1" dirty="0" err="1">
                <a:sym typeface="Wingdings" panose="05000000000000000000" pitchFamily="2" charset="2"/>
              </a:rPr>
              <a:t>agentocentrický</a:t>
            </a:r>
            <a:r>
              <a:rPr lang="cs-CZ" sz="1800" dirty="0">
                <a:sym typeface="Wingdings" panose="05000000000000000000" pitchFamily="2" charset="2"/>
              </a:rPr>
              <a:t> (neorealismus, liberalismus) </a:t>
            </a:r>
            <a:r>
              <a:rPr lang="cs-CZ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a</a:t>
            </a:r>
            <a:r>
              <a:rPr lang="cs-CZ" sz="1800" b="1" dirty="0">
                <a:sym typeface="Wingdings" panose="05000000000000000000" pitchFamily="2" charset="2"/>
              </a:rPr>
              <a:t>/</a:t>
            </a:r>
            <a:r>
              <a:rPr lang="cs-CZ" sz="1800" b="1" dirty="0">
                <a:solidFill>
                  <a:srgbClr val="F01928"/>
                </a:solidFill>
                <a:sym typeface="Wingdings" panose="05000000000000000000" pitchFamily="2" charset="2"/>
              </a:rPr>
              <a:t>nebo</a:t>
            </a:r>
            <a:r>
              <a:rPr lang="cs-CZ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cs-CZ" sz="1800" b="1" dirty="0">
                <a:sym typeface="Wingdings" panose="05000000000000000000" pitchFamily="2" charset="2"/>
              </a:rPr>
              <a:t>strukturalistický</a:t>
            </a:r>
            <a:r>
              <a:rPr lang="cs-CZ" sz="1800" dirty="0">
                <a:sym typeface="Wingdings" panose="05000000000000000000" pitchFamily="2" charset="2"/>
              </a:rPr>
              <a:t> (konstruktivismus) pohled 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013000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4195678-EA52-7034-3ADE-42A37AE5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Nestátní aktéři vs. stát z pohledu vybraných teorií (MVZ) II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CD640C-1DCE-6A8A-0205-08AB1A91F5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7CEE8-DC2A-CEDC-DEE7-F291E76869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25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BD1B65-0CC6-F967-72F3-BD79D1C0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6899" y="2131066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700" b="1" u="sng" dirty="0"/>
              <a:t>Teorie strukturace </a:t>
            </a:r>
            <a:r>
              <a:rPr lang="cs-CZ" sz="1700" dirty="0"/>
              <a:t>- zdůrazňuje dualitu struktury a jednání v sociálních systémech. Předpokládá, že sociální struktury jsou konstituovány </a:t>
            </a:r>
            <a:r>
              <a:rPr lang="cs-CZ" sz="1700" b="1" dirty="0"/>
              <a:t>lidským jednáním </a:t>
            </a:r>
            <a:r>
              <a:rPr lang="cs-CZ" sz="1700" dirty="0"/>
              <a:t>(</a:t>
            </a:r>
            <a:r>
              <a:rPr lang="cs-CZ" sz="1700" i="1" dirty="0"/>
              <a:t>agent-</a:t>
            </a:r>
            <a:r>
              <a:rPr lang="cs-CZ" sz="1700" i="1" dirty="0" err="1"/>
              <a:t>centric</a:t>
            </a:r>
            <a:r>
              <a:rPr lang="cs-CZ" sz="1700" dirty="0"/>
              <a:t>) a </a:t>
            </a:r>
            <a:r>
              <a:rPr lang="cs-CZ" sz="1700" b="1" dirty="0"/>
              <a:t>zároveň</a:t>
            </a:r>
            <a:r>
              <a:rPr lang="cs-CZ" sz="1700" dirty="0"/>
              <a:t> jsou samotným prostředím této konstituce (</a:t>
            </a:r>
            <a:r>
              <a:rPr lang="cs-CZ" sz="1700" b="1" dirty="0"/>
              <a:t>struktury</a:t>
            </a:r>
            <a:r>
              <a:rPr lang="cs-CZ" sz="1700" dirty="0"/>
              <a:t>) (</a:t>
            </a:r>
            <a:r>
              <a:rPr lang="cs-CZ" sz="1700" dirty="0" err="1"/>
              <a:t>Giddens</a:t>
            </a:r>
            <a:r>
              <a:rPr lang="cs-CZ" sz="1700" dirty="0"/>
              <a:t>, 1984). </a:t>
            </a:r>
          </a:p>
        </p:txBody>
      </p:sp>
      <p:pic>
        <p:nvPicPr>
          <p:cNvPr id="7" name="Obrázek 6" descr="Obsah obrázku černobílá, interiér, zeď, velké&#10;&#10;Popis byl vytvořen automaticky">
            <a:extLst>
              <a:ext uri="{FF2B5EF4-FFF2-40B4-BE49-F238E27FC236}">
                <a16:creationId xmlns:a16="http://schemas.microsoft.com/office/drawing/2014/main" id="{6D73765B-907B-2E73-B8D7-06E133B29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r="-3" b="16652"/>
          <a:stretch/>
        </p:blipFill>
        <p:spPr>
          <a:xfrm>
            <a:off x="729509" y="1665288"/>
            <a:ext cx="6207791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370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6C1A7B-6E1D-6146-D6CC-C6AE4EB225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ACEB48-9101-5279-917A-7F06B0B8F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41A053-B44C-0902-DF0B-B13763D6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Outsourcing násilí (</a:t>
            </a:r>
            <a:r>
              <a:rPr lang="cs-CZ" sz="3200" dirty="0" err="1"/>
              <a:t>Cork</a:t>
            </a:r>
            <a:r>
              <a:rPr lang="cs-CZ" sz="3200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3FDBB3-FBDF-CD13-F060-DFCC965F5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err="1"/>
              <a:t>PMCs</a:t>
            </a:r>
            <a:r>
              <a:rPr lang="cs-CZ" sz="2000" dirty="0"/>
              <a:t> nabízejí </a:t>
            </a:r>
            <a:r>
              <a:rPr lang="cs-CZ" sz="2000" b="1" dirty="0"/>
              <a:t>levnější</a:t>
            </a:r>
            <a:r>
              <a:rPr lang="cs-CZ" sz="2000" dirty="0"/>
              <a:t> služby, než jaké mohou poskytovat vlády pro vojenské operace.</a:t>
            </a:r>
          </a:p>
          <a:p>
            <a:r>
              <a:rPr lang="cs-CZ" sz="2000" dirty="0"/>
              <a:t>Po studené válce – trend nárůstu </a:t>
            </a:r>
            <a:r>
              <a:rPr lang="cs-CZ" sz="2000" b="1" dirty="0"/>
              <a:t>privatizace bezpečnosti </a:t>
            </a:r>
            <a:r>
              <a:rPr lang="cs-CZ" sz="2000" dirty="0"/>
              <a:t>- zpochybňuje tradiční představu, že státy mají monopol na legitimní použití násilí.</a:t>
            </a:r>
          </a:p>
          <a:p>
            <a:r>
              <a:rPr lang="cs-CZ" sz="2000" b="1" dirty="0"/>
              <a:t>Propojení s korporacemi </a:t>
            </a:r>
            <a:r>
              <a:rPr lang="cs-CZ" sz="2000" dirty="0"/>
              <a:t>(</a:t>
            </a:r>
            <a:r>
              <a:rPr lang="cs-CZ" sz="2000" dirty="0" err="1"/>
              <a:t>MNCs</a:t>
            </a:r>
            <a:r>
              <a:rPr lang="cs-CZ" sz="2000" dirty="0"/>
              <a:t>) – obrací se na </a:t>
            </a:r>
            <a:r>
              <a:rPr lang="cs-CZ" sz="2000" dirty="0" err="1"/>
              <a:t>PMCs</a:t>
            </a:r>
            <a:r>
              <a:rPr lang="cs-CZ" sz="2000" dirty="0"/>
              <a:t>, aby chránily své ekonomické zájmy v zahraničí, zejména v nestabilních regionech – nebudují ale svoje kapacity, protože se primárně zaměřují na </a:t>
            </a:r>
            <a:r>
              <a:rPr lang="cs-CZ" sz="2000" b="1" dirty="0"/>
              <a:t>maximalizaci zisku</a:t>
            </a:r>
            <a:r>
              <a:rPr lang="cs-CZ" sz="2000" dirty="0"/>
              <a:t>.</a:t>
            </a:r>
          </a:p>
          <a:p>
            <a:r>
              <a:rPr lang="cs-CZ" sz="2000" dirty="0"/>
              <a:t>ALE: nemusí nutně znamenat nahrazení státních armád - spíše partnerství mezi veřejným a soukromým sektorem.</a:t>
            </a:r>
          </a:p>
        </p:txBody>
      </p:sp>
    </p:spTree>
    <p:extLst>
      <p:ext uri="{BB962C8B-B14F-4D97-AF65-F5344CB8AC3E}">
        <p14:creationId xmlns:p14="http://schemas.microsoft.com/office/powerpoint/2010/main" val="1771974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08AF0E-EA6E-D4BB-949A-65CE4E04D7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C7E238-E7CC-F2A5-3DC5-B9AE924040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DB5D75-F3F2-8F52-36BC-E237CFC51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400" dirty="0"/>
              <a:t>Autonomní násilní </a:t>
            </a:r>
            <a:r>
              <a:rPr lang="cs-CZ" sz="2400" dirty="0" err="1"/>
              <a:t>NSAs</a:t>
            </a:r>
            <a:r>
              <a:rPr lang="cs-CZ" sz="2400" dirty="0"/>
              <a:t> (</a:t>
            </a:r>
            <a:r>
              <a:rPr lang="cs-CZ" sz="2400" dirty="0" err="1"/>
              <a:t>Tokdemir</a:t>
            </a:r>
            <a:r>
              <a:rPr lang="cs-CZ" sz="2400" dirty="0"/>
              <a:t> a </a:t>
            </a:r>
            <a:r>
              <a:rPr lang="cs-CZ" sz="2400" dirty="0" err="1"/>
              <a:t>Akcinaroglu</a:t>
            </a:r>
            <a:r>
              <a:rPr lang="cs-CZ" sz="2400" dirty="0"/>
              <a:t>, 2022). </a:t>
            </a:r>
          </a:p>
        </p:txBody>
      </p:sp>
      <p:pic>
        <p:nvPicPr>
          <p:cNvPr id="9" name="Obrázek 8" descr="Obsah obrázku Pozemní vozidlo, vozidlo, silnice, kolo&#10;&#10;Popis byl vytvořen automaticky">
            <a:extLst>
              <a:ext uri="{FF2B5EF4-FFF2-40B4-BE49-F238E27FC236}">
                <a16:creationId xmlns:a16="http://schemas.microsoft.com/office/drawing/2014/main" id="{72CD7C3A-57B6-2897-E2E6-16DCDAF38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9" b="2750"/>
          <a:stretch/>
        </p:blipFill>
        <p:spPr>
          <a:xfrm>
            <a:off x="720000" y="1701505"/>
            <a:ext cx="5219998" cy="4139998"/>
          </a:xfrm>
          <a:prstGeom prst="rect">
            <a:avLst/>
          </a:prstGeom>
          <a:noFill/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F29C35-8D16-D0E4-1416-9C034718B167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2002" y="2046198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dirty="0"/>
              <a:t>Násilní nestátní aktéři </a:t>
            </a:r>
            <a:r>
              <a:rPr lang="cs-CZ" sz="1800" b="1" dirty="0"/>
              <a:t>nemusí být nutně jen násilní</a:t>
            </a:r>
            <a:r>
              <a:rPr lang="cs-CZ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</a:t>
            </a:r>
            <a:r>
              <a:rPr lang="cs-CZ" sz="1800" dirty="0"/>
              <a:t> AVNSA představují významnou výzvu pro existenci a legitimitu států a využívají strategie, které přesahují rámec násilí, aby oslabily státy a získaly loajalitu lidí </a:t>
            </a:r>
            <a:r>
              <a:rPr lang="cs-CZ" sz="1800" dirty="0">
                <a:sym typeface="Wingdings" panose="05000000000000000000" pitchFamily="2" charset="2"/>
              </a:rPr>
              <a:t></a:t>
            </a:r>
            <a:r>
              <a:rPr lang="cs-CZ" sz="1800" dirty="0"/>
              <a:t> kombinace s IN a COIN: </a:t>
            </a:r>
            <a:r>
              <a:rPr lang="cs-CZ" sz="1800" i="1" dirty="0" err="1"/>
              <a:t>hearts</a:t>
            </a:r>
            <a:r>
              <a:rPr lang="cs-CZ" sz="1800" i="1" dirty="0"/>
              <a:t> and </a:t>
            </a:r>
            <a:r>
              <a:rPr lang="cs-CZ" sz="1800" i="1" dirty="0" err="1"/>
              <a:t>minds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6788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35BD31-9216-E34A-6F62-14CDB3F9B7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A40304-8D3D-E25B-F63C-53F365B63D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375720-5326-33A6-6E36-75BA2CC7D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Nadnárodní organizovaný zločin (</a:t>
            </a:r>
            <a:r>
              <a:rPr lang="cs-CZ" sz="3200" dirty="0" err="1"/>
              <a:t>Galeotti</a:t>
            </a:r>
            <a:r>
              <a:rPr lang="cs-CZ" sz="3200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7B593A0-F87F-78FC-00E5-62C10150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8651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Globalizace + technologie + měnící se role států </a:t>
            </a:r>
            <a:r>
              <a:rPr lang="cs-CZ" sz="2000" dirty="0">
                <a:sym typeface="Wingdings" panose="05000000000000000000" pitchFamily="2" charset="2"/>
              </a:rPr>
              <a:t> rozšíření nadnárodního organizovaného zločinu.</a:t>
            </a: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2000" dirty="0"/>
              <a:t>Organizovaný zločin může narušovat suverenitu státu tím, že </a:t>
            </a:r>
            <a:r>
              <a:rPr lang="cs-CZ" sz="2000" b="1" dirty="0"/>
              <a:t>korumpuje úředníky</a:t>
            </a:r>
            <a:r>
              <a:rPr lang="cs-CZ" sz="2000" dirty="0"/>
              <a:t>, </a:t>
            </a:r>
            <a:r>
              <a:rPr lang="cs-CZ" sz="2000" b="1" dirty="0"/>
              <a:t>zpochybňuje státní monopol na násilí </a:t>
            </a:r>
            <a:r>
              <a:rPr lang="cs-CZ" sz="2000" dirty="0"/>
              <a:t>a vytváří </a:t>
            </a:r>
            <a:r>
              <a:rPr lang="cs-CZ" sz="2000" b="1" dirty="0"/>
              <a:t>nestabilitu</a:t>
            </a:r>
            <a:r>
              <a:rPr lang="cs-CZ" sz="2000" dirty="0"/>
              <a:t> prostřednictvím </a:t>
            </a:r>
            <a:r>
              <a:rPr lang="cs-CZ" sz="2000" b="1" dirty="0"/>
              <a:t>nezákonného obchodu</a:t>
            </a:r>
            <a:r>
              <a:rPr lang="cs-CZ" sz="2000" dirty="0"/>
              <a:t> a </a:t>
            </a:r>
            <a:r>
              <a:rPr lang="cs-CZ" sz="2000" b="1" dirty="0"/>
              <a:t>násilí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V některých "kriminalizovaných" státech jsou politické elity podřízeny zločineckým zájmům nebo s nimi splynuly a utvářejí zahraniční politiku tak, aby vyhovovala zločineckým záměrům – fenomén </a:t>
            </a:r>
            <a:r>
              <a:rPr lang="cs-CZ" sz="2000" b="1" i="1" dirty="0" err="1"/>
              <a:t>state</a:t>
            </a:r>
            <a:r>
              <a:rPr lang="cs-CZ" sz="2000" b="1" i="1" dirty="0"/>
              <a:t> </a:t>
            </a:r>
            <a:r>
              <a:rPr lang="cs-CZ" sz="2000" b="1" i="1" dirty="0" err="1"/>
              <a:t>capture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Zločinecké skupiny se často </a:t>
            </a:r>
            <a:r>
              <a:rPr lang="cs-CZ" sz="2000" b="1" dirty="0"/>
              <a:t>spojují s teroristickými/povstaleckými skupinami </a:t>
            </a:r>
            <a:r>
              <a:rPr lang="cs-CZ" sz="2000" dirty="0"/>
              <a:t>a poskytují jim finanční prostředky a logistiku výměnou za přístup k trasám, diasporám atd.</a:t>
            </a:r>
          </a:p>
        </p:txBody>
      </p:sp>
    </p:spTree>
    <p:extLst>
      <p:ext uri="{BB962C8B-B14F-4D97-AF65-F5344CB8AC3E}">
        <p14:creationId xmlns:p14="http://schemas.microsoft.com/office/powerpoint/2010/main" val="3695757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A814D5-9CBC-8E4A-9C8D-41CE9E3F8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6DE7D7-21AE-99C5-1F36-0D1B70830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A7BD32F-9B36-902C-EC41-B4C4D4E9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Diaspory (</a:t>
            </a:r>
            <a:r>
              <a:rPr lang="cs-CZ" sz="3600" dirty="0" err="1">
                <a:sym typeface="Wingdings" panose="05000000000000000000" pitchFamily="2" charset="2"/>
              </a:rPr>
              <a:t>Ostegaard-Nielsen</a:t>
            </a:r>
            <a:r>
              <a:rPr lang="cs-CZ" sz="3600" dirty="0">
                <a:sym typeface="Wingdings" panose="05000000000000000000" pitchFamily="2" charset="2"/>
              </a:rPr>
              <a:t>, 2000).</a:t>
            </a:r>
            <a:r>
              <a:rPr lang="cs-CZ" sz="3600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CE1C57-8503-6658-4ECA-9C3BE47A6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Nadnárodní komunity - udržují ekonomické, sociální, politické a emocionální vazby se svou vlastí nebo jinými segmenty diaspory.</a:t>
            </a:r>
          </a:p>
          <a:p>
            <a:r>
              <a:rPr lang="cs-CZ" sz="2000" dirty="0"/>
              <a:t>Opět globalizace + technologie + ekonomické propojení.</a:t>
            </a:r>
          </a:p>
          <a:p>
            <a:r>
              <a:rPr lang="cs-CZ" sz="2000" b="1" u="sng" dirty="0"/>
              <a:t>Nástroje</a:t>
            </a:r>
            <a:r>
              <a:rPr lang="cs-CZ" sz="2000" dirty="0"/>
              <a:t>:</a:t>
            </a:r>
          </a:p>
          <a:p>
            <a:pPr lvl="1"/>
            <a:r>
              <a:rPr lang="cs-CZ" sz="1800" dirty="0"/>
              <a:t>přímé </a:t>
            </a:r>
            <a:r>
              <a:rPr lang="cs-CZ" sz="1800" b="1" dirty="0"/>
              <a:t>ovlivňování</a:t>
            </a:r>
            <a:r>
              <a:rPr lang="cs-CZ" sz="1800" dirty="0"/>
              <a:t> dění ve vlasti prostřednictvím ekonomických/politických prostředků;</a:t>
            </a:r>
          </a:p>
          <a:p>
            <a:pPr lvl="1"/>
            <a:r>
              <a:rPr lang="cs-CZ" sz="1800" b="1" dirty="0"/>
              <a:t>lobbování</a:t>
            </a:r>
            <a:r>
              <a:rPr lang="cs-CZ" sz="1800" dirty="0"/>
              <a:t> u hostitelských vlád, aby prosazovaly </a:t>
            </a:r>
            <a:r>
              <a:rPr lang="cs-CZ" sz="1800" b="1" dirty="0"/>
              <a:t>určitou politiku </a:t>
            </a:r>
            <a:r>
              <a:rPr lang="cs-CZ" sz="1800" dirty="0"/>
              <a:t>ve své vlasti;</a:t>
            </a:r>
          </a:p>
          <a:p>
            <a:pPr lvl="1"/>
            <a:r>
              <a:rPr lang="cs-CZ" sz="1800" dirty="0"/>
              <a:t>hledání </a:t>
            </a:r>
            <a:r>
              <a:rPr lang="cs-CZ" sz="1800" b="1" dirty="0"/>
              <a:t>podpory/ochrany v zahraničí</a:t>
            </a:r>
            <a:r>
              <a:rPr lang="cs-CZ" sz="1800" dirty="0"/>
              <a:t>;</a:t>
            </a:r>
          </a:p>
          <a:p>
            <a:pPr lvl="1"/>
            <a:r>
              <a:rPr lang="cs-CZ" sz="1800" b="1" dirty="0"/>
              <a:t>mobilizace</a:t>
            </a:r>
            <a:r>
              <a:rPr lang="cs-CZ" sz="1800" dirty="0"/>
              <a:t> za sebeurčení nebo proti režimu v domovině.</a:t>
            </a:r>
          </a:p>
          <a:p>
            <a:r>
              <a:rPr lang="cs-CZ" sz="2000" dirty="0"/>
              <a:t>Diaspory </a:t>
            </a:r>
            <a:r>
              <a:rPr lang="cs-CZ" sz="2000" b="1" dirty="0"/>
              <a:t>zpochybňují</a:t>
            </a:r>
            <a:r>
              <a:rPr lang="cs-CZ" sz="2000" dirty="0"/>
              <a:t> představy o </a:t>
            </a:r>
            <a:r>
              <a:rPr lang="cs-CZ" sz="2000" b="1" dirty="0"/>
              <a:t>teritoriální ohraničenosti "politického" </a:t>
            </a:r>
            <a:r>
              <a:rPr lang="cs-CZ" sz="2000" dirty="0"/>
              <a:t>tím, že udržují nadstátní loajalitu.</a:t>
            </a:r>
          </a:p>
        </p:txBody>
      </p:sp>
    </p:spTree>
    <p:extLst>
      <p:ext uri="{BB962C8B-B14F-4D97-AF65-F5344CB8AC3E}">
        <p14:creationId xmlns:p14="http://schemas.microsoft.com/office/powerpoint/2010/main" val="665036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A2F33C-0F8C-9504-AA10-71F3396EBE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3D88A5-13AB-3612-9342-AD1F8D5D17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5EE559-608C-1F46-4F89-60EA1B1A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Povinná literatura I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B7C859A-4772-D2BF-4F57-E8C86DA8C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98" y="1709093"/>
            <a:ext cx="10753200" cy="4139998"/>
          </a:xfrm>
        </p:spPr>
        <p:txBody>
          <a:bodyPr/>
          <a:lstStyle/>
          <a:p>
            <a:pPr marL="742950" marR="137795" lvl="1" indent="-285750" algn="just">
              <a:lnSpc>
                <a:spcPct val="106000"/>
              </a:lnSpc>
              <a:spcBef>
                <a:spcPts val="420"/>
              </a:spcBef>
              <a:buSzPts val="1100"/>
              <a:buFont typeface="Symbol" panose="05050102010706020507" pitchFamily="18" charset="2"/>
              <a:buChar char=""/>
              <a:tabLst>
                <a:tab pos="594995" algn="l"/>
              </a:tabLst>
            </a:pP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Lessnoff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 Michael. 1990.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The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social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contract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theory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.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New York University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Press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 1990,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50-67</a:t>
            </a:r>
            <a:r>
              <a:rPr lang="cs-CZ" sz="1800" spc="-5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(kap.</a:t>
            </a:r>
            <a:r>
              <a:rPr lang="cs-CZ" sz="1800" spc="-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2).</a:t>
            </a:r>
          </a:p>
          <a:p>
            <a:pPr marL="457200" marR="137795" lvl="1" indent="0" algn="just">
              <a:lnSpc>
                <a:spcPct val="106000"/>
              </a:lnSpc>
              <a:spcBef>
                <a:spcPts val="420"/>
              </a:spcBef>
              <a:buSzPts val="1100"/>
              <a:buNone/>
              <a:tabLst>
                <a:tab pos="594995" algn="l"/>
              </a:tabLst>
            </a:pPr>
            <a:r>
              <a:rPr lang="cs-CZ" sz="1800" b="1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 SCT Thomase Hobbese.</a:t>
            </a:r>
          </a:p>
          <a:p>
            <a:pPr marL="457200" marR="137795" lvl="1" indent="0" algn="just">
              <a:lnSpc>
                <a:spcPct val="106000"/>
              </a:lnSpc>
              <a:spcBef>
                <a:spcPts val="420"/>
              </a:spcBef>
              <a:buSzPts val="1100"/>
              <a:buNone/>
              <a:tabLst>
                <a:tab pos="594995" algn="l"/>
              </a:tabLst>
            </a:pPr>
            <a:endParaRPr lang="en-GB" sz="1800" dirty="0">
              <a:effectLst/>
              <a:latin typeface="Tahoma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marR="135890" lvl="1" indent="-285750" algn="just">
              <a:lnSpc>
                <a:spcPct val="106000"/>
              </a:lnSpc>
              <a:spcBef>
                <a:spcPts val="40"/>
              </a:spcBef>
              <a:buSzPts val="1100"/>
              <a:buFont typeface="Symbol" panose="05050102010706020507" pitchFamily="18" charset="2"/>
              <a:buChar char=""/>
              <a:tabLst>
                <a:tab pos="594995" algn="l"/>
              </a:tabLst>
            </a:pP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Bell,</a:t>
            </a:r>
            <a:r>
              <a:rPr lang="cs-CZ" sz="1800" spc="-6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Steven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Andrew</a:t>
            </a:r>
            <a:r>
              <a:rPr lang="cs-CZ" sz="1800" spc="-6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Hindmoore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2009.</a:t>
            </a:r>
            <a:r>
              <a:rPr lang="cs-CZ" sz="1800" spc="-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Rethinking</a:t>
            </a:r>
            <a:r>
              <a:rPr lang="cs-CZ" sz="1800" i="1" spc="-25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Governance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:</a:t>
            </a:r>
            <a:r>
              <a:rPr lang="cs-CZ" sz="1800" i="1" spc="-20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The</a:t>
            </a:r>
            <a:r>
              <a:rPr lang="cs-CZ" sz="1800" i="1" spc="-25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Centrality</a:t>
            </a:r>
            <a:r>
              <a:rPr lang="cs-CZ" sz="1800" i="1" spc="-20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of</a:t>
            </a:r>
            <a:r>
              <a:rPr lang="cs-CZ" sz="1800" i="1" spc="-15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the</a:t>
            </a:r>
            <a:r>
              <a:rPr lang="cs-CZ" sz="1800" i="1" spc="-295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State</a:t>
            </a:r>
            <a:r>
              <a:rPr lang="cs-CZ" sz="1800" i="1" spc="-10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in</a:t>
            </a:r>
            <a:r>
              <a:rPr lang="cs-CZ" sz="1800" i="1" spc="-5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Modern</a:t>
            </a:r>
            <a:r>
              <a:rPr lang="cs-CZ" sz="1800" i="1" spc="-10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Society.</a:t>
            </a:r>
            <a:r>
              <a:rPr lang="cs-CZ" sz="1800" i="1" spc="-10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Cambridge</a:t>
            </a:r>
            <a:r>
              <a:rPr lang="cs-CZ" sz="1800" spc="-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University</a:t>
            </a:r>
            <a:r>
              <a:rPr lang="cs-CZ" sz="1800" spc="-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Press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-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1-18</a:t>
            </a:r>
            <a:r>
              <a:rPr lang="cs-CZ" sz="1800" spc="-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(kap.</a:t>
            </a:r>
            <a:r>
              <a:rPr lang="cs-CZ" sz="1800" spc="-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1).</a:t>
            </a:r>
          </a:p>
          <a:p>
            <a:pPr marL="457200" marR="135890" lvl="1" indent="0" algn="just">
              <a:lnSpc>
                <a:spcPct val="106000"/>
              </a:lnSpc>
              <a:spcBef>
                <a:spcPts val="40"/>
              </a:spcBef>
              <a:buSzPts val="1100"/>
              <a:buNone/>
              <a:tabLst>
                <a:tab pos="594995" algn="l"/>
              </a:tabLst>
            </a:pPr>
            <a:r>
              <a:rPr lang="cs-CZ" sz="1800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cs-CZ" sz="1800" b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Popis </a:t>
            </a:r>
            <a:r>
              <a:rPr lang="cs-CZ" sz="1800" b="1" i="1" dirty="0" err="1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state-centric</a:t>
            </a:r>
            <a:r>
              <a:rPr lang="cs-CZ" sz="1800" b="1" i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cs-CZ" sz="1800" b="1" i="1" dirty="0" err="1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relational</a:t>
            </a:r>
            <a:r>
              <a:rPr lang="cs-CZ" sz="1800" b="1" i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cs-CZ" sz="1800" b="1" i="1" dirty="0" err="1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approach</a:t>
            </a:r>
            <a:r>
              <a:rPr lang="cs-CZ" sz="1800" b="1" i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cs-CZ" sz="1800" b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k vládnutí (</a:t>
            </a:r>
            <a:r>
              <a:rPr lang="cs-CZ" sz="1800" b="1" i="1" dirty="0" err="1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governance</a:t>
            </a:r>
            <a:r>
              <a:rPr lang="cs-CZ" sz="1800" b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) a kritika přístupu založeném na centralitě společnosti.</a:t>
            </a:r>
          </a:p>
          <a:p>
            <a:pPr marL="457200" marR="135890" lvl="1" indent="0" algn="just">
              <a:lnSpc>
                <a:spcPct val="106000"/>
              </a:lnSpc>
              <a:spcBef>
                <a:spcPts val="40"/>
              </a:spcBef>
              <a:buSzPts val="1100"/>
              <a:buNone/>
              <a:tabLst>
                <a:tab pos="594995" algn="l"/>
              </a:tabLst>
            </a:pPr>
            <a:r>
              <a:rPr lang="cs-CZ" sz="1800" b="1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cs-CZ" sz="1800" b="1" i="1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Modes</a:t>
            </a:r>
            <a:r>
              <a:rPr lang="cs-CZ" sz="1800" b="1" i="1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cs-CZ" sz="1800" b="1" i="1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of</a:t>
            </a:r>
            <a:r>
              <a:rPr lang="cs-CZ" sz="1800" b="1" i="1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cs-CZ" sz="1800" b="1" i="1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governance</a:t>
            </a:r>
            <a:r>
              <a:rPr lang="cs-CZ" sz="1800" b="1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.</a:t>
            </a:r>
            <a:endParaRPr lang="cs-CZ" sz="1800" b="1" dirty="0">
              <a:effectLst/>
              <a:latin typeface="Tahoma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457200" marR="135890" lvl="1" indent="0" algn="just">
              <a:lnSpc>
                <a:spcPct val="106000"/>
              </a:lnSpc>
              <a:spcBef>
                <a:spcPts val="40"/>
              </a:spcBef>
              <a:buSzPts val="1100"/>
              <a:buNone/>
              <a:tabLst>
                <a:tab pos="594995" algn="l"/>
              </a:tabLst>
            </a:pPr>
            <a:endParaRPr lang="en-GB" sz="1800" dirty="0">
              <a:effectLst/>
              <a:latin typeface="Tahoma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marR="135255" lvl="1" indent="-285750" algn="just">
              <a:lnSpc>
                <a:spcPct val="107000"/>
              </a:lnSpc>
              <a:spcBef>
                <a:spcPts val="25"/>
              </a:spcBef>
              <a:buSzPts val="1100"/>
              <a:buFont typeface="Symbol" panose="05050102010706020507" pitchFamily="18" charset="2"/>
              <a:buChar char=""/>
              <a:tabLst>
                <a:tab pos="594995" algn="l"/>
              </a:tabLst>
            </a:pP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Lake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-6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David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A.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2008.</a:t>
            </a:r>
            <a:r>
              <a:rPr lang="cs-CZ" sz="1800" spc="-6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“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</a:t>
            </a:r>
            <a:r>
              <a:rPr lang="cs-CZ" sz="1800" spc="-7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State</a:t>
            </a:r>
            <a:r>
              <a:rPr lang="cs-CZ" sz="1800" spc="-7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and</a:t>
            </a:r>
            <a:r>
              <a:rPr lang="cs-CZ" sz="1800" spc="-5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International</a:t>
            </a:r>
            <a:r>
              <a:rPr lang="cs-CZ" sz="1800" spc="-7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Relations.”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In</a:t>
            </a:r>
            <a:r>
              <a:rPr lang="cs-CZ" sz="1800" spc="-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The</a:t>
            </a:r>
            <a:r>
              <a:rPr lang="cs-CZ" sz="1800" i="1" spc="-35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Oxford</a:t>
            </a:r>
            <a:r>
              <a:rPr lang="cs-CZ" sz="1800" i="1" spc="-30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Handbook</a:t>
            </a:r>
            <a:r>
              <a:rPr lang="cs-CZ" sz="1800" i="1" spc="-295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of</a:t>
            </a:r>
            <a:r>
              <a:rPr lang="cs-CZ" sz="1800" i="1" dirty="0">
                <a:effectLst/>
                <a:latin typeface="Arial" panose="020B0604020202020204" pitchFamily="34" charset="0"/>
                <a:ea typeface="Symbol" panose="05050102010706020507" pitchFamily="18" charset="2"/>
                <a:cs typeface="Tahoma" panose="020B0604030504040204" pitchFamily="34" charset="0"/>
              </a:rPr>
              <a:t> International Relations,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ed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 Christian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Reus-Smit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a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Duncan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Snidal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 41-61 (kap. 2),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Oxford</a:t>
            </a:r>
            <a:r>
              <a:rPr lang="cs-CZ" sz="1800" spc="-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University</a:t>
            </a:r>
            <a:r>
              <a:rPr lang="cs-CZ" sz="1800" spc="-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Press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</a:p>
          <a:p>
            <a:pPr marL="457200" marR="135255" lvl="1" indent="0" algn="just">
              <a:lnSpc>
                <a:spcPct val="107000"/>
              </a:lnSpc>
              <a:spcBef>
                <a:spcPts val="25"/>
              </a:spcBef>
              <a:buSzPts val="1100"/>
              <a:buNone/>
              <a:tabLst>
                <a:tab pos="594995" algn="l"/>
              </a:tabLst>
            </a:pPr>
            <a:r>
              <a:rPr lang="cs-CZ" sz="1800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cs-CZ" sz="1800" b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Kritika </a:t>
            </a:r>
            <a:r>
              <a:rPr lang="cs-CZ" sz="1800" b="1" dirty="0" err="1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státocentrismu</a:t>
            </a:r>
            <a:r>
              <a:rPr lang="cs-CZ" sz="1800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. </a:t>
            </a:r>
            <a:endParaRPr lang="cs-CZ" sz="1800" dirty="0">
              <a:effectLst/>
              <a:latin typeface="Tahoma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457200" marR="135255" lvl="1" indent="0" algn="just">
              <a:lnSpc>
                <a:spcPct val="107000"/>
              </a:lnSpc>
              <a:spcBef>
                <a:spcPts val="25"/>
              </a:spcBef>
              <a:buSzPts val="1100"/>
              <a:buNone/>
              <a:tabLst>
                <a:tab pos="594995" algn="l"/>
              </a:tabLst>
            </a:pPr>
            <a:endParaRPr lang="en-GB" sz="1800" dirty="0">
              <a:effectLst/>
              <a:latin typeface="Tahoma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10376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CABEA0-67D2-AA8E-DDF7-ADBA75AC7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25E5E5-AE4F-1128-57B6-383C560A1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4E23CA-7604-482E-D068-F462FCC7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Náboženská (islamistická) hnutí (</a:t>
            </a:r>
            <a:r>
              <a:rPr lang="cs-CZ" sz="3200" dirty="0" err="1"/>
              <a:t>Dalacoura</a:t>
            </a:r>
            <a:r>
              <a:rPr lang="cs-CZ" sz="3200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A0C0C9-BA23-C79A-878D-613272D53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Vytvářejí </a:t>
            </a:r>
            <a:r>
              <a:rPr lang="cs-CZ" sz="2000" b="1" dirty="0"/>
              <a:t>sociální, kulturní, teroristické</a:t>
            </a:r>
            <a:r>
              <a:rPr lang="cs-CZ" sz="2000" dirty="0"/>
              <a:t> a </a:t>
            </a:r>
            <a:r>
              <a:rPr lang="cs-CZ" sz="2000" b="1" dirty="0"/>
              <a:t>kriminální</a:t>
            </a:r>
            <a:r>
              <a:rPr lang="cs-CZ" sz="2000" dirty="0"/>
              <a:t> vazby obcházející vlády.</a:t>
            </a:r>
          </a:p>
          <a:p>
            <a:r>
              <a:rPr lang="cs-CZ" sz="2000" dirty="0"/>
              <a:t>Jejich vzniku napomohly faktory jako selhání arabského nacionalismu po roce 1967, ekonomické krize podkopávající legitimitu státu a íránská revoluce v roce 1979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b="1" dirty="0">
                <a:sym typeface="Wingdings" panose="05000000000000000000" pitchFamily="2" charset="2"/>
              </a:rPr>
              <a:t>strukturalistický pohled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</a:p>
          <a:p>
            <a:r>
              <a:rPr lang="cs-CZ" sz="2000" dirty="0"/>
              <a:t> Státy čelí islamistické výzvě tím, že tato hnutí </a:t>
            </a:r>
            <a:r>
              <a:rPr lang="cs-CZ" sz="2000" b="1" dirty="0"/>
              <a:t>zadržují</a:t>
            </a:r>
            <a:r>
              <a:rPr lang="cs-CZ" sz="2000" dirty="0"/>
              <a:t> (Západ), </a:t>
            </a:r>
            <a:r>
              <a:rPr lang="cs-CZ" sz="2000" b="1" dirty="0"/>
              <a:t>kooptují</a:t>
            </a:r>
            <a:r>
              <a:rPr lang="cs-CZ" sz="2000" dirty="0"/>
              <a:t> nebo </a:t>
            </a:r>
            <a:r>
              <a:rPr lang="cs-CZ" sz="2000" b="1" dirty="0"/>
              <a:t>formují</a:t>
            </a:r>
            <a:r>
              <a:rPr lang="cs-CZ" sz="2000" dirty="0"/>
              <a:t> (Írán) v souladu se svými zájmy. </a:t>
            </a:r>
          </a:p>
        </p:txBody>
      </p:sp>
    </p:spTree>
    <p:extLst>
      <p:ext uri="{BB962C8B-B14F-4D97-AF65-F5344CB8AC3E}">
        <p14:creationId xmlns:p14="http://schemas.microsoft.com/office/powerpoint/2010/main" val="2746285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AC0E28-DAB8-AA70-480E-E820C3FDAF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D7DE3C-ADA0-6192-D2D4-8507FA6E87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EB5B5A-E822-92D5-84FC-CA64C5CB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 err="1"/>
              <a:t>NSAs</a:t>
            </a:r>
            <a:r>
              <a:rPr lang="cs-CZ" sz="2800" dirty="0"/>
              <a:t> v kyberprostoru (</a:t>
            </a:r>
            <a:r>
              <a:rPr lang="cs-CZ" sz="2800" dirty="0" err="1"/>
              <a:t>Sigholm</a:t>
            </a:r>
            <a:r>
              <a:rPr lang="cs-CZ" sz="2800" dirty="0"/>
              <a:t>, 2013)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5B5A19-F4A6-4E44-FBFC-357766A07E8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553256"/>
            <a:ext cx="5219998" cy="443649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b="1" u="sng" dirty="0"/>
              <a:t>Charakteristiky</a:t>
            </a:r>
            <a:r>
              <a:rPr lang="cs-CZ" dirty="0"/>
              <a:t>: asymetrie, absence </a:t>
            </a:r>
            <a:r>
              <a:rPr lang="cs-CZ" dirty="0" err="1"/>
              <a:t>atribuce</a:t>
            </a:r>
            <a:r>
              <a:rPr lang="cs-CZ" dirty="0"/>
              <a:t>, nízké vstupní náklady, právní nejednoznačnost a účinnost při šíření zpráv a narativů.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dirty="0"/>
              <a:t>Opět </a:t>
            </a:r>
            <a:r>
              <a:rPr lang="cs-CZ" b="1" dirty="0"/>
              <a:t>vyzyvatelé i doplněk státu </a:t>
            </a:r>
            <a:r>
              <a:rPr lang="cs-CZ" dirty="0"/>
              <a:t>– zapojení se do jeho kybernetických operací (v jeho prospěch).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b="1" dirty="0" err="1"/>
              <a:t>Hacktivisté</a:t>
            </a:r>
            <a:r>
              <a:rPr lang="cs-CZ" dirty="0"/>
              <a:t> (politická/společenská změna, Anonymous), </a:t>
            </a:r>
            <a:r>
              <a:rPr lang="cs-CZ" b="1" dirty="0"/>
              <a:t>patriotičtí hackeři </a:t>
            </a:r>
            <a:r>
              <a:rPr lang="cs-CZ" dirty="0"/>
              <a:t>(podpora „svého“ státu), </a:t>
            </a:r>
            <a:r>
              <a:rPr lang="cs-CZ" b="1" dirty="0" err="1"/>
              <a:t>kybermilice</a:t>
            </a:r>
            <a:r>
              <a:rPr lang="cs-CZ" dirty="0"/>
              <a:t> (podobně jako armáda, ale nejsou podporovaní státem), </a:t>
            </a:r>
            <a:r>
              <a:rPr lang="cs-CZ" b="1" dirty="0"/>
              <a:t>rouge malware </a:t>
            </a:r>
            <a:r>
              <a:rPr lang="cs-CZ" b="1" dirty="0" err="1"/>
              <a:t>authors</a:t>
            </a:r>
            <a:r>
              <a:rPr lang="cs-CZ" b="1" dirty="0"/>
              <a:t> </a:t>
            </a:r>
            <a:r>
              <a:rPr lang="cs-CZ" dirty="0"/>
              <a:t>(jednotlivci/skupiny, ekonomický zisk), </a:t>
            </a:r>
            <a:r>
              <a:rPr lang="cs-CZ" b="1" dirty="0"/>
              <a:t>organizovaní kyberzločinci, nestátní aktéři</a:t>
            </a:r>
            <a:r>
              <a:rPr lang="cs-CZ" dirty="0"/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dirty="0"/>
              <a:t>Koncept „</a:t>
            </a:r>
            <a:r>
              <a:rPr lang="cs-CZ" b="1" dirty="0"/>
              <a:t>sdílené suverenity</a:t>
            </a:r>
            <a:r>
              <a:rPr lang="cs-CZ" dirty="0"/>
              <a:t>“ – tech + stát (</a:t>
            </a:r>
            <a:r>
              <a:rPr lang="cs-CZ" dirty="0" err="1"/>
              <a:t>Bitas</a:t>
            </a:r>
            <a:r>
              <a:rPr lang="cs-CZ" dirty="0"/>
              <a:t>, 2022)</a:t>
            </a:r>
          </a:p>
        </p:txBody>
      </p:sp>
      <p:pic>
        <p:nvPicPr>
          <p:cNvPr id="7" name="Obrázek 6" descr="Obsah obrázku osoba, lidé, bublina, noc&#10;&#10;Popis byl vytvořen automaticky">
            <a:extLst>
              <a:ext uri="{FF2B5EF4-FFF2-40B4-BE49-F238E27FC236}">
                <a16:creationId xmlns:a16="http://schemas.microsoft.com/office/drawing/2014/main" id="{C9BD1C7B-D804-3411-4B5B-9A9FDA3CE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 b="1693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167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68576E-E162-C660-7281-933254FF2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CB2876-FBAA-32C0-6C13-302C4DA4CA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B529496-5058-676A-2827-D2CE0619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/>
              <a:t>Ekonomická suverenita (Davis, 2009) </a:t>
            </a:r>
          </a:p>
        </p:txBody>
      </p:sp>
      <p:pic>
        <p:nvPicPr>
          <p:cNvPr id="7" name="Obrázek 6" descr="Obsah obrázku ulice, budova, mlha, osoba&#10;&#10;Popis byl vytvořen automaticky">
            <a:extLst>
              <a:ext uri="{FF2B5EF4-FFF2-40B4-BE49-F238E27FC236}">
                <a16:creationId xmlns:a16="http://schemas.microsoft.com/office/drawing/2014/main" id="{BAFAFA97-FBA0-6904-9E12-7ED47EC8D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0"/>
          <a:stretch/>
        </p:blipFill>
        <p:spPr>
          <a:xfrm>
            <a:off x="720000" y="1701505"/>
            <a:ext cx="5219998" cy="4139998"/>
          </a:xfrm>
          <a:prstGeom prst="rect">
            <a:avLst/>
          </a:prstGeom>
          <a:noFill/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C670B9-87ED-1FE6-E7F2-04378B79E4E5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2004" y="1558073"/>
            <a:ext cx="5219998" cy="413999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Ekonomické aktivity nestátních ozbrojených aktérů, jako jsou soukromé bezpečnostní firmy, gangy a mafie, vytváří </a:t>
            </a:r>
            <a:r>
              <a:rPr lang="cs-CZ" sz="2000" b="1" dirty="0"/>
              <a:t>alternativní mocenské a ekonomické sítě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Napoleoni (2011) upozorňuje na propojení globálních ekonomických praktik s financováním a šířením teroristických sítí a nekalých ekonomických aktivit </a:t>
            </a:r>
            <a:r>
              <a:rPr lang="cs-CZ" sz="2000" dirty="0">
                <a:sym typeface="Wingdings" panose="05000000000000000000" pitchFamily="2" charset="2"/>
              </a:rPr>
              <a:t></a:t>
            </a:r>
            <a:r>
              <a:rPr lang="cs-CZ" sz="2000" dirty="0"/>
              <a:t> </a:t>
            </a:r>
            <a:r>
              <a:rPr lang="cs-CZ" sz="2000" b="1" dirty="0"/>
              <a:t>stínová ekonomika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od 7 až 8 % HDP v zemích s vysokou mírou regulace a ekonomickou stabilitou až po více než 60 % v zemích s vysokou mírou korupce a slabým právním systémem (Medina a Schneider, 2018).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Ve stínové ekonomice figurují i státy! – např. britské daňové ráje.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b="1" dirty="0"/>
              <a:t>Rozvojové banky </a:t>
            </a:r>
            <a:r>
              <a:rPr lang="cs-CZ" sz="2000" dirty="0"/>
              <a:t>jako významní nestátní aktéři (</a:t>
            </a:r>
            <a:r>
              <a:rPr lang="en-GB" sz="2000" dirty="0"/>
              <a:t>Bull</a:t>
            </a:r>
            <a:r>
              <a:rPr lang="cs-CZ" sz="2000" dirty="0"/>
              <a:t> s </a:t>
            </a:r>
            <a:r>
              <a:rPr lang="en-GB" sz="2000" dirty="0" err="1"/>
              <a:t>Bøas</a:t>
            </a:r>
            <a:r>
              <a:rPr lang="en-GB" sz="2000" dirty="0"/>
              <a:t>, 2003).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73318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44A242-E3C0-29FD-5C36-99FAFBC768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EBABD8-CC11-2F39-1AA1-62C23F060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BCC11C-0769-8E85-7092-35AB0D1B8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Stínová ekonomika - prediktory (Medina a Schneider, 2018)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8DF8F7-57A2-807F-877D-43C614D8A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3290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b="1" dirty="0"/>
              <a:t>Vyšší daňové a pojistné zatížení </a:t>
            </a:r>
            <a:r>
              <a:rPr lang="cs-CZ" sz="1800" dirty="0"/>
              <a:t>má tendenci tlačit více ekonomických aktivit do šedé ekonomiky, protože jednotlivci a podniky se snaží snížit své daňové povinnosti.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Špatná kvalita institucí </a:t>
            </a:r>
            <a:r>
              <a:rPr lang="cs-CZ" sz="1800" dirty="0"/>
              <a:t>a vysoká míra korupce mohou zvýšit rozsah stínové ekonomiky. Efektivní, transparentní a odpovědné instituce mají tendenci odrazovat od aktivit v šedé ekonomice.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Přísné regulace</a:t>
            </a:r>
            <a:r>
              <a:rPr lang="cs-CZ" sz="1800" dirty="0"/>
              <a:t>, zejména v oblasti trhu práce nebo obchodu, mohou motivovat jednotlivce a podniky k neformální činnosti, aby se vyhnuly nákladům a omezením, které tyto regulace přinášejí.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Nekvalitní a nedostatečné veřejné služby </a:t>
            </a:r>
            <a:r>
              <a:rPr lang="cs-CZ" sz="1800" dirty="0"/>
              <a:t>mohou snížit výhody spojené s formálními ekonomickými aktivitami a vytlačit více aktivit do stínového sektoru.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Vyšší daňová morálka</a:t>
            </a:r>
            <a:r>
              <a:rPr lang="cs-CZ" sz="1800" dirty="0"/>
              <a:t>, kdy jednotlivci cítí morální povinnost platit daně, je spojena s menší šedou ekonomikou. Efektivní veřejné služby zlepšují daňovou morálku.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Vyšší míra nezaměstnanosti </a:t>
            </a:r>
            <a:r>
              <a:rPr lang="cs-CZ" sz="1800" dirty="0"/>
              <a:t>a nižší celkový hospodářský růst mohou zvýšit stínovou ekonomiku, protože lidé hledají alternativní způsoby výdělku mimo formální sektor. 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Ekonomiky s vyšším využíváním hotovosti </a:t>
            </a:r>
            <a:r>
              <a:rPr lang="cs-CZ" sz="1800" dirty="0"/>
              <a:t>mají tendenci mít větší stínovou ekonomiku, protože hotovostní transakce je obtížnější sledovat a regulovat.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999037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E77C30-D61B-D4BD-922A-DBE1C01EDC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1F8420-ABCE-D5E1-FA54-BF75FAC5EB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D779F5-452D-3599-4C60-54D1671E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Válka proti teroru a její dopady (Napoleoni, 2011)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65A527-17AA-FF5A-DB53-B9C65BD5B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92244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Přímé náklady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Nepřímé náklady </a:t>
            </a:r>
            <a:r>
              <a:rPr lang="cs-CZ" sz="2000" dirty="0"/>
              <a:t>- dlouhodobé závazky na obnovu válkou zničených regionů, podpora spojeneckých vlád, zvýšené pojistné, zvýšená bezpečnostní opatření ve veřejném i soukromém sektoru, narušení světového obchodu + </a:t>
            </a:r>
            <a:r>
              <a:rPr lang="cs-CZ" sz="2000" i="1" dirty="0" err="1"/>
              <a:t>spillover</a:t>
            </a:r>
            <a:r>
              <a:rPr lang="cs-CZ" sz="2000" i="1" dirty="0"/>
              <a:t> </a:t>
            </a:r>
            <a:r>
              <a:rPr lang="cs-CZ" sz="2000" i="1" dirty="0" err="1"/>
              <a:t>effect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Změna</a:t>
            </a:r>
            <a:r>
              <a:rPr lang="cs-CZ" sz="2000" dirty="0"/>
              <a:t> globálních ekonomických </a:t>
            </a:r>
            <a:r>
              <a:rPr lang="cs-CZ" sz="2000" b="1" dirty="0"/>
              <a:t>priorit</a:t>
            </a:r>
            <a:r>
              <a:rPr lang="cs-CZ" sz="2000" dirty="0"/>
              <a:t> a toků investic.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Náklady obětované příležitosti – </a:t>
            </a:r>
            <a:r>
              <a:rPr lang="cs-CZ" sz="2000" dirty="0"/>
              <a:t>protiteroristická opatření místo zdravotnictví apod.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Dlouhodobá narušení ekonomik – </a:t>
            </a:r>
            <a:r>
              <a:rPr lang="cs-CZ" sz="2000" dirty="0"/>
              <a:t>vč. snížení efektivity globálních trhů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Dluhy</a:t>
            </a:r>
            <a:r>
              <a:rPr lang="cs-CZ" sz="2000" dirty="0"/>
              <a:t>.</a:t>
            </a:r>
          </a:p>
        </p:txBody>
      </p:sp>
      <p:pic>
        <p:nvPicPr>
          <p:cNvPr id="9" name="Obrázek 8" descr="Obsah obrázku obloha, venku, voda, osoba&#10;&#10;Popis byl vytvořen automaticky">
            <a:extLst>
              <a:ext uri="{FF2B5EF4-FFF2-40B4-BE49-F238E27FC236}">
                <a16:creationId xmlns:a16="http://schemas.microsoft.com/office/drawing/2014/main" id="{B8CA7C1C-7E59-7FC7-0D39-C442D0D7B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79" y="1461479"/>
            <a:ext cx="4370521" cy="43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6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3408F1-C876-6715-80B6-DC7958835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59088A-E700-0A1C-02B0-4BA27086C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7A2551-FBC9-5620-C759-6EA404D3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Veřejné zdraví a bezpečnost (</a:t>
            </a:r>
            <a:r>
              <a:rPr lang="cs-CZ" sz="2200" err="1"/>
              <a:t>Lemard</a:t>
            </a:r>
            <a:r>
              <a:rPr lang="cs-CZ" sz="2200"/>
              <a:t>-Marlow a </a:t>
            </a:r>
            <a:r>
              <a:rPr lang="cs-CZ" sz="2200" err="1"/>
              <a:t>Wilt</a:t>
            </a:r>
            <a:r>
              <a:rPr lang="cs-CZ" sz="2200"/>
              <a:t>, 2017)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584DC46-6860-8666-2D7A-FA2472AA8E0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649728"/>
            <a:ext cx="5219998" cy="41399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V regionech s vysokou mírou násilí hrají nestátní aktéři klíčovou roli na různých úrovních správy (od národní po komunitní) a  mohou zde </a:t>
            </a:r>
            <a:r>
              <a:rPr lang="cs-CZ" sz="2000" b="1" dirty="0"/>
              <a:t>posilovat sociální a ekonomický rozvoj</a:t>
            </a:r>
            <a:r>
              <a:rPr lang="cs-CZ" sz="2000" dirty="0"/>
              <a:t>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cs-CZ" sz="20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endParaRPr lang="cs-CZ" sz="20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Zapojení do systému veřejného zdraví </a:t>
            </a:r>
            <a:r>
              <a:rPr lang="cs-CZ" sz="2000" dirty="0">
                <a:sym typeface="Wingdings" panose="05000000000000000000" pitchFamily="2" charset="2"/>
              </a:rPr>
              <a:t></a:t>
            </a:r>
            <a:r>
              <a:rPr lang="cs-CZ" sz="2000" dirty="0"/>
              <a:t> i </a:t>
            </a:r>
            <a:r>
              <a:rPr lang="cs-CZ" sz="2000" b="1" dirty="0"/>
              <a:t>pozitivní přispění </a:t>
            </a:r>
            <a:r>
              <a:rPr lang="cs-CZ" sz="2000" dirty="0"/>
              <a:t>nad rámec tradičních bezpečnostních rolí tam, kde stát toto nedokáže. </a:t>
            </a:r>
          </a:p>
        </p:txBody>
      </p:sp>
      <p:pic>
        <p:nvPicPr>
          <p:cNvPr id="7" name="Obrázek 6" descr="Obsah obrázku plavecký bazén, obloha, voda, bazén&#10;&#10;Popis byl vytvořen automaticky">
            <a:extLst>
              <a:ext uri="{FF2B5EF4-FFF2-40B4-BE49-F238E27FC236}">
                <a16:creationId xmlns:a16="http://schemas.microsoft.com/office/drawing/2014/main" id="{D67E280F-B7C4-5B55-B933-97BEACA1B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4" b="396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216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918F63-C308-841D-5A92-70E465C96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5F579B-F770-0936-7C4D-AEC163B00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99E440-9D99-8804-64D7-B91EAF07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 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14A7AF-D78F-F33B-1B19-A7016A92A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8802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Bachrach, P., a Baratz, M. S. </a:t>
            </a:r>
            <a:r>
              <a:rPr lang="cs-CZ" sz="1400" dirty="0">
                <a:sym typeface="Wingdings" panose="05000000000000000000" pitchFamily="2" charset="2"/>
              </a:rPr>
              <a:t>(</a:t>
            </a:r>
            <a:r>
              <a:rPr lang="en-GB" sz="1400" dirty="0">
                <a:sym typeface="Wingdings" panose="05000000000000000000" pitchFamily="2" charset="2"/>
              </a:rPr>
              <a:t>1953</a:t>
            </a:r>
            <a:r>
              <a:rPr lang="cs-CZ" sz="1400" dirty="0">
                <a:sym typeface="Wingdings" panose="05000000000000000000" pitchFamily="2" charset="2"/>
              </a:rPr>
              <a:t>)</a:t>
            </a:r>
            <a:r>
              <a:rPr lang="en-GB" sz="1400" dirty="0">
                <a:sym typeface="Wingdings" panose="05000000000000000000" pitchFamily="2" charset="2"/>
              </a:rPr>
              <a:t>. Two faces of power. </a:t>
            </a:r>
            <a:r>
              <a:rPr lang="en-GB" sz="1400" i="1" dirty="0">
                <a:sym typeface="Wingdings" panose="05000000000000000000" pitchFamily="2" charset="2"/>
              </a:rPr>
              <a:t>The American Political Science Review</a:t>
            </a:r>
            <a:r>
              <a:rPr lang="en-GB" sz="1400" dirty="0">
                <a:sym typeface="Wingdings" panose="05000000000000000000" pitchFamily="2" charset="2"/>
              </a:rPr>
              <a:t>, 47(3), 641-662.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Bell, S</a:t>
            </a:r>
            <a:r>
              <a:rPr lang="cs-CZ" sz="1400" dirty="0">
                <a:sym typeface="Wingdings" panose="05000000000000000000" pitchFamily="2" charset="2"/>
              </a:rPr>
              <a:t>.</a:t>
            </a:r>
            <a:r>
              <a:rPr lang="en-GB" sz="1400" dirty="0">
                <a:sym typeface="Wingdings" panose="05000000000000000000" pitchFamily="2" charset="2"/>
              </a:rPr>
              <a:t> a </a:t>
            </a:r>
            <a:r>
              <a:rPr lang="en-GB" sz="1400" dirty="0" err="1">
                <a:sym typeface="Wingdings" panose="05000000000000000000" pitchFamily="2" charset="2"/>
              </a:rPr>
              <a:t>Hindmoore</a:t>
            </a:r>
            <a:r>
              <a:rPr lang="cs-CZ" sz="1400" dirty="0">
                <a:sym typeface="Wingdings" panose="05000000000000000000" pitchFamily="2" charset="2"/>
              </a:rPr>
              <a:t>, A</a:t>
            </a:r>
            <a:r>
              <a:rPr lang="en-GB" sz="1400" dirty="0">
                <a:sym typeface="Wingdings" panose="05000000000000000000" pitchFamily="2" charset="2"/>
              </a:rPr>
              <a:t>. </a:t>
            </a:r>
            <a:r>
              <a:rPr lang="cs-CZ" sz="1400" dirty="0">
                <a:sym typeface="Wingdings" panose="05000000000000000000" pitchFamily="2" charset="2"/>
              </a:rPr>
              <a:t>(</a:t>
            </a:r>
            <a:r>
              <a:rPr lang="en-GB" sz="1400" dirty="0">
                <a:sym typeface="Wingdings" panose="05000000000000000000" pitchFamily="2" charset="2"/>
              </a:rPr>
              <a:t>2009</a:t>
            </a:r>
            <a:r>
              <a:rPr lang="cs-CZ" sz="1400" dirty="0">
                <a:sym typeface="Wingdings" panose="05000000000000000000" pitchFamily="2" charset="2"/>
              </a:rPr>
              <a:t>)</a:t>
            </a:r>
            <a:r>
              <a:rPr lang="en-GB" sz="1400" dirty="0">
                <a:sym typeface="Wingdings" panose="05000000000000000000" pitchFamily="2" charset="2"/>
              </a:rPr>
              <a:t>. </a:t>
            </a:r>
            <a:r>
              <a:rPr lang="en-GB" sz="1400" i="1" dirty="0">
                <a:sym typeface="Wingdings" panose="05000000000000000000" pitchFamily="2" charset="2"/>
              </a:rPr>
              <a:t>Rethinking Governance: The Centrality of the State in Modern Society</a:t>
            </a:r>
            <a:r>
              <a:rPr lang="en-GB" sz="1400" dirty="0">
                <a:sym typeface="Wingdings" panose="05000000000000000000" pitchFamily="2" charset="2"/>
              </a:rPr>
              <a:t>. Cambridge University Press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Bemelmans-</a:t>
            </a:r>
            <a:r>
              <a:rPr lang="en-GB" sz="1400" dirty="0" err="1">
                <a:sym typeface="Wingdings" panose="05000000000000000000" pitchFamily="2" charset="2"/>
              </a:rPr>
              <a:t>Videc</a:t>
            </a:r>
            <a:r>
              <a:rPr lang="en-GB" sz="1400" dirty="0">
                <a:sym typeface="Wingdings" panose="05000000000000000000" pitchFamily="2" charset="2"/>
              </a:rPr>
              <a:t>, M.-L., Rist, R. C., a </a:t>
            </a:r>
            <a:r>
              <a:rPr lang="en-GB" sz="1400" dirty="0" err="1">
                <a:sym typeface="Wingdings" panose="05000000000000000000" pitchFamily="2" charset="2"/>
              </a:rPr>
              <a:t>Vedung</a:t>
            </a:r>
            <a:r>
              <a:rPr lang="en-GB" sz="1400" dirty="0">
                <a:sym typeface="Wingdings" panose="05000000000000000000" pitchFamily="2" charset="2"/>
              </a:rPr>
              <a:t>, E. 1998. </a:t>
            </a:r>
            <a:r>
              <a:rPr lang="en-GB" sz="1400" i="1" dirty="0">
                <a:sym typeface="Wingdings" panose="05000000000000000000" pitchFamily="2" charset="2"/>
              </a:rPr>
              <a:t>Carrots, Sticks &amp; Sermons: Policy Instruments and Their Evaluation</a:t>
            </a:r>
            <a:r>
              <a:rPr lang="en-GB" sz="1400" dirty="0">
                <a:sym typeface="Wingdings" panose="05000000000000000000" pitchFamily="2" charset="2"/>
              </a:rPr>
              <a:t>. In Carrots, Sticks and Sermons: Policy Instruments and Their Evaluation. Transaction Publishers.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 err="1">
                <a:sym typeface="Wingdings" panose="05000000000000000000" pitchFamily="2" charset="2"/>
              </a:rPr>
              <a:t>Bitas</a:t>
            </a:r>
            <a:r>
              <a:rPr lang="en-GB" sz="1400" dirty="0">
                <a:sym typeface="Wingdings" panose="05000000000000000000" pitchFamily="2" charset="2"/>
              </a:rPr>
              <a:t>, B. (2022). Finding Equilibrium Amid the Deep Disruption of the “Geopolitical Metaverse”: Implications for the Sino-US Relationship and ASEAN. China and the World. https://doi.org/10.1142/s2591729322300014.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Bull, B., &amp; </a:t>
            </a:r>
            <a:r>
              <a:rPr lang="en-GB" sz="1400" dirty="0" err="1">
                <a:sym typeface="Wingdings" panose="05000000000000000000" pitchFamily="2" charset="2"/>
              </a:rPr>
              <a:t>Bøas</a:t>
            </a:r>
            <a:r>
              <a:rPr lang="en-GB" sz="1400" dirty="0">
                <a:sym typeface="Wingdings" panose="05000000000000000000" pitchFamily="2" charset="2"/>
              </a:rPr>
              <a:t>, M. (2003). Multilateral Development Banks as Regionalising Actors: The Asian Development Bank and the Inter-American Development Bank. New Political Economy, 8, 245 - 261. https://doi.org/10.1080/13563460307176.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Buzan, B. </a:t>
            </a:r>
            <a:r>
              <a:rPr lang="cs-CZ" sz="1400" dirty="0">
                <a:sym typeface="Wingdings" panose="05000000000000000000" pitchFamily="2" charset="2"/>
              </a:rPr>
              <a:t>(</a:t>
            </a:r>
            <a:r>
              <a:rPr lang="en-GB" sz="1400" dirty="0">
                <a:sym typeface="Wingdings" panose="05000000000000000000" pitchFamily="2" charset="2"/>
              </a:rPr>
              <a:t>1983</a:t>
            </a:r>
            <a:r>
              <a:rPr lang="cs-CZ" sz="1400" dirty="0">
                <a:sym typeface="Wingdings" panose="05000000000000000000" pitchFamily="2" charset="2"/>
              </a:rPr>
              <a:t>)</a:t>
            </a:r>
            <a:r>
              <a:rPr lang="en-GB" sz="1400" dirty="0">
                <a:sym typeface="Wingdings" panose="05000000000000000000" pitchFamily="2" charset="2"/>
              </a:rPr>
              <a:t>. </a:t>
            </a:r>
            <a:r>
              <a:rPr lang="en-GB" sz="1400" i="1" dirty="0">
                <a:sym typeface="Wingdings" panose="05000000000000000000" pitchFamily="2" charset="2"/>
              </a:rPr>
              <a:t>People, States, and Fear</a:t>
            </a:r>
            <a:r>
              <a:rPr lang="cs-CZ" sz="1400" dirty="0">
                <a:sym typeface="Wingdings" panose="05000000000000000000" pitchFamily="2" charset="2"/>
              </a:rPr>
              <a:t>.</a:t>
            </a:r>
            <a:r>
              <a:rPr lang="en-GB" sz="1400" dirty="0">
                <a:sym typeface="Wingdings" panose="05000000000000000000" pitchFamily="2" charset="2"/>
              </a:rPr>
              <a:t> Polity Press.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 err="1">
                <a:sym typeface="Wingdings" panose="05000000000000000000" pitchFamily="2" charset="2"/>
              </a:rPr>
              <a:t>Charountaki</a:t>
            </a:r>
            <a:r>
              <a:rPr lang="en-GB" sz="1400" dirty="0">
                <a:sym typeface="Wingdings" panose="05000000000000000000" pitchFamily="2" charset="2"/>
              </a:rPr>
              <a:t>, M. (2018). State and non-state interactions in International Relations: an alternative theoretical outlook. British Journal of Middle Eastern Studies, 45, 528 - 542. https://doi.org/10.1080/13530194.2018.1430530.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1400" dirty="0" err="1">
                <a:sym typeface="Wingdings" panose="05000000000000000000" pitchFamily="2" charset="2"/>
              </a:rPr>
              <a:t>Cocker</a:t>
            </a:r>
            <a:r>
              <a:rPr lang="cs-CZ" sz="1400" dirty="0">
                <a:sym typeface="Wingdings" panose="05000000000000000000" pitchFamily="2" charset="2"/>
              </a:rPr>
              <a:t>, Ch. (2000). </a:t>
            </a:r>
            <a:r>
              <a:rPr lang="cs-CZ" sz="1400" i="1" dirty="0">
                <a:sym typeface="Wingdings" panose="05000000000000000000" pitchFamily="2" charset="2"/>
              </a:rPr>
              <a:t>Outsourcing </a:t>
            </a:r>
            <a:r>
              <a:rPr lang="cs-CZ" sz="1400" i="1" dirty="0" err="1">
                <a:sym typeface="Wingdings" panose="05000000000000000000" pitchFamily="2" charset="2"/>
              </a:rPr>
              <a:t>war</a:t>
            </a:r>
            <a:r>
              <a:rPr lang="cs-CZ" sz="1400" i="1" dirty="0">
                <a:sym typeface="Wingdings" panose="05000000000000000000" pitchFamily="2" charset="2"/>
              </a:rPr>
              <a:t>. </a:t>
            </a:r>
            <a:r>
              <a:rPr lang="cs-CZ" sz="1400" dirty="0">
                <a:sym typeface="Wingdings" panose="05000000000000000000" pitchFamily="2" charset="2"/>
              </a:rPr>
              <a:t>In: </a:t>
            </a:r>
            <a:r>
              <a:rPr lang="en-GB" sz="1400" dirty="0" err="1">
                <a:sym typeface="Wingdings" panose="05000000000000000000" pitchFamily="2" charset="2"/>
              </a:rPr>
              <a:t>Josselin</a:t>
            </a:r>
            <a:r>
              <a:rPr lang="en-GB" sz="1400" dirty="0">
                <a:sym typeface="Wingdings" panose="05000000000000000000" pitchFamily="2" charset="2"/>
              </a:rPr>
              <a:t>, D., &amp; Wallace, W. (2001). Non-state actors in world politics: a framework. In Non-state actors in world politics (pp. 1</a:t>
            </a:r>
            <a:r>
              <a:rPr lang="cs-CZ" sz="1400" dirty="0">
                <a:sym typeface="Wingdings" panose="05000000000000000000" pitchFamily="2" charset="2"/>
              </a:rPr>
              <a:t>89</a:t>
            </a:r>
            <a:r>
              <a:rPr lang="en-GB" sz="1400" dirty="0">
                <a:sym typeface="Wingdings" panose="05000000000000000000" pitchFamily="2" charset="2"/>
              </a:rPr>
              <a:t>-20</a:t>
            </a:r>
            <a:r>
              <a:rPr lang="cs-CZ" sz="1400" dirty="0">
                <a:sym typeface="Wingdings" panose="05000000000000000000" pitchFamily="2" charset="2"/>
              </a:rPr>
              <a:t>2</a:t>
            </a:r>
            <a:r>
              <a:rPr lang="en-GB" sz="1400" dirty="0">
                <a:sym typeface="Wingdings" panose="05000000000000000000" pitchFamily="2" charset="2"/>
              </a:rPr>
              <a:t>). London: Palgrave Macmillan UK.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Corn, G., &amp; Taylor, R. (2017). Sovereignty in the Age of Cyber. AJIL Unbound, 111, 207 - 212. https://doi.org/10.1017/aju.2017.57.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Croxton, Derek. </a:t>
            </a:r>
            <a:r>
              <a:rPr lang="cs-CZ" sz="1400" dirty="0">
                <a:sym typeface="Wingdings" panose="05000000000000000000" pitchFamily="2" charset="2"/>
              </a:rPr>
              <a:t>(</a:t>
            </a:r>
            <a:r>
              <a:rPr lang="en-GB" sz="1400" dirty="0">
                <a:sym typeface="Wingdings" panose="05000000000000000000" pitchFamily="2" charset="2"/>
              </a:rPr>
              <a:t>1999</a:t>
            </a:r>
            <a:r>
              <a:rPr lang="cs-CZ" sz="1400" dirty="0">
                <a:sym typeface="Wingdings" panose="05000000000000000000" pitchFamily="2" charset="2"/>
              </a:rPr>
              <a:t>)</a:t>
            </a:r>
            <a:r>
              <a:rPr lang="en-GB" sz="1400" dirty="0">
                <a:sym typeface="Wingdings" panose="05000000000000000000" pitchFamily="2" charset="2"/>
              </a:rPr>
              <a:t>. The Peace of Westphalia of 1648 and the Origins of Sovereignty, </a:t>
            </a:r>
            <a:r>
              <a:rPr lang="en-GB" sz="1400" i="1" dirty="0">
                <a:sym typeface="Wingdings" panose="05000000000000000000" pitchFamily="2" charset="2"/>
              </a:rPr>
              <a:t>The International History Review</a:t>
            </a:r>
            <a:r>
              <a:rPr lang="en-GB" sz="1400" dirty="0">
                <a:sym typeface="Wingdings" panose="05000000000000000000" pitchFamily="2" charset="2"/>
              </a:rPr>
              <a:t>, 21(3) 569-591, DOI: 10.1080/07075332.1999.9640869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D´Agostino, F., Gaus, G., a Thrasher, J. </a:t>
            </a:r>
            <a:r>
              <a:rPr lang="cs-CZ" sz="1400" dirty="0">
                <a:sym typeface="Wingdings" panose="05000000000000000000" pitchFamily="2" charset="2"/>
              </a:rPr>
              <a:t>(</a:t>
            </a:r>
            <a:r>
              <a:rPr lang="en-GB" sz="1400" dirty="0">
                <a:sym typeface="Wingdings" panose="05000000000000000000" pitchFamily="2" charset="2"/>
              </a:rPr>
              <a:t>2021</a:t>
            </a:r>
            <a:r>
              <a:rPr lang="cs-CZ" sz="1400" dirty="0">
                <a:sym typeface="Wingdings" panose="05000000000000000000" pitchFamily="2" charset="2"/>
              </a:rPr>
              <a:t>)</a:t>
            </a:r>
            <a:r>
              <a:rPr lang="en-GB" sz="1400" dirty="0">
                <a:sym typeface="Wingdings" panose="05000000000000000000" pitchFamily="2" charset="2"/>
              </a:rPr>
              <a:t>. Contemporary Approaches to the Social Contract. https://plato.stanford.edu/archives/win2021/entries/contractarianism-contemporary/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Davis, D. (2009). Non-State Armed Actors, New Imagined Communities, and Shifting Patterns of Sovereignty and Insecurity in the Modern World. Contemporary Security Policy, 30, 221 - 245. https://doi.org/10.1080/13523260903059757.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cs-CZ" sz="1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22360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918F63-C308-841D-5A92-70E465C96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Reference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5F579B-F770-0936-7C4D-AEC163B00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99E440-9D99-8804-64D7-B91EAF07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 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14A7AF-D78F-F33B-1B19-A7016A92A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43401"/>
            <a:ext cx="10753200" cy="45845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dirty="0">
                <a:sym typeface="Wingdings" panose="05000000000000000000" pitchFamily="2" charset="2"/>
              </a:rPr>
              <a:t>Eichler, Jan. (2009). </a:t>
            </a:r>
            <a:r>
              <a:rPr lang="cs-CZ" sz="1600" i="1" dirty="0">
                <a:sym typeface="Wingdings" panose="05000000000000000000" pitchFamily="2" charset="2"/>
              </a:rPr>
              <a:t>Mezinárodní bezpečnost v době globalizace</a:t>
            </a:r>
            <a:r>
              <a:rPr lang="cs-CZ" sz="1600" dirty="0">
                <a:sym typeface="Wingdings" panose="05000000000000000000" pitchFamily="2" charset="2"/>
              </a:rPr>
              <a:t>. Praha: Portál.</a:t>
            </a:r>
          </a:p>
          <a:p>
            <a:pPr>
              <a:lnSpc>
                <a:spcPct val="100000"/>
              </a:lnSpc>
            </a:pPr>
            <a:r>
              <a:rPr lang="cs-CZ" sz="1600" dirty="0" err="1">
                <a:sym typeface="Wingdings" panose="05000000000000000000" pitchFamily="2" charset="2"/>
              </a:rPr>
              <a:t>Ezrow</a:t>
            </a:r>
            <a:r>
              <a:rPr lang="cs-CZ" sz="1600" dirty="0">
                <a:sym typeface="Wingdings" panose="05000000000000000000" pitchFamily="2" charset="2"/>
              </a:rPr>
              <a:t>, N. (2017). </a:t>
            </a:r>
            <a:r>
              <a:rPr lang="cs-CZ" sz="1600" dirty="0" err="1">
                <a:sym typeface="Wingdings" panose="05000000000000000000" pitchFamily="2" charset="2"/>
              </a:rPr>
              <a:t>Global</a:t>
            </a:r>
            <a:r>
              <a:rPr lang="cs-CZ" sz="1600" dirty="0">
                <a:sym typeface="Wingdings" panose="05000000000000000000" pitchFamily="2" charset="2"/>
              </a:rPr>
              <a:t> </a:t>
            </a:r>
            <a:r>
              <a:rPr lang="cs-CZ" sz="1600" dirty="0" err="1">
                <a:sym typeface="Wingdings" panose="05000000000000000000" pitchFamily="2" charset="2"/>
              </a:rPr>
              <a:t>Politics</a:t>
            </a:r>
            <a:r>
              <a:rPr lang="cs-CZ" sz="1600" dirty="0">
                <a:sym typeface="Wingdings" panose="05000000000000000000" pitchFamily="2" charset="2"/>
              </a:rPr>
              <a:t> and </a:t>
            </a:r>
            <a:r>
              <a:rPr lang="cs-CZ" sz="1600" dirty="0" err="1">
                <a:sym typeface="Wingdings" panose="05000000000000000000" pitchFamily="2" charset="2"/>
              </a:rPr>
              <a:t>Violent</a:t>
            </a:r>
            <a:r>
              <a:rPr lang="cs-CZ" sz="1600" dirty="0">
                <a:sym typeface="Wingdings" panose="05000000000000000000" pitchFamily="2" charset="2"/>
              </a:rPr>
              <a:t> Non-</a:t>
            </a:r>
            <a:r>
              <a:rPr lang="cs-CZ" sz="1600" dirty="0" err="1">
                <a:sym typeface="Wingdings" panose="05000000000000000000" pitchFamily="2" charset="2"/>
              </a:rPr>
              <a:t>State</a:t>
            </a:r>
            <a:r>
              <a:rPr lang="cs-CZ" sz="1600" dirty="0">
                <a:sym typeface="Wingdings" panose="05000000000000000000" pitchFamily="2" charset="2"/>
              </a:rPr>
              <a:t> </a:t>
            </a:r>
            <a:r>
              <a:rPr lang="cs-CZ" sz="1600" dirty="0" err="1">
                <a:sym typeface="Wingdings" panose="05000000000000000000" pitchFamily="2" charset="2"/>
              </a:rPr>
              <a:t>Actors</a:t>
            </a:r>
            <a:r>
              <a:rPr lang="cs-CZ" sz="1600" dirty="0">
                <a:sym typeface="Wingdings" panose="05000000000000000000" pitchFamily="2" charset="2"/>
              </a:rPr>
              <a:t>. Londýn: SAGE </a:t>
            </a:r>
            <a:r>
              <a:rPr lang="cs-CZ" sz="1600" dirty="0" err="1">
                <a:sym typeface="Wingdings" panose="05000000000000000000" pitchFamily="2" charset="2"/>
              </a:rPr>
              <a:t>Publications</a:t>
            </a:r>
            <a:r>
              <a:rPr lang="cs-CZ" sz="1600" dirty="0">
                <a:sym typeface="Wingdings" panose="05000000000000000000" pitchFamily="2" charset="2"/>
              </a:rPr>
              <a:t> </a:t>
            </a:r>
            <a:r>
              <a:rPr lang="cs-CZ" sz="1600" dirty="0" err="1">
                <a:sym typeface="Wingdings" panose="05000000000000000000" pitchFamily="2" charset="2"/>
              </a:rPr>
              <a:t>Inc</a:t>
            </a:r>
            <a:r>
              <a:rPr lang="cs-CZ" sz="1600" dirty="0">
                <a:sym typeface="Wingdings" panose="05000000000000000000" pitchFamily="2" charset="2"/>
              </a:rPr>
              <a:t>, Part III (kap. 6-10).</a:t>
            </a:r>
          </a:p>
          <a:p>
            <a:pPr>
              <a:lnSpc>
                <a:spcPct val="100000"/>
              </a:lnSpc>
            </a:pPr>
            <a:r>
              <a:rPr lang="cs-CZ" sz="1600" dirty="0" err="1">
                <a:sym typeface="Wingdings" panose="05000000000000000000" pitchFamily="2" charset="2"/>
              </a:rPr>
              <a:t>Galeotti</a:t>
            </a:r>
            <a:r>
              <a:rPr lang="cs-CZ" sz="1600" dirty="0">
                <a:sym typeface="Wingdings" panose="05000000000000000000" pitchFamily="2" charset="2"/>
              </a:rPr>
              <a:t>, M. (2000). </a:t>
            </a:r>
            <a:r>
              <a:rPr lang="cs-CZ" sz="1600" i="1" dirty="0" err="1">
                <a:sym typeface="Wingdings" panose="05000000000000000000" pitchFamily="2" charset="2"/>
              </a:rPr>
              <a:t>Underworld</a:t>
            </a:r>
            <a:r>
              <a:rPr lang="cs-CZ" sz="1600" i="1" dirty="0">
                <a:sym typeface="Wingdings" panose="05000000000000000000" pitchFamily="2" charset="2"/>
              </a:rPr>
              <a:t> and </a:t>
            </a:r>
            <a:r>
              <a:rPr lang="cs-CZ" sz="1600" i="1" dirty="0" err="1">
                <a:sym typeface="Wingdings" panose="05000000000000000000" pitchFamily="2" charset="2"/>
              </a:rPr>
              <a:t>Upperworld</a:t>
            </a:r>
            <a:r>
              <a:rPr lang="cs-CZ" sz="1600" i="1" dirty="0">
                <a:sym typeface="Wingdings" panose="05000000000000000000" pitchFamily="2" charset="2"/>
              </a:rPr>
              <a:t>: </a:t>
            </a:r>
            <a:r>
              <a:rPr lang="cs-CZ" sz="1600" i="1" dirty="0" err="1">
                <a:sym typeface="Wingdings" panose="05000000000000000000" pitchFamily="2" charset="2"/>
              </a:rPr>
              <a:t>Transnational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Organized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Crime</a:t>
            </a:r>
            <a:r>
              <a:rPr lang="cs-CZ" sz="1600" i="1" dirty="0">
                <a:sym typeface="Wingdings" panose="05000000000000000000" pitchFamily="2" charset="2"/>
              </a:rPr>
              <a:t> and </a:t>
            </a:r>
            <a:r>
              <a:rPr lang="cs-CZ" sz="1600" i="1" dirty="0" err="1">
                <a:sym typeface="Wingdings" panose="05000000000000000000" pitchFamily="2" charset="2"/>
              </a:rPr>
              <a:t>Global</a:t>
            </a:r>
            <a:r>
              <a:rPr lang="cs-CZ" sz="1600" i="1" dirty="0">
                <a:sym typeface="Wingdings" panose="05000000000000000000" pitchFamily="2" charset="2"/>
              </a:rPr>
              <a:t> Society. </a:t>
            </a:r>
            <a:r>
              <a:rPr lang="cs-CZ" sz="1600" dirty="0">
                <a:sym typeface="Wingdings" panose="05000000000000000000" pitchFamily="2" charset="2"/>
              </a:rPr>
              <a:t>In: </a:t>
            </a:r>
            <a:r>
              <a:rPr lang="en-GB" sz="1600" dirty="0" err="1">
                <a:sym typeface="Wingdings" panose="05000000000000000000" pitchFamily="2" charset="2"/>
              </a:rPr>
              <a:t>Josselin</a:t>
            </a:r>
            <a:r>
              <a:rPr lang="en-GB" sz="1600" dirty="0">
                <a:sym typeface="Wingdings" panose="05000000000000000000" pitchFamily="2" charset="2"/>
              </a:rPr>
              <a:t>, D., &amp; Wallace, W. (2001). Non-state actors in world politics: a framework. In Non-state actors in world politics (pp. </a:t>
            </a:r>
            <a:r>
              <a:rPr lang="cs-CZ" sz="1600" dirty="0">
                <a:sym typeface="Wingdings" panose="05000000000000000000" pitchFamily="2" charset="2"/>
              </a:rPr>
              <a:t>203</a:t>
            </a:r>
            <a:r>
              <a:rPr lang="en-GB" sz="1600" dirty="0">
                <a:sym typeface="Wingdings" panose="05000000000000000000" pitchFamily="2" charset="2"/>
              </a:rPr>
              <a:t>-2</a:t>
            </a:r>
            <a:r>
              <a:rPr lang="cs-CZ" sz="1600" dirty="0">
                <a:sym typeface="Wingdings" panose="05000000000000000000" pitchFamily="2" charset="2"/>
              </a:rPr>
              <a:t>17</a:t>
            </a:r>
            <a:r>
              <a:rPr lang="en-GB" sz="1600" dirty="0">
                <a:sym typeface="Wingdings" panose="05000000000000000000" pitchFamily="2" charset="2"/>
              </a:rPr>
              <a:t>). London: Palgrave Macmillan UK.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1600" dirty="0" err="1">
                <a:sym typeface="Wingdings" panose="05000000000000000000" pitchFamily="2" charset="2"/>
              </a:rPr>
              <a:t>Giddens</a:t>
            </a:r>
            <a:r>
              <a:rPr lang="cs-CZ" sz="1600" dirty="0">
                <a:sym typeface="Wingdings" panose="05000000000000000000" pitchFamily="2" charset="2"/>
              </a:rPr>
              <a:t>, A. (1984). </a:t>
            </a:r>
            <a:r>
              <a:rPr lang="cs-CZ" sz="1600" i="1" dirty="0" err="1">
                <a:sym typeface="Wingdings" panose="05000000000000000000" pitchFamily="2" charset="2"/>
              </a:rPr>
              <a:t>The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Constitution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of</a:t>
            </a:r>
            <a:r>
              <a:rPr lang="cs-CZ" sz="1600" i="1" dirty="0">
                <a:sym typeface="Wingdings" panose="05000000000000000000" pitchFamily="2" charset="2"/>
              </a:rPr>
              <a:t> Society: </a:t>
            </a:r>
            <a:r>
              <a:rPr lang="cs-CZ" sz="1600" i="1" dirty="0" err="1">
                <a:sym typeface="Wingdings" panose="05000000000000000000" pitchFamily="2" charset="2"/>
              </a:rPr>
              <a:t>Outline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of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the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Theory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of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Structuration</a:t>
            </a:r>
            <a:r>
              <a:rPr lang="cs-CZ" sz="1600" dirty="0">
                <a:sym typeface="Wingdings" panose="05000000000000000000" pitchFamily="2" charset="2"/>
              </a:rPr>
              <a:t>. Polity </a:t>
            </a:r>
            <a:r>
              <a:rPr lang="cs-CZ" sz="1600" dirty="0" err="1">
                <a:sym typeface="Wingdings" panose="05000000000000000000" pitchFamily="2" charset="2"/>
              </a:rPr>
              <a:t>Press</a:t>
            </a:r>
            <a:r>
              <a:rPr lang="cs-CZ" sz="1600" dirty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sym typeface="Wingdings" panose="05000000000000000000" pitchFamily="2" charset="2"/>
              </a:rPr>
              <a:t>Jalal, H. (2021). Theoretical approaches towards the steps of non-state actors in world politics: global para-diplomacy of the Iraqi Kurdistan (KRI). International Relations, 23-33. https://doi.org/10.7256/2454-0641.2021.1.34461.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 err="1">
                <a:sym typeface="Wingdings" panose="05000000000000000000" pitchFamily="2" charset="2"/>
              </a:rPr>
              <a:t>Josselin</a:t>
            </a:r>
            <a:r>
              <a:rPr lang="en-GB" sz="1600" dirty="0">
                <a:sym typeface="Wingdings" panose="05000000000000000000" pitchFamily="2" charset="2"/>
              </a:rPr>
              <a:t>, D., </a:t>
            </a:r>
            <a:r>
              <a:rPr lang="cs-CZ" sz="1600" dirty="0">
                <a:sym typeface="Wingdings" panose="05000000000000000000" pitchFamily="2" charset="2"/>
              </a:rPr>
              <a:t>a</a:t>
            </a:r>
            <a:r>
              <a:rPr lang="en-GB" sz="1600" dirty="0">
                <a:sym typeface="Wingdings" panose="05000000000000000000" pitchFamily="2" charset="2"/>
              </a:rPr>
              <a:t> Wallace, W. (2001). </a:t>
            </a:r>
            <a:r>
              <a:rPr lang="en-GB" sz="1600" i="1" dirty="0">
                <a:sym typeface="Wingdings" panose="05000000000000000000" pitchFamily="2" charset="2"/>
              </a:rPr>
              <a:t>Non-state actors in world politics: a framework</a:t>
            </a:r>
            <a:r>
              <a:rPr lang="en-GB" sz="1600" dirty="0">
                <a:sym typeface="Wingdings" panose="05000000000000000000" pitchFamily="2" charset="2"/>
              </a:rPr>
              <a:t>. In Non-state actors in world politics (pp. 1-20). London: Palgrave Macmillan UK.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 err="1">
                <a:sym typeface="Wingdings" panose="05000000000000000000" pitchFamily="2" charset="2"/>
              </a:rPr>
              <a:t>Lemard</a:t>
            </a:r>
            <a:r>
              <a:rPr lang="en-GB" sz="1600" dirty="0">
                <a:sym typeface="Wingdings" panose="05000000000000000000" pitchFamily="2" charset="2"/>
              </a:rPr>
              <a:t>-Marlow, G., &amp; Wilt, R. (2017). Global Governance and the Role of Non-state Actors in Improving the Social and Economic Development of Growing Economies: A Conceptual Approach Using a Global Public Health Framework on Violence Prevention. Civil Society: The Engine for Economic and Social Well-Being. https://doi.org/10.1007/978-3-319-89872-8_11.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 err="1">
                <a:sym typeface="Wingdings" panose="05000000000000000000" pitchFamily="2" charset="2"/>
              </a:rPr>
              <a:t>Lessnoff</a:t>
            </a:r>
            <a:r>
              <a:rPr lang="en-GB" sz="1600" dirty="0">
                <a:sym typeface="Wingdings" panose="05000000000000000000" pitchFamily="2" charset="2"/>
              </a:rPr>
              <a:t>, M. 1990. </a:t>
            </a:r>
            <a:r>
              <a:rPr lang="en-GB" sz="1600" i="1" dirty="0">
                <a:sym typeface="Wingdings" panose="05000000000000000000" pitchFamily="2" charset="2"/>
              </a:rPr>
              <a:t>Social Contract Theory</a:t>
            </a:r>
            <a:r>
              <a:rPr lang="en-GB" sz="1600" dirty="0">
                <a:sym typeface="Wingdings" panose="05000000000000000000" pitchFamily="2" charset="2"/>
              </a:rPr>
              <a:t>. New York University Press.</a:t>
            </a:r>
          </a:p>
          <a:p>
            <a:pPr>
              <a:lnSpc>
                <a:spcPct val="100000"/>
              </a:lnSpc>
            </a:pPr>
            <a:endParaRPr lang="cs-CZ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0243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918F63-C308-841D-5A92-70E465C96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5F579B-F770-0936-7C4D-AEC163B00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99E440-9D99-8804-64D7-B91EAF07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 III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14A7AF-D78F-F33B-1B19-A7016A92A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99963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Medina, L., &amp; Schneider, F. (2018). Shadow Economies Around the World: What Did We Learn Over the Last 20 Years? IMF Working Paper, WP/18/17. International Monetary Fund.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 err="1">
                <a:sym typeface="Wingdings" panose="05000000000000000000" pitchFamily="2" charset="2"/>
              </a:rPr>
              <a:t>Napoleoni</a:t>
            </a:r>
            <a:r>
              <a:rPr lang="en-GB" sz="1400" dirty="0">
                <a:sym typeface="Wingdings" panose="05000000000000000000" pitchFamily="2" charset="2"/>
              </a:rPr>
              <a:t>, L. (2011). </a:t>
            </a:r>
            <a:r>
              <a:rPr lang="en-GB" sz="1400" i="1" dirty="0">
                <a:sym typeface="Wingdings" panose="05000000000000000000" pitchFamily="2" charset="2"/>
              </a:rPr>
              <a:t>Terrorism and the economy: How the war on terror is bankrupting the world</a:t>
            </a:r>
            <a:r>
              <a:rPr lang="en-GB" sz="1400" dirty="0">
                <a:sym typeface="Wingdings" panose="05000000000000000000" pitchFamily="2" charset="2"/>
              </a:rPr>
              <a:t>. Seven Stories Press.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1400" dirty="0" err="1">
                <a:sym typeface="Wingdings" panose="05000000000000000000" pitchFamily="2" charset="2"/>
              </a:rPr>
              <a:t>Ostegaard-Nielsen</a:t>
            </a:r>
            <a:r>
              <a:rPr lang="cs-CZ" sz="1400" dirty="0">
                <a:sym typeface="Wingdings" panose="05000000000000000000" pitchFamily="2" charset="2"/>
              </a:rPr>
              <a:t>, E. (2000). </a:t>
            </a:r>
            <a:r>
              <a:rPr lang="cs-CZ" sz="1400" i="1" dirty="0" err="1">
                <a:sym typeface="Wingdings" panose="05000000000000000000" pitchFamily="2" charset="2"/>
              </a:rPr>
              <a:t>Diasporas</a:t>
            </a:r>
            <a:r>
              <a:rPr lang="cs-CZ" sz="1400" i="1" dirty="0">
                <a:sym typeface="Wingdings" panose="05000000000000000000" pitchFamily="2" charset="2"/>
              </a:rPr>
              <a:t> in </a:t>
            </a:r>
            <a:r>
              <a:rPr lang="cs-CZ" sz="1400" i="1" dirty="0" err="1">
                <a:sym typeface="Wingdings" panose="05000000000000000000" pitchFamily="2" charset="2"/>
              </a:rPr>
              <a:t>World</a:t>
            </a:r>
            <a:r>
              <a:rPr lang="cs-CZ" sz="1400" i="1" dirty="0">
                <a:sym typeface="Wingdings" panose="05000000000000000000" pitchFamily="2" charset="2"/>
              </a:rPr>
              <a:t> </a:t>
            </a:r>
            <a:r>
              <a:rPr lang="cs-CZ" sz="1400" i="1" dirty="0" err="1">
                <a:sym typeface="Wingdings" panose="05000000000000000000" pitchFamily="2" charset="2"/>
              </a:rPr>
              <a:t>Politics</a:t>
            </a:r>
            <a:r>
              <a:rPr lang="cs-CZ" sz="1400" dirty="0">
                <a:sym typeface="Wingdings" panose="05000000000000000000" pitchFamily="2" charset="2"/>
              </a:rPr>
              <a:t>. In: </a:t>
            </a:r>
            <a:r>
              <a:rPr lang="en-GB" sz="1400" dirty="0" err="1">
                <a:sym typeface="Wingdings" panose="05000000000000000000" pitchFamily="2" charset="2"/>
              </a:rPr>
              <a:t>Josselin</a:t>
            </a:r>
            <a:r>
              <a:rPr lang="en-GB" sz="1400" dirty="0">
                <a:sym typeface="Wingdings" panose="05000000000000000000" pitchFamily="2" charset="2"/>
              </a:rPr>
              <a:t>, D., &amp; Wallace, W. (2001). Non-state actors in world politics: a framework. In Non-state actors in world politics (pp. 1</a:t>
            </a:r>
            <a:r>
              <a:rPr lang="cs-CZ" sz="1400" dirty="0">
                <a:sym typeface="Wingdings" panose="05000000000000000000" pitchFamily="2" charset="2"/>
              </a:rPr>
              <a:t>89</a:t>
            </a:r>
            <a:r>
              <a:rPr lang="en-GB" sz="1400" dirty="0">
                <a:sym typeface="Wingdings" panose="05000000000000000000" pitchFamily="2" charset="2"/>
              </a:rPr>
              <a:t>-20</a:t>
            </a:r>
            <a:r>
              <a:rPr lang="cs-CZ" sz="1400" dirty="0">
                <a:sym typeface="Wingdings" panose="05000000000000000000" pitchFamily="2" charset="2"/>
              </a:rPr>
              <a:t>2</a:t>
            </a:r>
            <a:r>
              <a:rPr lang="en-GB" sz="1400" dirty="0">
                <a:sym typeface="Wingdings" panose="05000000000000000000" pitchFamily="2" charset="2"/>
              </a:rPr>
              <a:t>). London: Palgrave Macmillan UK.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 err="1">
                <a:sym typeface="Wingdings" panose="05000000000000000000" pitchFamily="2" charset="2"/>
              </a:rPr>
              <a:t>Sigholm</a:t>
            </a:r>
            <a:r>
              <a:rPr lang="en-GB" sz="1400" dirty="0">
                <a:sym typeface="Wingdings" panose="05000000000000000000" pitchFamily="2" charset="2"/>
              </a:rPr>
              <a:t>, J. (2013). Non-state actors in cyberspace operations. </a:t>
            </a:r>
            <a:r>
              <a:rPr lang="en-GB" sz="1400" i="1" dirty="0">
                <a:sym typeface="Wingdings" panose="05000000000000000000" pitchFamily="2" charset="2"/>
              </a:rPr>
              <a:t>Journal of Military Studies</a:t>
            </a:r>
            <a:r>
              <a:rPr lang="en-GB" sz="1400" dirty="0">
                <a:sym typeface="Wingdings" panose="05000000000000000000" pitchFamily="2" charset="2"/>
              </a:rPr>
              <a:t>, 4(1), 1-37.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 err="1">
                <a:sym typeface="Wingdings" panose="05000000000000000000" pitchFamily="2" charset="2"/>
              </a:rPr>
              <a:t>Trinn</a:t>
            </a:r>
            <a:r>
              <a:rPr lang="en-GB" sz="1400" dirty="0">
                <a:sym typeface="Wingdings" panose="05000000000000000000" pitchFamily="2" charset="2"/>
              </a:rPr>
              <a:t>, C., a </a:t>
            </a:r>
            <a:r>
              <a:rPr lang="en-GB" sz="1400" dirty="0" err="1">
                <a:sym typeface="Wingdings" panose="05000000000000000000" pitchFamily="2" charset="2"/>
              </a:rPr>
              <a:t>Wencker</a:t>
            </a:r>
            <a:r>
              <a:rPr lang="en-GB" sz="1400" dirty="0">
                <a:sym typeface="Wingdings" panose="05000000000000000000" pitchFamily="2" charset="2"/>
              </a:rPr>
              <a:t>, T. (2021). Integrating the quantitative research on the onset and incidence of violent intrastate conflicts. </a:t>
            </a:r>
            <a:r>
              <a:rPr lang="en-GB" sz="1400" i="1" dirty="0">
                <a:sym typeface="Wingdings" panose="05000000000000000000" pitchFamily="2" charset="2"/>
              </a:rPr>
              <a:t>International Studies Review</a:t>
            </a:r>
            <a:r>
              <a:rPr lang="en-GB" sz="1400" dirty="0">
                <a:sym typeface="Wingdings" panose="05000000000000000000" pitchFamily="2" charset="2"/>
              </a:rPr>
              <a:t>, 23(1)</a:t>
            </a:r>
            <a:r>
              <a:rPr lang="cs-CZ" sz="1400" dirty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1400" dirty="0" err="1"/>
              <a:t>Tokdemir</a:t>
            </a:r>
            <a:r>
              <a:rPr lang="en-GB" sz="1400" dirty="0"/>
              <a:t>, E., &amp; </a:t>
            </a:r>
            <a:r>
              <a:rPr lang="en-GB" sz="1400" dirty="0" err="1"/>
              <a:t>Akcinaroglu</a:t>
            </a:r>
            <a:r>
              <a:rPr lang="en-GB" sz="1400" dirty="0"/>
              <a:t>, S. (2022). </a:t>
            </a:r>
            <a:r>
              <a:rPr lang="en-GB" sz="1400" i="1" dirty="0"/>
              <a:t>State and non-state actors in world politics</a:t>
            </a:r>
            <a:r>
              <a:rPr lang="en-GB" sz="1400" dirty="0"/>
              <a:t>. In Handbook of Research Methods in International Relations (pp. 167-182). Edward Elgar Publishing.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 err="1"/>
              <a:t>Vandergeest</a:t>
            </a:r>
            <a:r>
              <a:rPr lang="en-GB" sz="1400" dirty="0"/>
              <a:t>, P., &amp; Peluso, N. (1995). Territorialization and state power in Thailand. Theory and Society, 24, 385-426. https://doi.org/10.1007/BF00993352.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 err="1"/>
              <a:t>Vuniqi</a:t>
            </a:r>
            <a:r>
              <a:rPr lang="en-GB" sz="1400" dirty="0"/>
              <a:t>, D., &amp; Riza, A. (2019). Independence, Sovereignty, Preponderance – The Prevalence and the Territorial Expansion of State Power. PRIZREN SOCIAL SCIENCE JOURNAL. https://doi.org/10.2139/SSRN.2374615.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/>
              <a:t>Weber, Max. 1922. The theory of social and economic organization. Free Press.</a:t>
            </a:r>
          </a:p>
          <a:p>
            <a:pPr>
              <a:lnSpc>
                <a:spcPct val="100000"/>
              </a:lnSpc>
            </a:pPr>
            <a:r>
              <a:rPr lang="en-GB" sz="1400" dirty="0"/>
              <a:t>Williams, P. 2008. </a:t>
            </a:r>
            <a:r>
              <a:rPr lang="en-GB" sz="1400" i="1" dirty="0"/>
              <a:t>Violent Non State Actors and National and International Security</a:t>
            </a:r>
            <a:r>
              <a:rPr lang="en-GB" sz="1400" dirty="0"/>
              <a:t>. Zürich: International Relations and Security Networks. s. 4 – 18</a:t>
            </a:r>
            <a:r>
              <a:rPr lang="cs-CZ" sz="1400" dirty="0"/>
              <a:t>.</a:t>
            </a:r>
          </a:p>
          <a:p>
            <a:pPr>
              <a:lnSpc>
                <a:spcPct val="100000"/>
              </a:lnSpc>
            </a:pPr>
            <a:endParaRPr lang="en-GB" sz="1400" dirty="0"/>
          </a:p>
          <a:p>
            <a:pPr>
              <a:lnSpc>
                <a:spcPct val="10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50388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46440E-D7C1-541C-5D81-FC28F23968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6DA89F-EE75-B2C8-BA6E-47C4661440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9F8BA7-790E-5352-5EC6-AAA3CA3F1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66EAE1-44C5-FAA9-6FE7-B62DA28BF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Dotazy? (</a:t>
            </a:r>
            <a:r>
              <a:rPr lang="cs-CZ" sz="2400" dirty="0">
                <a:hlinkClick r:id="rId2"/>
              </a:rPr>
              <a:t>jkleiner@mail.muni.cz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pPr marL="7200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8356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B2F1A-BABF-51F7-521E-620008133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C69EC3-17EA-82E0-566E-518D6D56C6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46BAA7-A37A-6C7F-5F50-16273B7BD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9DE35F-A279-7343-2CBD-1DE435F5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Povinná literatura II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6FF79CE-1595-60DE-E10F-F664DBD77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98" y="1709093"/>
            <a:ext cx="10753200" cy="4139998"/>
          </a:xfrm>
        </p:spPr>
        <p:txBody>
          <a:bodyPr/>
          <a:lstStyle/>
          <a:p>
            <a:pPr marL="742950" marR="137160" lvl="1" indent="-285750" algn="just">
              <a:lnSpc>
                <a:spcPct val="107000"/>
              </a:lnSpc>
              <a:spcBef>
                <a:spcPts val="420"/>
              </a:spcBef>
              <a:buSzPts val="1100"/>
              <a:buFont typeface="Symbol" panose="05050102010706020507" pitchFamily="18" charset="2"/>
              <a:buChar char=""/>
              <a:tabLst>
                <a:tab pos="594995" algn="l"/>
              </a:tabLst>
            </a:pP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Ansell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-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Christopher</a:t>
            </a:r>
            <a:r>
              <a:rPr lang="cs-CZ" sz="1800" spc="-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cs-CZ" sz="1800" spc="-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Torfing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-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Jacob.</a:t>
            </a:r>
            <a:r>
              <a:rPr lang="cs-CZ" sz="1800" spc="-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2022.</a:t>
            </a:r>
            <a:r>
              <a:rPr lang="cs-CZ" sz="1800" spc="-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„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Introduction</a:t>
            </a:r>
            <a:r>
              <a:rPr lang="cs-CZ" sz="1800" spc="-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</a:t>
            </a:r>
            <a:r>
              <a:rPr lang="cs-CZ" sz="1800" spc="-2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</a:t>
            </a:r>
            <a:r>
              <a:rPr lang="cs-CZ" sz="1800" spc="-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Handbook</a:t>
            </a:r>
            <a:r>
              <a:rPr lang="cs-CZ" sz="1800" spc="-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on</a:t>
            </a:r>
            <a:r>
              <a:rPr lang="cs-CZ" sz="1800" spc="-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Theories</a:t>
            </a:r>
            <a:r>
              <a:rPr lang="cs-CZ" sz="1800" spc="-3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cs-CZ" sz="1800" spc="-5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Governance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.“</a:t>
            </a:r>
            <a:r>
              <a:rPr lang="cs-CZ" sz="1800" spc="-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In</a:t>
            </a:r>
            <a:r>
              <a:rPr lang="cs-CZ" sz="1800" spc="-6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Hanbook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on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Theories</a:t>
            </a:r>
            <a:r>
              <a:rPr lang="cs-CZ" sz="1800" spc="-5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cs-CZ" sz="1800" spc="-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Governance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editováno</a:t>
            </a:r>
            <a:r>
              <a:rPr lang="cs-CZ" sz="1800" spc="-5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Ansell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Christopher</a:t>
            </a:r>
            <a:r>
              <a:rPr lang="cs-CZ" sz="1800" spc="-33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cs-CZ" sz="1800" spc="-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Torfing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-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Jacob,</a:t>
            </a:r>
            <a:r>
              <a:rPr lang="cs-CZ" sz="1800" spc="-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s.</a:t>
            </a:r>
            <a:r>
              <a:rPr lang="cs-CZ" sz="1800" spc="-4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1-16.</a:t>
            </a:r>
            <a:r>
              <a:rPr lang="cs-CZ" sz="1800" spc="-6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Cheltenham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-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UK:</a:t>
            </a:r>
            <a:r>
              <a:rPr lang="cs-CZ" sz="1800" spc="-4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Edward</a:t>
            </a:r>
            <a:r>
              <a:rPr lang="cs-CZ" sz="1800" spc="-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Elgar</a:t>
            </a:r>
            <a:r>
              <a:rPr lang="cs-CZ" sz="1800" spc="-5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Publishing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</a:p>
          <a:p>
            <a:pPr marL="457200" marR="137160" lvl="1" indent="0" algn="just">
              <a:lnSpc>
                <a:spcPct val="107000"/>
              </a:lnSpc>
              <a:spcBef>
                <a:spcPts val="420"/>
              </a:spcBef>
              <a:buSzPts val="1100"/>
              <a:buNone/>
              <a:tabLst>
                <a:tab pos="594995" algn="l"/>
              </a:tabLst>
            </a:pPr>
            <a:r>
              <a:rPr lang="cs-CZ" sz="1800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cs-CZ" sz="1800" b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Intro ke </a:t>
            </a:r>
            <a:r>
              <a:rPr lang="cs-CZ" sz="1800" b="1" i="1" dirty="0" err="1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governance</a:t>
            </a:r>
            <a:r>
              <a:rPr lang="cs-CZ" sz="1800" b="1" i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cs-CZ" sz="1800" b="1" i="1" dirty="0" err="1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theory</a:t>
            </a:r>
            <a:r>
              <a:rPr lang="cs-CZ" sz="1800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.</a:t>
            </a:r>
          </a:p>
          <a:p>
            <a:pPr marL="457200" marR="137160" lvl="1" indent="0" algn="just">
              <a:lnSpc>
                <a:spcPct val="107000"/>
              </a:lnSpc>
              <a:spcBef>
                <a:spcPts val="420"/>
              </a:spcBef>
              <a:buSzPts val="1100"/>
              <a:buNone/>
              <a:tabLst>
                <a:tab pos="594995" algn="l"/>
              </a:tabLst>
            </a:pPr>
            <a:endParaRPr lang="en-GB" sz="1800" dirty="0">
              <a:effectLst/>
              <a:latin typeface="Tahoma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marR="135890" lvl="1" indent="-285750" algn="just">
              <a:lnSpc>
                <a:spcPct val="106000"/>
              </a:lnSpc>
              <a:spcBef>
                <a:spcPts val="25"/>
              </a:spcBef>
              <a:buSzPts val="1100"/>
              <a:buFont typeface="Symbol" panose="05050102010706020507" pitchFamily="18" charset="2"/>
              <a:buChar char=""/>
              <a:tabLst>
                <a:tab pos="594995" algn="l"/>
              </a:tabLst>
            </a:pP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Jessop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 Bob. 2022. „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State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Theory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.“ In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Hanbook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on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Theories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Governance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 editováno</a:t>
            </a:r>
            <a:r>
              <a:rPr lang="cs-CZ" sz="1800" spc="-33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Ansell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Christopher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Torfing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Jacob,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s.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77-88.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Cheltenham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UK: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Edward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Elgar</a:t>
            </a:r>
            <a:r>
              <a:rPr lang="cs-CZ" sz="1800" spc="5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cs-CZ" sz="1800" dirty="0" err="1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Publishing</a:t>
            </a:r>
            <a:r>
              <a:rPr lang="cs-CZ" sz="1800" dirty="0">
                <a:effectLst/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</a:p>
          <a:p>
            <a:pPr marL="457200" marR="135890" lvl="1" indent="0" algn="just">
              <a:lnSpc>
                <a:spcPct val="106000"/>
              </a:lnSpc>
              <a:spcBef>
                <a:spcPts val="25"/>
              </a:spcBef>
              <a:buSzPts val="1100"/>
              <a:buNone/>
              <a:tabLst>
                <a:tab pos="594995" algn="l"/>
              </a:tabLst>
            </a:pPr>
            <a:r>
              <a:rPr lang="cs-CZ" sz="1800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cs-CZ" sz="1800" b="1" i="1" dirty="0" err="1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State</a:t>
            </a:r>
            <a:r>
              <a:rPr lang="cs-CZ" sz="1800" b="1" i="1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cs-CZ" sz="1800" b="1" i="1" dirty="0" err="1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theory</a:t>
            </a:r>
            <a:r>
              <a:rPr lang="cs-CZ" sz="1800" dirty="0">
                <a:latin typeface="Tahoma" panose="020B0604030504040204" pitchFamily="34" charset="0"/>
                <a:ea typeface="Symbol" panose="05050102010706020507" pitchFamily="18" charset="2"/>
                <a:cs typeface="Symbol" panose="05050102010706020507" pitchFamily="18" charset="2"/>
                <a:sym typeface="Wingdings" panose="05000000000000000000" pitchFamily="2" charset="2"/>
              </a:rPr>
              <a:t>.</a:t>
            </a:r>
            <a:endParaRPr lang="en-GB" sz="1800" dirty="0">
              <a:effectLst/>
              <a:latin typeface="Tahoma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56729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6132D16-5CAC-CD7D-0492-82F4FBE5C2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5BD860F-3D20-E7E9-C840-624187E47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Stát a jeho role v bezpečnostní politice</a:t>
            </a:r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BF1453-01EA-8DF7-4534-DD5DF03189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pic>
        <p:nvPicPr>
          <p:cNvPr id="7" name="Zástupný symbol obrázku 6" descr="Obsah obrázku osoba, lidé, interiér&#10;&#10;Popis byl vytvořen automaticky">
            <a:extLst>
              <a:ext uri="{FF2B5EF4-FFF2-40B4-BE49-F238E27FC236}">
                <a16:creationId xmlns:a16="http://schemas.microsoft.com/office/drawing/2014/main" id="{D87EE695-EC0A-7AD9-638A-335FB6AC54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910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6D2DAA-7EFE-ECEB-DD8B-46C1B7AE81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597212-431F-6CE0-C83E-435B11BE6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39B097-9AC6-39DD-81FA-212436AA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70214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4800"/>
              <a:t>Co je stát?</a:t>
            </a:r>
            <a:endParaRPr lang="en-US" sz="4800"/>
          </a:p>
        </p:txBody>
      </p:sp>
      <p:pic>
        <p:nvPicPr>
          <p:cNvPr id="6" name="Picture 5" descr="Lidské číslo dřeva">
            <a:extLst>
              <a:ext uri="{FF2B5EF4-FFF2-40B4-BE49-F238E27FC236}">
                <a16:creationId xmlns:a16="http://schemas.microsoft.com/office/drawing/2014/main" id="{5290ED8A-62DE-61B3-5679-94292A0C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322"/>
          <a:stretch/>
        </p:blipFill>
        <p:spPr>
          <a:xfrm>
            <a:off x="720000" y="1692002"/>
            <a:ext cx="10753200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949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22326B-5891-6295-F402-AA3B5921BC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FBC5AE-E9D6-A52C-2853-B38155C437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3EC3D5-F91A-2464-E1E1-487E960E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stát?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7ECFCEC-5B48-EE8B-8665-5C0B9B438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Suverenita </a:t>
            </a:r>
            <a:r>
              <a:rPr lang="cs-CZ" sz="2000" dirty="0"/>
              <a:t>– má nejvyšší autoritu nad svým územím a lidem </a:t>
            </a:r>
            <a:r>
              <a:rPr lang="cs-CZ" sz="2000" dirty="0">
                <a:sym typeface="Wingdings" panose="05000000000000000000" pitchFamily="2" charset="2"/>
              </a:rPr>
              <a:t> žádný jiný stát nemůže do jeho vnitřních záležitostí zasahovat.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Jaké jsou výjimky?</a:t>
            </a:r>
          </a:p>
          <a:p>
            <a:r>
              <a:rPr lang="cs-CZ" sz="2000" dirty="0">
                <a:sym typeface="Wingdings" panose="05000000000000000000" pitchFamily="2" charset="2"/>
              </a:rPr>
              <a:t>Platí i pro kyberprostor (koncept </a:t>
            </a:r>
            <a:r>
              <a:rPr lang="cs-CZ" sz="2000" i="1" dirty="0" err="1">
                <a:sym typeface="Wingdings" panose="05000000000000000000" pitchFamily="2" charset="2"/>
              </a:rPr>
              <a:t>cyber</a:t>
            </a:r>
            <a:r>
              <a:rPr lang="cs-CZ" sz="2000" i="1" dirty="0">
                <a:sym typeface="Wingdings" panose="05000000000000000000" pitchFamily="2" charset="2"/>
              </a:rPr>
              <a:t> </a:t>
            </a:r>
            <a:r>
              <a:rPr lang="cs-CZ" sz="2000" i="1" dirty="0" err="1">
                <a:sym typeface="Wingdings" panose="05000000000000000000" pitchFamily="2" charset="2"/>
              </a:rPr>
              <a:t>sovereignty</a:t>
            </a:r>
            <a:r>
              <a:rPr lang="cs-CZ" sz="2000" dirty="0">
                <a:sym typeface="Wingdings" panose="05000000000000000000" pitchFamily="2" charset="2"/>
              </a:rPr>
              <a:t>).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Jak je kyberprostor spjatý se suverenitou a teritoriem?</a:t>
            </a:r>
          </a:p>
          <a:p>
            <a:r>
              <a:rPr lang="cs-CZ" sz="2000" b="1" dirty="0"/>
              <a:t>Teritorium </a:t>
            </a:r>
            <a:r>
              <a:rPr lang="cs-CZ" sz="2000" dirty="0"/>
              <a:t>– ohraničené území uznané ostatními státy.</a:t>
            </a:r>
            <a:endParaRPr lang="cs-CZ" sz="2000" b="1" dirty="0"/>
          </a:p>
          <a:p>
            <a:r>
              <a:rPr lang="cs-CZ" sz="2000" b="1" dirty="0"/>
              <a:t>Vláda</a:t>
            </a:r>
            <a:r>
              <a:rPr lang="cs-CZ" sz="2000" dirty="0"/>
              <a:t> – stát má vládu, která odpovídá za tvorbu a vynucování zákonů, poskytování a přerozdělování veřejných statků a přebytku (</a:t>
            </a:r>
            <a:r>
              <a:rPr lang="cs-CZ" sz="2000" i="1" dirty="0"/>
              <a:t>public </a:t>
            </a:r>
            <a:r>
              <a:rPr lang="cs-CZ" sz="2000" i="1" dirty="0" err="1"/>
              <a:t>surpluss</a:t>
            </a:r>
            <a:r>
              <a:rPr lang="cs-CZ" sz="2000" dirty="0"/>
              <a:t>) a reprezentuje stát navenek.</a:t>
            </a:r>
          </a:p>
          <a:p>
            <a:r>
              <a:rPr lang="cs-CZ" sz="2000" b="1" dirty="0"/>
              <a:t>Populace</a:t>
            </a:r>
            <a:r>
              <a:rPr lang="cs-CZ" sz="2000" dirty="0"/>
              <a:t> – občané daného státu podléhající jeho zákonům, moci a čerpající jeho výhody.</a:t>
            </a:r>
          </a:p>
        </p:txBody>
      </p:sp>
    </p:spTree>
    <p:extLst>
      <p:ext uri="{BB962C8B-B14F-4D97-AF65-F5344CB8AC3E}">
        <p14:creationId xmlns:p14="http://schemas.microsoft.com/office/powerpoint/2010/main" val="2177684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82407B-FAA0-0FAC-1FEA-912BA73183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BA8B23-5D59-6FDD-CE93-715A9D0E4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5445E4-C6F0-D8A6-8DF7-07776B8B3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Stát a státní moc (</a:t>
            </a:r>
            <a:r>
              <a:rPr lang="cs-CZ" sz="3600" dirty="0" err="1"/>
              <a:t>Vandergeest</a:t>
            </a:r>
            <a:r>
              <a:rPr lang="cs-CZ" sz="3600" dirty="0"/>
              <a:t> a </a:t>
            </a:r>
            <a:r>
              <a:rPr lang="cs-CZ" sz="3600" dirty="0" err="1"/>
              <a:t>Peluso</a:t>
            </a:r>
            <a:r>
              <a:rPr lang="cs-CZ" sz="3600" dirty="0"/>
              <a:t>, 1995)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6AC7DB-1A95-DE73-D02E-BC08B78A6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655021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Politická organizace </a:t>
            </a:r>
            <a:r>
              <a:rPr lang="cs-CZ" sz="2000" dirty="0"/>
              <a:t>- nárokuje si a udržuje </a:t>
            </a:r>
            <a:r>
              <a:rPr lang="cs-CZ" sz="2000" b="1" dirty="0"/>
              <a:t>monopol na legitimní použití fyzické síly </a:t>
            </a:r>
            <a:r>
              <a:rPr lang="cs-CZ" sz="2000" dirty="0"/>
              <a:t>na vymezeném území.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Státní moc, odvozená od tohoto monopolu, je vykonávána prostřednictvím </a:t>
            </a:r>
            <a:r>
              <a:rPr lang="cs-CZ" sz="2000" b="1" dirty="0"/>
              <a:t>mechanismů řízení</a:t>
            </a:r>
            <a:r>
              <a:rPr lang="cs-CZ" sz="2000" dirty="0"/>
              <a:t>, které zahrnují legislativu, výkon práva a soudní procesy.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Monopol síly definuje </a:t>
            </a:r>
            <a:r>
              <a:rPr lang="cs-CZ" sz="2000" b="1" dirty="0"/>
              <a:t>svrchovanost státu </a:t>
            </a:r>
            <a:r>
              <a:rPr lang="cs-CZ" sz="2000" dirty="0"/>
              <a:t>nad jeho </a:t>
            </a:r>
            <a:r>
              <a:rPr lang="cs-CZ" sz="2000" b="1" dirty="0"/>
              <a:t>územím</a:t>
            </a:r>
            <a:r>
              <a:rPr lang="cs-CZ" sz="2000" dirty="0"/>
              <a:t> a </a:t>
            </a:r>
            <a:r>
              <a:rPr lang="cs-CZ" sz="2000" b="1" dirty="0"/>
              <a:t>lidmi</a:t>
            </a:r>
            <a:r>
              <a:rPr lang="cs-CZ" sz="2000" dirty="0"/>
              <a:t> na ně </a:t>
            </a:r>
            <a:r>
              <a:rPr lang="cs-CZ" sz="2000" dirty="0">
                <a:sym typeface="Wingdings" panose="05000000000000000000" pitchFamily="2" charset="2"/>
              </a:rPr>
              <a:t> země, vzduch a voda (</a:t>
            </a:r>
            <a:r>
              <a:rPr lang="cs-CZ" sz="2000" dirty="0" err="1">
                <a:sym typeface="Wingdings" panose="05000000000000000000" pitchFamily="2" charset="2"/>
              </a:rPr>
              <a:t>Vuniqi</a:t>
            </a:r>
            <a:r>
              <a:rPr lang="cs-CZ" sz="2000" dirty="0">
                <a:sym typeface="Wingdings" panose="05000000000000000000" pitchFamily="2" charset="2"/>
              </a:rPr>
              <a:t> a </a:t>
            </a:r>
            <a:r>
              <a:rPr lang="cs-CZ" sz="2000" dirty="0" err="1">
                <a:sym typeface="Wingdings" panose="05000000000000000000" pitchFamily="2" charset="2"/>
              </a:rPr>
              <a:t>Riza</a:t>
            </a:r>
            <a:r>
              <a:rPr lang="cs-CZ" sz="2000" dirty="0">
                <a:sym typeface="Wingdings" panose="05000000000000000000" pitchFamily="2" charset="2"/>
              </a:rPr>
              <a:t>, 2019) + kybernetická suverenita (</a:t>
            </a:r>
            <a:r>
              <a:rPr lang="cs-CZ" sz="2000" dirty="0" err="1">
                <a:sym typeface="Wingdings" panose="05000000000000000000" pitchFamily="2" charset="2"/>
              </a:rPr>
              <a:t>Corn</a:t>
            </a:r>
            <a:r>
              <a:rPr lang="cs-CZ" sz="2000" dirty="0">
                <a:sym typeface="Wingdings" panose="05000000000000000000" pitchFamily="2" charset="2"/>
              </a:rPr>
              <a:t> a Taylor, 2017).</a:t>
            </a: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</p:txBody>
      </p:sp>
      <p:pic>
        <p:nvPicPr>
          <p:cNvPr id="6" name="Obrázek 5" descr="Obsah obrázku černobílá, zeď, zrcadlo, budova&#10;&#10;Popis byl vytvořen automaticky">
            <a:extLst>
              <a:ext uri="{FF2B5EF4-FFF2-40B4-BE49-F238E27FC236}">
                <a16:creationId xmlns:a16="http://schemas.microsoft.com/office/drawing/2014/main" id="{1B5368F6-781E-0944-E304-4FC176E752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7981073" y="1465356"/>
            <a:ext cx="3490927" cy="3927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876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655015-BE07-21C4-8553-ECCBF65A66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Úvod do BSS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7CEE9D-FA76-8BFA-EF06-7066F5CFF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4D83A9-D4DA-3C60-5876-6D9F60306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74424"/>
            <a:ext cx="11255760" cy="721578"/>
          </a:xfrm>
        </p:spPr>
        <p:txBody>
          <a:bodyPr/>
          <a:lstStyle/>
          <a:p>
            <a:r>
              <a:rPr lang="cs-CZ" sz="3600" dirty="0"/>
              <a:t>Stát v rámci bezpečnostní teorie (Eichler, 2009)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D23282-3723-3294-8C20-25836E2E5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Vládnoucí </a:t>
            </a:r>
            <a:r>
              <a:rPr lang="cs-CZ" sz="2400" b="1" dirty="0"/>
              <a:t>elity</a:t>
            </a:r>
            <a:r>
              <a:rPr lang="cs-CZ" sz="2400" dirty="0"/>
              <a:t> jako </a:t>
            </a:r>
            <a:r>
              <a:rPr lang="cs-CZ" sz="2400" b="1" dirty="0"/>
              <a:t>nejdůležitější</a:t>
            </a:r>
            <a:r>
              <a:rPr lang="cs-CZ" sz="2400" dirty="0"/>
              <a:t>, ale ne jediný aktér bezpečnostní politiky.</a:t>
            </a:r>
          </a:p>
          <a:p>
            <a:r>
              <a:rPr lang="cs-CZ" sz="2400" dirty="0"/>
              <a:t>Jednotlivec, </a:t>
            </a:r>
            <a:r>
              <a:rPr lang="cs-CZ" sz="2400" b="1" dirty="0"/>
              <a:t>stát</a:t>
            </a:r>
            <a:r>
              <a:rPr lang="cs-CZ" sz="2400" dirty="0"/>
              <a:t>, národ, společenství, společnost, systém jako referenční objekt.</a:t>
            </a:r>
          </a:p>
          <a:p>
            <a:r>
              <a:rPr lang="cs-CZ" sz="2400" dirty="0"/>
              <a:t>Činitelé zastupují národ, ale </a:t>
            </a:r>
            <a:r>
              <a:rPr lang="cs-CZ" sz="2400" b="1" dirty="0"/>
              <a:t>ne 100% </a:t>
            </a:r>
            <a:r>
              <a:rPr lang="cs-CZ" sz="2400" dirty="0"/>
              <a:t>- kompromisy, </a:t>
            </a:r>
            <a:r>
              <a:rPr lang="cs-CZ" sz="2400" dirty="0" err="1"/>
              <a:t>SOPs</a:t>
            </a:r>
            <a:r>
              <a:rPr lang="cs-CZ" sz="2400" dirty="0"/>
              <a:t>, byrokracie, model vládního vyjednávání apod.</a:t>
            </a:r>
          </a:p>
          <a:p>
            <a:r>
              <a:rPr lang="cs-CZ" sz="2400" dirty="0"/>
              <a:t>Na mezinárodní scéně – „noví“ činitelé bezpečnostní politiky: mezinárodní </a:t>
            </a:r>
            <a:r>
              <a:rPr lang="cs-CZ" sz="2400" b="1" dirty="0"/>
              <a:t>(mezivládní) organizace </a:t>
            </a:r>
            <a:r>
              <a:rPr lang="cs-CZ" sz="2400" dirty="0"/>
              <a:t>– OSN, NATO, EU.</a:t>
            </a:r>
          </a:p>
          <a:p>
            <a:r>
              <a:rPr lang="cs-CZ" sz="2400" dirty="0"/>
              <a:t>Nástup </a:t>
            </a:r>
            <a:r>
              <a:rPr lang="cs-CZ" sz="2400" b="1" dirty="0"/>
              <a:t>nestátních aktérů </a:t>
            </a:r>
            <a:r>
              <a:rPr lang="cs-CZ" sz="2400" dirty="0"/>
              <a:t>s velkou </a:t>
            </a:r>
            <a:r>
              <a:rPr lang="cs-CZ" sz="2400" b="1" dirty="0"/>
              <a:t>mocí</a:t>
            </a:r>
            <a:r>
              <a:rPr lang="cs-CZ" sz="2400" dirty="0"/>
              <a:t> – </a:t>
            </a:r>
            <a:r>
              <a:rPr lang="cs-CZ" sz="2400" dirty="0" err="1"/>
              <a:t>Hamás</a:t>
            </a:r>
            <a:r>
              <a:rPr lang="cs-CZ" sz="2400" dirty="0"/>
              <a:t>, Hizballáh – platí stále?</a:t>
            </a:r>
          </a:p>
        </p:txBody>
      </p:sp>
    </p:spTree>
    <p:extLst>
      <p:ext uri="{BB962C8B-B14F-4D97-AF65-F5344CB8AC3E}">
        <p14:creationId xmlns:p14="http://schemas.microsoft.com/office/powerpoint/2010/main" val="176217857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BSS_academic 101</Template>
  <TotalTime>833</TotalTime>
  <Words>3904</Words>
  <Application>Microsoft Office PowerPoint</Application>
  <PresentationFormat>Širokoúhlá obrazovka</PresentationFormat>
  <Paragraphs>301</Paragraphs>
  <Slides>39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Symbol</vt:lpstr>
      <vt:lpstr>Tahoma</vt:lpstr>
      <vt:lpstr>Wingdings</vt:lpstr>
      <vt:lpstr>Prezentace_MU_CZ</vt:lpstr>
      <vt:lpstr>Role státu v bezpečnosti, její vývoj a problematika vládnutí</vt:lpstr>
      <vt:lpstr>Outline</vt:lpstr>
      <vt:lpstr>Povinná literatura I</vt:lpstr>
      <vt:lpstr>Povinná literatura II</vt:lpstr>
      <vt:lpstr>Stát a jeho role v bezpečnostní politice</vt:lpstr>
      <vt:lpstr>Co je stát?</vt:lpstr>
      <vt:lpstr>Co je stát?</vt:lpstr>
      <vt:lpstr>Stát a státní moc (Vandergeest a Peluso, 1995)</vt:lpstr>
      <vt:lpstr>Stát v rámci bezpečnostní teorie (Eichler, 2009)</vt:lpstr>
      <vt:lpstr>Moc/síla - power</vt:lpstr>
      <vt:lpstr>Jak jsme se dostali do stavu, ve kterém je stát dominantní aktér?</vt:lpstr>
      <vt:lpstr>Vestfálský mír (1648) (Croxton, 1999)</vt:lpstr>
      <vt:lpstr>Společenská smlouva (Lessnoff, 1990)</vt:lpstr>
      <vt:lpstr>Stát jako zdroj hrozeb I (Buzan, 1983)</vt:lpstr>
      <vt:lpstr>Stát jako zdroj hrozeb II</vt:lpstr>
      <vt:lpstr>Nástroje vládnutí</vt:lpstr>
      <vt:lpstr>Možná kategorizace na ose: paternalismus vs. autonomie</vt:lpstr>
      <vt:lpstr>Carrots, sticks, and sermons (Bemelmans-Videc a kol., 1998)</vt:lpstr>
      <vt:lpstr>Nestátní aktéři jako vyzyvatelé státní moci</vt:lpstr>
      <vt:lpstr>Nestátní aktéři (Josselin a Wallace, 2000)</vt:lpstr>
      <vt:lpstr>Typy nestátních aktérů (Josselin a Wallace, 2000)</vt:lpstr>
      <vt:lpstr>Vliv a mechanismy: NSAs jako doplněk ke státní moci (Josselin a Wallace, 2000)</vt:lpstr>
      <vt:lpstr>Výzvy a kritika (Josselin a Wallace, 2000)</vt:lpstr>
      <vt:lpstr>Nestátní aktéři vs. stát z pohledu vybraných teorií (MVZ) I</vt:lpstr>
      <vt:lpstr>Nestátní aktéři vs. stát z pohledu vybraných teorií (MVZ) II</vt:lpstr>
      <vt:lpstr>Outsourcing násilí (Cork, 2000)</vt:lpstr>
      <vt:lpstr>Autonomní násilní NSAs (Tokdemir a Akcinaroglu, 2022). </vt:lpstr>
      <vt:lpstr>Nadnárodní organizovaný zločin (Galeotti, 2000)</vt:lpstr>
      <vt:lpstr>Diaspory (Ostegaard-Nielsen, 2000). </vt:lpstr>
      <vt:lpstr>Náboženská (islamistická) hnutí (Dalacoura, 2000)</vt:lpstr>
      <vt:lpstr>NSAs v kyberprostoru (Sigholm, 2013)</vt:lpstr>
      <vt:lpstr>Ekonomická suverenita (Davis, 2009) </vt:lpstr>
      <vt:lpstr>Stínová ekonomika - prediktory (Medina a Schneider, 2018)</vt:lpstr>
      <vt:lpstr>Válka proti teroru a její dopady (Napoleoni, 2011)</vt:lpstr>
      <vt:lpstr>Veřejné zdraví a bezpečnost (Lemard-Marlow a Wilt, 2017)</vt:lpstr>
      <vt:lpstr>Reference I</vt:lpstr>
      <vt:lpstr>Reference II</vt:lpstr>
      <vt:lpstr>Reference III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Akademický život 101</dc:title>
  <dc:creator>Jan Kleiner</dc:creator>
  <cp:lastModifiedBy>Jan Kleiner</cp:lastModifiedBy>
  <cp:revision>67</cp:revision>
  <cp:lastPrinted>1601-01-01T00:00:00Z</cp:lastPrinted>
  <dcterms:created xsi:type="dcterms:W3CDTF">2023-09-18T07:45:09Z</dcterms:created>
  <dcterms:modified xsi:type="dcterms:W3CDTF">2024-12-11T12:59:50Z</dcterms:modified>
</cp:coreProperties>
</file>