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287D"/>
    <a:srgbClr val="0000DC"/>
    <a:srgbClr val="5AC8AF"/>
    <a:srgbClr val="007A53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83903" autoAdjust="0"/>
  </p:normalViewPr>
  <p:slideViewPr>
    <p:cSldViewPr snapToGrid="0">
      <p:cViewPr varScale="1">
        <p:scale>
          <a:sx n="63" d="100"/>
          <a:sy n="63" d="100"/>
        </p:scale>
        <p:origin x="96" y="3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81B4B-23A8-4C06-844A-AC51B937EE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154861-6C0D-483D-833D-77BBA0DEA9B6}">
      <dgm:prSet/>
      <dgm:spPr/>
      <dgm:t>
        <a:bodyPr/>
        <a:lstStyle/>
        <a:p>
          <a:r>
            <a:rPr lang="cs-CZ" b="0" dirty="0"/>
            <a:t>Tradiční přístupy</a:t>
          </a:r>
          <a:endParaRPr lang="cs-CZ" dirty="0"/>
        </a:p>
      </dgm:t>
    </dgm:pt>
    <dgm:pt modelId="{A76C30B5-778B-41D6-98D0-297D464A91F1}" type="parTrans" cxnId="{28C7B61C-F5DC-4299-8566-65A3F69AE6E5}">
      <dgm:prSet/>
      <dgm:spPr/>
      <dgm:t>
        <a:bodyPr/>
        <a:lstStyle/>
        <a:p>
          <a:endParaRPr lang="cs-CZ"/>
        </a:p>
      </dgm:t>
    </dgm:pt>
    <dgm:pt modelId="{E0421829-6270-4DB2-85D7-63165D99E95C}" type="sibTrans" cxnId="{28C7B61C-F5DC-4299-8566-65A3F69AE6E5}">
      <dgm:prSet/>
      <dgm:spPr/>
      <dgm:t>
        <a:bodyPr/>
        <a:lstStyle/>
        <a:p>
          <a:endParaRPr lang="cs-CZ"/>
        </a:p>
      </dgm:t>
    </dgm:pt>
    <dgm:pt modelId="{2AE2D5EA-3DD0-406B-99AE-BA01FA579EEC}">
      <dgm:prSet/>
      <dgm:spPr/>
      <dgm:t>
        <a:bodyPr/>
        <a:lstStyle/>
        <a:p>
          <a:r>
            <a:rPr lang="cs-CZ" b="0" dirty="0"/>
            <a:t>Realismus</a:t>
          </a:r>
          <a:endParaRPr lang="cs-CZ" dirty="0"/>
        </a:p>
      </dgm:t>
    </dgm:pt>
    <dgm:pt modelId="{9ED44FC0-1992-4497-929E-A28DCA6B5D39}" type="parTrans" cxnId="{7520573E-8F4F-4689-BE16-DA2E350F1C41}">
      <dgm:prSet/>
      <dgm:spPr/>
      <dgm:t>
        <a:bodyPr/>
        <a:lstStyle/>
        <a:p>
          <a:endParaRPr lang="cs-CZ"/>
        </a:p>
      </dgm:t>
    </dgm:pt>
    <dgm:pt modelId="{4EA6CF8D-82CC-458B-BBC0-2950F94B90E1}" type="sibTrans" cxnId="{7520573E-8F4F-4689-BE16-DA2E350F1C41}">
      <dgm:prSet/>
      <dgm:spPr/>
      <dgm:t>
        <a:bodyPr/>
        <a:lstStyle/>
        <a:p>
          <a:endParaRPr lang="cs-CZ"/>
        </a:p>
      </dgm:t>
    </dgm:pt>
    <dgm:pt modelId="{C8F199D9-1A12-4F8F-9F48-8AA89CF8B84C}">
      <dgm:prSet/>
      <dgm:spPr/>
      <dgm:t>
        <a:bodyPr/>
        <a:lstStyle/>
        <a:p>
          <a:r>
            <a:rPr lang="cs-CZ" b="0" dirty="0"/>
            <a:t>Liberalismus</a:t>
          </a:r>
          <a:endParaRPr lang="cs-CZ" dirty="0"/>
        </a:p>
      </dgm:t>
    </dgm:pt>
    <dgm:pt modelId="{6F3E0B82-29CF-4284-B7E7-40575E91920F}" type="parTrans" cxnId="{B68A4E75-E671-41D3-BCA0-9F2CA079E1E4}">
      <dgm:prSet/>
      <dgm:spPr/>
      <dgm:t>
        <a:bodyPr/>
        <a:lstStyle/>
        <a:p>
          <a:endParaRPr lang="cs-CZ"/>
        </a:p>
      </dgm:t>
    </dgm:pt>
    <dgm:pt modelId="{756E91B4-5E15-4174-A3FB-E855584296F2}" type="sibTrans" cxnId="{B68A4E75-E671-41D3-BCA0-9F2CA079E1E4}">
      <dgm:prSet/>
      <dgm:spPr/>
      <dgm:t>
        <a:bodyPr/>
        <a:lstStyle/>
        <a:p>
          <a:endParaRPr lang="cs-CZ"/>
        </a:p>
      </dgm:t>
    </dgm:pt>
    <dgm:pt modelId="{67AFC6A7-D7FA-4BF8-9E88-47C5EAE32EE3}">
      <dgm:prSet/>
      <dgm:spPr/>
      <dgm:t>
        <a:bodyPr/>
        <a:lstStyle/>
        <a:p>
          <a:r>
            <a:rPr lang="cs-CZ" b="0" dirty="0"/>
            <a:t>Konstruktivismus</a:t>
          </a:r>
          <a:endParaRPr lang="cs-CZ" dirty="0"/>
        </a:p>
      </dgm:t>
    </dgm:pt>
    <dgm:pt modelId="{57C45321-C43D-421A-9202-843E48E0E61C}" type="parTrans" cxnId="{F3C2E04C-89AE-45EF-95B3-11B680091FAC}">
      <dgm:prSet/>
      <dgm:spPr/>
      <dgm:t>
        <a:bodyPr/>
        <a:lstStyle/>
        <a:p>
          <a:endParaRPr lang="cs-CZ"/>
        </a:p>
      </dgm:t>
    </dgm:pt>
    <dgm:pt modelId="{6B432831-C7C7-42AF-83FA-3854046A13AE}" type="sibTrans" cxnId="{F3C2E04C-89AE-45EF-95B3-11B680091FAC}">
      <dgm:prSet/>
      <dgm:spPr/>
      <dgm:t>
        <a:bodyPr/>
        <a:lstStyle/>
        <a:p>
          <a:endParaRPr lang="cs-CZ"/>
        </a:p>
      </dgm:t>
    </dgm:pt>
    <dgm:pt modelId="{02599E3D-4A5B-419D-93B6-2AE061C3CAAD}" type="pres">
      <dgm:prSet presAssocID="{A8D81B4B-23A8-4C06-844A-AC51B937EE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459BC6-F264-4FE7-B61A-E8560C5837CE}" type="pres">
      <dgm:prSet presAssocID="{D5154861-6C0D-483D-833D-77BBA0DEA9B6}" presName="hierRoot1" presStyleCnt="0">
        <dgm:presLayoutVars>
          <dgm:hierBranch val="init"/>
        </dgm:presLayoutVars>
      </dgm:prSet>
      <dgm:spPr/>
    </dgm:pt>
    <dgm:pt modelId="{2397FBEC-C0CC-4AEB-8F88-79F55B03C876}" type="pres">
      <dgm:prSet presAssocID="{D5154861-6C0D-483D-833D-77BBA0DEA9B6}" presName="rootComposite1" presStyleCnt="0"/>
      <dgm:spPr/>
    </dgm:pt>
    <dgm:pt modelId="{7D7D9654-17D3-49A5-8547-7DD67F46E64A}" type="pres">
      <dgm:prSet presAssocID="{D5154861-6C0D-483D-833D-77BBA0DEA9B6}" presName="rootText1" presStyleLbl="node0" presStyleIdx="0" presStyleCnt="1">
        <dgm:presLayoutVars>
          <dgm:chPref val="3"/>
        </dgm:presLayoutVars>
      </dgm:prSet>
      <dgm:spPr/>
    </dgm:pt>
    <dgm:pt modelId="{FA09E394-B494-4881-9957-C42BE2C7CD72}" type="pres">
      <dgm:prSet presAssocID="{D5154861-6C0D-483D-833D-77BBA0DEA9B6}" presName="rootConnector1" presStyleLbl="node1" presStyleIdx="0" presStyleCnt="0"/>
      <dgm:spPr/>
    </dgm:pt>
    <dgm:pt modelId="{4811E7A1-1507-4D0A-B741-E537FDFD1A3D}" type="pres">
      <dgm:prSet presAssocID="{D5154861-6C0D-483D-833D-77BBA0DEA9B6}" presName="hierChild2" presStyleCnt="0"/>
      <dgm:spPr/>
    </dgm:pt>
    <dgm:pt modelId="{505559DB-704C-4B76-A017-D23DBBDB6031}" type="pres">
      <dgm:prSet presAssocID="{9ED44FC0-1992-4497-929E-A28DCA6B5D39}" presName="Name37" presStyleLbl="parChTrans1D2" presStyleIdx="0" presStyleCnt="3"/>
      <dgm:spPr/>
    </dgm:pt>
    <dgm:pt modelId="{C2F55087-E8AB-434A-8977-041AC43136E7}" type="pres">
      <dgm:prSet presAssocID="{2AE2D5EA-3DD0-406B-99AE-BA01FA579EEC}" presName="hierRoot2" presStyleCnt="0">
        <dgm:presLayoutVars>
          <dgm:hierBranch val="init"/>
        </dgm:presLayoutVars>
      </dgm:prSet>
      <dgm:spPr/>
    </dgm:pt>
    <dgm:pt modelId="{C19F9B94-6281-4854-9750-FD23F2BC8BA8}" type="pres">
      <dgm:prSet presAssocID="{2AE2D5EA-3DD0-406B-99AE-BA01FA579EEC}" presName="rootComposite" presStyleCnt="0"/>
      <dgm:spPr/>
    </dgm:pt>
    <dgm:pt modelId="{775491F8-A250-4B21-8754-1150D54CEB76}" type="pres">
      <dgm:prSet presAssocID="{2AE2D5EA-3DD0-406B-99AE-BA01FA579EEC}" presName="rootText" presStyleLbl="node2" presStyleIdx="0" presStyleCnt="3">
        <dgm:presLayoutVars>
          <dgm:chPref val="3"/>
        </dgm:presLayoutVars>
      </dgm:prSet>
      <dgm:spPr/>
    </dgm:pt>
    <dgm:pt modelId="{9AFB1BA1-9C24-4863-A9B1-FB44DDFAFBF5}" type="pres">
      <dgm:prSet presAssocID="{2AE2D5EA-3DD0-406B-99AE-BA01FA579EEC}" presName="rootConnector" presStyleLbl="node2" presStyleIdx="0" presStyleCnt="3"/>
      <dgm:spPr/>
    </dgm:pt>
    <dgm:pt modelId="{D71BA9A7-3D55-4F3F-B7F5-D7B2F90C6EBD}" type="pres">
      <dgm:prSet presAssocID="{2AE2D5EA-3DD0-406B-99AE-BA01FA579EEC}" presName="hierChild4" presStyleCnt="0"/>
      <dgm:spPr/>
    </dgm:pt>
    <dgm:pt modelId="{FFCB5B01-7B11-435C-9C15-24F857E00F9D}" type="pres">
      <dgm:prSet presAssocID="{2AE2D5EA-3DD0-406B-99AE-BA01FA579EEC}" presName="hierChild5" presStyleCnt="0"/>
      <dgm:spPr/>
    </dgm:pt>
    <dgm:pt modelId="{778384B8-4667-4C34-85C2-0A4A58F4A894}" type="pres">
      <dgm:prSet presAssocID="{6F3E0B82-29CF-4284-B7E7-40575E91920F}" presName="Name37" presStyleLbl="parChTrans1D2" presStyleIdx="1" presStyleCnt="3"/>
      <dgm:spPr/>
    </dgm:pt>
    <dgm:pt modelId="{9340DA44-A7CC-4587-B786-82E44EE75D3A}" type="pres">
      <dgm:prSet presAssocID="{C8F199D9-1A12-4F8F-9F48-8AA89CF8B84C}" presName="hierRoot2" presStyleCnt="0">
        <dgm:presLayoutVars>
          <dgm:hierBranch val="init"/>
        </dgm:presLayoutVars>
      </dgm:prSet>
      <dgm:spPr/>
    </dgm:pt>
    <dgm:pt modelId="{60AFFE45-E304-4EEA-A945-62DADEAE218B}" type="pres">
      <dgm:prSet presAssocID="{C8F199D9-1A12-4F8F-9F48-8AA89CF8B84C}" presName="rootComposite" presStyleCnt="0"/>
      <dgm:spPr/>
    </dgm:pt>
    <dgm:pt modelId="{ED2252C0-854B-437A-9DEF-B98508433964}" type="pres">
      <dgm:prSet presAssocID="{C8F199D9-1A12-4F8F-9F48-8AA89CF8B84C}" presName="rootText" presStyleLbl="node2" presStyleIdx="1" presStyleCnt="3">
        <dgm:presLayoutVars>
          <dgm:chPref val="3"/>
        </dgm:presLayoutVars>
      </dgm:prSet>
      <dgm:spPr/>
    </dgm:pt>
    <dgm:pt modelId="{8BDFEE5E-7CC5-4E7B-8AA9-A2B20CF8B578}" type="pres">
      <dgm:prSet presAssocID="{C8F199D9-1A12-4F8F-9F48-8AA89CF8B84C}" presName="rootConnector" presStyleLbl="node2" presStyleIdx="1" presStyleCnt="3"/>
      <dgm:spPr/>
    </dgm:pt>
    <dgm:pt modelId="{9CA1D696-FEED-4354-B2EE-92F4035940EF}" type="pres">
      <dgm:prSet presAssocID="{C8F199D9-1A12-4F8F-9F48-8AA89CF8B84C}" presName="hierChild4" presStyleCnt="0"/>
      <dgm:spPr/>
    </dgm:pt>
    <dgm:pt modelId="{B84F63C4-9C24-46FE-84BF-081810D0C95B}" type="pres">
      <dgm:prSet presAssocID="{C8F199D9-1A12-4F8F-9F48-8AA89CF8B84C}" presName="hierChild5" presStyleCnt="0"/>
      <dgm:spPr/>
    </dgm:pt>
    <dgm:pt modelId="{905F4D54-03CB-4DC5-B0B2-FB3B2E86732D}" type="pres">
      <dgm:prSet presAssocID="{57C45321-C43D-421A-9202-843E48E0E61C}" presName="Name37" presStyleLbl="parChTrans1D2" presStyleIdx="2" presStyleCnt="3"/>
      <dgm:spPr/>
    </dgm:pt>
    <dgm:pt modelId="{6CD5BD8F-8523-4450-90A3-9D3E0B9C0947}" type="pres">
      <dgm:prSet presAssocID="{67AFC6A7-D7FA-4BF8-9E88-47C5EAE32EE3}" presName="hierRoot2" presStyleCnt="0">
        <dgm:presLayoutVars>
          <dgm:hierBranch val="init"/>
        </dgm:presLayoutVars>
      </dgm:prSet>
      <dgm:spPr/>
    </dgm:pt>
    <dgm:pt modelId="{AE5F5A93-7071-4B97-9454-6C077D854574}" type="pres">
      <dgm:prSet presAssocID="{67AFC6A7-D7FA-4BF8-9E88-47C5EAE32EE3}" presName="rootComposite" presStyleCnt="0"/>
      <dgm:spPr/>
    </dgm:pt>
    <dgm:pt modelId="{8C28D3B4-3A79-4182-A2C4-22481E82C7BA}" type="pres">
      <dgm:prSet presAssocID="{67AFC6A7-D7FA-4BF8-9E88-47C5EAE32EE3}" presName="rootText" presStyleLbl="node2" presStyleIdx="2" presStyleCnt="3">
        <dgm:presLayoutVars>
          <dgm:chPref val="3"/>
        </dgm:presLayoutVars>
      </dgm:prSet>
      <dgm:spPr/>
    </dgm:pt>
    <dgm:pt modelId="{946E3310-6A51-4EAD-A410-6BB566932B30}" type="pres">
      <dgm:prSet presAssocID="{67AFC6A7-D7FA-4BF8-9E88-47C5EAE32EE3}" presName="rootConnector" presStyleLbl="node2" presStyleIdx="2" presStyleCnt="3"/>
      <dgm:spPr/>
    </dgm:pt>
    <dgm:pt modelId="{2DD16B3E-168C-4B9F-B1C9-6195609509A9}" type="pres">
      <dgm:prSet presAssocID="{67AFC6A7-D7FA-4BF8-9E88-47C5EAE32EE3}" presName="hierChild4" presStyleCnt="0"/>
      <dgm:spPr/>
    </dgm:pt>
    <dgm:pt modelId="{D1F07A28-D3A5-43C2-921B-EDFAC3F3A6EA}" type="pres">
      <dgm:prSet presAssocID="{67AFC6A7-D7FA-4BF8-9E88-47C5EAE32EE3}" presName="hierChild5" presStyleCnt="0"/>
      <dgm:spPr/>
    </dgm:pt>
    <dgm:pt modelId="{F0744AAB-5C12-4747-949D-2074760DE4BA}" type="pres">
      <dgm:prSet presAssocID="{D5154861-6C0D-483D-833D-77BBA0DEA9B6}" presName="hierChild3" presStyleCnt="0"/>
      <dgm:spPr/>
    </dgm:pt>
  </dgm:ptLst>
  <dgm:cxnLst>
    <dgm:cxn modelId="{2689CF15-C354-4D3E-B636-CA52455DAF6F}" type="presOf" srcId="{9ED44FC0-1992-4497-929E-A28DCA6B5D39}" destId="{505559DB-704C-4B76-A017-D23DBBDB6031}" srcOrd="0" destOrd="0" presId="urn:microsoft.com/office/officeart/2005/8/layout/orgChart1"/>
    <dgm:cxn modelId="{28C7B61C-F5DC-4299-8566-65A3F69AE6E5}" srcId="{A8D81B4B-23A8-4C06-844A-AC51B937EED2}" destId="{D5154861-6C0D-483D-833D-77BBA0DEA9B6}" srcOrd="0" destOrd="0" parTransId="{A76C30B5-778B-41D6-98D0-297D464A91F1}" sibTransId="{E0421829-6270-4DB2-85D7-63165D99E95C}"/>
    <dgm:cxn modelId="{F19F9423-D2A1-4707-987A-2DE89F90566A}" type="presOf" srcId="{C8F199D9-1A12-4F8F-9F48-8AA89CF8B84C}" destId="{ED2252C0-854B-437A-9DEF-B98508433964}" srcOrd="0" destOrd="0" presId="urn:microsoft.com/office/officeart/2005/8/layout/orgChart1"/>
    <dgm:cxn modelId="{B5FF6B3A-DAF6-40BD-8699-C9BC9F0AA014}" type="presOf" srcId="{57C45321-C43D-421A-9202-843E48E0E61C}" destId="{905F4D54-03CB-4DC5-B0B2-FB3B2E86732D}" srcOrd="0" destOrd="0" presId="urn:microsoft.com/office/officeart/2005/8/layout/orgChart1"/>
    <dgm:cxn modelId="{7520573E-8F4F-4689-BE16-DA2E350F1C41}" srcId="{D5154861-6C0D-483D-833D-77BBA0DEA9B6}" destId="{2AE2D5EA-3DD0-406B-99AE-BA01FA579EEC}" srcOrd="0" destOrd="0" parTransId="{9ED44FC0-1992-4497-929E-A28DCA6B5D39}" sibTransId="{4EA6CF8D-82CC-458B-BBC0-2950F94B90E1}"/>
    <dgm:cxn modelId="{F3C2E04C-89AE-45EF-95B3-11B680091FAC}" srcId="{D5154861-6C0D-483D-833D-77BBA0DEA9B6}" destId="{67AFC6A7-D7FA-4BF8-9E88-47C5EAE32EE3}" srcOrd="2" destOrd="0" parTransId="{57C45321-C43D-421A-9202-843E48E0E61C}" sibTransId="{6B432831-C7C7-42AF-83FA-3854046A13AE}"/>
    <dgm:cxn modelId="{90536E73-0FCE-4AF3-8606-675B149F1055}" type="presOf" srcId="{67AFC6A7-D7FA-4BF8-9E88-47C5EAE32EE3}" destId="{946E3310-6A51-4EAD-A410-6BB566932B30}" srcOrd="1" destOrd="0" presId="urn:microsoft.com/office/officeart/2005/8/layout/orgChart1"/>
    <dgm:cxn modelId="{B68A4E75-E671-41D3-BCA0-9F2CA079E1E4}" srcId="{D5154861-6C0D-483D-833D-77BBA0DEA9B6}" destId="{C8F199D9-1A12-4F8F-9F48-8AA89CF8B84C}" srcOrd="1" destOrd="0" parTransId="{6F3E0B82-29CF-4284-B7E7-40575E91920F}" sibTransId="{756E91B4-5E15-4174-A3FB-E855584296F2}"/>
    <dgm:cxn modelId="{A7958375-1A9E-4958-BF89-9CA881001979}" type="presOf" srcId="{D5154861-6C0D-483D-833D-77BBA0DEA9B6}" destId="{FA09E394-B494-4881-9957-C42BE2C7CD72}" srcOrd="1" destOrd="0" presId="urn:microsoft.com/office/officeart/2005/8/layout/orgChart1"/>
    <dgm:cxn modelId="{5D422E5A-4631-4BC2-885E-6F5AC8602197}" type="presOf" srcId="{D5154861-6C0D-483D-833D-77BBA0DEA9B6}" destId="{7D7D9654-17D3-49A5-8547-7DD67F46E64A}" srcOrd="0" destOrd="0" presId="urn:microsoft.com/office/officeart/2005/8/layout/orgChart1"/>
    <dgm:cxn modelId="{3ABC26AB-FC66-4E0F-89FD-0C76A623980D}" type="presOf" srcId="{2AE2D5EA-3DD0-406B-99AE-BA01FA579EEC}" destId="{775491F8-A250-4B21-8754-1150D54CEB76}" srcOrd="0" destOrd="0" presId="urn:microsoft.com/office/officeart/2005/8/layout/orgChart1"/>
    <dgm:cxn modelId="{3048DEB0-CF2F-4D11-827C-D9A766D6379D}" type="presOf" srcId="{67AFC6A7-D7FA-4BF8-9E88-47C5EAE32EE3}" destId="{8C28D3B4-3A79-4182-A2C4-22481E82C7BA}" srcOrd="0" destOrd="0" presId="urn:microsoft.com/office/officeart/2005/8/layout/orgChart1"/>
    <dgm:cxn modelId="{FA19B9B8-51F4-464D-9D68-A5B05D409AD0}" type="presOf" srcId="{A8D81B4B-23A8-4C06-844A-AC51B937EED2}" destId="{02599E3D-4A5B-419D-93B6-2AE061C3CAAD}" srcOrd="0" destOrd="0" presId="urn:microsoft.com/office/officeart/2005/8/layout/orgChart1"/>
    <dgm:cxn modelId="{2ECB66C7-E869-40B4-B07A-ACA1147E3A91}" type="presOf" srcId="{2AE2D5EA-3DD0-406B-99AE-BA01FA579EEC}" destId="{9AFB1BA1-9C24-4863-A9B1-FB44DDFAFBF5}" srcOrd="1" destOrd="0" presId="urn:microsoft.com/office/officeart/2005/8/layout/orgChart1"/>
    <dgm:cxn modelId="{893B8CD9-4A4F-4BEA-A096-8043EB0497FB}" type="presOf" srcId="{C8F199D9-1A12-4F8F-9F48-8AA89CF8B84C}" destId="{8BDFEE5E-7CC5-4E7B-8AA9-A2B20CF8B578}" srcOrd="1" destOrd="0" presId="urn:microsoft.com/office/officeart/2005/8/layout/orgChart1"/>
    <dgm:cxn modelId="{0233A3F1-B8A2-4D5D-B28E-B39760240833}" type="presOf" srcId="{6F3E0B82-29CF-4284-B7E7-40575E91920F}" destId="{778384B8-4667-4C34-85C2-0A4A58F4A894}" srcOrd="0" destOrd="0" presId="urn:microsoft.com/office/officeart/2005/8/layout/orgChart1"/>
    <dgm:cxn modelId="{6F8205B6-023B-4A29-9654-0B0FDA022A8D}" type="presParOf" srcId="{02599E3D-4A5B-419D-93B6-2AE061C3CAAD}" destId="{73459BC6-F264-4FE7-B61A-E8560C5837CE}" srcOrd="0" destOrd="0" presId="urn:microsoft.com/office/officeart/2005/8/layout/orgChart1"/>
    <dgm:cxn modelId="{03C4E8E5-A620-47EC-B9F5-3F94A8B692A0}" type="presParOf" srcId="{73459BC6-F264-4FE7-B61A-E8560C5837CE}" destId="{2397FBEC-C0CC-4AEB-8F88-79F55B03C876}" srcOrd="0" destOrd="0" presId="urn:microsoft.com/office/officeart/2005/8/layout/orgChart1"/>
    <dgm:cxn modelId="{89F69E73-3FB4-4775-92CD-7DDA7423BBFF}" type="presParOf" srcId="{2397FBEC-C0CC-4AEB-8F88-79F55B03C876}" destId="{7D7D9654-17D3-49A5-8547-7DD67F46E64A}" srcOrd="0" destOrd="0" presId="urn:microsoft.com/office/officeart/2005/8/layout/orgChart1"/>
    <dgm:cxn modelId="{DC4E5271-169B-480B-889F-60ADE5E63386}" type="presParOf" srcId="{2397FBEC-C0CC-4AEB-8F88-79F55B03C876}" destId="{FA09E394-B494-4881-9957-C42BE2C7CD72}" srcOrd="1" destOrd="0" presId="urn:microsoft.com/office/officeart/2005/8/layout/orgChart1"/>
    <dgm:cxn modelId="{46D967F6-5A07-459D-A492-0DD664358FC1}" type="presParOf" srcId="{73459BC6-F264-4FE7-B61A-E8560C5837CE}" destId="{4811E7A1-1507-4D0A-B741-E537FDFD1A3D}" srcOrd="1" destOrd="0" presId="urn:microsoft.com/office/officeart/2005/8/layout/orgChart1"/>
    <dgm:cxn modelId="{3EE9AA5A-5529-42FE-9606-CFA07D164FD3}" type="presParOf" srcId="{4811E7A1-1507-4D0A-B741-E537FDFD1A3D}" destId="{505559DB-704C-4B76-A017-D23DBBDB6031}" srcOrd="0" destOrd="0" presId="urn:microsoft.com/office/officeart/2005/8/layout/orgChart1"/>
    <dgm:cxn modelId="{065D817F-9227-427A-9F95-0A89857B1955}" type="presParOf" srcId="{4811E7A1-1507-4D0A-B741-E537FDFD1A3D}" destId="{C2F55087-E8AB-434A-8977-041AC43136E7}" srcOrd="1" destOrd="0" presId="urn:microsoft.com/office/officeart/2005/8/layout/orgChart1"/>
    <dgm:cxn modelId="{CD07A255-D317-468C-A3E7-99269BD2A249}" type="presParOf" srcId="{C2F55087-E8AB-434A-8977-041AC43136E7}" destId="{C19F9B94-6281-4854-9750-FD23F2BC8BA8}" srcOrd="0" destOrd="0" presId="urn:microsoft.com/office/officeart/2005/8/layout/orgChart1"/>
    <dgm:cxn modelId="{64CD86E0-C5E0-4298-A67E-601F3D079C34}" type="presParOf" srcId="{C19F9B94-6281-4854-9750-FD23F2BC8BA8}" destId="{775491F8-A250-4B21-8754-1150D54CEB76}" srcOrd="0" destOrd="0" presId="urn:microsoft.com/office/officeart/2005/8/layout/orgChart1"/>
    <dgm:cxn modelId="{4000C5B3-CDDA-48D5-BDE3-F104596FC985}" type="presParOf" srcId="{C19F9B94-6281-4854-9750-FD23F2BC8BA8}" destId="{9AFB1BA1-9C24-4863-A9B1-FB44DDFAFBF5}" srcOrd="1" destOrd="0" presId="urn:microsoft.com/office/officeart/2005/8/layout/orgChart1"/>
    <dgm:cxn modelId="{073555D2-44CE-47D7-B08C-D1E985EF10DA}" type="presParOf" srcId="{C2F55087-E8AB-434A-8977-041AC43136E7}" destId="{D71BA9A7-3D55-4F3F-B7F5-D7B2F90C6EBD}" srcOrd="1" destOrd="0" presId="urn:microsoft.com/office/officeart/2005/8/layout/orgChart1"/>
    <dgm:cxn modelId="{28763305-C3D3-4403-A42A-5EE8510B1998}" type="presParOf" srcId="{C2F55087-E8AB-434A-8977-041AC43136E7}" destId="{FFCB5B01-7B11-435C-9C15-24F857E00F9D}" srcOrd="2" destOrd="0" presId="urn:microsoft.com/office/officeart/2005/8/layout/orgChart1"/>
    <dgm:cxn modelId="{166B5DA3-0320-421A-9631-D3907DBC93D7}" type="presParOf" srcId="{4811E7A1-1507-4D0A-B741-E537FDFD1A3D}" destId="{778384B8-4667-4C34-85C2-0A4A58F4A894}" srcOrd="2" destOrd="0" presId="urn:microsoft.com/office/officeart/2005/8/layout/orgChart1"/>
    <dgm:cxn modelId="{B706E307-991C-498E-A067-6E0437A96B8D}" type="presParOf" srcId="{4811E7A1-1507-4D0A-B741-E537FDFD1A3D}" destId="{9340DA44-A7CC-4587-B786-82E44EE75D3A}" srcOrd="3" destOrd="0" presId="urn:microsoft.com/office/officeart/2005/8/layout/orgChart1"/>
    <dgm:cxn modelId="{88FE8980-2CAF-4E45-A01B-0B0D99A1CE2A}" type="presParOf" srcId="{9340DA44-A7CC-4587-B786-82E44EE75D3A}" destId="{60AFFE45-E304-4EEA-A945-62DADEAE218B}" srcOrd="0" destOrd="0" presId="urn:microsoft.com/office/officeart/2005/8/layout/orgChart1"/>
    <dgm:cxn modelId="{BB3A25F0-CE92-42C8-8807-4AA6CB868A4E}" type="presParOf" srcId="{60AFFE45-E304-4EEA-A945-62DADEAE218B}" destId="{ED2252C0-854B-437A-9DEF-B98508433964}" srcOrd="0" destOrd="0" presId="urn:microsoft.com/office/officeart/2005/8/layout/orgChart1"/>
    <dgm:cxn modelId="{CD5675A9-6814-4C59-BC68-146A36AC9377}" type="presParOf" srcId="{60AFFE45-E304-4EEA-A945-62DADEAE218B}" destId="{8BDFEE5E-7CC5-4E7B-8AA9-A2B20CF8B578}" srcOrd="1" destOrd="0" presId="urn:microsoft.com/office/officeart/2005/8/layout/orgChart1"/>
    <dgm:cxn modelId="{D11D9AF4-73EF-4908-8AB6-A05DDC6C9CCA}" type="presParOf" srcId="{9340DA44-A7CC-4587-B786-82E44EE75D3A}" destId="{9CA1D696-FEED-4354-B2EE-92F4035940EF}" srcOrd="1" destOrd="0" presId="urn:microsoft.com/office/officeart/2005/8/layout/orgChart1"/>
    <dgm:cxn modelId="{13912273-BA45-482B-8523-6379A515CCE7}" type="presParOf" srcId="{9340DA44-A7CC-4587-B786-82E44EE75D3A}" destId="{B84F63C4-9C24-46FE-84BF-081810D0C95B}" srcOrd="2" destOrd="0" presId="urn:microsoft.com/office/officeart/2005/8/layout/orgChart1"/>
    <dgm:cxn modelId="{9B9C5060-F04D-4099-A25E-7CD864A286B8}" type="presParOf" srcId="{4811E7A1-1507-4D0A-B741-E537FDFD1A3D}" destId="{905F4D54-03CB-4DC5-B0B2-FB3B2E86732D}" srcOrd="4" destOrd="0" presId="urn:microsoft.com/office/officeart/2005/8/layout/orgChart1"/>
    <dgm:cxn modelId="{2711ABBC-5BBC-4E8D-86B4-693EA54548CE}" type="presParOf" srcId="{4811E7A1-1507-4D0A-B741-E537FDFD1A3D}" destId="{6CD5BD8F-8523-4450-90A3-9D3E0B9C0947}" srcOrd="5" destOrd="0" presId="urn:microsoft.com/office/officeart/2005/8/layout/orgChart1"/>
    <dgm:cxn modelId="{38FACEE4-422E-4F4C-8147-93D023AA52ED}" type="presParOf" srcId="{6CD5BD8F-8523-4450-90A3-9D3E0B9C0947}" destId="{AE5F5A93-7071-4B97-9454-6C077D854574}" srcOrd="0" destOrd="0" presId="urn:microsoft.com/office/officeart/2005/8/layout/orgChart1"/>
    <dgm:cxn modelId="{41A3D083-C01A-47E8-93F5-5E5654A0A4F6}" type="presParOf" srcId="{AE5F5A93-7071-4B97-9454-6C077D854574}" destId="{8C28D3B4-3A79-4182-A2C4-22481E82C7BA}" srcOrd="0" destOrd="0" presId="urn:microsoft.com/office/officeart/2005/8/layout/orgChart1"/>
    <dgm:cxn modelId="{660DFC28-67DA-4C46-89B4-C433EC125245}" type="presParOf" srcId="{AE5F5A93-7071-4B97-9454-6C077D854574}" destId="{946E3310-6A51-4EAD-A410-6BB566932B30}" srcOrd="1" destOrd="0" presId="urn:microsoft.com/office/officeart/2005/8/layout/orgChart1"/>
    <dgm:cxn modelId="{40B9C29B-78DD-4F1A-84DF-78F8892FFDE9}" type="presParOf" srcId="{6CD5BD8F-8523-4450-90A3-9D3E0B9C0947}" destId="{2DD16B3E-168C-4B9F-B1C9-6195609509A9}" srcOrd="1" destOrd="0" presId="urn:microsoft.com/office/officeart/2005/8/layout/orgChart1"/>
    <dgm:cxn modelId="{57A31261-4523-4767-B548-1C832A00029B}" type="presParOf" srcId="{6CD5BD8F-8523-4450-90A3-9D3E0B9C0947}" destId="{D1F07A28-D3A5-43C2-921B-EDFAC3F3A6EA}" srcOrd="2" destOrd="0" presId="urn:microsoft.com/office/officeart/2005/8/layout/orgChart1"/>
    <dgm:cxn modelId="{C8886D88-E422-4ED5-B51F-109094CE4516}" type="presParOf" srcId="{73459BC6-F264-4FE7-B61A-E8560C5837CE}" destId="{F0744AAB-5C12-4747-949D-2074760DE4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4D54-03CB-4DC5-B0B2-FB3B2E86732D}">
      <dsp:nvSpPr>
        <dsp:cNvPr id="0" name=""/>
        <dsp:cNvSpPr/>
      </dsp:nvSpPr>
      <dsp:spPr>
        <a:xfrm>
          <a:off x="5376600" y="1739901"/>
          <a:ext cx="3803983" cy="66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97"/>
              </a:lnTo>
              <a:lnTo>
                <a:pt x="3803983" y="330097"/>
              </a:lnTo>
              <a:lnTo>
                <a:pt x="3803983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384B8-4667-4C34-85C2-0A4A58F4A894}">
      <dsp:nvSpPr>
        <dsp:cNvPr id="0" name=""/>
        <dsp:cNvSpPr/>
      </dsp:nvSpPr>
      <dsp:spPr>
        <a:xfrm>
          <a:off x="5330879" y="1739901"/>
          <a:ext cx="91440" cy="66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559DB-704C-4B76-A017-D23DBBDB6031}">
      <dsp:nvSpPr>
        <dsp:cNvPr id="0" name=""/>
        <dsp:cNvSpPr/>
      </dsp:nvSpPr>
      <dsp:spPr>
        <a:xfrm>
          <a:off x="1572616" y="1739901"/>
          <a:ext cx="3803983" cy="660195"/>
        </a:xfrm>
        <a:custGeom>
          <a:avLst/>
          <a:gdLst/>
          <a:ahLst/>
          <a:cxnLst/>
          <a:rect l="0" t="0" r="0" b="0"/>
          <a:pathLst>
            <a:path>
              <a:moveTo>
                <a:pt x="3803983" y="0"/>
              </a:moveTo>
              <a:lnTo>
                <a:pt x="3803983" y="330097"/>
              </a:lnTo>
              <a:lnTo>
                <a:pt x="0" y="330097"/>
              </a:lnTo>
              <a:lnTo>
                <a:pt x="0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D9654-17D3-49A5-8547-7DD67F46E64A}">
      <dsp:nvSpPr>
        <dsp:cNvPr id="0" name=""/>
        <dsp:cNvSpPr/>
      </dsp:nvSpPr>
      <dsp:spPr>
        <a:xfrm>
          <a:off x="3804705" y="168007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Tradiční přístupy</a:t>
          </a:r>
          <a:endParaRPr lang="cs-CZ" sz="3200" kern="1200" dirty="0"/>
        </a:p>
      </dsp:txBody>
      <dsp:txXfrm>
        <a:off x="3804705" y="168007"/>
        <a:ext cx="3143788" cy="1571894"/>
      </dsp:txXfrm>
    </dsp:sp>
    <dsp:sp modelId="{775491F8-A250-4B21-8754-1150D54CEB76}">
      <dsp:nvSpPr>
        <dsp:cNvPr id="0" name=""/>
        <dsp:cNvSpPr/>
      </dsp:nvSpPr>
      <dsp:spPr>
        <a:xfrm>
          <a:off x="721" y="2400096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Realismus</a:t>
          </a:r>
          <a:endParaRPr lang="cs-CZ" sz="3200" kern="1200" dirty="0"/>
        </a:p>
      </dsp:txBody>
      <dsp:txXfrm>
        <a:off x="721" y="2400096"/>
        <a:ext cx="3143788" cy="1571894"/>
      </dsp:txXfrm>
    </dsp:sp>
    <dsp:sp modelId="{ED2252C0-854B-437A-9DEF-B98508433964}">
      <dsp:nvSpPr>
        <dsp:cNvPr id="0" name=""/>
        <dsp:cNvSpPr/>
      </dsp:nvSpPr>
      <dsp:spPr>
        <a:xfrm>
          <a:off x="3804705" y="2400096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Liberalismus</a:t>
          </a:r>
          <a:endParaRPr lang="cs-CZ" sz="3200" kern="1200" dirty="0"/>
        </a:p>
      </dsp:txBody>
      <dsp:txXfrm>
        <a:off x="3804705" y="2400096"/>
        <a:ext cx="3143788" cy="1571894"/>
      </dsp:txXfrm>
    </dsp:sp>
    <dsp:sp modelId="{8C28D3B4-3A79-4182-A2C4-22481E82C7BA}">
      <dsp:nvSpPr>
        <dsp:cNvPr id="0" name=""/>
        <dsp:cNvSpPr/>
      </dsp:nvSpPr>
      <dsp:spPr>
        <a:xfrm>
          <a:off x="7608689" y="2400096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Konstruktivismus</a:t>
          </a:r>
          <a:endParaRPr lang="cs-CZ" sz="3200" kern="1200" dirty="0"/>
        </a:p>
      </dsp:txBody>
      <dsp:txXfrm>
        <a:off x="7608689" y="2400096"/>
        <a:ext cx="3143788" cy="157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210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942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26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19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83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43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163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600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57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63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76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6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6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28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697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2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0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6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1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337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YU9UfkV_XI" TargetMode="External"/><Relationship Id="rId4" Type="http://schemas.openxmlformats.org/officeDocument/2006/relationships/hyperlink" Target="https://www.youtube.com/watch?v=3o-WtWRXIk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Teorie mezinárodních vztahů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/>
              <a:t>Úvod do bezpečnostních a strategických studií</a:t>
            </a:r>
            <a:r>
              <a:rPr lang="cs-CZ" sz="2000" dirty="0"/>
              <a:t>, 20. 11. 2023 </a:t>
            </a:r>
            <a:endParaRPr lang="cs-CZ" sz="2000" dirty="0">
              <a:highlight>
                <a:srgbClr val="FFFF00"/>
              </a:highlight>
            </a:endParaRP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Strukturální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146424" cy="4139998"/>
          </a:xfrm>
        </p:spPr>
        <p:txBody>
          <a:bodyPr/>
          <a:lstStyle/>
          <a:p>
            <a:pPr marL="7200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b="1" dirty="0"/>
              <a:t>Defenzivní strukturální realismus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úsilí o maximalizaci moci není racionální odpovědí na systémové tlaky (</a:t>
            </a:r>
            <a: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  <a:t>→ bezpečnostní dilema, vyvažování, vysoké náklady dobývání… </a:t>
            </a:r>
            <a:r>
              <a:rPr lang="cs-CZ" sz="2400" dirty="0"/>
              <a:t>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„</a:t>
            </a:r>
            <a:r>
              <a:rPr lang="cs-CZ" sz="2400" dirty="0" err="1"/>
              <a:t>offense</a:t>
            </a:r>
            <a:r>
              <a:rPr lang="cs-CZ" sz="2400" dirty="0"/>
              <a:t>-defense </a:t>
            </a:r>
            <a:r>
              <a:rPr lang="cs-CZ" sz="2400" dirty="0" err="1"/>
              <a:t>theory</a:t>
            </a:r>
            <a:r>
              <a:rPr lang="cs-CZ" sz="2400" dirty="0"/>
              <a:t>“ - efektivita útočných x obranných strategií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maximalizace bezpečnosti </a:t>
            </a:r>
            <a:r>
              <a:rPr lang="cs-CZ" sz="2400" dirty="0"/>
              <a:t>(x moci) - zachováním současné rovnováhy moci (dominance obranných strategií)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expanzivní chování států musí být vysvětleno jinými faktory (rovnováha útok-obrana, geografie, patologie na úrovni jednotky/státu… 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možnost uniknout bezpečnostnímu dilematu (vyvažování, signály… )</a:t>
            </a: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5195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Realismus vzestupů a pádů </a:t>
            </a:r>
            <a:r>
              <a:rPr lang="cs-CZ" sz="3200" dirty="0">
                <a:sym typeface="Symbol" panose="05050102010706020507" pitchFamily="18" charset="2"/>
              </a:rPr>
              <a:t></a:t>
            </a:r>
            <a:r>
              <a:rPr lang="cs-CZ" sz="3200" dirty="0" err="1"/>
              <a:t>Rise</a:t>
            </a:r>
            <a:r>
              <a:rPr lang="cs-CZ" sz="3200" dirty="0"/>
              <a:t> and </a:t>
            </a:r>
            <a:r>
              <a:rPr lang="cs-CZ" sz="3200" dirty="0" err="1"/>
              <a:t>fall</a:t>
            </a:r>
            <a:r>
              <a:rPr lang="cs-CZ" sz="3200" dirty="0"/>
              <a:t> </a:t>
            </a:r>
            <a:r>
              <a:rPr lang="cs-CZ" sz="3200" dirty="0" err="1"/>
              <a:t>realism</a:t>
            </a:r>
            <a:r>
              <a:rPr lang="cs-CZ" sz="3200" dirty="0">
                <a:sym typeface="Symbol" panose="05050102010706020507" pitchFamily="18" charset="2"/>
              </a:rPr>
              <a:t>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082300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alternativa k teorii vyvažování moci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A.F.K. </a:t>
            </a:r>
            <a:r>
              <a:rPr lang="en-US" sz="2400" dirty="0" err="1"/>
              <a:t>Organski</a:t>
            </a:r>
            <a:r>
              <a:rPr lang="en-US" sz="2400" dirty="0"/>
              <a:t> (</a:t>
            </a:r>
            <a:r>
              <a:rPr lang="en-US" sz="2400" i="1" dirty="0"/>
              <a:t>World Politics</a:t>
            </a:r>
            <a:r>
              <a:rPr lang="en-US" sz="2400" dirty="0"/>
              <a:t>, 1958) - </a:t>
            </a:r>
            <a:r>
              <a:rPr lang="cs-CZ" sz="2400" b="1" dirty="0"/>
              <a:t>hegemonie jako základ míru</a:t>
            </a:r>
            <a:r>
              <a:rPr lang="en-US" sz="2400" dirty="0"/>
              <a:t>,</a:t>
            </a:r>
            <a:r>
              <a:rPr lang="cs-CZ" sz="2400" dirty="0"/>
              <a:t> zatímco</a:t>
            </a:r>
            <a:r>
              <a:rPr lang="en-US" sz="2400" dirty="0"/>
              <a:t> </a:t>
            </a:r>
            <a:r>
              <a:rPr lang="cs-CZ" sz="2400" dirty="0"/>
              <a:t>rovnováha často spjata s válkou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dominantní stát schopen utvářet pravidla a praktiky mez. systému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výsledkem stabilita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rovnoměrnější rozložení moci → válka pravděpodobnější</a:t>
            </a:r>
            <a:endParaRPr lang="cs-CZ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historie jako série </a:t>
            </a:r>
            <a:r>
              <a:rPr lang="cs-CZ" sz="2400" b="1" dirty="0"/>
              <a:t>vzestupů a pádů velkých mocností</a:t>
            </a:r>
            <a:endParaRPr lang="en-US" sz="2400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 descr="Obsah obrázku text, kniha, Písmo, plakát&#10;&#10;Popis byl vytvořen automaticky">
            <a:extLst>
              <a:ext uri="{FF2B5EF4-FFF2-40B4-BE49-F238E27FC236}">
                <a16:creationId xmlns:a16="http://schemas.microsoft.com/office/drawing/2014/main" id="{B151BFF3-AC2F-092F-4AD6-32ACD0EB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30" y="1359001"/>
            <a:ext cx="2679369" cy="413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62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Neoklasický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146424" cy="4139998"/>
          </a:xfrm>
        </p:spPr>
        <p:txBody>
          <a:bodyPr/>
          <a:lstStyle/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důraz na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domácí rovinu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analýzy</a:t>
            </a: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systémové tlaky „filtrovány“ skrze faktory na úrovni jednotky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=&gt;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zahraničněpolitická rozhodnutí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chování státu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chování státu ovlivněno řadou interních faktorů (osoby lídrů, strategická kultura… )</a:t>
            </a:r>
          </a:p>
          <a:p>
            <a:pPr marL="7200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200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lang="cs-CZ" sz="2200" dirty="0">
              <a:solidFill>
                <a:srgbClr val="000000"/>
              </a:solidFill>
              <a:latin typeface="Arial"/>
            </a:endParaRP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dále vliv jednoty či </a:t>
            </a:r>
            <a:r>
              <a:rPr lang="cs-CZ" sz="2400" dirty="0" err="1">
                <a:solidFill>
                  <a:srgbClr val="000000"/>
                </a:solidFill>
                <a:latin typeface="Arial"/>
              </a:rPr>
              <a:t>fragmentarizace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 států na schopnost rozpoznat hrozbu a neutralizovat ji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E4DB13-4617-D1C4-E49B-C2F78018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99" y="3890974"/>
            <a:ext cx="994548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1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resba, boty, ilustrace, kreslené&#10;&#10;Popis byl vytvořen automaticky">
            <a:extLst>
              <a:ext uri="{FF2B5EF4-FFF2-40B4-BE49-F238E27FC236}">
                <a16:creationId xmlns:a16="http://schemas.microsoft.com/office/drawing/2014/main" id="{E3544A79-005A-8ECA-DABA-DA4CF6362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50" y="2495183"/>
            <a:ext cx="3308983" cy="341067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Liberalismus: hlavní myšlenky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43724"/>
            <a:ext cx="1010160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idealismus - zakládající tradice MV, návrat relevance po studené válce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lidská povaha jako v jádru dobrá </a:t>
            </a:r>
            <a:r>
              <a:rPr lang="cs-CZ" sz="2400" dirty="0">
                <a:cs typeface="Arial" panose="020B0604020202020204" pitchFamily="34" charset="0"/>
              </a:rPr>
              <a:t>→ </a:t>
            </a:r>
            <a:r>
              <a:rPr lang="cs-CZ" sz="2400" dirty="0"/>
              <a:t>možnost vzájemné pomoci a spolupráce (odmítnutí mocenské politiky)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špatné chování - výsledkem zlých institucí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možnost vymýtit anarchické podmínky </a:t>
            </a:r>
            <a:r>
              <a:rPr lang="cs-CZ" sz="2400" dirty="0">
                <a:cs typeface="Arial" panose="020B0604020202020204" pitchFamily="34" charset="0"/>
              </a:rPr>
              <a:t>→ snížit výskyt válek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>
                <a:cs typeface="Arial" panose="020B0604020202020204" pitchFamily="34" charset="0"/>
              </a:rPr>
              <a:t>idea </a:t>
            </a:r>
            <a:r>
              <a:rPr lang="cs-CZ" sz="2400" b="1" dirty="0">
                <a:cs typeface="Arial" panose="020B0604020202020204" pitchFamily="34" charset="0"/>
              </a:rPr>
              <a:t>mezinárodní společnosti </a:t>
            </a:r>
            <a:r>
              <a:rPr lang="cs-CZ" sz="2400" dirty="0">
                <a:cs typeface="Arial" panose="020B0604020202020204" pitchFamily="34" charset="0"/>
              </a:rPr>
              <a:t>- společné zájmy 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(blahobyt &gt; válčení)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>
                <a:cs typeface="Arial" panose="020B0604020202020204" pitchFamily="34" charset="0"/>
              </a:rPr>
              <a:t>demokracie jako správná forma organizace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>
                <a:cs typeface="Arial" panose="020B0604020202020204" pitchFamily="34" charset="0"/>
              </a:rPr>
              <a:t>zásadní faktory: mezinárodní instituce, normy, právo</a:t>
            </a:r>
            <a:endParaRPr lang="cs-CZ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0664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4A105AA-2B53-2BAB-9F85-F472A4BCD46F}"/>
              </a:ext>
            </a:extLst>
          </p:cNvPr>
          <p:cNvSpPr txBox="1"/>
          <p:nvPr/>
        </p:nvSpPr>
        <p:spPr>
          <a:xfrm>
            <a:off x="7064399" y="3894347"/>
            <a:ext cx="4918053" cy="1892826"/>
          </a:xfrm>
          <a:prstGeom prst="rect">
            <a:avLst/>
          </a:prstGeom>
          <a:noFill/>
          <a:ln w="38100"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 err="1">
                <a:latin typeface="+mn-lt"/>
              </a:rPr>
              <a:t>Definitive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Articles</a:t>
            </a:r>
            <a:endParaRPr lang="cs-CZ" sz="1400" b="1" dirty="0">
              <a:latin typeface="+mn-lt"/>
            </a:endParaRPr>
          </a:p>
          <a:p>
            <a:pPr algn="l"/>
            <a:endParaRPr lang="cs-CZ" sz="1400" b="1" dirty="0">
              <a:latin typeface="+mn-lt"/>
            </a:endParaRPr>
          </a:p>
          <a:p>
            <a:pPr marL="400050" indent="-400050" algn="just">
              <a:spcAft>
                <a:spcPts val="300"/>
              </a:spcAft>
              <a:buFont typeface="+mj-lt"/>
              <a:buAutoNum type="romanLcPeriod"/>
            </a:pPr>
            <a:r>
              <a:rPr lang="en-US" sz="1400" dirty="0">
                <a:latin typeface="+mn-lt"/>
              </a:rPr>
              <a:t>“The civil constitution of each state shall be republican.”</a:t>
            </a:r>
          </a:p>
          <a:p>
            <a:pPr marL="400050" indent="-400050" algn="just">
              <a:spcAft>
                <a:spcPts val="300"/>
              </a:spcAft>
              <a:buFont typeface="+mj-lt"/>
              <a:buAutoNum type="romanLcPeriod"/>
            </a:pPr>
            <a:r>
              <a:rPr lang="cs-CZ" sz="1400" dirty="0">
                <a:latin typeface="+mn-lt"/>
              </a:rPr>
              <a:t>“</a:t>
            </a:r>
            <a:r>
              <a:rPr lang="en-US" sz="1400" dirty="0">
                <a:latin typeface="+mn-lt"/>
              </a:rPr>
              <a:t>The law of nations shall be founded on a federation of free states.”</a:t>
            </a:r>
          </a:p>
          <a:p>
            <a:pPr marL="400050" indent="-400050" algn="just">
              <a:spcAft>
                <a:spcPts val="300"/>
              </a:spcAft>
              <a:buFont typeface="+mj-lt"/>
              <a:buAutoNum type="romanLcPeriod"/>
            </a:pPr>
            <a:r>
              <a:rPr lang="cs-CZ" sz="1400" dirty="0">
                <a:latin typeface="+mn-lt"/>
              </a:rPr>
              <a:t>“</a:t>
            </a:r>
            <a:r>
              <a:rPr lang="en-US" sz="1400" dirty="0">
                <a:latin typeface="+mn-lt"/>
              </a:rPr>
              <a:t>The rights of men, as citizens of the world, shall be limited to the conditions of universal hospitality.”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Tradiční (Kantovský) </a:t>
            </a:r>
            <a:br>
              <a:rPr lang="cs-CZ" sz="3200" dirty="0"/>
            </a:br>
            <a:r>
              <a:rPr lang="cs-CZ" sz="3200" dirty="0"/>
              <a:t>liberalismus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3" y="1984212"/>
            <a:ext cx="6514518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dirty="0"/>
              <a:t>republikánská forma vlády </a:t>
            </a:r>
            <a:r>
              <a:rPr lang="en-US" sz="2400" dirty="0"/>
              <a:t>- </a:t>
            </a:r>
            <a:r>
              <a:rPr lang="cs-CZ" sz="2400" dirty="0"/>
              <a:t>jediná ospravedlnitelná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republikánské státy = </a:t>
            </a:r>
            <a:r>
              <a:rPr lang="en-US" sz="2400" dirty="0"/>
              <a:t>„</a:t>
            </a:r>
            <a:r>
              <a:rPr lang="cs-CZ" sz="2400" dirty="0"/>
              <a:t>producenti míru</a:t>
            </a:r>
            <a:r>
              <a:rPr lang="en-US" sz="2400" dirty="0"/>
              <a:t>“ - </a:t>
            </a:r>
            <a:r>
              <a:rPr lang="cs-CZ" sz="2400" dirty="0"/>
              <a:t>vláda zákona + konzultace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u="sng" dirty="0"/>
              <a:t>podmínky míru</a:t>
            </a:r>
            <a:endParaRPr lang="en-US" sz="2400" u="sng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předběžné články </a:t>
            </a:r>
            <a:r>
              <a:rPr lang="en-US" sz="2400" dirty="0"/>
              <a:t>- </a:t>
            </a:r>
            <a:r>
              <a:rPr lang="cs-CZ" sz="2400" dirty="0"/>
              <a:t>ukončit podmínky příznivé pro války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tři </a:t>
            </a:r>
            <a:r>
              <a:rPr lang="cs-CZ" sz="2400" i="1" dirty="0"/>
              <a:t>konečné články </a:t>
            </a:r>
            <a:r>
              <a:rPr lang="cs-CZ" sz="2400" dirty="0"/>
              <a:t>- skutečné podmínky míru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4F86F1-DC42-FD27-17FC-5E760A53D5E5}"/>
              </a:ext>
            </a:extLst>
          </p:cNvPr>
          <p:cNvSpPr txBox="1"/>
          <p:nvPr/>
        </p:nvSpPr>
        <p:spPr>
          <a:xfrm>
            <a:off x="7010401" y="226039"/>
            <a:ext cx="4972052" cy="3516347"/>
          </a:xfrm>
          <a:prstGeom prst="rect">
            <a:avLst/>
          </a:prstGeom>
          <a:solidFill>
            <a:srgbClr val="0000DC"/>
          </a:solidFill>
          <a:ln w="12700"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 err="1">
                <a:solidFill>
                  <a:schemeClr val="bg1"/>
                </a:solidFill>
                <a:latin typeface="+mn-lt"/>
              </a:rPr>
              <a:t>Preliminary</a:t>
            </a:r>
            <a:r>
              <a:rPr lang="cs-CZ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+mn-lt"/>
              </a:rPr>
              <a:t>Articles</a:t>
            </a:r>
            <a:endParaRPr lang="cs-CZ" sz="14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1400" b="1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secret treaty of peace shall be held valid in which there is tacitly reserved matter for a future war"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independent states, large or small, shall come under the dominion of another state by inheritance, exchange, purchase, or donation"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"Standing armies shall in time be totally abolished"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"National debts shall not be contracted with a view to the external friction of states"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state shall by force interfere with the constitution or government of another state"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state shall, during war, permit such acts of hostility which would make mutual confidence in the subsequent peace impossible</a:t>
            </a:r>
            <a:r>
              <a:rPr lang="cs-CZ" sz="1400" dirty="0">
                <a:solidFill>
                  <a:schemeClr val="bg1"/>
                </a:solidFill>
                <a:latin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7262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Doux</a:t>
            </a:r>
            <a:r>
              <a:rPr lang="cs-CZ" sz="3200" dirty="0"/>
              <a:t> </a:t>
            </a:r>
            <a:r>
              <a:rPr lang="cs-CZ" sz="3200" dirty="0" err="1"/>
              <a:t>commerce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2" y="1839789"/>
            <a:ext cx="10845218" cy="393871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obchod mezi státy je vzájemně prospěšný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 err="1"/>
              <a:t>Montesquieu</a:t>
            </a:r>
            <a:r>
              <a:rPr lang="cs-CZ" sz="2400" dirty="0"/>
              <a:t>: obchod má tendenci osoby civilizovat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odmítnutí myšlenek merkantilismu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tržní soupeření jako mírová spolupráce (x konflikt)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globální dělba práce / specializace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vzájemná ekonomická závislost (ale role diverzifikace, monopolů… )</a:t>
            </a:r>
            <a:endParaRPr lang="cs-CZ" sz="24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empirické studie - rozporuplné závěry ohledně vztahu mezi obchodováním a mírem (</a:t>
            </a:r>
            <a:r>
              <a:rPr lang="cs-CZ" sz="2400" dirty="0" err="1"/>
              <a:t>Brooks</a:t>
            </a:r>
            <a:r>
              <a:rPr lang="cs-CZ" sz="2400" dirty="0"/>
              <a:t>, 2024)</a:t>
            </a:r>
            <a:endParaRPr lang="cs-CZ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8C2760-8BE4-4E35-1964-3D0B4A58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305876"/>
            <a:ext cx="3923146" cy="182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7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demokratického míru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1" y="1458789"/>
            <a:ext cx="1075320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u="sng" dirty="0"/>
              <a:t>dvě varianty teorie</a:t>
            </a:r>
            <a:r>
              <a:rPr lang="cs-CZ" sz="2400" dirty="0"/>
              <a:t>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demokracie jsou bytostně mírumilovnější než </a:t>
            </a:r>
            <a:br>
              <a:rPr lang="cs-CZ" sz="2400" dirty="0"/>
            </a:br>
            <a:r>
              <a:rPr lang="cs-CZ" sz="2400" dirty="0"/>
              <a:t>ne-demokracie</a:t>
            </a:r>
            <a:endParaRPr lang="cs-CZ" sz="2400" u="sng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nejsou nutně mírumilovnější, ale vyhýbají se </a:t>
            </a:r>
            <a:br>
              <a:rPr lang="cs-CZ" sz="2400" dirty="0"/>
            </a:br>
            <a:r>
              <a:rPr lang="cs-CZ" sz="2400" dirty="0"/>
              <a:t>použití síly vůči jiným demokraciím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liberální země nevedou války proti jiným </a:t>
            </a:r>
            <a:br>
              <a:rPr lang="cs-CZ" sz="2400" b="1" dirty="0"/>
            </a:br>
            <a:r>
              <a:rPr lang="cs-CZ" sz="2400" b="1" dirty="0"/>
              <a:t>liberálním zemím </a:t>
            </a:r>
            <a:r>
              <a:rPr lang="cs-CZ" sz="2400" dirty="0"/>
              <a:t>(Doyle, 1983) - 2 příčiny:</a:t>
            </a:r>
          </a:p>
          <a:p>
            <a:pPr marL="6669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400" dirty="0"/>
              <a:t>liberální instituce</a:t>
            </a:r>
          </a:p>
          <a:p>
            <a:pPr marL="6669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2400" dirty="0"/>
              <a:t>liberální ideologie / kultura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ADB799-3757-3E0F-6FED-386746DA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002" y="2146300"/>
            <a:ext cx="4555517" cy="30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Neoliberální institucionalismus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role </a:t>
            </a:r>
            <a:r>
              <a:rPr lang="cs-CZ" sz="2400" b="1" dirty="0"/>
              <a:t>mezinárodních institucí </a:t>
            </a:r>
            <a:r>
              <a:rPr lang="cs-CZ" sz="2400" dirty="0"/>
              <a:t>v předcházení konfliktů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/>
              <a:t>vliv na zájmy a chování států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instituce jako prostředek poskytování pobídek ke konfliktu nebo odrazování od nespolupráce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snížení transakčních nákladů (vyjednávání, řešení konfliktů… 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více než formální instituce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mezinárodní režimy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(normy, praktiky)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4038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MV a světová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25408"/>
            <a:ext cx="10146424" cy="4443592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Konflikt na Ukrajině </a:t>
            </a:r>
            <a:r>
              <a:rPr lang="cs-CZ" sz="2400" dirty="0"/>
              <a:t>(J. </a:t>
            </a:r>
            <a:r>
              <a:rPr lang="cs-CZ" sz="2400" dirty="0" err="1"/>
              <a:t>Mearsheimer</a:t>
            </a:r>
            <a:r>
              <a:rPr lang="cs-CZ" sz="2400" dirty="0"/>
              <a:t>, S. </a:t>
            </a:r>
            <a:r>
              <a:rPr lang="cs-CZ" sz="2400" dirty="0" err="1"/>
              <a:t>Walt</a:t>
            </a:r>
            <a:r>
              <a:rPr lang="cs-CZ" sz="2400" dirty="0"/>
              <a:t>)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cs-CZ" sz="2400" dirty="0"/>
              <a:t>západní elity viněny za: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liberální politiku </a:t>
            </a:r>
            <a:r>
              <a:rPr lang="en-US" sz="2400" dirty="0">
                <a:ea typeface="+mn-ea"/>
                <a:cs typeface="+mn-cs"/>
              </a:rPr>
              <a:t>(</a:t>
            </a:r>
            <a:r>
              <a:rPr lang="cs-CZ" sz="2400" dirty="0">
                <a:ea typeface="+mn-ea"/>
                <a:cs typeface="+mn-cs"/>
              </a:rPr>
              <a:t>rozšiřování NATO a EU, podpora šíření demokracie)</a:t>
            </a:r>
            <a:endParaRPr lang="en-US" sz="24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opomíjení ruských obav a základních pouček geopolitiky</a:t>
            </a:r>
            <a:endParaRPr lang="en-US" sz="2400" dirty="0">
              <a:ea typeface="+mn-ea"/>
              <a:cs typeface="+mn-cs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potvrzení platnosti realistického náhledu na MV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obavy o vlastní bezpečnost </a:t>
            </a:r>
            <a:r>
              <a:rPr lang="en-US" sz="2400" dirty="0">
                <a:ea typeface="+mn-ea"/>
                <a:cs typeface="+mn-cs"/>
              </a:rPr>
              <a:t>→ </a:t>
            </a:r>
            <a:r>
              <a:rPr lang="cs-CZ" sz="2400" dirty="0">
                <a:ea typeface="+mn-ea"/>
                <a:cs typeface="+mn-cs"/>
              </a:rPr>
              <a:t>soupeření o moc</a:t>
            </a:r>
            <a:endParaRPr lang="en-US" sz="24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bezpečnostní dilema</a:t>
            </a:r>
            <a:endParaRPr lang="en-US" sz="24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alianční politika </a:t>
            </a:r>
            <a:r>
              <a:rPr lang="en-US" sz="2400" dirty="0">
                <a:ea typeface="+mn-ea"/>
                <a:cs typeface="+mn-cs"/>
              </a:rPr>
              <a:t>- </a:t>
            </a:r>
            <a:r>
              <a:rPr lang="cs-CZ" sz="2400" dirty="0">
                <a:ea typeface="+mn-ea"/>
                <a:cs typeface="+mn-cs"/>
              </a:rPr>
              <a:t>vyvažování</a:t>
            </a:r>
            <a:r>
              <a:rPr lang="en-US" sz="2400" dirty="0">
                <a:ea typeface="+mn-ea"/>
                <a:cs typeface="+mn-cs"/>
              </a:rPr>
              <a:t> (</a:t>
            </a:r>
            <a:r>
              <a:rPr lang="cs-CZ" sz="2400" dirty="0">
                <a:ea typeface="+mn-ea"/>
                <a:cs typeface="+mn-cs"/>
              </a:rPr>
              <a:t>při čelení společné hrozbě</a:t>
            </a:r>
            <a:r>
              <a:rPr lang="en-US" sz="2400" dirty="0">
                <a:ea typeface="+mn-ea"/>
                <a:cs typeface="+mn-cs"/>
              </a:rPr>
              <a:t>)</a:t>
            </a:r>
          </a:p>
          <a:p>
            <a:pPr marL="7200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rgbClr val="9100DC"/>
                </a:solidFill>
              </a:rPr>
              <a:t>Jaké je zde místo pro myšlenky liberalismu a konstruktivismu?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F16F08-DB41-9E88-2D44-50E521A840F4}"/>
              </a:ext>
            </a:extLst>
          </p:cNvPr>
          <p:cNvSpPr txBox="1"/>
          <p:nvPr/>
        </p:nvSpPr>
        <p:spPr>
          <a:xfrm>
            <a:off x="7922166" y="315987"/>
            <a:ext cx="3926352" cy="1908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Mearsheimer </a:t>
            </a:r>
            <a:r>
              <a:rPr lang="cs-CZ" sz="1800" dirty="0">
                <a:latin typeface="+mn-lt"/>
              </a:rPr>
              <a:t>(2014)</a:t>
            </a:r>
            <a:r>
              <a:rPr lang="en-US" sz="1800" dirty="0">
                <a:latin typeface="+mn-lt"/>
              </a:rPr>
              <a:t> </a:t>
            </a:r>
            <a:r>
              <a:rPr lang="cs-CZ" sz="1800" dirty="0"/>
              <a:t>“</a:t>
            </a:r>
            <a:r>
              <a:rPr lang="en-US" sz="1800" dirty="0">
                <a:latin typeface="+mn-lt"/>
              </a:rPr>
              <a:t>Why the Ukraine Crisis Is the West’s Fault</a:t>
            </a:r>
            <a:r>
              <a:rPr lang="cs-CZ" sz="1800" dirty="0">
                <a:latin typeface="+mn-lt"/>
              </a:rPr>
              <a:t>“</a:t>
            </a:r>
            <a:r>
              <a:rPr lang="en-US" sz="1800" dirty="0">
                <a:latin typeface="+mn-lt"/>
              </a:rPr>
              <a:t>, Foreign Affairs</a:t>
            </a:r>
            <a:endParaRPr lang="cs-CZ" sz="18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latin typeface="+mn-lt"/>
              </a:rPr>
              <a:t>S. </a:t>
            </a:r>
            <a:r>
              <a:rPr lang="cs-CZ" sz="1800" dirty="0" err="1">
                <a:latin typeface="+mn-lt"/>
              </a:rPr>
              <a:t>Walt</a:t>
            </a:r>
            <a:r>
              <a:rPr lang="cs-CZ" sz="1800" dirty="0">
                <a:latin typeface="+mn-lt"/>
              </a:rPr>
              <a:t> (2022) “</a:t>
            </a:r>
            <a:r>
              <a:rPr lang="en-US" sz="1800" dirty="0">
                <a:latin typeface="+mn-lt"/>
              </a:rPr>
              <a:t>An International Relations Theory Guide to the War in Ukraine</a:t>
            </a:r>
            <a:r>
              <a:rPr lang="cs-CZ" sz="1800" dirty="0">
                <a:latin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044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Konstruktivismus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9357529" cy="4139998"/>
          </a:xfrm>
        </p:spPr>
        <p:txBody>
          <a:bodyPr/>
          <a:lstStyle/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širší sociálně-vědní teorie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 jako sociálně konstruovaná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utvářená v určitém sociálním / historickém kontextu skrze sociální interakci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 jako prostor pro vyjednávání a soupeření (role publika)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význam </a:t>
            </a:r>
            <a:r>
              <a:rPr lang="cs-CZ" sz="2400" b="1" dirty="0">
                <a:solidFill>
                  <a:srgbClr val="000000"/>
                </a:solidFill>
                <a:latin typeface="Arial"/>
              </a:rPr>
              <a:t>identity a norem 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očekávání ohledně chování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nastavuje mantinely legitimnímu chování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aktéři a struktury se spoluutvářejí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anarchie ani bezpečnostní dilema nejsou nevyhnutelné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76C6FE-CF49-3BCE-33CA-EE396EB13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19" y="1035221"/>
            <a:ext cx="1975523" cy="290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CD4BCD3-E17D-9F58-424F-811CE4B84B34}"/>
              </a:ext>
            </a:extLst>
          </p:cNvPr>
          <p:cNvSpPr txBox="1"/>
          <p:nvPr/>
        </p:nvSpPr>
        <p:spPr>
          <a:xfrm>
            <a:off x="7696686" y="671069"/>
            <a:ext cx="2561430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„</a:t>
            </a:r>
            <a:r>
              <a:rPr lang="cs-CZ" sz="1800" b="1" dirty="0" err="1">
                <a:latin typeface="+mn-lt"/>
              </a:rPr>
              <a:t>Anarchy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what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states</a:t>
            </a:r>
            <a:r>
              <a:rPr lang="cs-CZ" sz="1800" b="1" dirty="0">
                <a:latin typeface="+mn-lt"/>
              </a:rPr>
              <a:t> make </a:t>
            </a:r>
            <a:r>
              <a:rPr lang="cs-CZ" sz="1800" b="1" dirty="0" err="1">
                <a:latin typeface="+mn-lt"/>
              </a:rPr>
              <a:t>of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it</a:t>
            </a:r>
            <a:r>
              <a:rPr lang="cs-CZ" sz="1800" b="1" dirty="0">
                <a:latin typeface="+mn-lt"/>
              </a:rPr>
              <a:t>.“ (</a:t>
            </a:r>
            <a:r>
              <a:rPr lang="cs-CZ" sz="1800" b="1" dirty="0" err="1">
                <a:latin typeface="+mn-lt"/>
              </a:rPr>
              <a:t>Wendt</a:t>
            </a:r>
            <a:r>
              <a:rPr lang="cs-CZ" sz="1800" b="1" dirty="0">
                <a:latin typeface="+mn-lt"/>
              </a:rPr>
              <a:t>, 1992)</a:t>
            </a:r>
            <a:endParaRPr lang="en-US" sz="1800" b="1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59BBE14-BC36-979A-DD85-FA2F276EFF07}"/>
              </a:ext>
            </a:extLst>
          </p:cNvPr>
          <p:cNvSpPr txBox="1"/>
          <p:nvPr/>
        </p:nvSpPr>
        <p:spPr>
          <a:xfrm>
            <a:off x="10366819" y="4904271"/>
            <a:ext cx="2638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PŘÍKLAD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214B7D-75F2-8E0A-4C91-A5AE0462A4F1}"/>
              </a:ext>
            </a:extLst>
          </p:cNvPr>
          <p:cNvSpPr txBox="1"/>
          <p:nvPr/>
        </p:nvSpPr>
        <p:spPr>
          <a:xfrm>
            <a:off x="10475523" y="4191190"/>
            <a:ext cx="2420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4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400" dirty="0"/>
              <a:t>Teorie a mezinárodní vztahy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A. </a:t>
            </a:r>
            <a:r>
              <a:rPr lang="cs-CZ" sz="2400" b="1" cap="small" dirty="0">
                <a:solidFill>
                  <a:srgbClr val="9100DC"/>
                </a:solidFill>
              </a:rPr>
              <a:t>Realismus</a:t>
            </a:r>
            <a:r>
              <a:rPr lang="cs-CZ" sz="2400" dirty="0"/>
              <a:t>: hlavní myšlenky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Odnože realismu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B. </a:t>
            </a:r>
            <a:r>
              <a:rPr lang="cs-CZ" sz="2400" b="1" cap="small" dirty="0">
                <a:solidFill>
                  <a:srgbClr val="9100DC"/>
                </a:solidFill>
              </a:rPr>
              <a:t>Liberalismus</a:t>
            </a:r>
            <a:r>
              <a:rPr lang="cs-CZ" sz="2400" dirty="0"/>
              <a:t>: hlavní myšlenky</a:t>
            </a:r>
          </a:p>
          <a:p>
            <a:pPr lvl="1">
              <a:spcAft>
                <a:spcPts val="600"/>
              </a:spcAft>
            </a:pPr>
            <a:r>
              <a:rPr lang="cs-CZ" sz="2400" dirty="0"/>
              <a:t>Odnože liberalismu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B. </a:t>
            </a:r>
            <a:r>
              <a:rPr lang="cs-CZ" sz="2400" b="1" cap="small" dirty="0">
                <a:solidFill>
                  <a:srgbClr val="9100DC"/>
                </a:solidFill>
              </a:rPr>
              <a:t>Konstruktivismus</a:t>
            </a: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6FE43B-74F4-A9F3-FFA8-63F9007E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12" y="829576"/>
            <a:ext cx="5995788" cy="47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Jak se liší názor všech výše uvedených směrů na anarchické uspořádání mezinárodního systému?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Jsou pro všechny odnože realismu mocenské soupeření a války nevyhnutelné?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Jaké teze podle vás pomáhají pochopit současný vývoj mezinárodní politiky?</a:t>
            </a:r>
          </a:p>
        </p:txBody>
      </p:sp>
    </p:spTree>
    <p:extLst>
      <p:ext uri="{BB962C8B-B14F-4D97-AF65-F5344CB8AC3E}">
        <p14:creationId xmlns:p14="http://schemas.microsoft.com/office/powerpoint/2010/main" val="38519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a mezinárodní vztahy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06193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dirty="0"/>
              <a:t>Proč potřebujeme teorie mezinárodních vztahů?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zviditelňují naše předpoklady (jaká je lidská povaha, jak můžou státy zajistit bezpečnost… 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pomáhají pochopit příčiny ozbrojených konfliktů a válek (a předcházet jim)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pomáhají pochopit a předvídat chování států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teorie jsou </a:t>
            </a:r>
            <a:r>
              <a:rPr lang="cs-CZ" sz="2400" b="1" dirty="0"/>
              <a:t>modely</a:t>
            </a:r>
            <a:r>
              <a:rPr lang="cs-CZ" sz="2400" dirty="0"/>
              <a:t> (reality) x </a:t>
            </a:r>
            <a:r>
              <a:rPr lang="cs-CZ" sz="2400" b="1" dirty="0"/>
              <a:t>komplexnost</a:t>
            </a:r>
            <a:r>
              <a:rPr lang="cs-CZ" sz="2400" dirty="0"/>
              <a:t> skutečného světa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 praxi možná kombinace různých aspektů soupeřících teorií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 descr="Obsah obrázku kreslené, klipart, ilustrace, text&#10;&#10;Popis byl vytvořen automaticky">
            <a:extLst>
              <a:ext uri="{FF2B5EF4-FFF2-40B4-BE49-F238E27FC236}">
                <a16:creationId xmlns:a16="http://schemas.microsoft.com/office/drawing/2014/main" id="{4443B042-7E94-3639-8947-C3AC9CB03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99" y="290497"/>
            <a:ext cx="4910019" cy="15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a mezinárodní vztahy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9AF6839-59B0-F9E8-11A3-148239914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67925"/>
              </p:ext>
            </p:extLst>
          </p:nvPr>
        </p:nvGraphicFramePr>
        <p:xfrm>
          <a:off x="414000" y="167407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17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Realismus: hlavní myšlenky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mezinárodní politika je utvářena suverénními státy</a:t>
            </a:r>
          </a:p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státy nejsou podřízeny žádné vyšší moci (x světová vláda)</a:t>
            </a:r>
          </a:p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mezinárodní politika je anarchická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9100DC"/>
                </a:solidFill>
              </a:rPr>
              <a:t>znamená to absenci řádu?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400" dirty="0">
              <a:ea typeface="+mn-ea"/>
              <a:cs typeface="+mn-cs"/>
            </a:endParaRPr>
          </a:p>
          <a:p>
            <a:pPr marL="252000"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přežití jako hlavní cíl státu </a:t>
            </a:r>
            <a:r>
              <a:rPr lang="en-US" sz="2400" dirty="0">
                <a:ea typeface="+mn-ea"/>
                <a:cs typeface="+mn-cs"/>
              </a:rPr>
              <a:t>→ </a:t>
            </a:r>
            <a:r>
              <a:rPr lang="cs-CZ" sz="2400" dirty="0">
                <a:ea typeface="+mn-ea"/>
                <a:cs typeface="+mn-cs"/>
              </a:rPr>
              <a:t>posilováním moci (zejm. vojenské) - státy odkázány na vlastní prostředky</a:t>
            </a:r>
          </a:p>
          <a:p>
            <a:pPr marL="252000"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ea typeface="+mn-ea"/>
                <a:cs typeface="+mn-cs"/>
              </a:rPr>
              <a:t>převážně pesimistický náhled na MV - 2 příčiny konfliktů: špatná lidská povaha x struktura systému MV (anarchie)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3911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Odnože realismu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C4DB4A-2BC2-59BA-423C-2F18B63A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88" y="993124"/>
            <a:ext cx="7919999" cy="48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Klasický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7920000" cy="4139998"/>
          </a:xfrm>
        </p:spPr>
        <p:txBody>
          <a:bodyPr/>
          <a:lstStyle/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klíčové dílo: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Hans Morgenthau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Politics Among Nations: The Struggle for Power and Peace</a:t>
            </a:r>
            <a:endParaRPr kumimoji="0" lang="cs-CZ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lidská povaha je vadná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→ touha po moci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rgbClr val="0000DC"/>
              </a:buClr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státy mají tendenci moc </a:t>
            </a:r>
            <a:r>
              <a:rPr lang="cs-CZ" sz="2400" dirty="0">
                <a:solidFill>
                  <a:srgbClr val="000000"/>
                </a:solidFill>
                <a:ea typeface="+mn-ea"/>
                <a:cs typeface="+mn-cs"/>
              </a:rPr>
              <a:t>akumulovat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anarchické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podmínk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y mezinárodního systému jako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umožňující podmínka</a:t>
            </a: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racionalita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029000-7632-24C4-6B60-351A3EAC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0" y="1052894"/>
            <a:ext cx="2880926" cy="440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16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Neorealismus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671943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klíčové dílo: </a:t>
            </a:r>
            <a:r>
              <a:rPr lang="en-US" sz="2400" dirty="0"/>
              <a:t>Kenneth Waltz</a:t>
            </a:r>
            <a:r>
              <a:rPr lang="cs-CZ" sz="2400" dirty="0"/>
              <a:t> - </a:t>
            </a:r>
            <a:r>
              <a:rPr lang="en-US" sz="2400" i="1" dirty="0"/>
              <a:t>Theory of </a:t>
            </a:r>
            <a:r>
              <a:rPr lang="cs-CZ" sz="2400" i="1" dirty="0" err="1"/>
              <a:t>Int</a:t>
            </a:r>
            <a:r>
              <a:rPr lang="cs-CZ" sz="2400" i="1" dirty="0"/>
              <a:t>.</a:t>
            </a:r>
            <a:r>
              <a:rPr lang="en-US" sz="2400" i="1" dirty="0"/>
              <a:t> Politics </a:t>
            </a:r>
            <a:r>
              <a:rPr lang="cs-CZ" sz="2400" dirty="0"/>
              <a:t>(1979)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tragičnost mezinárodní politiky (nezamýšlené důsledky)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400" b="1" dirty="0"/>
              <a:t>konflikty způsobeny špatnou sociální organizací </a:t>
            </a:r>
            <a:r>
              <a:rPr lang="cs-CZ" sz="2400" dirty="0"/>
              <a:t>(x lidská povaha)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vznik konkrétních válek - i faktory na úrovni jedince a státu!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stabilita závisí na </a:t>
            </a:r>
            <a:r>
              <a:rPr lang="cs-CZ" sz="2400" b="1" dirty="0"/>
              <a:t>rozložení moci </a:t>
            </a:r>
            <a:r>
              <a:rPr lang="cs-CZ" sz="2400" dirty="0"/>
              <a:t>→ multipolární x bipolární systémy (</a:t>
            </a:r>
            <a:r>
              <a:rPr lang="cs-CZ" sz="2400" dirty="0">
                <a:solidFill>
                  <a:srgbClr val="9100DC"/>
                </a:solidFill>
              </a:rPr>
              <a:t>Který je stabilnější?</a:t>
            </a:r>
            <a:r>
              <a:rPr lang="cs-CZ" sz="2400" dirty="0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bezpečnostní dilema - válka není nevyhnutelná </a:t>
            </a: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2400" dirty="0"/>
              <a:t>	→ rovnováha moci / vyvažování [</a:t>
            </a:r>
            <a:r>
              <a:rPr lang="cs-CZ" sz="2400" dirty="0" err="1"/>
              <a:t>balancing</a:t>
            </a:r>
            <a:r>
              <a:rPr lang="cs-CZ" sz="2400" dirty="0"/>
              <a:t>]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E80925-1589-8D7D-43A0-AD1DBD61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739" y="854824"/>
            <a:ext cx="2561430" cy="38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616E416-796D-9030-6849-DA3C14549581}"/>
              </a:ext>
            </a:extLst>
          </p:cNvPr>
          <p:cNvSpPr txBox="1"/>
          <p:nvPr/>
        </p:nvSpPr>
        <p:spPr>
          <a:xfrm>
            <a:off x="8230452" y="4604777"/>
            <a:ext cx="2561430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„</a:t>
            </a:r>
            <a:r>
              <a:rPr lang="cs-CZ" sz="1800" b="1" dirty="0" err="1">
                <a:latin typeface="+mn-lt"/>
              </a:rPr>
              <a:t>War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occurs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because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there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nothing</a:t>
            </a:r>
            <a:r>
              <a:rPr lang="cs-CZ" sz="1800" b="1" dirty="0">
                <a:latin typeface="+mn-lt"/>
              </a:rPr>
              <a:t> to </a:t>
            </a:r>
            <a:r>
              <a:rPr lang="cs-CZ" sz="1800" b="1" dirty="0" err="1">
                <a:latin typeface="+mn-lt"/>
              </a:rPr>
              <a:t>prevent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it</a:t>
            </a:r>
            <a:r>
              <a:rPr lang="cs-CZ" sz="1800" b="1" dirty="0">
                <a:latin typeface="+mn-lt"/>
              </a:rPr>
              <a:t>“ (Waltz, 1959)</a:t>
            </a:r>
            <a:endParaRPr lang="en-US" sz="18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9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Lidská tvář, oblečení, osoba, kravata&#10;&#10;Popis byl vytvořen automaticky">
            <a:extLst>
              <a:ext uri="{FF2B5EF4-FFF2-40B4-BE49-F238E27FC236}">
                <a16:creationId xmlns:a16="http://schemas.microsoft.com/office/drawing/2014/main" id="{004B4716-9AA6-BCBB-1FE5-22FD8AC67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81" y="2990626"/>
            <a:ext cx="4580996" cy="386737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Strukturální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11107440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400" dirty="0"/>
              <a:t>hlavní pobídky a omezení chování: anarchický systém a distribuce schopností </a:t>
            </a:r>
          </a:p>
          <a:p>
            <a:pPr marL="720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Ofenzivní strukturální realismus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přirozená touha po moci (lidská povaha + povaha systému)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vlastnictví ofenzivních vojenských zbraní mocnostmi + nejistota ohledně úmyslu ostatních států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/>
              <a:t>snaha o </a:t>
            </a:r>
            <a:r>
              <a:rPr lang="cs-CZ" sz="2400" b="1" dirty="0"/>
              <a:t>maximalizaci moc</a:t>
            </a:r>
            <a:r>
              <a:rPr lang="cs-CZ" sz="2400" dirty="0"/>
              <a:t>i </a:t>
            </a:r>
            <a:br>
              <a:rPr lang="cs-CZ" sz="2400" dirty="0"/>
            </a:br>
            <a:r>
              <a:rPr lang="cs-CZ" sz="2400" dirty="0"/>
              <a:t>(= nejlepší způsob zajištění přežití = hlavní cíl)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úsilí o globální či regionální </a:t>
            </a:r>
            <a:r>
              <a:rPr lang="cs-CZ" sz="2400" b="1" dirty="0"/>
              <a:t>dominanci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(pokud zisky převažují náklady)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státy jsou racionální aktéři (zisky x náklady)</a:t>
            </a: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678873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3380</TotalTime>
  <Words>1305</Words>
  <Application>Microsoft Office PowerPoint</Application>
  <PresentationFormat>Širokoúhlá obrazovka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Helvetica</vt:lpstr>
      <vt:lpstr>Symbol</vt:lpstr>
      <vt:lpstr>Tahoma</vt:lpstr>
      <vt:lpstr>Wingdings</vt:lpstr>
      <vt:lpstr>Prezentace_MU_CZ</vt:lpstr>
      <vt:lpstr>Teorie mezinárodních vztahů</vt:lpstr>
      <vt:lpstr>Struktura</vt:lpstr>
      <vt:lpstr>Teorie a mezinárodní vztahy</vt:lpstr>
      <vt:lpstr>Teorie a mezinárodní vztahy</vt:lpstr>
      <vt:lpstr>Realismus: hlavní myšlenky</vt:lpstr>
      <vt:lpstr>Odnože realismu</vt:lpstr>
      <vt:lpstr>Klasický realismus</vt:lpstr>
      <vt:lpstr>Neorealismus</vt:lpstr>
      <vt:lpstr>Strukturální realismus</vt:lpstr>
      <vt:lpstr>Strukturální realismus</vt:lpstr>
      <vt:lpstr>Realismus vzestupů a pádů Rise and fall realism</vt:lpstr>
      <vt:lpstr>Neoklasický realismus</vt:lpstr>
      <vt:lpstr>Liberalismus: hlavní myšlenky</vt:lpstr>
      <vt:lpstr>Tradiční (Kantovský)  liberalismus</vt:lpstr>
      <vt:lpstr>Doux commerce</vt:lpstr>
      <vt:lpstr>Teorie demokratického míru</vt:lpstr>
      <vt:lpstr>Neoliberální institucionalismus</vt:lpstr>
      <vt:lpstr>Teorie MV a světová politika</vt:lpstr>
      <vt:lpstr>Konstruktivismus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 </dc:title>
  <dc:creator>Divišová Vendula</dc:creator>
  <cp:lastModifiedBy>Vendula Divišová</cp:lastModifiedBy>
  <cp:revision>112</cp:revision>
  <cp:lastPrinted>1601-01-01T00:00:00Z</cp:lastPrinted>
  <dcterms:created xsi:type="dcterms:W3CDTF">2023-01-27T07:04:45Z</dcterms:created>
  <dcterms:modified xsi:type="dcterms:W3CDTF">2024-11-21T12:44:11Z</dcterms:modified>
</cp:coreProperties>
</file>