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327" r:id="rId4"/>
    <p:sldId id="334" r:id="rId5"/>
    <p:sldId id="335" r:id="rId6"/>
    <p:sldId id="328" r:id="rId7"/>
    <p:sldId id="299" r:id="rId8"/>
    <p:sldId id="313" r:id="rId9"/>
    <p:sldId id="300" r:id="rId10"/>
    <p:sldId id="329" r:id="rId11"/>
    <p:sldId id="332" r:id="rId12"/>
    <p:sldId id="301" r:id="rId13"/>
    <p:sldId id="302" r:id="rId14"/>
    <p:sldId id="304" r:id="rId15"/>
    <p:sldId id="314" r:id="rId16"/>
    <p:sldId id="315" r:id="rId17"/>
    <p:sldId id="317" r:id="rId18"/>
    <p:sldId id="323" r:id="rId19"/>
    <p:sldId id="324" r:id="rId20"/>
    <p:sldId id="330" r:id="rId21"/>
    <p:sldId id="303" r:id="rId22"/>
    <p:sldId id="331" r:id="rId23"/>
    <p:sldId id="306" r:id="rId24"/>
    <p:sldId id="307" r:id="rId25"/>
    <p:sldId id="310" r:id="rId26"/>
    <p:sldId id="311" r:id="rId27"/>
    <p:sldId id="312" r:id="rId28"/>
    <p:sldId id="305" r:id="rId29"/>
    <p:sldId id="316" r:id="rId30"/>
    <p:sldId id="308" r:id="rId31"/>
    <p:sldId id="309" r:id="rId32"/>
    <p:sldId id="318" r:id="rId33"/>
    <p:sldId id="319" r:id="rId34"/>
    <p:sldId id="320" r:id="rId35"/>
    <p:sldId id="336" r:id="rId36"/>
    <p:sldId id="337" r:id="rId37"/>
    <p:sldId id="333" r:id="rId38"/>
    <p:sldId id="325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53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88499" autoAdjust="0"/>
  </p:normalViewPr>
  <p:slideViewPr>
    <p:cSldViewPr snapToGrid="0">
      <p:cViewPr varScale="1">
        <p:scale>
          <a:sx n="141" d="100"/>
          <a:sy n="141" d="100"/>
        </p:scale>
        <p:origin x="3300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8:13.3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58,'253'-15,"-159"8,136 7,-92 3,540-3,-489-19,35 0,-208 19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06.8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0,'2353'0,"-2285"10,-60-8,8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10.9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19,'1451'0,"-1395"-9,-17 1,-25 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14.4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22,'230'1,"521"-14,61 3,-484 13,1259-3,-1571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16.7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20,'393'-18,"1362"16,-854 4,-885-2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18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57,'108'-10,"-39"2,342-12,-205 12,141-3,1409 12,-1740-1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20.7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1,'1300'0,"-1284"0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23.0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20,'543'-20,"2114"21,-2641-1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24.9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22,'902'-15,"638"8,-865 10,-243 18,-141-3,-44-1,103 2,-251-21,156 4,-172 12,-66-11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27.3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57,'1'-1,"-1"0,0 0,1 0,0 1,-1-1,1 0,-1 0,1 0,0 1,0-1,-1 0,1 1,0-1,0 1,0-1,0 1,-1 0,1-1,0 1,0 0,0-1,0 1,0 0,0 0,1 0,35-6,-25 5,98-12,0 6,154 8,-97 2,28-1,216-5,-315-5,63-2,367 10,-510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00:01.7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1,'22'1,"0"1,24 6,15 1,54 4,203 10,313-23,-611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8:16.8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22,'110'-18,"372"14,-246 7,-194-3,3-1,0 2,68 11,-76-7,60 1,23 2,-59-1,83-2,23 2,298 2,-277-11,847 2,-1019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00:03.4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1,'1872'0,"-1426"19,-260 0,-18-20,-151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00:13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79,'0'-1,"1"0,-1 0,1 0,0 0,-1 0,1 0,0 0,-1 0,1 0,0 0,0 1,0-1,0 0,0 1,0-1,0 1,0-1,0 1,0-1,0 1,0 0,0-1,0 1,1 0,-1 0,0 0,2 0,38-3,-36 3,810-2,-399 4,-32 1,406-6,-610-6,91 0,255-6,-273 11,99-7,136 0,-293 14,1486-3,-1565 10,-77-5,41 0,12-7,99 4,-119 7,-39-5,48 2,170 12,-215-16,0 1,48 11,-50-7,2-1,56 1,115-8,-191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00:24.4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0,'846'0,"-626"20,276-20,-480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00:46.3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38,'246'2,"265"-4,-353-6,134-2,2498 10,-2684-10,-73 6,46-2,11 7,-78-1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14:57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1,'77'0,"263"12,-206-3,161-8,-124-4,-79 3,270 11,363 16,-661-27,225 19,15 0,1171-20,-1413-9,-11 1,-36 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15:15.8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0,'908'0,"-711"10,8 0,1913-10,-2102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20:18:26.8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58,'547'15,"46"-9,-347-8,-141-8,-6 1,93-10,-129 10,89-2,159 2,-11 0,1069 9,-1048 20,-1-1,431-20,-521 21,851-21,-931-19,-71 6,-65 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8:19.7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21,'431'-20,"154"36,341 7,-233-23,-489 19,175-20,-363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8:22.7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21,'232'-18,"1099"15,-674 6,209-3,-850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8:29.9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20,'0'-1,"1"0,0 0,-1 0,1 0,0 0,0 0,-1 0,1 0,0 1,0-1,0 0,0 1,0-1,0 0,0 1,0-1,0 1,0-1,1 1,-1 0,0-1,0 1,0 0,1 0,-1 0,2 0,41-2,-39 2,501-1,-241 2,-42 10,-91-3,-1 1,85 1,2056-11,-2267 1,0 0,0 0,0-1,0 0,1 0,-1 0,0-1,-1 0,1 0,0 0,-1-1,8-4,-3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8:45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1,'199'0,"559"12,146-2,-538-13,532 3,-675 19,436-19,-642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8:58.9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20,'0'-1,"0"0,1 0,-1 0,1 1,-1-1,1 0,-1 0,1 0,0 1,0-1,-1 0,1 1,0-1,0 1,0-1,-1 1,1-1,0 1,0-1,0 1,0 0,0 0,0-1,0 1,0 0,0 0,2 0,33-3,-31 3,410-2,-213 4,59 17,-15-22,190 6,-243 15,78 2,238-21,-493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02.7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0,'396'0,"-246"20,208-21,-342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9T19:59:04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57,'97'-19,"322"8,516 1,-553 13,-247-13,6 0,479 11,-604-1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43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87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97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customXml" Target="../ink/ink23.xml"/><Relationship Id="rId50" Type="http://schemas.openxmlformats.org/officeDocument/2006/relationships/image" Target="../media/image30.png"/><Relationship Id="rId7" Type="http://schemas.openxmlformats.org/officeDocument/2006/relationships/customXml" Target="../ink/ink3.xml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8.xml"/><Relationship Id="rId40" Type="http://schemas.openxmlformats.org/officeDocument/2006/relationships/image" Target="../media/image25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" Type="http://schemas.openxmlformats.org/officeDocument/2006/relationships/customXml" Target="../ink/ink2.xml"/><Relationship Id="rId10" Type="http://schemas.openxmlformats.org/officeDocument/2006/relationships/image" Target="../media/image10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27.png"/><Relationship Id="rId52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3.xml"/><Relationship Id="rId30" Type="http://schemas.openxmlformats.org/officeDocument/2006/relationships/image" Target="../media/image20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9.png"/><Relationship Id="rId8" Type="http://schemas.openxmlformats.org/officeDocument/2006/relationships/image" Target="../media/image9.png"/><Relationship Id="rId51" Type="http://schemas.openxmlformats.org/officeDocument/2006/relationships/customXml" Target="../ink/ink25.xml"/><Relationship Id="rId3" Type="http://schemas.openxmlformats.org/officeDocument/2006/relationships/customXml" Target="../ink/ink1.xml"/><Relationship Id="rId12" Type="http://schemas.openxmlformats.org/officeDocument/2006/relationships/image" Target="../media/image1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4.png"/><Relationship Id="rId46" Type="http://schemas.openxmlformats.org/officeDocument/2006/relationships/image" Target="../media/image28.png"/><Relationship Id="rId20" Type="http://schemas.openxmlformats.org/officeDocument/2006/relationships/image" Target="../media/image15.png"/><Relationship Id="rId41" Type="http://schemas.openxmlformats.org/officeDocument/2006/relationships/customXml" Target="../ink/ink20.xml"/><Relationship Id="rId5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49" Type="http://schemas.openxmlformats.org/officeDocument/2006/relationships/customXml" Target="../ink/ink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jkleiner@mail.muni.cz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Terminologie BSS skrze velké otázky bezpečnostních studií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/>
              <a:t>30. 10. 2024</a:t>
            </a:r>
          </a:p>
          <a:p>
            <a:r>
              <a:rPr lang="cs-CZ" sz="1800" dirty="0"/>
              <a:t>BSSb1101 Úvod do bezpečnostních a strategických studií</a:t>
            </a:r>
          </a:p>
          <a:p>
            <a:r>
              <a:rPr lang="cs-CZ" sz="1800" dirty="0"/>
              <a:t>Jan KLEINER</a:t>
            </a:r>
          </a:p>
          <a:p>
            <a:r>
              <a:rPr lang="cs-CZ" sz="1800" dirty="0"/>
              <a:t>jkleiner@mail.muni.cz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C68297-4DA5-6FC3-3EB0-05AE0F0D5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3AD272-F527-2338-F373-240D2EB6F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BC9E18-649D-A77E-FD05-1192626A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/>
              <a:t>Security</a:t>
            </a:r>
            <a:r>
              <a:rPr lang="cs-CZ" sz="2800" dirty="0"/>
              <a:t> vs. </a:t>
            </a:r>
            <a:r>
              <a:rPr lang="cs-CZ" sz="2800" dirty="0" err="1"/>
              <a:t>safety</a:t>
            </a:r>
            <a:r>
              <a:rPr lang="cs-CZ" sz="2800" dirty="0"/>
              <a:t> (</a:t>
            </a:r>
            <a:r>
              <a:rPr lang="cs-CZ" sz="2800" dirty="0" err="1"/>
              <a:t>Brooks</a:t>
            </a:r>
            <a:r>
              <a:rPr lang="cs-CZ" sz="2800" dirty="0"/>
              <a:t> a </a:t>
            </a:r>
            <a:r>
              <a:rPr lang="cs-CZ" sz="2800" dirty="0" err="1"/>
              <a:t>Coole</a:t>
            </a:r>
            <a:r>
              <a:rPr lang="cs-CZ" sz="2800" dirty="0"/>
              <a:t>, 2020; Line a kol., 2006)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19B09905-0D5B-BFF3-D4E9-0ABDC7E41E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764010"/>
              </p:ext>
            </p:extLst>
          </p:nvPr>
        </p:nvGraphicFramePr>
        <p:xfrm>
          <a:off x="1557866" y="1692275"/>
          <a:ext cx="8459893" cy="4140200"/>
        </p:xfrm>
        <a:graphic>
          <a:graphicData uri="http://schemas.openxmlformats.org/drawingml/2006/table">
            <a:tbl>
              <a:tblPr/>
              <a:tblGrid>
                <a:gridCol w="2792613">
                  <a:extLst>
                    <a:ext uri="{9D8B030D-6E8A-4147-A177-3AD203B41FA5}">
                      <a16:colId xmlns:a16="http://schemas.microsoft.com/office/drawing/2014/main" val="272998900"/>
                    </a:ext>
                  </a:extLst>
                </a:gridCol>
                <a:gridCol w="2833640">
                  <a:extLst>
                    <a:ext uri="{9D8B030D-6E8A-4147-A177-3AD203B41FA5}">
                      <a16:colId xmlns:a16="http://schemas.microsoft.com/office/drawing/2014/main" val="1056372798"/>
                    </a:ext>
                  </a:extLst>
                </a:gridCol>
                <a:gridCol w="2833640">
                  <a:extLst>
                    <a:ext uri="{9D8B030D-6E8A-4147-A177-3AD203B41FA5}">
                      <a16:colId xmlns:a16="http://schemas.microsoft.com/office/drawing/2014/main" val="1640673026"/>
                    </a:ext>
                  </a:extLst>
                </a:gridCol>
              </a:tblGrid>
              <a:tr h="23001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dirty="0" err="1">
                          <a:effectLst/>
                        </a:rPr>
                        <a:t>Aspect</a:t>
                      </a:r>
                      <a:endParaRPr lang="en-GB" sz="1100" b="1" dirty="0">
                        <a:effectLst/>
                      </a:endParaRPr>
                    </a:p>
                  </a:txBody>
                  <a:tcPr marL="57503" marR="57503" marT="28751" marB="2875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dirty="0" err="1">
                          <a:effectLst/>
                        </a:rPr>
                        <a:t>Security</a:t>
                      </a:r>
                      <a:endParaRPr lang="en-GB" sz="1100" b="1" dirty="0">
                        <a:effectLst/>
                      </a:endParaRPr>
                    </a:p>
                  </a:txBody>
                  <a:tcPr marL="57503" marR="57503" marT="28751" marB="2875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dirty="0">
                          <a:effectLst/>
                        </a:rPr>
                        <a:t>Safety</a:t>
                      </a:r>
                    </a:p>
                  </a:txBody>
                  <a:tcPr marL="57503" marR="57503" marT="28751" marB="2875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93907"/>
                  </a:ext>
                </a:extLst>
              </a:tr>
              <a:tr h="747536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dirty="0">
                          <a:effectLst/>
                        </a:rPr>
                        <a:t>Intentionality</a:t>
                      </a:r>
                      <a:endParaRPr lang="en-GB" sz="1100" dirty="0">
                        <a:effectLst/>
                      </a:endParaRP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dirty="0">
                          <a:effectLst/>
                        </a:rPr>
                        <a:t>Protection against intentional acts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Protection from unintentional acts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77400"/>
                  </a:ext>
                </a:extLst>
              </a:tr>
              <a:tr h="57502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dirty="0">
                          <a:effectLst/>
                        </a:rPr>
                        <a:t>Risk Management</a:t>
                      </a:r>
                      <a:endParaRPr lang="en-GB" sz="1100" dirty="0">
                        <a:effectLst/>
                      </a:endParaRP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Threat mitigation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Hazard management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784258"/>
                  </a:ext>
                </a:extLst>
              </a:tr>
              <a:tr h="747536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dirty="0">
                          <a:effectLst/>
                        </a:rPr>
                        <a:t>Professional Focus</a:t>
                      </a:r>
                      <a:endParaRPr lang="en-GB" sz="1100" dirty="0">
                        <a:effectLst/>
                      </a:endParaRP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Crime prevention, national security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Accident prevention, public health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243738"/>
                  </a:ext>
                </a:extLst>
              </a:tr>
              <a:tr h="747536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dirty="0">
                          <a:effectLst/>
                        </a:rPr>
                        <a:t>Conceptual Framework</a:t>
                      </a:r>
                      <a:endParaRPr lang="en-GB" sz="1100" dirty="0">
                        <a:effectLst/>
                      </a:endParaRP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International relations, state security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Engineering, public health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08497"/>
                  </a:ext>
                </a:extLst>
              </a:tr>
              <a:tr h="1092553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dirty="0">
                          <a:effectLst/>
                        </a:rPr>
                        <a:t>Overlap</a:t>
                      </a:r>
                      <a:endParaRPr lang="en-GB" sz="1100" dirty="0">
                        <a:effectLst/>
                      </a:endParaRP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Growing need for integrated risk management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dirty="0">
                          <a:effectLst/>
                        </a:rPr>
                        <a:t>Growing need for integrated risk management</a:t>
                      </a:r>
                    </a:p>
                  </a:txBody>
                  <a:tcPr marL="57503" marR="57503" marT="28751" marB="28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89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138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AEC4-1D05-C093-DB2A-E2F0480E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477209-FEC9-B824-A24C-BE29EDE07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8E0B42-B366-0D4D-1D39-CFCED4F2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1912503"/>
            <a:ext cx="5246518" cy="117158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/>
              <a:t>Otázka č. 2: Jak globální změny ovlivňují bezpečnost?</a:t>
            </a:r>
          </a:p>
        </p:txBody>
      </p:sp>
      <p:pic>
        <p:nvPicPr>
          <p:cNvPr id="7" name="Picture 6" descr="Otazníky v řadě a jeden otazník je osvětlen">
            <a:extLst>
              <a:ext uri="{FF2B5EF4-FFF2-40B4-BE49-F238E27FC236}">
                <a16:creationId xmlns:a16="http://schemas.microsoft.com/office/drawing/2014/main" id="{ED0714E0-5096-8A94-397D-A7225CCE8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66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1A71B6-B045-AA3D-4026-4516B5EF9E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2A18048-6D67-5250-01B4-4D4D75574D6B}"/>
              </a:ext>
            </a:extLst>
          </p:cNvPr>
          <p:cNvSpPr txBox="1"/>
          <p:nvPr/>
        </p:nvSpPr>
        <p:spPr>
          <a:xfrm>
            <a:off x="398502" y="3547280"/>
            <a:ext cx="54672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Změny v mezinárodním prostředí, jako je globalizace, </a:t>
            </a:r>
            <a:r>
              <a:rPr lang="cs-CZ" sz="1800" dirty="0" err="1">
                <a:solidFill>
                  <a:schemeClr val="bg1"/>
                </a:solidFill>
              </a:rPr>
              <a:t>unipolarita</a:t>
            </a:r>
            <a:r>
              <a:rPr lang="cs-CZ" sz="1800" dirty="0">
                <a:solidFill>
                  <a:schemeClr val="bg1"/>
                </a:solidFill>
              </a:rPr>
              <a:t> a vzestup teroristických sítí a nestátních aktérů (více v příslušné přednášce).</a:t>
            </a:r>
          </a:p>
        </p:txBody>
      </p:sp>
    </p:spTree>
    <p:extLst>
      <p:ext uri="{BB962C8B-B14F-4D97-AF65-F5344CB8AC3E}">
        <p14:creationId xmlns:p14="http://schemas.microsoft.com/office/powerpoint/2010/main" val="2849754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06C6E6-0DD5-9F76-70D6-4A42BDCAB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FE8C39-F703-3560-C100-788259682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D2BE66-D10B-C478-C4A7-A6A1B191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Bezpečnostní soutěž I (Eichler, 2009)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6DC7CA-D568-DB8D-0B1D-5952EA2DE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267" y="1629789"/>
            <a:ext cx="615493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Ústřední </a:t>
            </a:r>
            <a:r>
              <a:rPr lang="cs-CZ" sz="2400" b="1" dirty="0"/>
              <a:t>pojem realismu</a:t>
            </a:r>
            <a:r>
              <a:rPr lang="cs-CZ" sz="2400" dirty="0"/>
              <a:t>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Předpoklad, že všechny státy upevňují </a:t>
            </a:r>
            <a:r>
              <a:rPr lang="cs-CZ" sz="2400" b="1" dirty="0"/>
              <a:t>svou</a:t>
            </a:r>
            <a:r>
              <a:rPr lang="cs-CZ" sz="2400" dirty="0"/>
              <a:t> bezpečnost skrze relativní výhody (oproti absolutním v liberalismu)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/>
              <a:t>„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safe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sorry</a:t>
            </a:r>
            <a:r>
              <a:rPr lang="cs-CZ" sz="2400" dirty="0"/>
              <a:t>“.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„</a:t>
            </a:r>
            <a:r>
              <a:rPr lang="cs-CZ" sz="2400" dirty="0" err="1"/>
              <a:t>Self-help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“.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Obavy a strach &gt; důvěra.</a:t>
            </a:r>
          </a:p>
        </p:txBody>
      </p:sp>
      <p:pic>
        <p:nvPicPr>
          <p:cNvPr id="7" name="Obrázek 6" descr="Obsah obrázku obvod, umění, Elektronické inženýrství, Elektronická součástka&#10;&#10;Popis byl vytvořen automaticky">
            <a:extLst>
              <a:ext uri="{FF2B5EF4-FFF2-40B4-BE49-F238E27FC236}">
                <a16:creationId xmlns:a16="http://schemas.microsoft.com/office/drawing/2014/main" id="{38664D48-378A-A071-1210-41DBD025C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0" y="1529080"/>
            <a:ext cx="3799840" cy="37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3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E21BC1-ECD1-9B79-4CCC-E171DB4D3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43D36A-34A3-B485-A91F-240AA50BFA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AA912D-BBF5-A912-DD88-551E74E4B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Bezpečnostní soutěž II (Eichler, 2009)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A0A802-F476-38C2-FC2B-9D53AAB6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Pojí se s typy systémů mezinárodní dělby moci.</a:t>
            </a:r>
          </a:p>
          <a:p>
            <a:pPr lvl="1"/>
            <a:r>
              <a:rPr lang="cs-CZ" dirty="0" err="1"/>
              <a:t>Unipolarita</a:t>
            </a:r>
            <a:r>
              <a:rPr lang="cs-CZ" dirty="0"/>
              <a:t>, bipolarita, vyvážená </a:t>
            </a:r>
            <a:r>
              <a:rPr lang="cs-CZ" dirty="0" err="1"/>
              <a:t>multipolarita</a:t>
            </a:r>
            <a:r>
              <a:rPr lang="cs-CZ" dirty="0"/>
              <a:t>, nevyvážená </a:t>
            </a:r>
            <a:r>
              <a:rPr lang="cs-CZ" dirty="0" err="1"/>
              <a:t>multipolarita</a:t>
            </a:r>
            <a:r>
              <a:rPr lang="cs-CZ" dirty="0"/>
              <a:t>.</a:t>
            </a:r>
          </a:p>
          <a:p>
            <a:r>
              <a:rPr lang="cs-CZ" sz="2400" b="1" dirty="0" err="1"/>
              <a:t>Balancing</a:t>
            </a:r>
            <a:r>
              <a:rPr lang="cs-CZ" sz="2400" dirty="0"/>
              <a:t> (vyvažování), </a:t>
            </a:r>
            <a:r>
              <a:rPr lang="cs-CZ" sz="2400" b="1" dirty="0" err="1"/>
              <a:t>bandwagoning</a:t>
            </a:r>
            <a:r>
              <a:rPr lang="cs-CZ" sz="2400" b="1" dirty="0"/>
              <a:t> </a:t>
            </a:r>
            <a:r>
              <a:rPr lang="cs-CZ" sz="2400" dirty="0"/>
              <a:t>(pragmatické připojení k hegemonovi).</a:t>
            </a:r>
          </a:p>
          <a:p>
            <a:r>
              <a:rPr lang="cs-CZ" sz="2400" dirty="0"/>
              <a:t>Koncert velmocí 1815-1914 – vyvážená </a:t>
            </a:r>
            <a:r>
              <a:rPr lang="cs-CZ" sz="2400" dirty="0" err="1"/>
              <a:t>multipolarita</a:t>
            </a:r>
            <a:r>
              <a:rPr lang="cs-CZ" sz="2400" dirty="0"/>
              <a:t>.</a:t>
            </a:r>
          </a:p>
          <a:p>
            <a:r>
              <a:rPr lang="cs-CZ" sz="2400" b="1" dirty="0"/>
              <a:t>Rovnováha sil</a:t>
            </a:r>
            <a:r>
              <a:rPr lang="cs-CZ" sz="2400" dirty="0"/>
              <a:t>: jediná možnost míru (dle realistů).</a:t>
            </a:r>
          </a:p>
          <a:p>
            <a:r>
              <a:rPr lang="cs-CZ" sz="2400" dirty="0"/>
              <a:t>Role </a:t>
            </a:r>
            <a:r>
              <a:rPr lang="cs-CZ" sz="2400" b="1" dirty="0"/>
              <a:t>odstrašení </a:t>
            </a:r>
            <a:r>
              <a:rPr lang="cs-CZ" sz="2400" dirty="0"/>
              <a:t>(např. doktrína MAD).</a:t>
            </a:r>
          </a:p>
        </p:txBody>
      </p:sp>
    </p:spTree>
    <p:extLst>
      <p:ext uri="{BB962C8B-B14F-4D97-AF65-F5344CB8AC3E}">
        <p14:creationId xmlns:p14="http://schemas.microsoft.com/office/powerpoint/2010/main" val="26039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F807E-44C6-B688-CDDF-4BDB8EDF03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F25400-19B9-FEE2-D499-7704D66A85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E8557B-9424-C9A1-4EC5-DE93953E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Bezpečnostní dilema (Eichler, 2009)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B67AF9-82EB-3F31-D480-6F084D127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26292"/>
            <a:ext cx="10753200" cy="4139998"/>
          </a:xfrm>
        </p:spPr>
        <p:txBody>
          <a:bodyPr/>
          <a:lstStyle/>
          <a:p>
            <a:r>
              <a:rPr lang="cs-CZ" sz="2000" dirty="0"/>
              <a:t>Původně spjato s realismem, nyní </a:t>
            </a:r>
            <a:r>
              <a:rPr lang="cs-CZ" sz="2000" b="1" dirty="0"/>
              <a:t>obecně užívaný termín</a:t>
            </a:r>
            <a:r>
              <a:rPr lang="cs-CZ" sz="2000" dirty="0"/>
              <a:t>.</a:t>
            </a:r>
          </a:p>
          <a:p>
            <a:r>
              <a:rPr lang="cs-CZ" sz="2000" dirty="0"/>
              <a:t>Stát A začne zbrojit, není jasné, jestli zbrojí obranně nebo útočně </a:t>
            </a:r>
            <a:r>
              <a:rPr lang="cs-CZ" sz="2000" dirty="0">
                <a:sym typeface="Wingdings" panose="05000000000000000000" pitchFamily="2" charset="2"/>
              </a:rPr>
              <a:t> stát B ho dorovnává  stát A to vnímá jako oslabení své relativní pozice a přidává  spirála končící konfliktem nebo deeskalací.</a:t>
            </a:r>
          </a:p>
          <a:p>
            <a:r>
              <a:rPr lang="cs-CZ" sz="2000" dirty="0">
                <a:sym typeface="Wingdings" panose="05000000000000000000" pitchFamily="2" charset="2"/>
              </a:rPr>
              <a:t>Role </a:t>
            </a:r>
            <a:r>
              <a:rPr lang="cs-CZ" sz="2000" b="1" dirty="0">
                <a:sym typeface="Wingdings" panose="05000000000000000000" pitchFamily="2" charset="2"/>
              </a:rPr>
              <a:t>teorie her </a:t>
            </a:r>
            <a:r>
              <a:rPr lang="cs-CZ" sz="2000" dirty="0">
                <a:sym typeface="Wingdings" panose="05000000000000000000" pitchFamily="2" charset="2"/>
              </a:rPr>
              <a:t>(vězňovo dilema, </a:t>
            </a:r>
            <a:r>
              <a:rPr lang="cs-CZ" sz="2000" dirty="0" err="1">
                <a:sym typeface="Wingdings" panose="05000000000000000000" pitchFamily="2" charset="2"/>
              </a:rPr>
              <a:t>chicken</a:t>
            </a:r>
            <a:r>
              <a:rPr lang="cs-CZ" sz="2000" dirty="0">
                <a:sym typeface="Wingdings" panose="05000000000000000000" pitchFamily="2" charset="2"/>
              </a:rPr>
              <a:t> game atd.) – simulace různých scénářů a statistické vyčíslení pravděpodobnosti.</a:t>
            </a:r>
          </a:p>
          <a:p>
            <a:r>
              <a:rPr lang="cs-CZ" sz="2000" dirty="0"/>
              <a:t>Z opačné výchozí pozice se bavíme o </a:t>
            </a:r>
            <a:r>
              <a:rPr lang="cs-CZ" sz="2000" b="1" dirty="0"/>
              <a:t>bezpečnostní spolupráci, </a:t>
            </a:r>
            <a:r>
              <a:rPr lang="cs-CZ" sz="2000" dirty="0"/>
              <a:t>jejímž projevem mohou být </a:t>
            </a:r>
            <a:r>
              <a:rPr lang="cs-CZ" sz="2000" b="1" dirty="0"/>
              <a:t>bezpečnostní společenství </a:t>
            </a:r>
            <a:r>
              <a:rPr lang="cs-CZ" sz="2000" dirty="0"/>
              <a:t>(např. USA a Kanada, ČR a SR apod.).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6427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AAE7A6-E356-2C4A-3AAD-38686BF1EB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9F8CAD-564D-6559-7160-0CF696765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103F87-7B53-78F4-942E-DD40E4A1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63100"/>
            <a:ext cx="10753200" cy="451576"/>
          </a:xfrm>
        </p:spPr>
        <p:txBody>
          <a:bodyPr/>
          <a:lstStyle/>
          <a:p>
            <a:r>
              <a:rPr lang="cs-CZ" dirty="0"/>
              <a:t>Proč bychom se měli zabývat konflikty a lidskou a národní bezpečností daleko od našich hranic?</a:t>
            </a:r>
          </a:p>
        </p:txBody>
      </p:sp>
    </p:spTree>
    <p:extLst>
      <p:ext uri="{BB962C8B-B14F-4D97-AF65-F5344CB8AC3E}">
        <p14:creationId xmlns:p14="http://schemas.microsoft.com/office/powerpoint/2010/main" val="346622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196214-CAB1-91B8-DCEF-41131B84F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9EFE1A-EA5D-7787-3A17-CAEB15458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0403BD-5DA8-50DD-5B3A-C6631B86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 bumerangu (</a:t>
            </a:r>
            <a:r>
              <a:rPr lang="cs-CZ" dirty="0" err="1"/>
              <a:t>Liotta</a:t>
            </a:r>
            <a:r>
              <a:rPr lang="cs-CZ" dirty="0"/>
              <a:t>, 2002)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3A17E9-83C8-DEB5-9158-D6FF4026D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9162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Post-9/11 </a:t>
            </a:r>
            <a:r>
              <a:rPr lang="cs-CZ" sz="2000" dirty="0"/>
              <a:t>– předěl a naprostou prioritou se stává [do anexe Krymu a ruské invaze na Ukrajinu] válka proti terorismu (</a:t>
            </a:r>
            <a:r>
              <a:rPr lang="cs-CZ" sz="2000" i="1" dirty="0" err="1"/>
              <a:t>war</a:t>
            </a:r>
            <a:r>
              <a:rPr lang="cs-CZ" sz="2000" i="1" dirty="0"/>
              <a:t> on </a:t>
            </a:r>
            <a:r>
              <a:rPr lang="cs-CZ" sz="2000" i="1" dirty="0" err="1"/>
              <a:t>terror</a:t>
            </a:r>
            <a:r>
              <a:rPr lang="cs-CZ" sz="2000" i="1" dirty="0"/>
              <a:t>) </a:t>
            </a:r>
            <a:r>
              <a:rPr lang="cs-CZ" sz="2000" i="1" dirty="0">
                <a:sym typeface="Wingdings" panose="05000000000000000000" pitchFamily="2" charset="2"/>
              </a:rPr>
              <a:t> + </a:t>
            </a:r>
            <a:r>
              <a:rPr lang="cs-CZ" sz="2000" b="1" i="1" dirty="0" err="1">
                <a:sym typeface="Wingdings" panose="05000000000000000000" pitchFamily="2" charset="2"/>
              </a:rPr>
              <a:t>Counterinsurgency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dirty="0">
                <a:sym typeface="Wingdings" panose="05000000000000000000" pitchFamily="2" charset="2"/>
              </a:rPr>
              <a:t>(COIN) a </a:t>
            </a:r>
            <a:r>
              <a:rPr lang="cs-CZ" sz="2000" b="1" i="1" dirty="0" err="1">
                <a:sym typeface="Wingdings" panose="05000000000000000000" pitchFamily="2" charset="2"/>
              </a:rPr>
              <a:t>Insurgency</a:t>
            </a:r>
            <a:r>
              <a:rPr lang="cs-CZ" sz="2000" i="1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endParaRPr lang="cs-CZ" sz="2000" i="1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i="1" dirty="0">
                <a:sym typeface="Wingdings" panose="05000000000000000000" pitchFamily="2" charset="2"/>
              </a:rPr>
              <a:t>+ </a:t>
            </a:r>
            <a:r>
              <a:rPr lang="cs-CZ" sz="2000" dirty="0">
                <a:sym typeface="Wingdings" panose="05000000000000000000" pitchFamily="2" charset="2"/>
              </a:rPr>
              <a:t>Debata </a:t>
            </a:r>
            <a:r>
              <a:rPr lang="cs-CZ" sz="2000" b="1" dirty="0">
                <a:sym typeface="Wingdings" panose="05000000000000000000" pitchFamily="2" charset="2"/>
              </a:rPr>
              <a:t>bezpečnost vs. svoboda </a:t>
            </a:r>
            <a:r>
              <a:rPr lang="cs-CZ" sz="2000" dirty="0">
                <a:sym typeface="Wingdings" panose="05000000000000000000" pitchFamily="2" charset="2"/>
              </a:rPr>
              <a:t>– rezonuje v </a:t>
            </a:r>
            <a:r>
              <a:rPr lang="cs-CZ" sz="2000" dirty="0" err="1">
                <a:sym typeface="Wingdings" panose="05000000000000000000" pitchFamily="2" charset="2"/>
              </a:rPr>
              <a:t>kyber</a:t>
            </a:r>
            <a:r>
              <a:rPr lang="cs-CZ" sz="2000" dirty="0">
                <a:sym typeface="Wingdings" panose="05000000000000000000" pitchFamily="2" charset="2"/>
              </a:rPr>
              <a:t> a informační bezpečnosti dodnes – </a:t>
            </a:r>
            <a:r>
              <a:rPr lang="cs-CZ" sz="2000" i="1" dirty="0" err="1">
                <a:sym typeface="Wingdings" panose="05000000000000000000" pitchFamily="2" charset="2"/>
              </a:rPr>
              <a:t>bulk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i="1" dirty="0" err="1">
                <a:sym typeface="Wingdings" panose="05000000000000000000" pitchFamily="2" charset="2"/>
              </a:rPr>
              <a:t>surveillance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dirty="0">
                <a:sym typeface="Wingdings" panose="05000000000000000000" pitchFamily="2" charset="2"/>
              </a:rPr>
              <a:t>a Edward </a:t>
            </a:r>
            <a:r>
              <a:rPr lang="cs-CZ" sz="2000" dirty="0" err="1">
                <a:sym typeface="Wingdings" panose="05000000000000000000" pitchFamily="2" charset="2"/>
              </a:rPr>
              <a:t>Snowden</a:t>
            </a:r>
            <a:r>
              <a:rPr lang="cs-CZ" sz="2000" dirty="0">
                <a:sym typeface="Wingdings" panose="05000000000000000000" pitchFamily="2" charset="2"/>
              </a:rPr>
              <a:t>, GDPR apod.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Nebezpečí a hrozby na </a:t>
            </a:r>
            <a:r>
              <a:rPr lang="cs-CZ" sz="2000" b="1" dirty="0"/>
              <a:t>periferii</a:t>
            </a:r>
            <a:r>
              <a:rPr lang="cs-CZ" sz="2000" dirty="0"/>
              <a:t> se v globalizovaném světě dostanou velmi snadno do „</a:t>
            </a:r>
            <a:r>
              <a:rPr lang="cs-CZ" sz="2000" b="1" dirty="0"/>
              <a:t>centra</a:t>
            </a:r>
            <a:r>
              <a:rPr lang="cs-CZ" sz="2000" dirty="0"/>
              <a:t>“ (rozdělení přinesl Leninův imperialismus + (</a:t>
            </a:r>
            <a:r>
              <a:rPr lang="cs-CZ" sz="2000" dirty="0" err="1"/>
              <a:t>neo</a:t>
            </a:r>
            <a:r>
              <a:rPr lang="cs-CZ" sz="2000" dirty="0"/>
              <a:t>)Marxismus).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Pirátství, terorismus, obchod s lidmi, drogy apod.</a:t>
            </a:r>
          </a:p>
        </p:txBody>
      </p:sp>
      <p:pic>
        <p:nvPicPr>
          <p:cNvPr id="9" name="Obrázek 8" descr="Obsah obrázku text, plakát, umění&#10;&#10;Popis byl vytvořen automaticky">
            <a:extLst>
              <a:ext uri="{FF2B5EF4-FFF2-40B4-BE49-F238E27FC236}">
                <a16:creationId xmlns:a16="http://schemas.microsoft.com/office/drawing/2014/main" id="{E422E564-8102-E001-4701-812903EDB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07" y="1567576"/>
            <a:ext cx="4016586" cy="401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4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54A505-E23E-6227-D706-2AEB6E0EFB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27B2C5-91F6-CD30-4276-DAFE75A95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389968-DCAE-9BAB-15B4-88D513DAF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Terorismus – definiční noční můra (Schmid, 2011)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28A956-9888-B010-3792-CA6730D41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469242"/>
            <a:ext cx="10753200" cy="2832891"/>
          </a:xfrm>
        </p:spPr>
        <p:txBody>
          <a:bodyPr/>
          <a:lstStyle/>
          <a:p>
            <a:r>
              <a:rPr lang="cs-CZ" dirty="0"/>
              <a:t> + </a:t>
            </a:r>
            <a:r>
              <a:rPr lang="cs-CZ" b="1" dirty="0"/>
              <a:t>Konstruktivismus</a:t>
            </a:r>
            <a:r>
              <a:rPr lang="cs-CZ" dirty="0"/>
              <a:t> + kritická BSS – </a:t>
            </a:r>
            <a:r>
              <a:rPr lang="cs-CZ" b="1" dirty="0"/>
              <a:t>pojmy</a:t>
            </a:r>
            <a:r>
              <a:rPr lang="cs-CZ" dirty="0"/>
              <a:t> se užívají </a:t>
            </a:r>
            <a:r>
              <a:rPr lang="cs-CZ" b="1" dirty="0"/>
              <a:t>za určitým účelem</a:t>
            </a:r>
            <a:r>
              <a:rPr lang="cs-CZ" dirty="0"/>
              <a:t> (politizace, sekuritizace).</a:t>
            </a:r>
          </a:p>
          <a:p>
            <a:r>
              <a:rPr lang="cs-CZ" dirty="0"/>
              <a:t>Velmi </a:t>
            </a:r>
            <a:r>
              <a:rPr lang="cs-CZ" b="1" dirty="0"/>
              <a:t>zpolitizovaný</a:t>
            </a:r>
            <a:r>
              <a:rPr lang="cs-CZ" dirty="0"/>
              <a:t> termín – </a:t>
            </a:r>
            <a:r>
              <a:rPr lang="cs-CZ" i="1" dirty="0" err="1"/>
              <a:t>definition</a:t>
            </a:r>
            <a:r>
              <a:rPr lang="cs-CZ" i="1" dirty="0"/>
              <a:t> </a:t>
            </a:r>
            <a:r>
              <a:rPr lang="cs-CZ" i="1" dirty="0" err="1"/>
              <a:t>power</a:t>
            </a:r>
            <a:r>
              <a:rPr lang="cs-CZ" i="1" dirty="0"/>
              <a:t>.</a:t>
            </a:r>
          </a:p>
          <a:p>
            <a:r>
              <a:rPr lang="cs-CZ" dirty="0"/>
              <a:t>1982-2004 – definice terorismu od U.S.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Dpt</a:t>
            </a:r>
            <a:r>
              <a:rPr lang="cs-CZ" dirty="0"/>
              <a:t>. se změnila 7x.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6248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759811-D73C-609A-E029-0A67C3083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2E6808-D8FC-947C-9D11-9A3D2C0DA9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196D7ED-89C2-FF93-9EDD-C29CC7D1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47" y="0"/>
            <a:ext cx="6818143" cy="663693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A93A43A-4363-C232-24A7-A9E965477CDB}"/>
              </a:ext>
            </a:extLst>
          </p:cNvPr>
          <p:cNvSpPr txBox="1"/>
          <p:nvPr/>
        </p:nvSpPr>
        <p:spPr>
          <a:xfrm>
            <a:off x="9006840" y="5254526"/>
            <a:ext cx="270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i="1" dirty="0">
                <a:latin typeface="+mn-lt"/>
              </a:rPr>
              <a:t>Zdroj: (Schmid, 2011, s. 69)</a:t>
            </a:r>
          </a:p>
        </p:txBody>
      </p:sp>
    </p:spTree>
    <p:extLst>
      <p:ext uri="{BB962C8B-B14F-4D97-AF65-F5344CB8AC3E}">
        <p14:creationId xmlns:p14="http://schemas.microsoft.com/office/powerpoint/2010/main" val="249138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0E310E-711A-FE42-F119-D9CC02D3DD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066796-0289-93EA-63CA-084078C59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953230-419C-9055-8BC4-40A595ED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Precizovaná definice terorismu (Schmid, 2011, s. 86)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E85BC3-AE7F-9E04-32EA-06BABC93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2"/>
            <a:ext cx="10753200" cy="4139998"/>
          </a:xfrm>
        </p:spPr>
        <p:txBody>
          <a:bodyPr/>
          <a:lstStyle/>
          <a:p>
            <a:r>
              <a:rPr lang="cs-CZ" dirty="0"/>
              <a:t>„Terorismus je na jednu stranu doktrínou o předpokládané efektivitě speciální formy nebo taktiky donucovacího politického násilí generujícího strach. Na druhé straně je to konspirační praxe kalkulovaných, demonstrativních a násilných akcí bez legálních nebo morálních zábran cílící zejména na civilisty a </a:t>
            </a:r>
            <a:r>
              <a:rPr lang="cs-CZ" dirty="0" err="1"/>
              <a:t>nekombatanty</a:t>
            </a:r>
            <a:r>
              <a:rPr lang="cs-CZ" dirty="0"/>
              <a:t> vedený s cílem propagandistického, psychologického efektu na rozdílná publika a strany konfliktu.“</a:t>
            </a:r>
          </a:p>
        </p:txBody>
      </p:sp>
    </p:spTree>
    <p:extLst>
      <p:ext uri="{BB962C8B-B14F-4D97-AF65-F5344CB8AC3E}">
        <p14:creationId xmlns:p14="http://schemas.microsoft.com/office/powerpoint/2010/main" val="313914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058C76-DAB6-1E8A-2835-9D054E449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CC4E91-89B0-D11C-C7CC-77C630874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04DD80-8527-51CF-3099-D03758EF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Outline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3526FD-8A02-7B92-840F-F6B34C7C6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Základní pojmy BSS v souvislostech.</a:t>
            </a:r>
          </a:p>
          <a:p>
            <a:pPr lvl="1"/>
            <a:r>
              <a:rPr lang="cs-CZ" sz="1600" dirty="0"/>
              <a:t>Bezpečnost,</a:t>
            </a:r>
          </a:p>
          <a:p>
            <a:pPr lvl="1"/>
            <a:r>
              <a:rPr lang="cs-CZ" sz="1600" dirty="0"/>
              <a:t>bezpečnostní soutěž,</a:t>
            </a:r>
          </a:p>
          <a:p>
            <a:pPr lvl="1"/>
            <a:r>
              <a:rPr lang="cs-CZ" sz="1600" dirty="0"/>
              <a:t>válka apod.</a:t>
            </a:r>
          </a:p>
          <a:p>
            <a:pPr lvl="1"/>
            <a:endParaRPr lang="cs-CZ" sz="1600" dirty="0"/>
          </a:p>
          <a:p>
            <a:r>
              <a:rPr lang="cs-CZ" sz="2400" dirty="0"/>
              <a:t>Základní oblasti BSS a příslušné pojmy.</a:t>
            </a:r>
          </a:p>
          <a:p>
            <a:pPr lvl="1"/>
            <a:r>
              <a:rPr lang="cs-CZ" sz="1600" dirty="0"/>
              <a:t>Terorismus a kyberterorismus. 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49841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50391-5EBF-CD72-A947-33C2D6C78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C8608B-1CB8-9D4E-3C1D-88457B365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57C991-6D4A-516E-9189-DF39B065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1912503"/>
            <a:ext cx="5246518" cy="1171580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Otázka č. 3: Čí bezpečnost (by měla být </a:t>
            </a:r>
            <a:r>
              <a:rPr lang="cs-CZ" dirty="0" err="1"/>
              <a:t>prioritizována</a:t>
            </a:r>
            <a:r>
              <a:rPr lang="cs-CZ" dirty="0"/>
              <a:t>)?</a:t>
            </a:r>
          </a:p>
        </p:txBody>
      </p:sp>
      <p:pic>
        <p:nvPicPr>
          <p:cNvPr id="7" name="Picture 6" descr="Otazníky v řadě a jeden otazník je osvětlen">
            <a:extLst>
              <a:ext uri="{FF2B5EF4-FFF2-40B4-BE49-F238E27FC236}">
                <a16:creationId xmlns:a16="http://schemas.microsoft.com/office/drawing/2014/main" id="{EB786A72-F415-B626-FDCE-D9D91E2F69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66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B516FE-1321-F3FA-9E15-7C17086528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D8A2D5E-D36C-1E44-AFDA-8735DC90675D}"/>
              </a:ext>
            </a:extLst>
          </p:cNvPr>
          <p:cNvSpPr txBox="1"/>
          <p:nvPr/>
        </p:nvSpPr>
        <p:spPr>
          <a:xfrm>
            <a:off x="333761" y="3917377"/>
            <a:ext cx="56974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Debata o tom, zda by se BSS měly zaměřit na bezpečnost státu, nebo na bezpečnost lidí.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CSS například prosazuje upřednostnění bezpečnosti jednotlivců a komunit před bezpečností států.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V reálu ale spíše konvergence směrů (sektorů).</a:t>
            </a:r>
          </a:p>
        </p:txBody>
      </p:sp>
    </p:spTree>
    <p:extLst>
      <p:ext uri="{BB962C8B-B14F-4D97-AF65-F5344CB8AC3E}">
        <p14:creationId xmlns:p14="http://schemas.microsoft.com/office/powerpoint/2010/main" val="242521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0CD111-85C9-4FDC-BF4D-7A670BCFD1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758C8B-A2E6-B48D-2440-F3C98AF704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456A8A-1889-F075-9D59-0EABC1E9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Dimenze (sektory) bezpečnosti (Eichler, 2009; </a:t>
            </a:r>
            <a:r>
              <a:rPr lang="cs-CZ" dirty="0" err="1"/>
              <a:t>Buzan</a:t>
            </a:r>
            <a:r>
              <a:rPr lang="cs-CZ" dirty="0"/>
              <a:t> a kol., 2005)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D48C009-89F0-07DB-BD9D-AE96C931C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2"/>
            <a:ext cx="567402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Bezpečnost = vojenství </a:t>
            </a:r>
            <a:r>
              <a:rPr lang="cs-CZ" sz="2000" dirty="0">
                <a:sym typeface="Wingdings" panose="05000000000000000000" pitchFamily="2" charset="2"/>
              </a:rPr>
              <a:t> cca </a:t>
            </a:r>
            <a:r>
              <a:rPr lang="cs-CZ" sz="2000" dirty="0"/>
              <a:t>80. léta 20. století – rozšíření a prohloubení pojmu – Kodaňská škola </a:t>
            </a:r>
            <a:r>
              <a:rPr lang="cs-CZ" sz="2000" dirty="0">
                <a:sym typeface="Wingdings" panose="05000000000000000000" pitchFamily="2" charset="2"/>
              </a:rPr>
              <a:t> sektory: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Vojenská bezpečnost.</a:t>
            </a:r>
          </a:p>
          <a:p>
            <a:pPr lvl="1"/>
            <a:r>
              <a:rPr lang="cs-CZ" sz="1800" dirty="0" err="1">
                <a:sym typeface="Wingdings" panose="05000000000000000000" pitchFamily="2" charset="2"/>
              </a:rPr>
              <a:t>Societální</a:t>
            </a:r>
            <a:r>
              <a:rPr lang="cs-CZ" sz="1800" dirty="0">
                <a:sym typeface="Wingdings" panose="05000000000000000000" pitchFamily="2" charset="2"/>
              </a:rPr>
              <a:t>, politická, environmentální, ekonomická.</a:t>
            </a:r>
          </a:p>
          <a:p>
            <a:pPr marL="324000" lvl="1" indent="0">
              <a:buNone/>
            </a:pP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ym typeface="Wingdings" panose="05000000000000000000" pitchFamily="2" charset="2"/>
              </a:rPr>
              <a:t>Sekuritizace</a:t>
            </a:r>
            <a:r>
              <a:rPr lang="cs-CZ" sz="2000" dirty="0">
                <a:sym typeface="Wingdings" panose="05000000000000000000" pitchFamily="2" charset="2"/>
              </a:rPr>
              <a:t> – řečový akt (pokračování </a:t>
            </a:r>
            <a:r>
              <a:rPr lang="cs-CZ" sz="2000" b="1" dirty="0">
                <a:sym typeface="Wingdings" panose="05000000000000000000" pitchFamily="2" charset="2"/>
              </a:rPr>
              <a:t>politizace</a:t>
            </a:r>
            <a:r>
              <a:rPr lang="cs-CZ" sz="2000" dirty="0">
                <a:sym typeface="Wingdings" panose="05000000000000000000" pitchFamily="2" charset="2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ym typeface="Wingdings" panose="05000000000000000000" pitchFamily="2" charset="2"/>
              </a:rPr>
              <a:t>Více viz následující přednáška.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ym typeface="Wingdings" panose="05000000000000000000" pitchFamily="2" charset="2"/>
              </a:rPr>
              <a:t>+ Kritická bezpečnostní studia (</a:t>
            </a:r>
            <a:r>
              <a:rPr lang="cs-CZ" sz="2000" dirty="0" err="1">
                <a:sym typeface="Wingdings" panose="05000000000000000000" pitchFamily="2" charset="2"/>
              </a:rPr>
              <a:t>Fierke</a:t>
            </a:r>
            <a:r>
              <a:rPr lang="cs-CZ" sz="2000" dirty="0">
                <a:sym typeface="Wingdings" panose="05000000000000000000" pitchFamily="2" charset="2"/>
              </a:rPr>
              <a:t>, 2015): čí bezpečnost?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Role feminismu, postmodernismu, kritické teorie, marxismu apod.</a:t>
            </a:r>
          </a:p>
        </p:txBody>
      </p:sp>
      <p:pic>
        <p:nvPicPr>
          <p:cNvPr id="7" name="Obrázek 6" descr="Obsah obrázku oblečení, muž, hudební nástroj, hudba&#10;&#10;Popis byl vytvořen automaticky">
            <a:extLst>
              <a:ext uri="{FF2B5EF4-FFF2-40B4-BE49-F238E27FC236}">
                <a16:creationId xmlns:a16="http://schemas.microsoft.com/office/drawing/2014/main" id="{CC99A7A1-F1B4-26D5-785C-F73F9E5A1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4"/>
          <a:stretch/>
        </p:blipFill>
        <p:spPr>
          <a:xfrm>
            <a:off x="7123854" y="1998002"/>
            <a:ext cx="4053583" cy="33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F2414-FBD4-753F-6062-F17C5CC4D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987C05-F9FB-D675-AE50-94EA8BAE3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3EC8F1-B542-251E-FD02-2A4C9221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54" y="1766744"/>
            <a:ext cx="5643311" cy="1171580"/>
          </a:xfrm>
        </p:spPr>
        <p:txBody>
          <a:bodyPr anchor="t">
            <a:noAutofit/>
          </a:bodyPr>
          <a:lstStyle/>
          <a:p>
            <a:r>
              <a:rPr lang="cs-CZ" sz="3200" dirty="0"/>
              <a:t>Otázka č. 4: Co všechno už je bezpečnostní problém?</a:t>
            </a:r>
          </a:p>
        </p:txBody>
      </p:sp>
      <p:pic>
        <p:nvPicPr>
          <p:cNvPr id="7" name="Picture 6" descr="Otazníky v řadě a jeden otazník je osvětlen">
            <a:extLst>
              <a:ext uri="{FF2B5EF4-FFF2-40B4-BE49-F238E27FC236}">
                <a16:creationId xmlns:a16="http://schemas.microsoft.com/office/drawing/2014/main" id="{9A38F782-0158-DC14-80DA-88411FEE0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66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91B991-150F-55A1-F570-387DEB4818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EB47542-7136-C981-B0D7-9D7299119FD4}"/>
              </a:ext>
            </a:extLst>
          </p:cNvPr>
          <p:cNvSpPr txBox="1"/>
          <p:nvPr/>
        </p:nvSpPr>
        <p:spPr>
          <a:xfrm>
            <a:off x="173012" y="3208476"/>
            <a:ext cx="5697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Rozsah toho, co představuje bezpečnostní problém, se výrazně rozšířil.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Současná bezpečnostní studia nyní zahrnují i hrozby, jako je kybernetická bezpečnost, organizovaný zločin, migrace a energetická bezpečnost.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To ale neznamená, že tradičnější hrozby jako je válka by byly opomíjeny, či snad „vyřešeny“.</a:t>
            </a:r>
          </a:p>
        </p:txBody>
      </p:sp>
    </p:spTree>
    <p:extLst>
      <p:ext uri="{BB962C8B-B14F-4D97-AF65-F5344CB8AC3E}">
        <p14:creationId xmlns:p14="http://schemas.microsoft.com/office/powerpoint/2010/main" val="801268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CD5815-E16E-4005-F677-4E9547BAE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F43CB0-FBF1-F0A9-9198-820A01AF37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01E42F-8066-0835-414A-A0AF431A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Válka I (</a:t>
            </a:r>
            <a:r>
              <a:rPr lang="cs-CZ" dirty="0" err="1"/>
              <a:t>Williams</a:t>
            </a:r>
            <a:r>
              <a:rPr lang="cs-CZ" dirty="0"/>
              <a:t>, 2018)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6B9EF6-10E2-8429-144A-667949613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227" y="1566242"/>
            <a:ext cx="5626613" cy="4139998"/>
          </a:xfrm>
        </p:spPr>
        <p:txBody>
          <a:bodyPr/>
          <a:lstStyle/>
          <a:p>
            <a:r>
              <a:rPr lang="cs-CZ" sz="2400" i="1" dirty="0" err="1"/>
              <a:t>War</a:t>
            </a:r>
            <a:r>
              <a:rPr lang="cs-CZ" sz="2400" i="1" dirty="0"/>
              <a:t>, </a:t>
            </a:r>
            <a:r>
              <a:rPr lang="cs-CZ" sz="2400" i="1" dirty="0" err="1"/>
              <a:t>warfare</a:t>
            </a:r>
            <a:r>
              <a:rPr lang="cs-CZ" sz="2400" i="1" dirty="0"/>
              <a:t>.</a:t>
            </a:r>
          </a:p>
          <a:p>
            <a:r>
              <a:rPr lang="cs-CZ" sz="2400" dirty="0"/>
              <a:t>Základní logika: kolektivní </a:t>
            </a:r>
            <a:r>
              <a:rPr lang="cs-CZ" sz="2400" b="1" dirty="0"/>
              <a:t>násilí</a:t>
            </a:r>
            <a:r>
              <a:rPr lang="cs-CZ" sz="2400" dirty="0"/>
              <a:t> za účelem dosáhnutí společného cíle.</a:t>
            </a:r>
          </a:p>
          <a:p>
            <a:r>
              <a:rPr lang="cs-CZ" sz="2400" dirty="0"/>
              <a:t>Římané: </a:t>
            </a:r>
            <a:r>
              <a:rPr lang="cs-CZ" sz="2400" b="1" dirty="0"/>
              <a:t>občanská válka</a:t>
            </a:r>
            <a:r>
              <a:rPr lang="cs-CZ" sz="2400" dirty="0"/>
              <a:t>.</a:t>
            </a:r>
          </a:p>
          <a:p>
            <a:r>
              <a:rPr lang="cs-CZ" sz="2400" dirty="0"/>
              <a:t>„sociální fakt“ napříč kulturami, ve kterých je tento jev hluboce zakořeněn </a:t>
            </a:r>
          </a:p>
          <a:p>
            <a:r>
              <a:rPr lang="cs-CZ" sz="2400" dirty="0"/>
              <a:t>+ tzv. </a:t>
            </a:r>
            <a:r>
              <a:rPr lang="cs-CZ" sz="2400" i="1" dirty="0" err="1"/>
              <a:t>warrior</a:t>
            </a:r>
            <a:r>
              <a:rPr lang="cs-CZ" sz="2400" i="1" dirty="0"/>
              <a:t> </a:t>
            </a:r>
            <a:r>
              <a:rPr lang="cs-CZ" sz="2400" i="1" dirty="0" err="1"/>
              <a:t>culture</a:t>
            </a:r>
            <a:r>
              <a:rPr lang="cs-CZ" sz="2400" i="1" dirty="0"/>
              <a:t> </a:t>
            </a:r>
            <a:r>
              <a:rPr lang="cs-CZ" sz="2400" dirty="0"/>
              <a:t>(jedna) vs. </a:t>
            </a:r>
            <a:r>
              <a:rPr lang="cs-CZ" sz="2400" i="1" dirty="0" err="1"/>
              <a:t>warrior</a:t>
            </a:r>
            <a:r>
              <a:rPr lang="cs-CZ" sz="2400" i="1" dirty="0"/>
              <a:t> </a:t>
            </a:r>
            <a:r>
              <a:rPr lang="cs-CZ" sz="2400" i="1" dirty="0" err="1"/>
              <a:t>traditions</a:t>
            </a:r>
            <a:r>
              <a:rPr lang="cs-CZ" sz="2400" i="1" dirty="0"/>
              <a:t> </a:t>
            </a:r>
            <a:r>
              <a:rPr lang="cs-CZ" sz="2400" dirty="0"/>
              <a:t>(hodně) (</a:t>
            </a:r>
            <a:r>
              <a:rPr lang="cs-CZ" sz="2400" dirty="0" err="1"/>
              <a:t>Keegan</a:t>
            </a:r>
            <a:r>
              <a:rPr lang="cs-CZ" sz="2400" dirty="0"/>
              <a:t>, 2004).</a:t>
            </a:r>
          </a:p>
        </p:txBody>
      </p:sp>
      <p:pic>
        <p:nvPicPr>
          <p:cNvPr id="7" name="Obrázek 6" descr="Obsah obrázku obloha, mrak, venku, zbraň&#10;&#10;Popis byl vytvořen automaticky">
            <a:extLst>
              <a:ext uri="{FF2B5EF4-FFF2-40B4-BE49-F238E27FC236}">
                <a16:creationId xmlns:a16="http://schemas.microsoft.com/office/drawing/2014/main" id="{8B8BAD72-D797-F3D9-AC9A-4897A5FFB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1548506"/>
            <a:ext cx="4034107" cy="40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82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FB810A-B440-7EAE-3241-5EA3C109F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290DBD-EBCE-8C2D-3924-03CC81558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F6564E-119A-8364-087A-0B488783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Válka II (</a:t>
            </a:r>
            <a:r>
              <a:rPr lang="cs-CZ" dirty="0" err="1"/>
              <a:t>Williams</a:t>
            </a:r>
            <a:r>
              <a:rPr lang="cs-CZ" dirty="0"/>
              <a:t>, 2018)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1B47147-68BE-8921-CC1A-D93A246D6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0"/>
            <a:ext cx="10904310" cy="4470299"/>
          </a:xfrm>
        </p:spPr>
        <p:txBody>
          <a:bodyPr/>
          <a:lstStyle/>
          <a:p>
            <a:r>
              <a:rPr lang="cs-CZ" sz="2400" b="1" dirty="0"/>
              <a:t>Kulturní přístup</a:t>
            </a:r>
            <a:r>
              <a:rPr lang="cs-CZ" sz="2400" dirty="0"/>
              <a:t>:</a:t>
            </a:r>
          </a:p>
          <a:p>
            <a:pPr lvl="1"/>
            <a:r>
              <a:rPr lang="cs-CZ" dirty="0"/>
              <a:t>Sociálně konstruovaná instituce (podobně jako manželství), jejíž podoba je utvářena danou kulturou a často ji i silně ovlivňuje.</a:t>
            </a:r>
          </a:p>
          <a:p>
            <a:r>
              <a:rPr lang="cs-CZ" sz="2400" b="1" dirty="0"/>
              <a:t>Právní přístup</a:t>
            </a:r>
            <a:r>
              <a:rPr lang="cs-CZ" sz="2400" dirty="0"/>
              <a:t>:</a:t>
            </a:r>
          </a:p>
          <a:p>
            <a:pPr lvl="1"/>
            <a:r>
              <a:rPr lang="cs-CZ" dirty="0"/>
              <a:t>Mezinárodní právo, Charta OSN (zákaz útočné války), principy vedení války (IHL) apod.</a:t>
            </a:r>
          </a:p>
          <a:p>
            <a:r>
              <a:rPr lang="cs-CZ" sz="2400" b="1" dirty="0"/>
              <a:t>Sociologický přístup</a:t>
            </a:r>
            <a:r>
              <a:rPr lang="cs-CZ" sz="2400" dirty="0"/>
              <a:t>:</a:t>
            </a:r>
          </a:p>
          <a:p>
            <a:pPr lvl="1"/>
            <a:r>
              <a:rPr lang="cs-CZ" dirty="0"/>
              <a:t>Válka jakožto transformační síla sociálních a politických pořádků.</a:t>
            </a:r>
          </a:p>
          <a:p>
            <a:r>
              <a:rPr lang="cs-CZ" sz="2400" b="1" dirty="0"/>
              <a:t>Politický přístup (nejpopulárnější):</a:t>
            </a:r>
          </a:p>
          <a:p>
            <a:pPr lvl="1"/>
            <a:r>
              <a:rPr lang="cs-CZ" dirty="0"/>
              <a:t>Bull (1977; další slide).</a:t>
            </a:r>
          </a:p>
          <a:p>
            <a:pPr lvl="1"/>
            <a:r>
              <a:rPr lang="cs-CZ" dirty="0" err="1"/>
              <a:t>Clausewitz</a:t>
            </a:r>
            <a:r>
              <a:rPr lang="cs-CZ" dirty="0"/>
              <a:t>: válka jakožto pokračování </a:t>
            </a:r>
            <a:r>
              <a:rPr lang="cs-CZ" dirty="0" err="1"/>
              <a:t>politky</a:t>
            </a:r>
            <a:r>
              <a:rPr lang="cs-CZ" dirty="0"/>
              <a:t> jinými prostředky?</a:t>
            </a:r>
          </a:p>
          <a:p>
            <a:pPr lvl="1"/>
            <a:r>
              <a:rPr lang="cs-CZ" dirty="0"/>
              <a:t>ALE </a:t>
            </a:r>
            <a:r>
              <a:rPr lang="cs-CZ" dirty="0" err="1"/>
              <a:t>Keegan</a:t>
            </a:r>
            <a:r>
              <a:rPr lang="cs-CZ" dirty="0"/>
              <a:t> (2004) – to implikuje existenci států, válka tu byla ale daleko před vznikem států.</a:t>
            </a:r>
          </a:p>
          <a:p>
            <a:pPr marL="324000" lvl="1" indent="0">
              <a:buNone/>
            </a:pPr>
            <a:r>
              <a:rPr lang="cs-CZ" dirty="0">
                <a:sym typeface="Wingdings" panose="05000000000000000000" pitchFamily="2" charset="2"/>
              </a:rPr>
              <a:t>	 válka více než politika, je to vyjádření kultury.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725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F2BEDB-40EE-9A7F-B36C-E6FC6667DE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5A8D04-6A9A-46BB-08EA-A624A8369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51D08C-1650-50AB-D358-E21B87EC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dirty="0"/>
              <a:t>Válka je: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BBD727-768F-B177-998C-37153B405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43362"/>
            <a:ext cx="10753200" cy="468593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dirty="0"/>
              <a:t>„…</a:t>
            </a:r>
            <a:r>
              <a:rPr lang="cs-CZ" sz="2000" b="1" dirty="0"/>
              <a:t>organizované násilí prováděné politickými jednotkami proti sobě navzájem</a:t>
            </a:r>
            <a:r>
              <a:rPr lang="cs-CZ" sz="2000" dirty="0"/>
              <a:t>. 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Násilí není válkou, pokud není prováděno ve jménu politického cíle. 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dirty="0"/>
              <a:t>To, co </a:t>
            </a:r>
            <a:r>
              <a:rPr lang="cs-CZ" sz="2000" b="1" dirty="0"/>
              <a:t>odlišuje zabíjení ve válce od vraždění</a:t>
            </a:r>
            <a:r>
              <a:rPr lang="cs-CZ" sz="2000" dirty="0"/>
              <a:t>, je jeho </a:t>
            </a:r>
            <a:r>
              <a:rPr lang="cs-CZ" sz="2000" b="1" dirty="0"/>
              <a:t>oficiální charakter </a:t>
            </a:r>
            <a:r>
              <a:rPr lang="cs-CZ" sz="2000" dirty="0"/>
              <a:t>a symbolická odpovědnost jednotky...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dirty="0"/>
              <a:t>Stejně tak násilí prováděné ve jménu politické jednotky není válkou, pokud není namířeno proti jiné politické jednotce.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b="1" dirty="0"/>
              <a:t>Násilí používané státem </a:t>
            </a:r>
            <a:r>
              <a:rPr lang="cs-CZ" sz="2000" dirty="0"/>
              <a:t>při popravách zločinců nebo potlačování násilí, které je v rozporu se zákonem pirátů není válkou, protože je namířeno proti jednotlivcům.“ (Bull, 1977, s. 178 cit. dle </a:t>
            </a:r>
            <a:r>
              <a:rPr lang="cs-CZ" sz="2000" dirty="0" err="1"/>
              <a:t>Willams</a:t>
            </a:r>
            <a:r>
              <a:rPr lang="cs-CZ" sz="2000" dirty="0"/>
              <a:t>, 2018, s. 180)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Stát má jako jediný aktér monopol na násilí – více v příslušné přednášce.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2208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EFBE2C-0A97-F6AD-E02A-59E0CA1D28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C2F1A4-BB6E-DD19-24EE-AA855AC1D3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945258-AD79-3778-F585-8527E0ED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Válka nebo rivalita? (</a:t>
            </a:r>
            <a:r>
              <a:rPr lang="cs-CZ" dirty="0" err="1"/>
              <a:t>Vasquez</a:t>
            </a:r>
            <a:r>
              <a:rPr lang="cs-CZ" dirty="0"/>
              <a:t>, 1996)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F7F0127-967D-9895-2EDF-04321A29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7845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Rivalita </a:t>
            </a:r>
            <a:r>
              <a:rPr lang="cs-CZ" sz="2000" dirty="0"/>
              <a:t>– dlouhodobější </a:t>
            </a:r>
            <a:r>
              <a:rPr lang="cs-CZ" sz="2000" b="1" dirty="0"/>
              <a:t>antagonistický vztah</a:t>
            </a:r>
            <a:r>
              <a:rPr lang="cs-CZ" sz="2000" dirty="0"/>
              <a:t> mezi státy [entitami] charakterizovaný nepřátelstvím a obtížně řešitelnými spory.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Válka</a:t>
            </a:r>
            <a:r>
              <a:rPr lang="cs-CZ" sz="2000" dirty="0"/>
              <a:t> – je </a:t>
            </a:r>
            <a:r>
              <a:rPr lang="cs-CZ" sz="2000" b="1" dirty="0"/>
              <a:t>ozbrojeným konfliktem </a:t>
            </a:r>
            <a:r>
              <a:rPr lang="cs-CZ" sz="2000" dirty="0"/>
              <a:t>mezi dvěma a více stranami typicky zahrnující použití vojenské síly. Je to </a:t>
            </a:r>
            <a:r>
              <a:rPr lang="cs-CZ" sz="2000" b="1" dirty="0"/>
              <a:t>komplexní a </a:t>
            </a:r>
            <a:r>
              <a:rPr lang="cs-CZ" sz="2000" b="1" dirty="0" err="1"/>
              <a:t>multikauzální</a:t>
            </a:r>
            <a:r>
              <a:rPr lang="cs-CZ" sz="2000" b="1" dirty="0"/>
              <a:t> proces</a:t>
            </a:r>
            <a:r>
              <a:rPr lang="cs-CZ" sz="2000" dirty="0"/>
              <a:t>, který znesnadňuje jednoznačné určení, zda se o válku jedná, či nikoliv.</a:t>
            </a:r>
          </a:p>
        </p:txBody>
      </p:sp>
      <p:pic>
        <p:nvPicPr>
          <p:cNvPr id="7" name="Obrázek 6" descr="Obsah obrázku obloha, venku, ostnatý drát, Drátěné oplocení&#10;&#10;Popis byl vytvořen automaticky">
            <a:extLst>
              <a:ext uri="{FF2B5EF4-FFF2-40B4-BE49-F238E27FC236}">
                <a16:creationId xmlns:a16="http://schemas.microsoft.com/office/drawing/2014/main" id="{C672DA13-3BAA-7727-F148-8FA30350F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26" y="1552786"/>
            <a:ext cx="3752427" cy="37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47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F0AAA6-8F27-89D4-162E-CC946292A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DB6CED-15F8-9DCB-AD79-558D98CB1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2114C9-B37A-AEAE-5365-1B898874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Kvantitativní práh války (</a:t>
            </a:r>
            <a:r>
              <a:rPr lang="cs-CZ" dirty="0" err="1"/>
              <a:t>Seybolt</a:t>
            </a:r>
            <a:r>
              <a:rPr lang="cs-CZ" dirty="0"/>
              <a:t>, 2001)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2E955B-D030-D457-32A9-035CE2BBA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334" y="1788773"/>
            <a:ext cx="561306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Institut SIPRI (Stockholm International </a:t>
            </a:r>
            <a:r>
              <a:rPr lang="cs-CZ" sz="2400" dirty="0" err="1"/>
              <a:t>Peace</a:t>
            </a:r>
            <a:r>
              <a:rPr lang="cs-CZ" sz="2400" dirty="0"/>
              <a:t> Institute).</a:t>
            </a:r>
          </a:p>
          <a:p>
            <a:pPr>
              <a:lnSpc>
                <a:spcPct val="100000"/>
              </a:lnSpc>
            </a:pPr>
            <a:r>
              <a:rPr lang="cs-CZ" sz="2400" dirty="0" err="1"/>
              <a:t>Datasety</a:t>
            </a:r>
            <a:r>
              <a:rPr lang="cs-CZ" sz="2400" dirty="0"/>
              <a:t> o konfliktech a válkách.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Projekt </a:t>
            </a:r>
            <a:r>
              <a:rPr lang="cs-CZ" sz="2400" i="1" dirty="0" err="1"/>
              <a:t>Correlates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War</a:t>
            </a:r>
            <a:r>
              <a:rPr lang="cs-CZ" sz="2400" i="1" dirty="0"/>
              <a:t> (Project MARS).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i="1" dirty="0"/>
              <a:t>Fatality </a:t>
            </a:r>
            <a:r>
              <a:rPr lang="cs-CZ" sz="2400" i="1" dirty="0" err="1"/>
              <a:t>thresholds</a:t>
            </a:r>
            <a:r>
              <a:rPr lang="cs-CZ" sz="2400" i="1" dirty="0"/>
              <a:t> </a:t>
            </a:r>
            <a:r>
              <a:rPr lang="cs-CZ" sz="2400" dirty="0"/>
              <a:t>– 1000 padlých za rok (+ vícenásobné podmínky podle typu konfliktu).</a:t>
            </a:r>
            <a:endParaRPr lang="cs-CZ" sz="2400" i="1" dirty="0"/>
          </a:p>
        </p:txBody>
      </p:sp>
      <p:pic>
        <p:nvPicPr>
          <p:cNvPr id="7" name="Obrázek 6" descr="Obsah obrázku mrak, obloha, černobílá, venku&#10;&#10;Popis byl vytvořen automaticky">
            <a:extLst>
              <a:ext uri="{FF2B5EF4-FFF2-40B4-BE49-F238E27FC236}">
                <a16:creationId xmlns:a16="http://schemas.microsoft.com/office/drawing/2014/main" id="{AC957D8B-0DBC-BE6C-2AA2-8A468CB5F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19807"/>
            <a:ext cx="3987549" cy="39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0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C64025-E625-D14C-1951-2333803368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F279A6-296D-5EA2-40AC-46F3C420AE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248341-2D83-2D56-B0A0-71D517D2C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Válka a mír (Eichler, 2009)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18A028-BFC4-E618-B72C-DBC1EC9C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68109"/>
            <a:ext cx="607365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Opakem války je </a:t>
            </a:r>
            <a:r>
              <a:rPr lang="cs-CZ" sz="2400" b="1" dirty="0"/>
              <a:t>mír</a:t>
            </a:r>
            <a:r>
              <a:rPr lang="cs-CZ" sz="2400" dirty="0"/>
              <a:t> = nejvyšší hodnota mezinárodního společenství (rovnováha, hegemonický, imperiální a mír ze strachu </a:t>
            </a:r>
            <a:r>
              <a:rPr lang="cs-CZ" sz="2400" dirty="0">
                <a:sym typeface="Wingdings" panose="05000000000000000000" pitchFamily="2" charset="2"/>
              </a:rPr>
              <a:t> realistické pojetí</a:t>
            </a:r>
            <a:r>
              <a:rPr lang="cs-CZ" sz="2400" dirty="0"/>
              <a:t>).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Liberalistické pojetí – Immanuel Kant a možnost </a:t>
            </a:r>
            <a:r>
              <a:rPr lang="cs-CZ" sz="2400" b="1" dirty="0"/>
              <a:t>trvalého míru </a:t>
            </a:r>
            <a:r>
              <a:rPr lang="cs-CZ" sz="2400" dirty="0"/>
              <a:t>(to realisté odmítají). </a:t>
            </a:r>
          </a:p>
        </p:txBody>
      </p:sp>
      <p:pic>
        <p:nvPicPr>
          <p:cNvPr id="7" name="Obrázek 6" descr="Obsah obrázku pták&#10;&#10;Popis byl vytvořen automaticky">
            <a:extLst>
              <a:ext uri="{FF2B5EF4-FFF2-40B4-BE49-F238E27FC236}">
                <a16:creationId xmlns:a16="http://schemas.microsoft.com/office/drawing/2014/main" id="{1C65BAB7-EF88-3161-7116-5CA0437F1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/>
          <a:stretch/>
        </p:blipFill>
        <p:spPr>
          <a:xfrm>
            <a:off x="7127239" y="1808480"/>
            <a:ext cx="3867573" cy="34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36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BF14CF-A45B-9EB9-E6E7-792BAEF32E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D7C789-7950-14A8-85A2-906348FCEA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8F9692-5F83-81D3-6964-707F3497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války (</a:t>
            </a:r>
            <a:r>
              <a:rPr lang="cs-CZ" dirty="0" err="1"/>
              <a:t>Mello</a:t>
            </a:r>
            <a:r>
              <a:rPr lang="cs-CZ" dirty="0"/>
              <a:t>, 2010 cit. dle </a:t>
            </a:r>
            <a:r>
              <a:rPr lang="cs-CZ" dirty="0" err="1"/>
              <a:t>Williams</a:t>
            </a:r>
            <a:r>
              <a:rPr lang="cs-CZ" dirty="0"/>
              <a:t>, 2018)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457C439-49BA-13B9-A7EE-F6317564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759" y="2214002"/>
            <a:ext cx="6928293" cy="3457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Eroze státního monopolu na násilí </a:t>
            </a:r>
            <a:r>
              <a:rPr lang="cs-CZ" sz="2000" dirty="0">
                <a:sym typeface="Wingdings" panose="05000000000000000000" pitchFamily="2" charset="2"/>
              </a:rPr>
              <a:t> mj. rozostření rozdílu mezi </a:t>
            </a:r>
            <a:r>
              <a:rPr lang="cs-CZ" sz="2000" b="1" dirty="0" err="1">
                <a:sym typeface="Wingdings" panose="05000000000000000000" pitchFamily="2" charset="2"/>
              </a:rPr>
              <a:t>kombatanty</a:t>
            </a:r>
            <a:r>
              <a:rPr lang="cs-CZ" sz="2000" dirty="0">
                <a:sym typeface="Wingdings" panose="05000000000000000000" pitchFamily="2" charset="2"/>
              </a:rPr>
              <a:t> a civilisty (</a:t>
            </a:r>
            <a:r>
              <a:rPr lang="cs-CZ" sz="2000" b="1" dirty="0" err="1">
                <a:sym typeface="Wingdings" panose="05000000000000000000" pitchFamily="2" charset="2"/>
              </a:rPr>
              <a:t>nekombatanty</a:t>
            </a:r>
            <a:r>
              <a:rPr lang="cs-CZ" sz="2000" dirty="0">
                <a:sym typeface="Wingdings" panose="05000000000000000000" pitchFamily="2" charset="2"/>
              </a:rPr>
              <a:t>) + </a:t>
            </a:r>
            <a:r>
              <a:rPr lang="cs-CZ" sz="2000" i="1" dirty="0" err="1">
                <a:sym typeface="Wingdings" panose="05000000000000000000" pitchFamily="2" charset="2"/>
              </a:rPr>
              <a:t>Gerasimova</a:t>
            </a:r>
            <a:r>
              <a:rPr lang="cs-CZ" sz="2000" i="1" dirty="0">
                <a:sym typeface="Wingdings" panose="05000000000000000000" pitchFamily="2" charset="2"/>
              </a:rPr>
              <a:t> doktrína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ym typeface="Wingdings" panose="05000000000000000000" pitchFamily="2" charset="2"/>
              </a:rPr>
              <a:t>Hnané spíše ekonomickými než politickými motivy – lze ale tyto rozlišit?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ym typeface="Wingdings" panose="05000000000000000000" pitchFamily="2" charset="2"/>
              </a:rPr>
              <a:t>Charakterizované </a:t>
            </a:r>
            <a:r>
              <a:rPr lang="cs-CZ" sz="2000" b="1" dirty="0">
                <a:sym typeface="Wingdings" panose="05000000000000000000" pitchFamily="2" charset="2"/>
              </a:rPr>
              <a:t>asymetrickými způsoby vedení boje </a:t>
            </a:r>
            <a:r>
              <a:rPr lang="cs-CZ" sz="2000" dirty="0">
                <a:sym typeface="Wingdings" panose="05000000000000000000" pitchFamily="2" charset="2"/>
              </a:rPr>
              <a:t>(prvky </a:t>
            </a:r>
            <a:r>
              <a:rPr lang="cs-CZ" sz="2000" b="1" dirty="0">
                <a:sym typeface="Wingdings" panose="05000000000000000000" pitchFamily="2" charset="2"/>
              </a:rPr>
              <a:t>nepřímé strategie </a:t>
            </a:r>
            <a:r>
              <a:rPr lang="cs-CZ" sz="2000" dirty="0">
                <a:sym typeface="Wingdings" panose="05000000000000000000" pitchFamily="2" charset="2"/>
              </a:rPr>
              <a:t>viz Zeman a kol., 2002) vč. kyberútoků, informačního působení a </a:t>
            </a:r>
            <a:r>
              <a:rPr lang="cs-CZ" sz="2000" dirty="0" err="1">
                <a:sym typeface="Wingdings" panose="05000000000000000000" pitchFamily="2" charset="2"/>
              </a:rPr>
              <a:t>psyops</a:t>
            </a:r>
            <a:r>
              <a:rPr lang="cs-CZ" sz="2000" dirty="0">
                <a:sym typeface="Wingdings" panose="05000000000000000000" pitchFamily="2" charset="2"/>
              </a:rPr>
              <a:t>, terorismu apod.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ym typeface="Wingdings" panose="05000000000000000000" pitchFamily="2" charset="2"/>
              </a:rPr>
              <a:t>Silná role </a:t>
            </a:r>
            <a:r>
              <a:rPr lang="cs-CZ" sz="2000" b="1" dirty="0">
                <a:sym typeface="Wingdings" panose="05000000000000000000" pitchFamily="2" charset="2"/>
              </a:rPr>
              <a:t>identity</a:t>
            </a:r>
            <a:r>
              <a:rPr lang="cs-CZ" sz="2000" dirty="0">
                <a:sym typeface="Wingdings" panose="05000000000000000000" pitchFamily="2" charset="2"/>
              </a:rPr>
              <a:t> (kultury apod. – velmi složitý fenomén).</a:t>
            </a:r>
            <a:endParaRPr lang="cs-CZ" sz="2000" dirty="0"/>
          </a:p>
        </p:txBody>
      </p:sp>
      <p:pic>
        <p:nvPicPr>
          <p:cNvPr id="7" name="Obrázek 6" descr="Obsah obrázku letadlo, vozidlo, obloha, venku&#10;&#10;Popis byl vytvořen automaticky">
            <a:extLst>
              <a:ext uri="{FF2B5EF4-FFF2-40B4-BE49-F238E27FC236}">
                <a16:creationId xmlns:a16="http://schemas.microsoft.com/office/drawing/2014/main" id="{A7059766-41F5-4D0C-5DD1-0343623B7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9" y="2124987"/>
            <a:ext cx="3547013" cy="35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5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5DA239-D35C-35BC-AC78-27FF19C6C0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5678ED-3281-5EB7-68FE-3ADB2D89F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977197-CB9A-B944-2A25-AAEE3EEB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B679B4B-7CCE-C0D6-DFB4-43ACF9016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82736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Zeman, Petr. 2002. </a:t>
            </a:r>
            <a:r>
              <a:rPr lang="cs-CZ" sz="1800" i="1" dirty="0"/>
              <a:t>Česká bezpečnostní terminologie: výklad základních pojmů</a:t>
            </a:r>
            <a:r>
              <a:rPr lang="cs-CZ" sz="1800" dirty="0"/>
              <a:t>. Brno: Masarykova univerzita, Mezinárodní politologický ústav, Ústav strategických studií Univerzity obrany, 186 s.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lvl="1"/>
            <a:r>
              <a:rPr lang="cs-CZ" sz="1800" dirty="0"/>
              <a:t>Hrozba, riziko, zájem, moc, typy strategie, intencionální, neintencionální hrozby apod.</a:t>
            </a:r>
          </a:p>
          <a:p>
            <a:pPr lvl="1"/>
            <a:r>
              <a:rPr lang="cs-CZ" sz="1800" dirty="0"/>
              <a:t>Objeví se až na zkoušce (ne na průběžných testech).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u="sng" dirty="0"/>
              <a:t>Doporučená:</a:t>
            </a:r>
          </a:p>
          <a:p>
            <a:pPr>
              <a:lnSpc>
                <a:spcPct val="100000"/>
              </a:lnSpc>
            </a:pPr>
            <a:r>
              <a:rPr lang="cs-CZ" sz="16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Collins, Alan, </a:t>
            </a:r>
            <a:r>
              <a:rPr lang="cs-CZ" sz="16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ed</a:t>
            </a:r>
            <a:r>
              <a:rPr lang="cs-CZ" sz="16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 2019. </a:t>
            </a:r>
            <a:r>
              <a:rPr lang="cs-CZ" sz="16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Contemporary</a:t>
            </a:r>
            <a:r>
              <a:rPr lang="cs-CZ" sz="1600" i="1" spc="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6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Security</a:t>
            </a:r>
            <a:r>
              <a:rPr lang="cs-CZ" sz="1600" i="1" spc="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6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Studies</a:t>
            </a:r>
            <a:r>
              <a:rPr lang="cs-CZ" sz="16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 5th </a:t>
            </a:r>
            <a:r>
              <a:rPr lang="cs-CZ" sz="16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ed</a:t>
            </a:r>
            <a:r>
              <a:rPr lang="cs-CZ" sz="16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 Oxford: Oxford</a:t>
            </a:r>
            <a:r>
              <a:rPr lang="cs-CZ" sz="16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6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University</a:t>
            </a:r>
            <a:r>
              <a:rPr lang="cs-CZ" sz="1600" spc="-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6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Press</a:t>
            </a:r>
            <a:r>
              <a:rPr lang="cs-CZ" sz="16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  <a:endParaRPr lang="en-GB" sz="1600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pic>
        <p:nvPicPr>
          <p:cNvPr id="7" name="Obrázek 6" descr="Obsah obrázku kniha, ilustrace, kresba, design&#10;&#10;Popis byl vytvořen automaticky">
            <a:extLst>
              <a:ext uri="{FF2B5EF4-FFF2-40B4-BE49-F238E27FC236}">
                <a16:creationId xmlns:a16="http://schemas.microsoft.com/office/drawing/2014/main" id="{CAC21187-C970-F8ED-6BDD-466B51FE5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" t="32593" b="7372"/>
          <a:stretch/>
        </p:blipFill>
        <p:spPr>
          <a:xfrm>
            <a:off x="6242240" y="1692002"/>
            <a:ext cx="4687147" cy="27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9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5CEAE2-5C78-ED7C-8532-340C4BED4E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5D164A-B608-86F6-1740-62F30BE3C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447AF0-1323-CD1D-C9BB-CC2590C9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550" y="4174807"/>
            <a:ext cx="4573950" cy="542926"/>
          </a:xfrm>
        </p:spPr>
        <p:txBody>
          <a:bodyPr/>
          <a:lstStyle/>
          <a:p>
            <a:r>
              <a:rPr lang="cs-CZ" dirty="0"/>
              <a:t>Je možná </a:t>
            </a:r>
            <a:r>
              <a:rPr lang="cs-CZ" dirty="0" err="1"/>
              <a:t>kyberválka</a:t>
            </a:r>
            <a:r>
              <a:rPr lang="cs-CZ" dirty="0"/>
              <a:t>?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CD19257-CC7F-39D0-3BCA-2194B057AEDA}"/>
              </a:ext>
            </a:extLst>
          </p:cNvPr>
          <p:cNvSpPr txBox="1">
            <a:spLocks/>
          </p:cNvSpPr>
          <p:nvPr/>
        </p:nvSpPr>
        <p:spPr>
          <a:xfrm>
            <a:off x="1282020" y="818197"/>
            <a:ext cx="4573950" cy="5429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Je konflikt na Ukrajině válkou?</a:t>
            </a: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317F3D99-F7E6-AB62-629E-62D1B14F7B49}"/>
              </a:ext>
            </a:extLst>
          </p:cNvPr>
          <p:cNvSpPr txBox="1">
            <a:spLocks/>
          </p:cNvSpPr>
          <p:nvPr/>
        </p:nvSpPr>
        <p:spPr>
          <a:xfrm>
            <a:off x="6772230" y="2140267"/>
            <a:ext cx="4573950" cy="5429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Je konflikt Izraele a </a:t>
            </a:r>
            <a:r>
              <a:rPr lang="cs-CZ" kern="0" dirty="0" err="1"/>
              <a:t>Hamásu</a:t>
            </a:r>
            <a:r>
              <a:rPr lang="cs-CZ" kern="0" dirty="0"/>
              <a:t> válkou?</a:t>
            </a:r>
          </a:p>
        </p:txBody>
      </p:sp>
    </p:spTree>
    <p:extLst>
      <p:ext uri="{BB962C8B-B14F-4D97-AF65-F5344CB8AC3E}">
        <p14:creationId xmlns:p14="http://schemas.microsoft.com/office/powerpoint/2010/main" val="2867981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702E3-A07A-05B0-CA7A-A9D4B850C7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54B587-E5CE-427C-718F-3A26B728D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1B08F6-D20C-6120-972E-BA30E449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Kyberválka</a:t>
            </a:r>
            <a:r>
              <a:rPr lang="cs-CZ" dirty="0"/>
              <a:t>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1FE214-15AA-26D1-9BB1-B2FB529DA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202347" cy="4139998"/>
          </a:xfrm>
        </p:spPr>
        <p:txBody>
          <a:bodyPr/>
          <a:lstStyle/>
          <a:p>
            <a:r>
              <a:rPr lang="cs-CZ" sz="2400" i="1" dirty="0" err="1"/>
              <a:t>Cyber</a:t>
            </a:r>
            <a:r>
              <a:rPr lang="cs-CZ" sz="2400" i="1" dirty="0"/>
              <a:t> </a:t>
            </a:r>
            <a:r>
              <a:rPr lang="cs-CZ" sz="2400" i="1" dirty="0" err="1"/>
              <a:t>War</a:t>
            </a:r>
            <a:r>
              <a:rPr lang="cs-CZ" sz="2400" i="1" dirty="0"/>
              <a:t> </a:t>
            </a:r>
            <a:r>
              <a:rPr lang="cs-CZ" sz="2400" i="1" dirty="0" err="1"/>
              <a:t>Will</a:t>
            </a:r>
            <a:r>
              <a:rPr lang="cs-CZ" sz="2400" i="1" dirty="0"/>
              <a:t> Not </a:t>
            </a:r>
            <a:r>
              <a:rPr lang="cs-CZ" sz="2400" i="1" dirty="0" err="1"/>
              <a:t>Take</a:t>
            </a:r>
            <a:r>
              <a:rPr lang="cs-CZ" sz="2400" i="1" dirty="0"/>
              <a:t> Place </a:t>
            </a:r>
            <a:r>
              <a:rPr lang="cs-CZ" sz="2400" dirty="0"/>
              <a:t>(</a:t>
            </a:r>
            <a:r>
              <a:rPr lang="cs-CZ" sz="2400" dirty="0" err="1"/>
              <a:t>Rid</a:t>
            </a:r>
            <a:r>
              <a:rPr lang="cs-CZ" sz="2400" dirty="0"/>
              <a:t>, 2013)</a:t>
            </a:r>
          </a:p>
          <a:p>
            <a:pPr lvl="1"/>
            <a:r>
              <a:rPr lang="cs-CZ" sz="1800" dirty="0"/>
              <a:t>Lpění na úzkém vymezení termínu násilí.</a:t>
            </a:r>
          </a:p>
          <a:p>
            <a:pPr lvl="1"/>
            <a:r>
              <a:rPr lang="cs-CZ" sz="1800" dirty="0"/>
              <a:t>Kód nikoho nezabije – a když ano, jedná se o efekt prvního řádu, nebo druhého/třetího?</a:t>
            </a:r>
          </a:p>
          <a:p>
            <a:pPr marL="324000" lvl="1" indent="0">
              <a:buNone/>
            </a:pPr>
            <a:endParaRPr lang="cs-CZ" sz="1800" dirty="0"/>
          </a:p>
          <a:p>
            <a:r>
              <a:rPr lang="cs-CZ" sz="2400" i="1" dirty="0" err="1"/>
              <a:t>Cyber</a:t>
            </a:r>
            <a:r>
              <a:rPr lang="cs-CZ" sz="2400" i="1" dirty="0"/>
              <a:t> </a:t>
            </a:r>
            <a:r>
              <a:rPr lang="cs-CZ" sz="2400" i="1" dirty="0" err="1"/>
              <a:t>War</a:t>
            </a:r>
            <a:r>
              <a:rPr lang="cs-CZ" sz="2400" i="1" dirty="0"/>
              <a:t> </a:t>
            </a:r>
            <a:r>
              <a:rPr lang="cs-CZ" sz="2400" i="1" dirty="0" err="1"/>
              <a:t>Will</a:t>
            </a:r>
            <a:r>
              <a:rPr lang="cs-CZ" sz="2400" i="1" dirty="0"/>
              <a:t> </a:t>
            </a:r>
            <a:r>
              <a:rPr lang="cs-CZ" sz="2400" i="1" dirty="0" err="1"/>
              <a:t>Take</a:t>
            </a:r>
            <a:r>
              <a:rPr lang="cs-CZ" sz="2400" i="1" dirty="0"/>
              <a:t> Place </a:t>
            </a:r>
            <a:r>
              <a:rPr lang="cs-CZ" sz="2400" dirty="0"/>
              <a:t>(Stone, 2013)</a:t>
            </a:r>
          </a:p>
          <a:p>
            <a:pPr lvl="1"/>
            <a:r>
              <a:rPr lang="cs-CZ" sz="1800" dirty="0"/>
              <a:t>Válečné akce nemají mnohdy za cíl pouze eliminovat nepřítele, ale rozbít systémy řízení, infrastrukturu apod.</a:t>
            </a:r>
          </a:p>
          <a:p>
            <a:pPr lvl="1"/>
            <a:r>
              <a:rPr lang="cs-CZ" sz="1800" dirty="0"/>
              <a:t>Kritika neschopnosti </a:t>
            </a:r>
            <a:r>
              <a:rPr lang="cs-CZ" sz="1800" b="1" dirty="0"/>
              <a:t>bezpečnostní komunity </a:t>
            </a:r>
            <a:r>
              <a:rPr lang="cs-CZ" sz="1800" dirty="0"/>
              <a:t>se shodnout na základních termínech násilí, použití síly apod. </a:t>
            </a:r>
            <a:r>
              <a:rPr lang="cs-CZ" sz="1800" dirty="0">
                <a:sym typeface="Wingdings" panose="05000000000000000000" pitchFamily="2" charset="2"/>
              </a:rPr>
              <a:t> válka, nebo sabotáž?</a:t>
            </a:r>
            <a:endParaRPr lang="cs-CZ" sz="1800" b="1" dirty="0"/>
          </a:p>
          <a:p>
            <a:pPr lvl="1"/>
            <a:r>
              <a:rPr lang="cs-CZ" sz="1800" dirty="0"/>
              <a:t>+ efekty druhého a třetího řádu.</a:t>
            </a:r>
          </a:p>
        </p:txBody>
      </p:sp>
      <p:pic>
        <p:nvPicPr>
          <p:cNvPr id="7" name="Obrázek 6" descr="Obsah obrázku umění, osoba, světlo, silueta&#10;&#10;Popis byl vytvořen automaticky">
            <a:extLst>
              <a:ext uri="{FF2B5EF4-FFF2-40B4-BE49-F238E27FC236}">
                <a16:creationId xmlns:a16="http://schemas.microsoft.com/office/drawing/2014/main" id="{D39D374F-80B4-72D2-9604-0192BF222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52" y="1481666"/>
            <a:ext cx="3894667" cy="38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75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A09449-B894-5262-934E-6A0F372CEB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13BC43-DFED-0FEC-7F0D-5BD9A839E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8D0C79-4C99-E062-EECA-C8AD2975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530" y="2771774"/>
            <a:ext cx="4514940" cy="657226"/>
          </a:xfrm>
        </p:spPr>
        <p:txBody>
          <a:bodyPr/>
          <a:lstStyle/>
          <a:p>
            <a:r>
              <a:rPr lang="cs-CZ" dirty="0"/>
              <a:t>Kyberterorismus?</a:t>
            </a:r>
          </a:p>
        </p:txBody>
      </p:sp>
    </p:spTree>
    <p:extLst>
      <p:ext uri="{BB962C8B-B14F-4D97-AF65-F5344CB8AC3E}">
        <p14:creationId xmlns:p14="http://schemas.microsoft.com/office/powerpoint/2010/main" val="841837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FFFB94-9DEA-ABE2-FA52-11BD943A00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4E6B7A-B420-867A-0BF9-EF9F6481A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8A6271-D439-E292-F86A-6A186CC8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Kyberterorismus a </a:t>
            </a:r>
            <a:r>
              <a:rPr lang="cs-CZ" dirty="0" err="1"/>
              <a:t>hacktivismus</a:t>
            </a:r>
            <a:r>
              <a:rPr lang="cs-CZ" dirty="0"/>
              <a:t> (</a:t>
            </a:r>
            <a:r>
              <a:rPr lang="cs-CZ" dirty="0" err="1"/>
              <a:t>Marsili</a:t>
            </a:r>
            <a:r>
              <a:rPr lang="cs-CZ" dirty="0"/>
              <a:t>, 2019)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B04B36-92D5-00A9-594B-B491BE3F6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2"/>
            <a:ext cx="572821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Promyšlený</a:t>
            </a:r>
            <a:r>
              <a:rPr lang="cs-CZ" sz="2000" dirty="0"/>
              <a:t> a </a:t>
            </a:r>
            <a:r>
              <a:rPr lang="cs-CZ" sz="2000" b="1" dirty="0"/>
              <a:t>politicky motivovaný útok </a:t>
            </a:r>
            <a:r>
              <a:rPr lang="cs-CZ" sz="2000" dirty="0"/>
              <a:t>proti </a:t>
            </a:r>
            <a:r>
              <a:rPr lang="cs-CZ" sz="2000" b="1" dirty="0"/>
              <a:t>počítačovým systémům</a:t>
            </a:r>
            <a:r>
              <a:rPr lang="cs-CZ" sz="2000" dirty="0"/>
              <a:t>, </a:t>
            </a:r>
            <a:r>
              <a:rPr lang="cs-CZ" sz="2000" b="1" dirty="0"/>
              <a:t>informacím</a:t>
            </a:r>
            <a:r>
              <a:rPr lang="cs-CZ" sz="2000" dirty="0"/>
              <a:t> a </a:t>
            </a:r>
            <a:r>
              <a:rPr lang="cs-CZ" sz="2000" b="1" dirty="0"/>
              <a:t>datům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Výsledkem je násilí </a:t>
            </a:r>
            <a:r>
              <a:rPr lang="cs-CZ" sz="2000" dirty="0"/>
              <a:t>proti </a:t>
            </a:r>
            <a:r>
              <a:rPr lang="cs-CZ" sz="2000" dirty="0" err="1"/>
              <a:t>nekombatantům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Využití kyberprostoru a počítačů k destrukci a zastrašení </a:t>
            </a:r>
            <a:r>
              <a:rPr lang="cs-CZ" sz="2000" b="1" dirty="0"/>
              <a:t>s ideologickým cílem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dirty="0" err="1"/>
              <a:t>Hacktivismus</a:t>
            </a:r>
            <a:r>
              <a:rPr lang="cs-CZ" sz="2000" dirty="0"/>
              <a:t> = použití kyberútoků a </a:t>
            </a:r>
            <a:r>
              <a:rPr lang="cs-CZ" sz="2000" dirty="0" err="1"/>
              <a:t>hackingu</a:t>
            </a:r>
            <a:r>
              <a:rPr lang="cs-CZ" sz="2000" dirty="0"/>
              <a:t> pro politické nebo sociální, aktivistické cíle. Typicky je nenásilný.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Násilí a zastrašení vs. disent.</a:t>
            </a:r>
          </a:p>
        </p:txBody>
      </p:sp>
      <p:pic>
        <p:nvPicPr>
          <p:cNvPr id="7" name="Obrázek 6" descr="Obsah obrázku budova, Neonové nápisy, lidé, ulice&#10;&#10;Popis byl vytvořen automaticky">
            <a:extLst>
              <a:ext uri="{FF2B5EF4-FFF2-40B4-BE49-F238E27FC236}">
                <a16:creationId xmlns:a16="http://schemas.microsoft.com/office/drawing/2014/main" id="{7A2C888E-42B0-9DF6-8330-644E5D36A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80" y="1738908"/>
            <a:ext cx="3921760" cy="39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25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32C7B0-C196-4BF6-DC69-24C691052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80D299-D39C-10D4-A37D-788B6FCA9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357087-D936-8100-C8BC-E1A7CBCB6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Vigilantismus (</a:t>
            </a:r>
            <a:r>
              <a:rPr lang="cs-CZ" dirty="0" err="1"/>
              <a:t>Bateson</a:t>
            </a:r>
            <a:r>
              <a:rPr lang="cs-CZ" dirty="0"/>
              <a:t>, 2021)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80D44E-265C-CF72-C155-72823CF83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31413" cy="4445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„extralegální </a:t>
            </a:r>
            <a:r>
              <a:rPr lang="cs-CZ" sz="2400" b="1" dirty="0"/>
              <a:t>prevence</a:t>
            </a:r>
            <a:r>
              <a:rPr lang="cs-CZ" sz="2400" dirty="0"/>
              <a:t>, </a:t>
            </a:r>
            <a:r>
              <a:rPr lang="cs-CZ" sz="2400" b="1" dirty="0"/>
              <a:t>vyšetřování</a:t>
            </a:r>
            <a:r>
              <a:rPr lang="cs-CZ" sz="2400" dirty="0"/>
              <a:t> nebo </a:t>
            </a:r>
            <a:r>
              <a:rPr lang="cs-CZ" sz="2400" b="1" dirty="0"/>
              <a:t>trestání přečinů</a:t>
            </a:r>
            <a:r>
              <a:rPr lang="cs-CZ" sz="2400" dirty="0"/>
              <a:t>… zahrnuje aktivity mimo sociopolitický systém, které tento systém mají za cíl ochránit proti subverzi“ (s. 923).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Je to spíše chování a praxe než ideologie nebo identita (pokud nejste Batman).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Problematika definic – často si protiřečí.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Opět </a:t>
            </a:r>
            <a:r>
              <a:rPr lang="cs-CZ" sz="2400" b="1" dirty="0"/>
              <a:t>spjaté s konceptem moci</a:t>
            </a:r>
            <a:r>
              <a:rPr lang="cs-CZ" sz="2400" dirty="0"/>
              <a:t>. </a:t>
            </a:r>
          </a:p>
        </p:txBody>
      </p:sp>
      <p:pic>
        <p:nvPicPr>
          <p:cNvPr id="7" name="Obrázek 6" descr="Obsah obrázku oblečení, snímek obrazovky, mrakodrap, text&#10;&#10;Popis byl vytvořen automaticky">
            <a:extLst>
              <a:ext uri="{FF2B5EF4-FFF2-40B4-BE49-F238E27FC236}">
                <a16:creationId xmlns:a16="http://schemas.microsoft.com/office/drawing/2014/main" id="{41E3EC0E-4F67-CF69-FE0B-0E1CB6A5E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3" y="1567576"/>
            <a:ext cx="4006877" cy="400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28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1EAA81-4A29-C44E-B704-542A6C4A69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BC59F2-E73C-A787-E377-4AA4B1888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688625-85D1-7631-7ADD-F1ACC0A4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Emerging</a:t>
            </a:r>
            <a:r>
              <a:rPr lang="cs-CZ" sz="3200" dirty="0"/>
              <a:t> and </a:t>
            </a:r>
            <a:r>
              <a:rPr lang="cs-CZ" sz="3200" dirty="0" err="1"/>
              <a:t>disruptive</a:t>
            </a:r>
            <a:r>
              <a:rPr lang="cs-CZ" sz="3200" dirty="0"/>
              <a:t> </a:t>
            </a:r>
            <a:r>
              <a:rPr lang="cs-CZ" sz="3200" dirty="0" err="1"/>
              <a:t>technologies</a:t>
            </a:r>
            <a:r>
              <a:rPr lang="cs-CZ" sz="3200" dirty="0"/>
              <a:t> (</a:t>
            </a:r>
            <a:r>
              <a:rPr lang="cs-CZ" sz="3200" dirty="0" err="1"/>
              <a:t>EDTs</a:t>
            </a:r>
            <a:r>
              <a:rPr lang="cs-CZ" sz="3200" dirty="0"/>
              <a:t>; NATO)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F14CCFD-8E51-0C70-8537-EA2BD925A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014" y="1629789"/>
            <a:ext cx="579594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err="1"/>
              <a:t>artificial</a:t>
            </a:r>
            <a:r>
              <a:rPr lang="cs-CZ" sz="2400" dirty="0"/>
              <a:t> </a:t>
            </a:r>
            <a:r>
              <a:rPr lang="cs-CZ" sz="2400" dirty="0" err="1"/>
              <a:t>intelligence</a:t>
            </a:r>
            <a:r>
              <a:rPr lang="cs-CZ" sz="2400" dirty="0"/>
              <a:t> (AI)</a:t>
            </a:r>
          </a:p>
          <a:p>
            <a:pPr>
              <a:lnSpc>
                <a:spcPct val="100000"/>
              </a:lnSpc>
            </a:pPr>
            <a:r>
              <a:rPr lang="cs-CZ" sz="2400" dirty="0" err="1"/>
              <a:t>autonomous</a:t>
            </a:r>
            <a:r>
              <a:rPr lang="cs-CZ" sz="2400" dirty="0"/>
              <a:t> </a:t>
            </a:r>
            <a:r>
              <a:rPr lang="cs-CZ" sz="2400" dirty="0" err="1"/>
              <a:t>systems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 err="1"/>
              <a:t>quantum</a:t>
            </a:r>
            <a:r>
              <a:rPr lang="cs-CZ" sz="2400" dirty="0"/>
              <a:t> </a:t>
            </a:r>
            <a:r>
              <a:rPr lang="cs-CZ" sz="2400" dirty="0" err="1"/>
              <a:t>technologies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biotechnology and </a:t>
            </a:r>
            <a:r>
              <a:rPr lang="cs-CZ" sz="2400" dirty="0" err="1"/>
              <a:t>human</a:t>
            </a:r>
            <a:r>
              <a:rPr lang="cs-CZ" sz="2400" dirty="0"/>
              <a:t> </a:t>
            </a:r>
            <a:r>
              <a:rPr lang="cs-CZ" sz="2400" dirty="0" err="1"/>
              <a:t>enhancement</a:t>
            </a:r>
            <a:r>
              <a:rPr lang="cs-CZ" sz="2400" dirty="0"/>
              <a:t> </a:t>
            </a:r>
            <a:r>
              <a:rPr lang="cs-CZ" sz="2400" dirty="0" err="1"/>
              <a:t>technologies</a:t>
            </a:r>
            <a:r>
              <a:rPr lang="cs-CZ" sz="2400" dirty="0"/>
              <a:t> </a:t>
            </a:r>
          </a:p>
          <a:p>
            <a:pPr>
              <a:lnSpc>
                <a:spcPct val="100000"/>
              </a:lnSpc>
            </a:pPr>
            <a:r>
              <a:rPr lang="cs-CZ" sz="2400" dirty="0" err="1"/>
              <a:t>space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 err="1"/>
              <a:t>hypersonic</a:t>
            </a:r>
            <a:r>
              <a:rPr lang="cs-CZ" sz="2400" dirty="0"/>
              <a:t> </a:t>
            </a:r>
            <a:r>
              <a:rPr lang="cs-CZ" sz="2400" dirty="0" err="1"/>
              <a:t>systems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novel </a:t>
            </a:r>
            <a:r>
              <a:rPr lang="cs-CZ" sz="2400" dirty="0" err="1"/>
              <a:t>materials</a:t>
            </a:r>
            <a:r>
              <a:rPr lang="cs-CZ" sz="2400" dirty="0"/>
              <a:t> and </a:t>
            </a:r>
            <a:r>
              <a:rPr lang="cs-CZ" sz="2400" dirty="0" err="1"/>
              <a:t>manufacturing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 err="1"/>
              <a:t>energy</a:t>
            </a:r>
            <a:r>
              <a:rPr lang="cs-CZ" sz="2400" dirty="0"/>
              <a:t> and </a:t>
            </a:r>
            <a:r>
              <a:rPr lang="cs-CZ" sz="2400" dirty="0" err="1"/>
              <a:t>propulsion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 err="1"/>
              <a:t>next-generation</a:t>
            </a:r>
            <a:r>
              <a:rPr lang="cs-CZ" sz="2400" dirty="0"/>
              <a:t> </a:t>
            </a:r>
            <a:r>
              <a:rPr lang="cs-CZ" sz="2400" dirty="0" err="1"/>
              <a:t>communications</a:t>
            </a:r>
            <a:r>
              <a:rPr lang="cs-CZ" sz="2400" dirty="0"/>
              <a:t> </a:t>
            </a:r>
            <a:r>
              <a:rPr lang="cs-CZ" sz="2400" dirty="0" err="1"/>
              <a:t>networks</a:t>
            </a:r>
            <a:endParaRPr lang="cs-CZ" sz="2400" dirty="0"/>
          </a:p>
        </p:txBody>
      </p:sp>
      <p:pic>
        <p:nvPicPr>
          <p:cNvPr id="7" name="Obrázek 6" descr="Obsah obrázku text, kresba, umění, plakát&#10;&#10;Popis byl vytvořen automaticky">
            <a:extLst>
              <a:ext uri="{FF2B5EF4-FFF2-40B4-BE49-F238E27FC236}">
                <a16:creationId xmlns:a16="http://schemas.microsoft.com/office/drawing/2014/main" id="{B2718706-3657-3822-2CC2-0674A057E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3" y="1579734"/>
            <a:ext cx="4240107" cy="42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48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5AE928-11A0-3022-C503-C0E213143A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Tímto to tedy samozřejmě nekončí…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B9E587-E4EC-8FC7-C800-9D61613B0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C13816-E833-4F50-FCD1-EB0C135B9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43627"/>
            <a:ext cx="10753200" cy="451576"/>
          </a:xfrm>
        </p:spPr>
        <p:txBody>
          <a:bodyPr/>
          <a:lstStyle/>
          <a:p>
            <a:r>
              <a:rPr lang="cs-CZ" sz="3200" dirty="0"/>
              <a:t>+ Další a další (interdisciplinární pojmy) jako je např. kapitalismus dohledu (</a:t>
            </a:r>
            <a:r>
              <a:rPr lang="cs-CZ" sz="3200" i="1" dirty="0" err="1"/>
              <a:t>surveillance</a:t>
            </a:r>
            <a:r>
              <a:rPr lang="cs-CZ" sz="3200" i="1" dirty="0"/>
              <a:t> </a:t>
            </a:r>
            <a:r>
              <a:rPr lang="cs-CZ" sz="3200" i="1" dirty="0" err="1"/>
              <a:t>capitalism</a:t>
            </a:r>
            <a:r>
              <a:rPr lang="cs-CZ" sz="3200" dirty="0"/>
              <a:t>) apod.</a:t>
            </a:r>
          </a:p>
        </p:txBody>
      </p:sp>
    </p:spTree>
    <p:extLst>
      <p:ext uri="{BB962C8B-B14F-4D97-AF65-F5344CB8AC3E}">
        <p14:creationId xmlns:p14="http://schemas.microsoft.com/office/powerpoint/2010/main" val="3778123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08D89-BC3A-F5F2-0149-797F8BC0D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E1144B-07FF-534C-3F51-3B755E9E1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40C57B-4A00-3A95-51EE-8EF21064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54" y="1766744"/>
            <a:ext cx="5643311" cy="1171580"/>
          </a:xfrm>
        </p:spPr>
        <p:txBody>
          <a:bodyPr anchor="t">
            <a:noAutofit/>
          </a:bodyPr>
          <a:lstStyle/>
          <a:p>
            <a:r>
              <a:rPr lang="cs-CZ" sz="3200" dirty="0"/>
              <a:t>Otázka č. 5: Jak by měla probíhat </a:t>
            </a:r>
            <a:r>
              <a:rPr lang="cs-CZ" sz="3200" dirty="0" err="1"/>
              <a:t>governance</a:t>
            </a:r>
            <a:r>
              <a:rPr lang="cs-CZ" sz="3200" dirty="0"/>
              <a:t> bezpečnosti?</a:t>
            </a:r>
          </a:p>
        </p:txBody>
      </p:sp>
      <p:pic>
        <p:nvPicPr>
          <p:cNvPr id="7" name="Picture 6" descr="Otazníky v řadě a jeden otazník je osvětlen">
            <a:extLst>
              <a:ext uri="{FF2B5EF4-FFF2-40B4-BE49-F238E27FC236}">
                <a16:creationId xmlns:a16="http://schemas.microsoft.com/office/drawing/2014/main" id="{ADF5BBD5-00AB-949A-F9A4-6F811D615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66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8F37B8-9B61-0554-2CB2-347DE076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23D6C2F-55F6-94CE-59D2-09253382294C}"/>
              </a:ext>
            </a:extLst>
          </p:cNvPr>
          <p:cNvSpPr txBox="1"/>
          <p:nvPr/>
        </p:nvSpPr>
        <p:spPr>
          <a:xfrm>
            <a:off x="173012" y="3982997"/>
            <a:ext cx="56974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K tomu se dostaneme příště v přednášce o státní moci, jejím narušování nestátními aktéry a obecně o problematice vládnutí ve fyzickém i kybernetickém prostoru.</a:t>
            </a:r>
          </a:p>
        </p:txBody>
      </p:sp>
    </p:spTree>
    <p:extLst>
      <p:ext uri="{BB962C8B-B14F-4D97-AF65-F5344CB8AC3E}">
        <p14:creationId xmlns:p14="http://schemas.microsoft.com/office/powerpoint/2010/main" val="1188217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15D90E-6573-0E18-62F5-5B49CB4807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F62C9E-040D-A267-0AD8-3DD0B4F1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0BE99B-4EDB-43C2-082F-D3F79670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502788"/>
            <a:ext cx="3600635" cy="51437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12D8BD-350F-B3F3-8FD2-4F753A0D2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936" y="559941"/>
            <a:ext cx="3524431" cy="5086611"/>
          </a:xfrm>
          <a:prstGeom prst="rect">
            <a:avLst/>
          </a:prstGeom>
        </p:spPr>
      </p:pic>
      <p:pic>
        <p:nvPicPr>
          <p:cNvPr id="1026" name="Picture 2" descr="Mezinárodní bezpečnost v době globalizace Elektronická kniha Hlavní obrázek">
            <a:extLst>
              <a:ext uri="{FF2B5EF4-FFF2-40B4-BE49-F238E27FC236}">
                <a16:creationId xmlns:a16="http://schemas.microsoft.com/office/drawing/2014/main" id="{BEA47437-49A2-5091-9B8C-D5493904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64" y="571500"/>
            <a:ext cx="3385935" cy="50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85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81F22B-4D67-7CDF-9CC0-6DF7BC928E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9FDCDF-F39A-DA9D-D4F4-B6C4199E3E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D1EAB8-2073-7DDF-8870-DF6870C5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A7CDFE-4BD1-1AA0-5DD3-49F974AE0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400" dirty="0"/>
              <a:t>Bateson, R</a:t>
            </a:r>
            <a:r>
              <a:rPr lang="cs-CZ" sz="1400" dirty="0" err="1"/>
              <a:t>egina</a:t>
            </a:r>
            <a:r>
              <a:rPr lang="en-GB" sz="1400" dirty="0"/>
              <a:t>. 2021. The politics of vigilantism. Comparative Political Studies, 54(6), 923-955.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/>
              <a:t>Bull, H</a:t>
            </a:r>
            <a:r>
              <a:rPr lang="cs-CZ" sz="1400" dirty="0" err="1"/>
              <a:t>eadley</a:t>
            </a:r>
            <a:r>
              <a:rPr lang="en-GB" sz="1400" dirty="0"/>
              <a:t>. 1977, The Anarchical Society (London: Macmillan).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Buzan, Barry a </a:t>
            </a:r>
            <a:r>
              <a:rPr lang="en-US" sz="1400" dirty="0" err="1"/>
              <a:t>kol</a:t>
            </a:r>
            <a:r>
              <a:rPr lang="en-US" sz="1400" dirty="0"/>
              <a:t>. 2005.  </a:t>
            </a:r>
            <a:r>
              <a:rPr lang="en-US" sz="1400" i="1" dirty="0" err="1"/>
              <a:t>Bezpečnost</a:t>
            </a:r>
            <a:r>
              <a:rPr lang="en-US" sz="1400" i="1" dirty="0"/>
              <a:t>: </a:t>
            </a:r>
            <a:r>
              <a:rPr lang="en-US" sz="1400" i="1" dirty="0" err="1"/>
              <a:t>Nový</a:t>
            </a:r>
            <a:r>
              <a:rPr lang="en-US" sz="1400" i="1" dirty="0"/>
              <a:t> </a:t>
            </a:r>
            <a:r>
              <a:rPr lang="en-US" sz="1400" i="1" dirty="0" err="1"/>
              <a:t>rámec</a:t>
            </a:r>
            <a:r>
              <a:rPr lang="en-US" sz="1400" i="1" dirty="0"/>
              <a:t> pro </a:t>
            </a:r>
            <a:r>
              <a:rPr lang="en-US" sz="1400" i="1" dirty="0" err="1"/>
              <a:t>analýzu</a:t>
            </a:r>
            <a:r>
              <a:rPr lang="en-US" sz="1400" dirty="0"/>
              <a:t>. Brno: Centrum </a:t>
            </a:r>
            <a:r>
              <a:rPr lang="en-US" sz="1400" dirty="0" err="1"/>
              <a:t>strategických</a:t>
            </a:r>
            <a:r>
              <a:rPr lang="en-US" sz="1400" dirty="0"/>
              <a:t> </a:t>
            </a:r>
            <a:r>
              <a:rPr lang="en-US" sz="1400" dirty="0" err="1"/>
              <a:t>studií</a:t>
            </a:r>
            <a:r>
              <a:rPr lang="en-US" sz="1400" dirty="0"/>
              <a:t>. 268 s.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Arial Nova" panose="020B0504020202020204" pitchFamily="34" charset="0"/>
                <a:cs typeface="Arial Nova" panose="020B0504020202020204" pitchFamily="34" charset="0"/>
              </a:rPr>
              <a:t>Brooks, David J., a Michael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rial Nova" panose="020B0504020202020204" pitchFamily="34" charset="0"/>
                <a:ea typeface="Arial Nova" panose="020B0504020202020204" pitchFamily="34" charset="0"/>
                <a:cs typeface="Arial Nova" panose="020B0504020202020204" pitchFamily="34" charset="0"/>
              </a:rPr>
              <a:t>Coole</a:t>
            </a:r>
            <a:r>
              <a:rPr lang="en-GB" sz="14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Arial Nova" panose="020B0504020202020204" pitchFamily="34" charset="0"/>
                <a:cs typeface="Arial Nova" panose="020B0504020202020204" pitchFamily="34" charset="0"/>
              </a:rPr>
              <a:t>. 2020. “Divergence of Safety and Security.” In , 63–73. https://doi.org/10.1007/978-3-030-47229-0_7.</a:t>
            </a:r>
            <a:endParaRPr lang="cs-CZ" sz="1400" dirty="0">
              <a:solidFill>
                <a:srgbClr val="000000"/>
              </a:solidFill>
              <a:effectLst/>
              <a:latin typeface="Arial Nova" panose="020B0504020202020204" pitchFamily="34" charset="0"/>
              <a:ea typeface="Arial Nova" panose="020B0504020202020204" pitchFamily="34" charset="0"/>
              <a:cs typeface="Arial Nova" panose="020B05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14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Arial Nova" panose="020B0504020202020204" pitchFamily="34" charset="0"/>
                <a:cs typeface="Arial Nova" panose="020B0504020202020204" pitchFamily="34" charset="0"/>
              </a:rPr>
              <a:t>Eichler, Jan. 2009. </a:t>
            </a:r>
            <a:r>
              <a:rPr lang="cs-CZ" sz="1400" i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Arial Nova" panose="020B0504020202020204" pitchFamily="34" charset="0"/>
                <a:cs typeface="Arial Nova" panose="020B0504020202020204" pitchFamily="34" charset="0"/>
              </a:rPr>
              <a:t>Mezinárodní bezpečnost v době globalizace</a:t>
            </a:r>
            <a:r>
              <a:rPr lang="cs-CZ" sz="14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Arial Nova" panose="020B0504020202020204" pitchFamily="34" charset="0"/>
                <a:cs typeface="Arial Nova" panose="020B0504020202020204" pitchFamily="34" charset="0"/>
              </a:rPr>
              <a:t>. Praha: Portál.</a:t>
            </a:r>
          </a:p>
          <a:p>
            <a:pPr>
              <a:lnSpc>
                <a:spcPct val="100000"/>
              </a:lnSpc>
            </a:pPr>
            <a:r>
              <a:rPr lang="cs-CZ" sz="1400" dirty="0" err="1"/>
              <a:t>Fierke</a:t>
            </a:r>
            <a:r>
              <a:rPr lang="cs-CZ" sz="1400" dirty="0"/>
              <a:t>, K. M. 2015. </a:t>
            </a:r>
            <a:r>
              <a:rPr lang="cs-CZ" sz="1400" i="1" dirty="0" err="1"/>
              <a:t>Critical</a:t>
            </a:r>
            <a:r>
              <a:rPr lang="cs-CZ" sz="1400" i="1" dirty="0"/>
              <a:t> </a:t>
            </a:r>
            <a:r>
              <a:rPr lang="cs-CZ" sz="1400" i="1" dirty="0" err="1"/>
              <a:t>Approaches</a:t>
            </a:r>
            <a:r>
              <a:rPr lang="cs-CZ" sz="1400" i="1" dirty="0"/>
              <a:t> to International </a:t>
            </a:r>
            <a:r>
              <a:rPr lang="cs-CZ" sz="1400" i="1" dirty="0" err="1"/>
              <a:t>Security</a:t>
            </a:r>
            <a:r>
              <a:rPr lang="cs-CZ" sz="1400" dirty="0"/>
              <a:t>. Cambridge: Polity </a:t>
            </a:r>
            <a:r>
              <a:rPr lang="cs-CZ" sz="1400" dirty="0" err="1"/>
              <a:t>Press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cs-CZ" sz="1400" dirty="0" err="1"/>
              <a:t>Keegan</a:t>
            </a:r>
            <a:r>
              <a:rPr lang="cs-CZ" sz="1400" dirty="0"/>
              <a:t>, John. 2004. </a:t>
            </a:r>
            <a:r>
              <a:rPr lang="cs-CZ" sz="1400" i="1" dirty="0"/>
              <a:t>A </a:t>
            </a:r>
            <a:r>
              <a:rPr lang="cs-CZ" sz="1400" i="1" dirty="0" err="1"/>
              <a:t>History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Warfare</a:t>
            </a:r>
            <a:r>
              <a:rPr lang="cs-CZ" sz="1400" i="1" dirty="0"/>
              <a:t>. </a:t>
            </a:r>
            <a:r>
              <a:rPr lang="cs-CZ" sz="1400" dirty="0" err="1"/>
              <a:t>Vintage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/>
              <a:t>Line, M.B., O. </a:t>
            </a:r>
            <a:r>
              <a:rPr lang="en-GB" sz="1400" dirty="0" err="1"/>
              <a:t>Nordland</a:t>
            </a:r>
            <a:r>
              <a:rPr lang="en-GB" sz="1400" dirty="0"/>
              <a:t>, L. </a:t>
            </a:r>
            <a:r>
              <a:rPr lang="en-GB" sz="1400" dirty="0" err="1"/>
              <a:t>Røstad</a:t>
            </a:r>
            <a:r>
              <a:rPr lang="en-GB" sz="1400" dirty="0"/>
              <a:t>, a I.A. </a:t>
            </a:r>
            <a:r>
              <a:rPr lang="en-GB" sz="1400" dirty="0" err="1"/>
              <a:t>Tøndel</a:t>
            </a:r>
            <a:r>
              <a:rPr lang="en-GB" sz="1400" dirty="0"/>
              <a:t>. 2006. “Safety vs. Security?” In </a:t>
            </a:r>
            <a:r>
              <a:rPr lang="en-GB" sz="1400" i="1" dirty="0"/>
              <a:t>Proceedings of the 8th International Conference on Probabilistic Safety Assessment and Management,</a:t>
            </a:r>
            <a:r>
              <a:rPr lang="en-GB" sz="1400" dirty="0"/>
              <a:t> PSAM 2006.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/>
              <a:t>Liotta, P</a:t>
            </a:r>
            <a:r>
              <a:rPr lang="cs-CZ" sz="1400" dirty="0" err="1"/>
              <a:t>eter</a:t>
            </a:r>
            <a:r>
              <a:rPr lang="en-GB" sz="1400" dirty="0"/>
              <a:t> H. 2002. Boomerang effect: The convergence of national and human security. </a:t>
            </a:r>
            <a:r>
              <a:rPr lang="en-GB" sz="1400" i="1" dirty="0"/>
              <a:t>Security Dialogue</a:t>
            </a:r>
            <a:r>
              <a:rPr lang="en-GB" sz="1400" dirty="0"/>
              <a:t>, 33(4), 473-488.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cs-CZ" sz="1400" dirty="0" err="1"/>
              <a:t>Rid</a:t>
            </a:r>
            <a:r>
              <a:rPr lang="cs-CZ" sz="1400" dirty="0"/>
              <a:t>, Thomas. 2013. </a:t>
            </a:r>
            <a:r>
              <a:rPr lang="cs-CZ" sz="1400" i="1" dirty="0" err="1"/>
              <a:t>Cyberwar</a:t>
            </a:r>
            <a:r>
              <a:rPr lang="cs-CZ" sz="1400" i="1" dirty="0"/>
              <a:t> </a:t>
            </a:r>
            <a:r>
              <a:rPr lang="cs-CZ" sz="1400" i="1" dirty="0" err="1"/>
              <a:t>will</a:t>
            </a:r>
            <a:r>
              <a:rPr lang="cs-CZ" sz="1400" i="1" dirty="0"/>
              <a:t> not </a:t>
            </a:r>
            <a:r>
              <a:rPr lang="cs-CZ" sz="1400" i="1" dirty="0" err="1"/>
              <a:t>take</a:t>
            </a:r>
            <a:r>
              <a:rPr lang="cs-CZ" sz="1400" i="1" dirty="0"/>
              <a:t> </a:t>
            </a:r>
            <a:r>
              <a:rPr lang="cs-CZ" sz="1400" i="1" dirty="0" err="1"/>
              <a:t>place.</a:t>
            </a:r>
            <a:r>
              <a:rPr lang="cs-CZ" sz="1400" dirty="0" err="1"/>
              <a:t>Oxford</a:t>
            </a:r>
            <a:r>
              <a:rPr lang="cs-CZ" sz="1400" dirty="0"/>
              <a:t> University </a:t>
            </a:r>
            <a:r>
              <a:rPr lang="cs-CZ" sz="1400" dirty="0" err="1"/>
              <a:t>Press</a:t>
            </a:r>
            <a:r>
              <a:rPr lang="cs-CZ" sz="1400" dirty="0"/>
              <a:t>.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Stone</a:t>
            </a:r>
            <a:r>
              <a:rPr lang="cs-CZ" sz="1400" dirty="0"/>
              <a:t>, John. </a:t>
            </a:r>
            <a:r>
              <a:rPr lang="en-GB" sz="1400" dirty="0"/>
              <a:t>2013</a:t>
            </a:r>
            <a:r>
              <a:rPr lang="cs-CZ" sz="1400" dirty="0"/>
              <a:t>.</a:t>
            </a:r>
            <a:r>
              <a:rPr lang="en-GB" sz="1400" dirty="0"/>
              <a:t> Cyber War Will Take Place! </a:t>
            </a:r>
            <a:r>
              <a:rPr lang="en-GB" sz="1400" i="1" dirty="0"/>
              <a:t>Journal of Strategic Studies</a:t>
            </a:r>
            <a:r>
              <a:rPr lang="en-GB" sz="1400" dirty="0"/>
              <a:t>, 36</a:t>
            </a:r>
            <a:r>
              <a:rPr lang="cs-CZ" sz="1400" dirty="0"/>
              <a:t>(</a:t>
            </a:r>
            <a:r>
              <a:rPr lang="en-GB" sz="1400" dirty="0"/>
              <a:t>1</a:t>
            </a:r>
            <a:r>
              <a:rPr lang="cs-CZ" sz="1400" dirty="0"/>
              <a:t>)</a:t>
            </a:r>
            <a:r>
              <a:rPr lang="en-GB" sz="1400" dirty="0"/>
              <a:t>, 101-108, DOI: 10.1080/01402390.2012.730485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 err="1"/>
              <a:t>Seybolt</a:t>
            </a:r>
            <a:r>
              <a:rPr lang="en-GB" sz="1400" dirty="0"/>
              <a:t>, T</a:t>
            </a:r>
            <a:r>
              <a:rPr lang="cs-CZ" sz="1400" dirty="0" err="1"/>
              <a:t>aylor</a:t>
            </a:r>
            <a:r>
              <a:rPr lang="en-GB" sz="1400" dirty="0"/>
              <a:t> B. 2002. Appendix 1C. Measuring violence: an introduction to conflict data sets. SIPRI yearbook.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/>
              <a:t>Schmid, A. P. 2011. The definition of terrorism. In </a:t>
            </a:r>
            <a:r>
              <a:rPr lang="en-GB" sz="1400" i="1" dirty="0"/>
              <a:t>The Routledge handbook of terrorism research </a:t>
            </a:r>
            <a:r>
              <a:rPr lang="en-GB" sz="1400" dirty="0"/>
              <a:t>(</a:t>
            </a:r>
            <a:r>
              <a:rPr lang="cs-CZ" sz="1400" dirty="0"/>
              <a:t>str</a:t>
            </a:r>
            <a:r>
              <a:rPr lang="en-GB" sz="1400" dirty="0"/>
              <a:t>. 39-157). Routledge.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cs-CZ" sz="1400" dirty="0" err="1"/>
              <a:t>Marsili</a:t>
            </a:r>
            <a:r>
              <a:rPr lang="cs-CZ" sz="1400" dirty="0"/>
              <a:t>, Marco. 2019.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War</a:t>
            </a:r>
            <a:r>
              <a:rPr lang="cs-CZ" sz="1400" dirty="0"/>
              <a:t> On </a:t>
            </a:r>
            <a:r>
              <a:rPr lang="cs-CZ" sz="1400" dirty="0" err="1"/>
              <a:t>Cyberterrorism</a:t>
            </a:r>
            <a:r>
              <a:rPr lang="cs-CZ" sz="1400" dirty="0"/>
              <a:t>. </a:t>
            </a:r>
            <a:r>
              <a:rPr lang="cs-CZ" sz="1400" i="1" dirty="0" err="1"/>
              <a:t>Democracy</a:t>
            </a:r>
            <a:r>
              <a:rPr lang="cs-CZ" sz="1400" i="1" dirty="0"/>
              <a:t> and </a:t>
            </a:r>
            <a:r>
              <a:rPr lang="cs-CZ" sz="1400" i="1" dirty="0" err="1"/>
              <a:t>Ssecurity</a:t>
            </a:r>
            <a:r>
              <a:rPr lang="cs-CZ" sz="1400" i="1" dirty="0"/>
              <a:t>, </a:t>
            </a:r>
            <a:r>
              <a:rPr lang="cs-CZ" sz="1400" dirty="0"/>
              <a:t>15 (2), 172-199.</a:t>
            </a:r>
          </a:p>
          <a:p>
            <a:pPr>
              <a:lnSpc>
                <a:spcPct val="100000"/>
              </a:lnSpc>
            </a:pPr>
            <a:r>
              <a:rPr lang="cs-CZ" sz="1400" dirty="0" err="1"/>
              <a:t>Vasquez</a:t>
            </a:r>
            <a:r>
              <a:rPr lang="cs-CZ" sz="1400" dirty="0"/>
              <a:t>, John. 1996. </a:t>
            </a:r>
            <a:r>
              <a:rPr lang="cs-CZ" sz="1400" dirty="0" err="1"/>
              <a:t>Distinguishing</a:t>
            </a:r>
            <a:r>
              <a:rPr lang="cs-CZ" sz="1400" dirty="0"/>
              <a:t> </a:t>
            </a:r>
            <a:r>
              <a:rPr lang="cs-CZ" sz="1400" dirty="0" err="1"/>
              <a:t>Rivals</a:t>
            </a:r>
            <a:r>
              <a:rPr lang="cs-CZ" sz="1400" dirty="0"/>
              <a:t> </a:t>
            </a:r>
            <a:r>
              <a:rPr lang="cs-CZ" sz="1400" dirty="0" err="1"/>
              <a:t>That</a:t>
            </a:r>
            <a:r>
              <a:rPr lang="cs-CZ" sz="1400" dirty="0"/>
              <a:t> Go to </a:t>
            </a:r>
            <a:r>
              <a:rPr lang="cs-CZ" sz="1400" dirty="0" err="1"/>
              <a:t>War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Those</a:t>
            </a:r>
            <a:r>
              <a:rPr lang="cs-CZ" sz="1400" dirty="0"/>
              <a:t> </a:t>
            </a:r>
            <a:r>
              <a:rPr lang="cs-CZ" sz="1400" dirty="0" err="1"/>
              <a:t>That</a:t>
            </a:r>
            <a:r>
              <a:rPr lang="cs-CZ" sz="1400" dirty="0"/>
              <a:t> Do Not: A </a:t>
            </a:r>
            <a:r>
              <a:rPr lang="cs-CZ" sz="1400" dirty="0" err="1"/>
              <a:t>quantitative</a:t>
            </a:r>
            <a:r>
              <a:rPr lang="cs-CZ" sz="1400" dirty="0"/>
              <a:t> </a:t>
            </a:r>
            <a:r>
              <a:rPr lang="cs-CZ" sz="1400" dirty="0" err="1"/>
              <a:t>Comparative</a:t>
            </a:r>
            <a:r>
              <a:rPr lang="cs-CZ" sz="1400" dirty="0"/>
              <a:t> Case Study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Two</a:t>
            </a:r>
            <a:r>
              <a:rPr lang="cs-CZ" sz="1400" dirty="0"/>
              <a:t> </a:t>
            </a:r>
            <a:r>
              <a:rPr lang="cs-CZ" sz="1400" dirty="0" err="1"/>
              <a:t>Paths</a:t>
            </a:r>
            <a:r>
              <a:rPr lang="cs-CZ" sz="1400" dirty="0"/>
              <a:t> to </a:t>
            </a:r>
            <a:r>
              <a:rPr lang="cs-CZ" sz="1400" dirty="0" err="1"/>
              <a:t>War</a:t>
            </a:r>
            <a:r>
              <a:rPr lang="cs-CZ" sz="1400" dirty="0"/>
              <a:t>. </a:t>
            </a:r>
            <a:r>
              <a:rPr lang="cs-CZ" sz="1400" i="1" dirty="0"/>
              <a:t>International </a:t>
            </a:r>
            <a:r>
              <a:rPr lang="cs-CZ" sz="1400" i="1" dirty="0" err="1"/>
              <a:t>Studies</a:t>
            </a:r>
            <a:r>
              <a:rPr lang="cs-CZ" sz="1400" i="1" dirty="0"/>
              <a:t> </a:t>
            </a:r>
            <a:r>
              <a:rPr lang="cs-CZ" sz="1400" i="1" dirty="0" err="1"/>
              <a:t>Quarterly</a:t>
            </a:r>
            <a:r>
              <a:rPr lang="cs-CZ" sz="1400" i="1" dirty="0"/>
              <a:t>, </a:t>
            </a:r>
            <a:r>
              <a:rPr lang="cs-CZ" sz="1400" dirty="0"/>
              <a:t>1996 (40), 531-558.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Zeman, Petr. 2002. </a:t>
            </a:r>
            <a:r>
              <a:rPr lang="en-US" sz="1400" i="1" dirty="0" err="1"/>
              <a:t>Česká</a:t>
            </a:r>
            <a:r>
              <a:rPr lang="en-US" sz="1400" i="1" dirty="0"/>
              <a:t> </a:t>
            </a:r>
            <a:r>
              <a:rPr lang="en-US" sz="1400" i="1" dirty="0" err="1"/>
              <a:t>bezpečnostní</a:t>
            </a:r>
            <a:r>
              <a:rPr lang="en-US" sz="1400" i="1" dirty="0"/>
              <a:t> </a:t>
            </a:r>
            <a:r>
              <a:rPr lang="en-US" sz="1400" i="1" dirty="0" err="1"/>
              <a:t>terminologie</a:t>
            </a:r>
            <a:r>
              <a:rPr lang="en-US" sz="1400" i="1" dirty="0"/>
              <a:t>: </a:t>
            </a:r>
            <a:r>
              <a:rPr lang="en-US" sz="1400" i="1" dirty="0" err="1"/>
              <a:t>výklad</a:t>
            </a:r>
            <a:r>
              <a:rPr lang="en-US" sz="1400" i="1" dirty="0"/>
              <a:t> </a:t>
            </a:r>
            <a:r>
              <a:rPr lang="en-US" sz="1400" i="1" dirty="0" err="1"/>
              <a:t>základních</a:t>
            </a:r>
            <a:r>
              <a:rPr lang="en-US" sz="1400" i="1" dirty="0"/>
              <a:t> </a:t>
            </a:r>
            <a:r>
              <a:rPr lang="en-US" sz="1400" i="1" dirty="0" err="1"/>
              <a:t>pojmů</a:t>
            </a:r>
            <a:r>
              <a:rPr lang="en-US" sz="1400" dirty="0"/>
              <a:t>. Brno: </a:t>
            </a:r>
            <a:r>
              <a:rPr lang="en-US" sz="1400" dirty="0" err="1"/>
              <a:t>Masarykova</a:t>
            </a:r>
            <a:r>
              <a:rPr lang="en-US" sz="1400" dirty="0"/>
              <a:t> </a:t>
            </a:r>
            <a:r>
              <a:rPr lang="en-US" sz="1400" dirty="0" err="1"/>
              <a:t>univerzita</a:t>
            </a:r>
            <a:r>
              <a:rPr lang="en-US" sz="1400" dirty="0"/>
              <a:t>, </a:t>
            </a:r>
            <a:r>
              <a:rPr lang="en-US" sz="1400" dirty="0" err="1"/>
              <a:t>Mezinárodní</a:t>
            </a:r>
            <a:r>
              <a:rPr lang="en-US" sz="1400" dirty="0"/>
              <a:t> </a:t>
            </a:r>
            <a:r>
              <a:rPr lang="en-US" sz="1400" dirty="0" err="1"/>
              <a:t>politologický</a:t>
            </a:r>
            <a:r>
              <a:rPr lang="en-US" sz="1400" dirty="0"/>
              <a:t> </a:t>
            </a:r>
            <a:r>
              <a:rPr lang="en-US" sz="1400" dirty="0" err="1"/>
              <a:t>ústav</a:t>
            </a:r>
            <a:r>
              <a:rPr lang="en-US" sz="1400" dirty="0"/>
              <a:t>, </a:t>
            </a:r>
            <a:r>
              <a:rPr lang="en-US" sz="1400" dirty="0" err="1"/>
              <a:t>Ústav</a:t>
            </a:r>
            <a:r>
              <a:rPr lang="en-US" sz="1400" dirty="0"/>
              <a:t> </a:t>
            </a:r>
            <a:r>
              <a:rPr lang="en-US" sz="1400" dirty="0" err="1"/>
              <a:t>strategických</a:t>
            </a:r>
            <a:r>
              <a:rPr lang="en-US" sz="1400" dirty="0"/>
              <a:t> </a:t>
            </a:r>
            <a:r>
              <a:rPr lang="en-US" sz="1400" dirty="0" err="1"/>
              <a:t>studií</a:t>
            </a:r>
            <a:r>
              <a:rPr lang="en-US" sz="1400" dirty="0"/>
              <a:t> </a:t>
            </a:r>
            <a:r>
              <a:rPr lang="en-US" sz="1400" dirty="0" err="1"/>
              <a:t>Univerzity</a:t>
            </a:r>
            <a:r>
              <a:rPr lang="en-US" sz="1400" dirty="0"/>
              <a:t> </a:t>
            </a:r>
            <a:r>
              <a:rPr lang="en-US" sz="1400" dirty="0" err="1"/>
              <a:t>obrany</a:t>
            </a:r>
            <a:r>
              <a:rPr lang="cs-CZ" sz="1400" dirty="0"/>
              <a:t>.</a:t>
            </a:r>
          </a:p>
          <a:p>
            <a:pPr>
              <a:lnSpc>
                <a:spcPct val="100000"/>
              </a:lnSpc>
            </a:pPr>
            <a:endParaRPr lang="cs-CZ" sz="1400" dirty="0"/>
          </a:p>
          <a:p>
            <a:pPr>
              <a:lnSpc>
                <a:spcPct val="100000"/>
              </a:lnSpc>
            </a:pPr>
            <a:endParaRPr lang="cs-CZ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838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6A5D6B-20FD-6AAF-3B9F-E5C75A661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A04278-7C3D-76BB-7D40-AD2B2F083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7" name="Obrázek 6" descr="Obsah obrázku text, Písmo, snímek obrazovky, papír&#10;&#10;Popis byl vytvořen automaticky">
            <a:extLst>
              <a:ext uri="{FF2B5EF4-FFF2-40B4-BE49-F238E27FC236}">
                <a16:creationId xmlns:a16="http://schemas.microsoft.com/office/drawing/2014/main" id="{F8140A86-C3AA-A985-04CE-E387E490A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72" y="0"/>
            <a:ext cx="6801455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2ADF470E-FE86-57A8-2BBC-267D33F0B77C}"/>
                  </a:ext>
                </a:extLst>
              </p14:cNvPr>
              <p14:cNvContentPartPr/>
              <p14:nvPr/>
            </p14:nvContentPartPr>
            <p14:xfrm>
              <a:off x="3684493" y="730987"/>
              <a:ext cx="656640" cy="2088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2ADF470E-FE86-57A8-2BBC-267D33F0B7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0853" y="623347"/>
                <a:ext cx="7642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CED115E7-5E49-35EE-E5B1-EEBADD78668D}"/>
                  </a:ext>
                </a:extLst>
              </p14:cNvPr>
              <p14:cNvContentPartPr/>
              <p14:nvPr/>
            </p14:nvContentPartPr>
            <p14:xfrm>
              <a:off x="3671173" y="906307"/>
              <a:ext cx="1225440" cy="22680"/>
            </p14:xfrm>
          </p:contentPart>
        </mc:Choice>
        <mc:Fallback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CED115E7-5E49-35EE-E5B1-EEBADD7866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7173" y="798307"/>
                <a:ext cx="13330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AA13FCA0-8966-1DAD-2D93-4095D5A4DABD}"/>
                  </a:ext>
                </a:extLst>
              </p14:cNvPr>
              <p14:cNvContentPartPr/>
              <p14:nvPr/>
            </p14:nvContentPartPr>
            <p14:xfrm>
              <a:off x="3671173" y="1076227"/>
              <a:ext cx="1164600" cy="2124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AA13FCA0-8966-1DAD-2D93-4095D5A4DA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17173" y="968587"/>
                <a:ext cx="12722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C9B88F74-4F40-84D9-C854-52911B73D6B9}"/>
                  </a:ext>
                </a:extLst>
              </p14:cNvPr>
              <p14:cNvContentPartPr/>
              <p14:nvPr/>
            </p14:nvContentPartPr>
            <p14:xfrm>
              <a:off x="3671173" y="1238587"/>
              <a:ext cx="1117080" cy="7920"/>
            </p14:xfrm>
          </p:contentPart>
        </mc:Choice>
        <mc:Fallback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C9B88F74-4F40-84D9-C854-52911B73D6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17173" y="1130587"/>
                <a:ext cx="122472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D083C0BA-07C1-2928-4CE8-F9D5052214CB}"/>
                  </a:ext>
                </a:extLst>
              </p14:cNvPr>
              <p14:cNvContentPartPr/>
              <p14:nvPr/>
            </p14:nvContentPartPr>
            <p14:xfrm>
              <a:off x="3697813" y="1787587"/>
              <a:ext cx="1405080" cy="14400"/>
            </p14:xfrm>
          </p:contentPart>
        </mc:Choice>
        <mc:Fallback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D083C0BA-07C1-2928-4CE8-F9D5052214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44173" y="1679947"/>
                <a:ext cx="15127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1C8CC762-85C8-151A-8293-500F34524BDF}"/>
                  </a:ext>
                </a:extLst>
              </p14:cNvPr>
              <p14:cNvContentPartPr/>
              <p14:nvPr/>
            </p14:nvContentPartPr>
            <p14:xfrm>
              <a:off x="3691333" y="1950307"/>
              <a:ext cx="1449000" cy="14400"/>
            </p14:xfrm>
          </p:contentPart>
        </mc:Choice>
        <mc:Fallback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1C8CC762-85C8-151A-8293-500F34524BD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37693" y="1842667"/>
                <a:ext cx="15566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A36A7159-4564-FC6B-D187-F856A9C11A80}"/>
                  </a:ext>
                </a:extLst>
              </p14:cNvPr>
              <p14:cNvContentPartPr/>
              <p14:nvPr/>
            </p14:nvContentPartPr>
            <p14:xfrm>
              <a:off x="3759013" y="3474187"/>
              <a:ext cx="941040" cy="21600"/>
            </p14:xfrm>
          </p:contentPart>
        </mc:Choice>
        <mc:Fallback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A36A7159-4564-FC6B-D187-F856A9C11A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05013" y="3366187"/>
                <a:ext cx="104868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631C9A13-6AB7-B202-26C4-26C33A811267}"/>
                  </a:ext>
                </a:extLst>
              </p14:cNvPr>
              <p14:cNvContentPartPr/>
              <p14:nvPr/>
            </p14:nvContentPartPr>
            <p14:xfrm>
              <a:off x="3738493" y="3833467"/>
              <a:ext cx="331560" cy="7560"/>
            </p14:xfrm>
          </p:contentPart>
        </mc:Choice>
        <mc:Fallback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631C9A13-6AB7-B202-26C4-26C33A81126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84853" y="3725467"/>
                <a:ext cx="43920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A3DCCA03-32AF-0DB1-A24B-D35CEEF4229F}"/>
                  </a:ext>
                </a:extLst>
              </p14:cNvPr>
              <p14:cNvContentPartPr/>
              <p14:nvPr/>
            </p14:nvContentPartPr>
            <p14:xfrm>
              <a:off x="3745693" y="4009507"/>
              <a:ext cx="988560" cy="20880"/>
            </p14:xfrm>
          </p:contentPart>
        </mc:Choice>
        <mc:Fallback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A3DCCA03-32AF-0DB1-A24B-D35CEEF4229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91693" y="3901507"/>
                <a:ext cx="10962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CB212A70-EC2B-EAE7-062C-437DAFFEE6D5}"/>
                  </a:ext>
                </a:extLst>
              </p14:cNvPr>
              <p14:cNvContentPartPr/>
              <p14:nvPr/>
            </p14:nvContentPartPr>
            <p14:xfrm>
              <a:off x="3731653" y="4192387"/>
              <a:ext cx="880560" cy="5760"/>
            </p14:xfrm>
          </p:contentPart>
        </mc:Choice>
        <mc:Fallback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CB212A70-EC2B-EAE7-062C-437DAFFEE6D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78013" y="4084387"/>
                <a:ext cx="9882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CD496B62-6D24-2E72-00A2-3D21258230D1}"/>
                  </a:ext>
                </a:extLst>
              </p14:cNvPr>
              <p14:cNvContentPartPr/>
              <p14:nvPr/>
            </p14:nvContentPartPr>
            <p14:xfrm>
              <a:off x="3752173" y="4531147"/>
              <a:ext cx="561960" cy="7200"/>
            </p14:xfrm>
          </p:contentPart>
        </mc:Choice>
        <mc:Fallback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CD496B62-6D24-2E72-00A2-3D21258230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98173" y="4423507"/>
                <a:ext cx="66960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E6C3E14B-A4E1-3AD9-C215-BEB3868BBE5B}"/>
                  </a:ext>
                </a:extLst>
              </p14:cNvPr>
              <p14:cNvContentPartPr/>
              <p14:nvPr/>
            </p14:nvContentPartPr>
            <p14:xfrm>
              <a:off x="3752173" y="4706467"/>
              <a:ext cx="1341000" cy="8640"/>
            </p14:xfrm>
          </p:contentPart>
        </mc:Choice>
        <mc:Fallback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E6C3E14B-A4E1-3AD9-C215-BEB3868BBE5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98173" y="4598467"/>
                <a:ext cx="14486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806EEB65-B554-82F5-112D-B2166FAB1AE8}"/>
                  </a:ext>
                </a:extLst>
              </p14:cNvPr>
              <p14:cNvContentPartPr/>
              <p14:nvPr/>
            </p14:nvContentPartPr>
            <p14:xfrm>
              <a:off x="3745693" y="4862707"/>
              <a:ext cx="1103760" cy="7560"/>
            </p14:xfrm>
          </p:contentPart>
        </mc:Choice>
        <mc:Fallback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806EEB65-B554-82F5-112D-B2166FAB1AE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91693" y="4754707"/>
                <a:ext cx="121140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07517C56-5F86-51AB-E795-DD5B2FECE612}"/>
                  </a:ext>
                </a:extLst>
              </p14:cNvPr>
              <p14:cNvContentPartPr/>
              <p14:nvPr/>
            </p14:nvContentPartPr>
            <p14:xfrm>
              <a:off x="3765853" y="5018587"/>
              <a:ext cx="1049400" cy="20880"/>
            </p14:xfrm>
          </p:contentPart>
        </mc:Choice>
        <mc:Fallback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07517C56-5F86-51AB-E795-DD5B2FECE61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12213" y="4910587"/>
                <a:ext cx="11570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4A9937D1-42AC-691B-E61B-E6374803EA35}"/>
                  </a:ext>
                </a:extLst>
              </p14:cNvPr>
              <p14:cNvContentPartPr/>
              <p14:nvPr/>
            </p14:nvContentPartPr>
            <p14:xfrm>
              <a:off x="3752173" y="5208307"/>
              <a:ext cx="474120" cy="360"/>
            </p14:xfrm>
          </p:contentPart>
        </mc:Choice>
        <mc:Fallback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4A9937D1-42AC-691B-E61B-E6374803EA3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698173" y="5100667"/>
                <a:ext cx="5817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29DF6307-EB45-A38A-9FF0-497A76358780}"/>
                  </a:ext>
                </a:extLst>
              </p14:cNvPr>
              <p14:cNvContentPartPr/>
              <p14:nvPr/>
            </p14:nvContentPartPr>
            <p14:xfrm>
              <a:off x="3752173" y="5364187"/>
              <a:ext cx="1158120" cy="7560"/>
            </p14:xfrm>
          </p:contentPart>
        </mc:Choice>
        <mc:Fallback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29DF6307-EB45-A38A-9FF0-497A7635878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98173" y="5256187"/>
                <a:ext cx="12657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3B479884-585B-0519-5B3F-83084BBF528D}"/>
                  </a:ext>
                </a:extLst>
              </p14:cNvPr>
              <p14:cNvContentPartPr/>
              <p14:nvPr/>
            </p14:nvContentPartPr>
            <p14:xfrm>
              <a:off x="3779533" y="5512507"/>
              <a:ext cx="1761120" cy="34560"/>
            </p14:xfrm>
          </p:contentPart>
        </mc:Choice>
        <mc:Fallback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3B479884-585B-0519-5B3F-83084BBF528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25533" y="5404507"/>
                <a:ext cx="186876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BD286F6B-7D61-F1FA-62D9-E51F306F91CB}"/>
                  </a:ext>
                </a:extLst>
              </p14:cNvPr>
              <p14:cNvContentPartPr/>
              <p14:nvPr/>
            </p14:nvContentPartPr>
            <p14:xfrm>
              <a:off x="3745693" y="5689267"/>
              <a:ext cx="765000" cy="20520"/>
            </p14:xfrm>
          </p:contentPart>
        </mc:Choice>
        <mc:Fallback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BD286F6B-7D61-F1FA-62D9-E51F306F91C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91693" y="5581627"/>
                <a:ext cx="872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D6E87055-593E-A278-DCB9-1B34CEFC9281}"/>
                  </a:ext>
                </a:extLst>
              </p14:cNvPr>
              <p14:cNvContentPartPr/>
              <p14:nvPr/>
            </p14:nvContentPartPr>
            <p14:xfrm>
              <a:off x="3725173" y="2620987"/>
              <a:ext cx="444960" cy="20880"/>
            </p14:xfrm>
          </p:contentPart>
        </mc:Choice>
        <mc:Fallback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D6E87055-593E-A278-DCB9-1B34CEFC92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671533" y="2513347"/>
                <a:ext cx="5526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5BAB4358-F4C2-0EC4-E60C-9024530D128B}"/>
                  </a:ext>
                </a:extLst>
              </p14:cNvPr>
              <p14:cNvContentPartPr/>
              <p14:nvPr/>
            </p14:nvContentPartPr>
            <p14:xfrm>
              <a:off x="3772333" y="2817547"/>
              <a:ext cx="968400" cy="14040"/>
            </p14:xfrm>
          </p:contentPart>
        </mc:Choice>
        <mc:Fallback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5BAB4358-F4C2-0EC4-E60C-9024530D128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18693" y="2709907"/>
                <a:ext cx="10760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56BE411D-8A46-2314-C230-124181307BE3}"/>
                  </a:ext>
                </a:extLst>
              </p14:cNvPr>
              <p14:cNvContentPartPr/>
              <p14:nvPr/>
            </p14:nvContentPartPr>
            <p14:xfrm>
              <a:off x="3738493" y="3629347"/>
              <a:ext cx="2851560" cy="35640"/>
            </p14:xfrm>
          </p:contentPart>
        </mc:Choice>
        <mc:Fallback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56BE411D-8A46-2314-C230-124181307BE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684853" y="3521347"/>
                <a:ext cx="29592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1BB2C474-5F1F-02AA-C385-7B5CF69DB761}"/>
                  </a:ext>
                </a:extLst>
              </p14:cNvPr>
              <p14:cNvContentPartPr/>
              <p14:nvPr/>
            </p14:nvContentPartPr>
            <p14:xfrm>
              <a:off x="3725173" y="3298507"/>
              <a:ext cx="568440" cy="7560"/>
            </p14:xfrm>
          </p:contentPart>
        </mc:Choice>
        <mc:Fallback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1BB2C474-5F1F-02AA-C385-7B5CF69DB76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71533" y="3190507"/>
                <a:ext cx="67608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7A6A6BCD-D72F-7D37-3BFC-6723E84BE13A}"/>
                  </a:ext>
                </a:extLst>
              </p14:cNvPr>
              <p14:cNvContentPartPr/>
              <p14:nvPr/>
            </p14:nvContentPartPr>
            <p14:xfrm>
              <a:off x="3765853" y="2282227"/>
              <a:ext cx="1554840" cy="14760"/>
            </p14:xfrm>
          </p:contentPart>
        </mc:Choice>
        <mc:Fallback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id="{7A6A6BCD-D72F-7D37-3BFC-6723E84BE13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12213" y="2174227"/>
                <a:ext cx="16624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EA7C34DC-5C1F-513D-845F-295573295BBB}"/>
                  </a:ext>
                </a:extLst>
              </p14:cNvPr>
              <p14:cNvContentPartPr/>
              <p14:nvPr/>
            </p14:nvContentPartPr>
            <p14:xfrm>
              <a:off x="3738907" y="2099347"/>
              <a:ext cx="1604520" cy="34560"/>
            </p14:xfrm>
          </p:contentPart>
        </mc:Choice>
        <mc:Fallback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EA7C34DC-5C1F-513D-845F-295573295B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684907" y="1991707"/>
                <a:ext cx="171216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5975B703-B890-1668-BED5-FF5153EBDA8E}"/>
                  </a:ext>
                </a:extLst>
              </p14:cNvPr>
              <p14:cNvContentPartPr/>
              <p14:nvPr/>
            </p14:nvContentPartPr>
            <p14:xfrm>
              <a:off x="3779587" y="4341427"/>
              <a:ext cx="1240200" cy="7560"/>
            </p14:xfrm>
          </p:contentPart>
        </mc:Choice>
        <mc:Fallback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id="{5975B703-B890-1668-BED5-FF5153EBDA8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25587" y="4233427"/>
                <a:ext cx="1347840" cy="223200"/>
              </a:xfrm>
              <a:prstGeom prst="rect">
                <a:avLst/>
              </a:prstGeom>
            </p:spPr>
          </p:pic>
        </mc:Fallback>
      </mc:AlternateContent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D8D1CD6F-7C46-CC45-307D-E7C221851A1B}"/>
              </a:ext>
            </a:extLst>
          </p:cNvPr>
          <p:cNvCxnSpPr>
            <a:cxnSpLocks/>
          </p:cNvCxnSpPr>
          <p:nvPr/>
        </p:nvCxnSpPr>
        <p:spPr bwMode="auto">
          <a:xfrm flipV="1">
            <a:off x="2390987" y="2987040"/>
            <a:ext cx="955040" cy="7518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0B35B1B5-4F90-2122-AE8B-B2229BF503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695272" y="3169920"/>
            <a:ext cx="698168" cy="56896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328787D4-64BD-A1F0-C5CC-FABAFD7247FE}"/>
              </a:ext>
            </a:extLst>
          </p:cNvPr>
          <p:cNvSpPr txBox="1"/>
          <p:nvPr/>
        </p:nvSpPr>
        <p:spPr>
          <a:xfrm>
            <a:off x="741083" y="3758337"/>
            <a:ext cx="246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Viz budoucí přednáška o roli státu v bezpečnosti.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Rukopis 39">
                <a:extLst>
                  <a:ext uri="{FF2B5EF4-FFF2-40B4-BE49-F238E27FC236}">
                    <a16:creationId xmlns:a16="http://schemas.microsoft.com/office/drawing/2014/main" id="{EE8EF578-BDE3-D9AC-4EDF-EF1E8B0C167E}"/>
                  </a:ext>
                </a:extLst>
              </p14:cNvPr>
              <p14:cNvContentPartPr/>
              <p14:nvPr/>
            </p14:nvContentPartPr>
            <p14:xfrm>
              <a:off x="3752227" y="6075187"/>
              <a:ext cx="2492640" cy="28440"/>
            </p14:xfrm>
          </p:contentPart>
        </mc:Choice>
        <mc:Fallback>
          <p:pic>
            <p:nvPicPr>
              <p:cNvPr id="40" name="Rukopis 39">
                <a:extLst>
                  <a:ext uri="{FF2B5EF4-FFF2-40B4-BE49-F238E27FC236}">
                    <a16:creationId xmlns:a16="http://schemas.microsoft.com/office/drawing/2014/main" id="{EE8EF578-BDE3-D9AC-4EDF-EF1E8B0C167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698587" y="5967547"/>
                <a:ext cx="2600280" cy="24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8214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46440E-D7C1-541C-5D81-FC28F23968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6DA89F-EE75-B2C8-BA6E-47C4661440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9F8BA7-790E-5352-5EC6-AAA3CA3F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66EAE1-44C5-FAA9-6FE7-B62DA28BF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Dotazy? (</a:t>
            </a:r>
            <a:r>
              <a:rPr lang="cs-CZ" sz="2400" dirty="0">
                <a:hlinkClick r:id="rId2"/>
              </a:rPr>
              <a:t>jkleiner@mail.muni.cz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pPr marL="72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835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6D1082-A82B-CB5B-12CE-05695A2E78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ym typeface="Wingdings" panose="05000000000000000000" pitchFamily="2" charset="2"/>
              </a:rPr>
              <a:t>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BAB5EC-5EEE-2F4C-09E4-3A379616D3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2050" name="Picture 2" descr="Pin page">
            <a:extLst>
              <a:ext uri="{FF2B5EF4-FFF2-40B4-BE49-F238E27FC236}">
                <a16:creationId xmlns:a16="http://schemas.microsoft.com/office/drawing/2014/main" id="{F41E29DD-7E65-AAAD-A99B-39F87B5B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86" y="803486"/>
            <a:ext cx="5251027" cy="52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9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634F32-E328-62CC-C414-9FBF04B6C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D3B9F8-8795-A855-876F-7E803712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1912503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Otázka č. 1: Co je bezpečnost?</a:t>
            </a:r>
          </a:p>
        </p:txBody>
      </p:sp>
      <p:pic>
        <p:nvPicPr>
          <p:cNvPr id="7" name="Picture 6" descr="Otazníky v řadě a jeden otazník je osvětlen">
            <a:extLst>
              <a:ext uri="{FF2B5EF4-FFF2-40B4-BE49-F238E27FC236}">
                <a16:creationId xmlns:a16="http://schemas.microsoft.com/office/drawing/2014/main" id="{7BC6CE02-65CD-EF36-A4A6-F0A6B6AA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66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0C1373-E070-CDB3-EAB6-7834845B7E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303CD2E-5FD5-839A-98D8-62C3DE886F96}"/>
              </a:ext>
            </a:extLst>
          </p:cNvPr>
          <p:cNvSpPr txBox="1"/>
          <p:nvPr/>
        </p:nvSpPr>
        <p:spPr>
          <a:xfrm>
            <a:off x="398502" y="3547280"/>
            <a:ext cx="5467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Tradiční bezpečnostní studia – zejm. vojenské hrozby a územní celistvost.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Novější přístupy (</a:t>
            </a:r>
            <a:r>
              <a:rPr lang="cs-CZ" sz="1800" dirty="0" err="1">
                <a:solidFill>
                  <a:schemeClr val="bg1"/>
                </a:solidFill>
              </a:rPr>
              <a:t>Human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Security</a:t>
            </a:r>
            <a:r>
              <a:rPr lang="cs-CZ" sz="1800" dirty="0">
                <a:solidFill>
                  <a:schemeClr val="bg1"/>
                </a:solidFill>
              </a:rPr>
              <a:t>, HS; </a:t>
            </a:r>
            <a:r>
              <a:rPr lang="cs-CZ" sz="1800" dirty="0" err="1">
                <a:solidFill>
                  <a:schemeClr val="bg1"/>
                </a:solidFill>
              </a:rPr>
              <a:t>Critical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Security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Studies</a:t>
            </a:r>
            <a:r>
              <a:rPr lang="cs-CZ" sz="1800" dirty="0">
                <a:solidFill>
                  <a:schemeClr val="bg1"/>
                </a:solidFill>
              </a:rPr>
              <a:t>, CSS) koncept rozšiřují o bezpečnost jednotlivce a společnosti.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</a:rPr>
              <a:t>Kodaňská škola – 5 sektorů bezpečnosti.</a:t>
            </a:r>
          </a:p>
        </p:txBody>
      </p:sp>
    </p:spTree>
    <p:extLst>
      <p:ext uri="{BB962C8B-B14F-4D97-AF65-F5344CB8AC3E}">
        <p14:creationId xmlns:p14="http://schemas.microsoft.com/office/powerpoint/2010/main" val="299155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E94092-8201-2700-4E01-B61F4D11C9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E0F85D-A4F6-16BE-5E4F-86B70214BE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1E0229-1D40-80CE-4C15-A19DF457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 I (Eichler, 2009)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D666CBB-BC9F-AD09-9530-0C527A8BE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947" y="1629789"/>
            <a:ext cx="6175253" cy="4139998"/>
          </a:xfrm>
        </p:spPr>
        <p:txBody>
          <a:bodyPr/>
          <a:lstStyle/>
          <a:p>
            <a:r>
              <a:rPr lang="cs-CZ" sz="2400" b="1" dirty="0"/>
              <a:t>Těžko uchopitelný </a:t>
            </a:r>
            <a:r>
              <a:rPr lang="cs-CZ" sz="2400" dirty="0"/>
              <a:t>pojem.</a:t>
            </a:r>
          </a:p>
          <a:p>
            <a:r>
              <a:rPr lang="cs-CZ" sz="2400" b="1" dirty="0" err="1"/>
              <a:t>Maslowova</a:t>
            </a:r>
            <a:r>
              <a:rPr lang="cs-CZ" sz="2400" b="1" dirty="0"/>
              <a:t> pyramida </a:t>
            </a:r>
            <a:r>
              <a:rPr lang="cs-CZ" sz="2400" dirty="0"/>
              <a:t>potřeb (další slide).</a:t>
            </a:r>
          </a:p>
          <a:p>
            <a:r>
              <a:rPr lang="cs-CZ" sz="2400" b="1" dirty="0"/>
              <a:t>Negativní</a:t>
            </a:r>
            <a:r>
              <a:rPr lang="cs-CZ" sz="2400" dirty="0"/>
              <a:t> vs. </a:t>
            </a:r>
            <a:r>
              <a:rPr lang="cs-CZ" sz="2400" b="1" dirty="0"/>
              <a:t>pozitivní</a:t>
            </a:r>
            <a:r>
              <a:rPr lang="cs-CZ" sz="2400" dirty="0"/>
              <a:t> způsob definování.</a:t>
            </a:r>
          </a:p>
          <a:p>
            <a:pPr lvl="1"/>
            <a:r>
              <a:rPr lang="cs-CZ" sz="1800" dirty="0"/>
              <a:t>Nepřítomnost (</a:t>
            </a:r>
            <a:r>
              <a:rPr lang="cs-CZ" sz="1800" b="1" dirty="0"/>
              <a:t>neexistence hrozby</a:t>
            </a:r>
            <a:r>
              <a:rPr lang="cs-CZ" sz="1800" dirty="0"/>
              <a:t>).</a:t>
            </a:r>
          </a:p>
          <a:p>
            <a:pPr lvl="1"/>
            <a:r>
              <a:rPr lang="cs-CZ" sz="1800" dirty="0"/>
              <a:t>Pozitivní se vždy váže k </a:t>
            </a:r>
            <a:r>
              <a:rPr lang="cs-CZ" sz="1800" b="1" dirty="0"/>
              <a:t>referenčnímu objektu </a:t>
            </a:r>
            <a:r>
              <a:rPr lang="cs-CZ" sz="1800" dirty="0"/>
              <a:t>(individuum, stát, kultura, mezinárodní prostředí, organizace, živočišný druh apod.)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cs-CZ" sz="1800" dirty="0">
                <a:sym typeface="Wingdings" panose="05000000000000000000" pitchFamily="2" charset="2"/>
              </a:rPr>
              <a:t>„Bezpečný je ten [referenční objekt], který má </a:t>
            </a:r>
            <a:r>
              <a:rPr lang="cs-CZ" sz="1800" b="1" dirty="0">
                <a:sym typeface="Wingdings" panose="05000000000000000000" pitchFamily="2" charset="2"/>
              </a:rPr>
              <a:t>zajištěný své přežití</a:t>
            </a:r>
            <a:r>
              <a:rPr lang="cs-CZ" sz="1800" dirty="0">
                <a:sym typeface="Wingdings" panose="05000000000000000000" pitchFamily="2" charset="2"/>
              </a:rPr>
              <a:t> a možnosti dalšího rozvoje. Je mimo dosah přímých a naléhavých hrozeb, nebo je před nimi spolehlivě chráněn“ (s. 12).</a:t>
            </a:r>
          </a:p>
          <a:p>
            <a:pPr marL="324000" lvl="1" indent="0">
              <a:buNone/>
            </a:pPr>
            <a:endParaRPr lang="cs-CZ" sz="1800" dirty="0">
              <a:sym typeface="Wingdings" panose="05000000000000000000" pitchFamily="2" charset="2"/>
            </a:endParaRP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7" name="Obrázek 6" descr="Obsah obrázku umění, kresba, skica&#10;&#10;Popis byl vytvořen automaticky">
            <a:extLst>
              <a:ext uri="{FF2B5EF4-FFF2-40B4-BE49-F238E27FC236}">
                <a16:creationId xmlns:a16="http://schemas.microsoft.com/office/drawing/2014/main" id="{3400C6B8-E26F-3099-3B38-12A7DE6E0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1435947"/>
            <a:ext cx="4139998" cy="41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E2F89E-E8C1-61B6-FF38-5F2117EC0E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FF2CA5-560C-219D-BA99-FD6D8B8EC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1026" name="Picture 2" descr="Teorie motivace podle Maslowa | Mentem.cz">
            <a:extLst>
              <a:ext uri="{FF2B5EF4-FFF2-40B4-BE49-F238E27FC236}">
                <a16:creationId xmlns:a16="http://schemas.microsoft.com/office/drawing/2014/main" id="{828E97C0-02E0-8348-87A2-D9CBC6E7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1980"/>
            <a:ext cx="5638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2EDB72-A16B-6170-24D9-FB24B6E5FDCB}"/>
              </a:ext>
            </a:extLst>
          </p:cNvPr>
          <p:cNvSpPr txBox="1"/>
          <p:nvPr/>
        </p:nvSpPr>
        <p:spPr>
          <a:xfrm>
            <a:off x="6549390" y="5025926"/>
            <a:ext cx="1771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i="1" dirty="0">
                <a:latin typeface="+mn-lt"/>
              </a:rPr>
              <a:t>Zdroj: Mentem.cz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A76CEB-9D45-2755-C10C-2FED7714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0666"/>
            <a:ext cx="3418507" cy="451576"/>
          </a:xfrm>
        </p:spPr>
        <p:txBody>
          <a:bodyPr/>
          <a:lstStyle/>
          <a:p>
            <a:r>
              <a:rPr lang="cs-CZ" dirty="0" err="1"/>
              <a:t>Maslowova</a:t>
            </a:r>
            <a:r>
              <a:rPr lang="cs-CZ" dirty="0"/>
              <a:t> pyramida potřeb</a:t>
            </a:r>
          </a:p>
        </p:txBody>
      </p:sp>
    </p:spTree>
    <p:extLst>
      <p:ext uri="{BB962C8B-B14F-4D97-AF65-F5344CB8AC3E}">
        <p14:creationId xmlns:p14="http://schemas.microsoft.com/office/powerpoint/2010/main" val="323687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FC47EB-BAB6-7AD2-461D-7E23A9892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A7CB25-7EB3-2B2B-9F6D-AC753B385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43E5AD-2125-9130-BC4B-2A919952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 II (Eichler, 2009)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09005-C362-8873-7BA7-15C971C9D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45050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Dle referenčního objektu </a:t>
            </a:r>
            <a:r>
              <a:rPr lang="cs-CZ" sz="2000" dirty="0"/>
              <a:t>pak příslušné </a:t>
            </a:r>
            <a:r>
              <a:rPr lang="cs-CZ" sz="2000" b="1" dirty="0"/>
              <a:t>definice</a:t>
            </a:r>
            <a:r>
              <a:rPr lang="cs-CZ" sz="2000" dirty="0"/>
              <a:t>:</a:t>
            </a:r>
          </a:p>
          <a:p>
            <a:pPr lvl="1"/>
            <a:r>
              <a:rPr lang="cs-CZ" sz="1600" dirty="0"/>
              <a:t>Např. stát – 3 hlavní cíle:</a:t>
            </a:r>
          </a:p>
          <a:p>
            <a:pPr lvl="1"/>
            <a:r>
              <a:rPr lang="cs-CZ" sz="1600" dirty="0"/>
              <a:t>1) Eliminace hrozeb (vojenských/nevojenských).</a:t>
            </a:r>
          </a:p>
          <a:p>
            <a:pPr lvl="1"/>
            <a:r>
              <a:rPr lang="cs-CZ" sz="1600" dirty="0"/>
              <a:t>2) Zajištění vnitřního pořádku a soudržnosti.</a:t>
            </a:r>
          </a:p>
          <a:p>
            <a:pPr lvl="1"/>
            <a:r>
              <a:rPr lang="cs-CZ" sz="1600" dirty="0"/>
              <a:t>3) Spravedlnost a bezpečnost pro občany.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Nemůže být </a:t>
            </a:r>
            <a:r>
              <a:rPr lang="cs-CZ" sz="2000" b="1" dirty="0"/>
              <a:t>nikdy absolutní</a:t>
            </a:r>
            <a:r>
              <a:rPr lang="cs-CZ" sz="2000" dirty="0"/>
              <a:t>, pouze relativní.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Rozdílné přístupy na základě škol, teorií a paradigmat – vliv teorií MVZ.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 + </a:t>
            </a:r>
            <a:r>
              <a:rPr lang="cs-CZ" sz="2000" dirty="0" err="1"/>
              <a:t>Security</a:t>
            </a:r>
            <a:r>
              <a:rPr lang="cs-CZ" sz="2000" dirty="0"/>
              <a:t> vs. </a:t>
            </a:r>
            <a:r>
              <a:rPr lang="cs-CZ" sz="2000" dirty="0" err="1"/>
              <a:t>safety</a:t>
            </a:r>
            <a:r>
              <a:rPr lang="cs-CZ" sz="2000" dirty="0"/>
              <a:t>!</a:t>
            </a:r>
          </a:p>
        </p:txBody>
      </p:sp>
      <p:pic>
        <p:nvPicPr>
          <p:cNvPr id="7" name="Obrázek 6" descr="Obsah obrázku umění, ilustrace&#10;&#10;Popis byl vytvořen automaticky se střední mírou spolehlivosti">
            <a:extLst>
              <a:ext uri="{FF2B5EF4-FFF2-40B4-BE49-F238E27FC236}">
                <a16:creationId xmlns:a16="http://schemas.microsoft.com/office/drawing/2014/main" id="{6FC9F5EF-3B64-34F1-112A-8542F4B80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34" y="1433508"/>
            <a:ext cx="3788732" cy="37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988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BSS_academic 101</Template>
  <TotalTime>763</TotalTime>
  <Words>2590</Words>
  <Application>Microsoft Office PowerPoint</Application>
  <PresentationFormat>Širokoúhlá obrazovka</PresentationFormat>
  <Paragraphs>305</Paragraphs>
  <Slides>40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Arial Nova</vt:lpstr>
      <vt:lpstr>Tahoma</vt:lpstr>
      <vt:lpstr>Wingdings</vt:lpstr>
      <vt:lpstr>Prezentace_MU_CZ</vt:lpstr>
      <vt:lpstr>Terminologie BSS skrze velké otázky bezpečnostních studií</vt:lpstr>
      <vt:lpstr>Outline</vt:lpstr>
      <vt:lpstr>Povinná literatura</vt:lpstr>
      <vt:lpstr>Prezentace aplikace PowerPoint</vt:lpstr>
      <vt:lpstr>Prezentace aplikace PowerPoint</vt:lpstr>
      <vt:lpstr>Otázka č. 1: Co je bezpečnost?</vt:lpstr>
      <vt:lpstr>Bezpečnost I (Eichler, 2009)</vt:lpstr>
      <vt:lpstr>Maslowova pyramida potřeb</vt:lpstr>
      <vt:lpstr>Bezpečnost II (Eichler, 2009)</vt:lpstr>
      <vt:lpstr>Security vs. safety (Brooks a Coole, 2020; Line a kol., 2006)</vt:lpstr>
      <vt:lpstr>Otázka č. 2: Jak globální změny ovlivňují bezpečnost?</vt:lpstr>
      <vt:lpstr>Bezpečnostní soutěž I (Eichler, 2009)</vt:lpstr>
      <vt:lpstr>Bezpečnostní soutěž II (Eichler, 2009)</vt:lpstr>
      <vt:lpstr>Bezpečnostní dilema (Eichler, 2009)</vt:lpstr>
      <vt:lpstr>Proč bychom se měli zabývat konflikty a lidskou a národní bezpečností daleko od našich hranic?</vt:lpstr>
      <vt:lpstr>Efekt bumerangu (Liotta, 2002) </vt:lpstr>
      <vt:lpstr>Terorismus – definiční noční můra (Schmid, 2011) </vt:lpstr>
      <vt:lpstr>Prezentace aplikace PowerPoint</vt:lpstr>
      <vt:lpstr>Precizovaná definice terorismu (Schmid, 2011, s. 86)</vt:lpstr>
      <vt:lpstr>Otázka č. 3: Čí bezpečnost (by měla být prioritizována)?</vt:lpstr>
      <vt:lpstr>Dimenze (sektory) bezpečnosti (Eichler, 2009; Buzan a kol., 2005)</vt:lpstr>
      <vt:lpstr>Otázka č. 4: Co všechno už je bezpečnostní problém?</vt:lpstr>
      <vt:lpstr>Válka I (Williams, 2018)</vt:lpstr>
      <vt:lpstr>Válka II (Williams, 2018)</vt:lpstr>
      <vt:lpstr>Válka je:</vt:lpstr>
      <vt:lpstr>Válka nebo rivalita? (Vasquez, 1996)</vt:lpstr>
      <vt:lpstr>Kvantitativní práh války (Seybolt, 2001)</vt:lpstr>
      <vt:lpstr>Válka a mír (Eichler, 2009)</vt:lpstr>
      <vt:lpstr>Nové války (Mello, 2010 cit. dle Williams, 2018)</vt:lpstr>
      <vt:lpstr>Je možná kyberválka?</vt:lpstr>
      <vt:lpstr>Kyberválka?</vt:lpstr>
      <vt:lpstr>Kyberterorismus?</vt:lpstr>
      <vt:lpstr>Kyberterorismus a hacktivismus (Marsili, 2019) </vt:lpstr>
      <vt:lpstr>Vigilantismus (Bateson, 2021) </vt:lpstr>
      <vt:lpstr>Emerging and disruptive technologies (EDTs; NATO) </vt:lpstr>
      <vt:lpstr>+ Další a další (interdisciplinární pojmy) jako je např. kapitalismus dohledu (surveillance capitalism) apod.</vt:lpstr>
      <vt:lpstr>Otázka č. 5: Jak by měla probíhat governance bezpečnosti?</vt:lpstr>
      <vt:lpstr>Prezentace aplikace PowerPoint</vt:lpstr>
      <vt:lpstr>Reference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Akademický život 101</dc:title>
  <dc:creator>Jan Kleiner</dc:creator>
  <cp:lastModifiedBy>Jan Kleiner</cp:lastModifiedBy>
  <cp:revision>79</cp:revision>
  <cp:lastPrinted>1601-01-01T00:00:00Z</cp:lastPrinted>
  <dcterms:created xsi:type="dcterms:W3CDTF">2023-09-18T07:45:09Z</dcterms:created>
  <dcterms:modified xsi:type="dcterms:W3CDTF">2024-10-29T20:20:39Z</dcterms:modified>
</cp:coreProperties>
</file>