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7"/>
  </p:notesMasterIdLst>
  <p:handoutMasterIdLst>
    <p:handoutMasterId r:id="rId38"/>
  </p:handoutMasterIdLst>
  <p:sldIdLst>
    <p:sldId id="256" r:id="rId2"/>
    <p:sldId id="290" r:id="rId3"/>
    <p:sldId id="291" r:id="rId4"/>
    <p:sldId id="293" r:id="rId5"/>
    <p:sldId id="292" r:id="rId6"/>
    <p:sldId id="259" r:id="rId7"/>
    <p:sldId id="264" r:id="rId8"/>
    <p:sldId id="266" r:id="rId9"/>
    <p:sldId id="267" r:id="rId10"/>
    <p:sldId id="269" r:id="rId11"/>
    <p:sldId id="279" r:id="rId12"/>
    <p:sldId id="295" r:id="rId13"/>
    <p:sldId id="281" r:id="rId14"/>
    <p:sldId id="270" r:id="rId15"/>
    <p:sldId id="271" r:id="rId16"/>
    <p:sldId id="272" r:id="rId17"/>
    <p:sldId id="273" r:id="rId18"/>
    <p:sldId id="274" r:id="rId19"/>
    <p:sldId id="275" r:id="rId20"/>
    <p:sldId id="280" r:id="rId21"/>
    <p:sldId id="276" r:id="rId22"/>
    <p:sldId id="268" r:id="rId23"/>
    <p:sldId id="289" r:id="rId24"/>
    <p:sldId id="277" r:id="rId25"/>
    <p:sldId id="260" r:id="rId26"/>
    <p:sldId id="278" r:id="rId27"/>
    <p:sldId id="261" r:id="rId28"/>
    <p:sldId id="262" r:id="rId29"/>
    <p:sldId id="263" r:id="rId30"/>
    <p:sldId id="283" r:id="rId31"/>
    <p:sldId id="284" r:id="rId32"/>
    <p:sldId id="285" r:id="rId33"/>
    <p:sldId id="288" r:id="rId34"/>
    <p:sldId id="287" r:id="rId35"/>
    <p:sldId id="282" r:id="rId36"/>
  </p:sldIdLst>
  <p:sldSz cx="12192000" cy="6858000"/>
  <p:notesSz cx="6858000" cy="9144000"/>
  <p:custDataLst>
    <p:tags r:id="rId39"/>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0000DC"/>
    <a:srgbClr val="5AC8AF"/>
    <a:srgbClr val="007A53"/>
    <a:srgbClr val="9100DC"/>
    <a:srgbClr val="F01928"/>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CC08E2-1891-473F-83EA-44F848CE08FF}" v="402" dt="2024-10-18T11:29:24.37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5033" autoAdjust="0"/>
  </p:normalViewPr>
  <p:slideViewPr>
    <p:cSldViewPr snapToGrid="0">
      <p:cViewPr varScale="1">
        <p:scale>
          <a:sx n="113" d="100"/>
          <a:sy n="113" d="100"/>
        </p:scale>
        <p:origin x="198" y="10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96504829-97A8-0C4A-80EE-4326F3B884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AB34EDCF-2F50-6D46-80EF-64A38D013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4A3528B9-C12B-BC4F-AF93-D9895556F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90D2AF3-9D7F-614C-BFDA-1610205D10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5B08371-06E6-9FB8-79DD-D769A1CCDF63}"/>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84A6FDD8-E15C-679B-8CAE-A3C1E11E3B3B}"/>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19426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076177D2-E0A9-DB4F-9BE6-71A1D66C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D12A9152-FA59-9745-A59D-D50FB6F18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98DFDC9-AC84-AB44-B9E6-08C20AB269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CF56576F-AF41-3849-BD6B-FA3394CC1B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B0B77763-CB1F-AC44-ACDB-7C064A26D2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CD4E5D6-29D8-8A49-B4AC-98EC5D4606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0859298-EE15-7744-AB43-3DB4F7409D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46E247F-6353-7D48-AB74-30C474494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sz="4000" dirty="0"/>
              <a:t>Úvod do metodologie</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398502" y="4206713"/>
            <a:ext cx="11361600" cy="698497"/>
          </a:xfrm>
        </p:spPr>
        <p:txBody>
          <a:bodyPr/>
          <a:lstStyle/>
          <a:p>
            <a:r>
              <a:rPr lang="cs-CZ" sz="2000" dirty="0"/>
              <a:t>BSSb1101 Úvod do Bezpečnostních a strategických studií, 23. 10. 2024</a:t>
            </a:r>
          </a:p>
          <a:p>
            <a:r>
              <a:rPr lang="cs-CZ" sz="2000" dirty="0"/>
              <a:t>Lucie Konečná</a:t>
            </a:r>
          </a:p>
          <a:p>
            <a:endParaRPr lang="cs-CZ" sz="2000" dirty="0"/>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9B4E6B-DDD8-07B3-359D-9C2ACAA315B0}"/>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F9AA1DA9-E65E-9116-01FB-2DCD116AC2FC}"/>
              </a:ext>
            </a:extLst>
          </p:cNvPr>
          <p:cNvSpPr>
            <a:spLocks noGrp="1"/>
          </p:cNvSpPr>
          <p:nvPr>
            <p:ph type="title"/>
          </p:nvPr>
        </p:nvSpPr>
        <p:spPr/>
        <p:txBody>
          <a:bodyPr/>
          <a:lstStyle/>
          <a:p>
            <a:pPr algn="ctr"/>
            <a:r>
              <a:rPr lang="cs-CZ" sz="3200" dirty="0"/>
              <a:t>3. Rámování problému</a:t>
            </a:r>
          </a:p>
        </p:txBody>
      </p:sp>
      <p:sp>
        <p:nvSpPr>
          <p:cNvPr id="5" name="Zástupný obsah 4">
            <a:extLst>
              <a:ext uri="{FF2B5EF4-FFF2-40B4-BE49-F238E27FC236}">
                <a16:creationId xmlns:a16="http://schemas.microsoft.com/office/drawing/2014/main" id="{ADD6CA41-BEFA-5D34-365D-5E9812181FE0}"/>
              </a:ext>
            </a:extLst>
          </p:cNvPr>
          <p:cNvSpPr>
            <a:spLocks noGrp="1"/>
          </p:cNvSpPr>
          <p:nvPr>
            <p:ph idx="1"/>
          </p:nvPr>
        </p:nvSpPr>
        <p:spPr/>
        <p:txBody>
          <a:bodyPr/>
          <a:lstStyle/>
          <a:p>
            <a:pPr algn="just">
              <a:lnSpc>
                <a:spcPct val="107000"/>
              </a:lnSpc>
              <a:spcAft>
                <a:spcPts val="800"/>
              </a:spcAft>
            </a:pPr>
            <a:r>
              <a:rPr lang="cs-CZ" sz="1800" dirty="0">
                <a:solidFill>
                  <a:srgbClr val="000000"/>
                </a:solidFill>
                <a:effectLst/>
                <a:latin typeface="+mj-lt"/>
                <a:ea typeface="Calibri" panose="020F0502020204030204" pitchFamily="34" charset="0"/>
                <a:cs typeface="Times New Roman" panose="02020603050405020304" pitchFamily="18" charset="0"/>
              </a:rPr>
              <a:t>Základní určení rámce výzkumu:</a:t>
            </a:r>
          </a:p>
          <a:p>
            <a:pPr lvl="1" algn="just">
              <a:lnSpc>
                <a:spcPct val="107000"/>
              </a:lnSpc>
              <a:spcAft>
                <a:spcPts val="800"/>
              </a:spcAft>
            </a:pPr>
            <a:r>
              <a:rPr lang="cs-CZ" sz="1600" dirty="0">
                <a:solidFill>
                  <a:srgbClr val="000000"/>
                </a:solidFill>
                <a:effectLst/>
                <a:latin typeface="+mj-lt"/>
                <a:ea typeface="Calibri" panose="020F0502020204030204" pitchFamily="34" charset="0"/>
                <a:cs typeface="Times New Roman" panose="02020603050405020304" pitchFamily="18" charset="0"/>
              </a:rPr>
              <a:t>Tematické, časové, prostorové vymezení </a:t>
            </a:r>
          </a:p>
          <a:p>
            <a:pPr lvl="1" algn="just">
              <a:lnSpc>
                <a:spcPct val="107000"/>
              </a:lnSpc>
              <a:spcAft>
                <a:spcPts val="800"/>
              </a:spcAft>
            </a:pPr>
            <a:r>
              <a:rPr lang="cs-CZ" sz="1600" dirty="0">
                <a:solidFill>
                  <a:srgbClr val="000000"/>
                </a:solidFill>
                <a:latin typeface="+mj-lt"/>
                <a:ea typeface="Calibri" panose="020F0502020204030204" pitchFamily="34" charset="0"/>
                <a:cs typeface="Times New Roman" panose="02020603050405020304" pitchFamily="18" charset="0"/>
              </a:rPr>
              <a:t>Účel výzkumu (Explorace, popis, explanace a predikce)</a:t>
            </a:r>
            <a:endParaRPr lang="cs-CZ" sz="1600" dirty="0">
              <a:solidFill>
                <a:srgbClr val="000000"/>
              </a:solidFill>
              <a:effectLst/>
              <a:latin typeface="+mj-lt"/>
              <a:ea typeface="Calibri" panose="020F0502020204030204" pitchFamily="34" charset="0"/>
              <a:cs typeface="Times New Roman" panose="02020603050405020304" pitchFamily="18" charset="0"/>
            </a:endParaRPr>
          </a:p>
          <a:p>
            <a:pPr lvl="1" algn="just">
              <a:lnSpc>
                <a:spcPct val="107000"/>
              </a:lnSpc>
              <a:spcAft>
                <a:spcPts val="800"/>
              </a:spcAft>
            </a:pPr>
            <a:r>
              <a:rPr lang="cs-CZ" sz="1600" dirty="0">
                <a:solidFill>
                  <a:srgbClr val="000000"/>
                </a:solidFill>
                <a:effectLst/>
                <a:latin typeface="+mj-lt"/>
                <a:ea typeface="Calibri" panose="020F0502020204030204" pitchFamily="34" charset="0"/>
                <a:cs typeface="Times New Roman" panose="02020603050405020304" pitchFamily="18" charset="0"/>
              </a:rPr>
              <a:t>Kvalitativní/kvantitativní přístup</a:t>
            </a:r>
          </a:p>
          <a:p>
            <a:pPr lvl="1" algn="just">
              <a:lnSpc>
                <a:spcPct val="107000"/>
              </a:lnSpc>
              <a:spcAft>
                <a:spcPts val="800"/>
              </a:spcAft>
            </a:pPr>
            <a:r>
              <a:rPr lang="cs-CZ" sz="1600" dirty="0">
                <a:solidFill>
                  <a:srgbClr val="000000"/>
                </a:solidFill>
                <a:effectLst/>
                <a:latin typeface="+mj-lt"/>
                <a:ea typeface="Calibri" panose="020F0502020204030204" pitchFamily="34" charset="0"/>
                <a:cs typeface="Times New Roman" panose="02020603050405020304" pitchFamily="18" charset="0"/>
              </a:rPr>
              <a:t>Koncepty, teorie a metody (Případová studie/komparativní studie)</a:t>
            </a:r>
            <a:endParaRPr lang="cs-CZ" sz="1800" dirty="0">
              <a:solidFill>
                <a:srgbClr val="000000"/>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cs-CZ" sz="1800" dirty="0">
                <a:solidFill>
                  <a:srgbClr val="000000"/>
                </a:solidFill>
                <a:effectLst/>
                <a:latin typeface="+mj-lt"/>
                <a:ea typeface="Calibri" panose="020F0502020204030204" pitchFamily="34" charset="0"/>
                <a:cs typeface="Times New Roman" panose="02020603050405020304" pitchFamily="18" charset="0"/>
              </a:rPr>
              <a:t>Teorie: </a:t>
            </a:r>
            <a:r>
              <a:rPr lang="cs-CZ" sz="1800" dirty="0">
                <a:latin typeface="+mj-lt"/>
              </a:rPr>
              <a:t>Množina tvrzení, jež společně popisují a vysvětlují určitý fenomén, jeho příčiny nebo důsledky.</a:t>
            </a:r>
          </a:p>
          <a:p>
            <a:pPr algn="just">
              <a:lnSpc>
                <a:spcPct val="107000"/>
              </a:lnSpc>
              <a:spcAft>
                <a:spcPts val="800"/>
              </a:spcAft>
            </a:pPr>
            <a:r>
              <a:rPr lang="cs-CZ" sz="1800" dirty="0">
                <a:latin typeface="+mj-lt"/>
              </a:rPr>
              <a:t>Konceptualizace vs. Operacionalizace.</a:t>
            </a:r>
          </a:p>
          <a:p>
            <a:pPr algn="just">
              <a:lnSpc>
                <a:spcPct val="107000"/>
              </a:lnSpc>
              <a:spcAft>
                <a:spcPts val="800"/>
              </a:spcAft>
            </a:pPr>
            <a:r>
              <a:rPr lang="cs-CZ" sz="1800" dirty="0">
                <a:latin typeface="+mj-lt"/>
              </a:rPr>
              <a:t>Konceptualizace – zachycení prvků do pojmových konceptů.</a:t>
            </a:r>
          </a:p>
          <a:p>
            <a:pPr algn="just">
              <a:lnSpc>
                <a:spcPct val="107000"/>
              </a:lnSpc>
              <a:spcAft>
                <a:spcPts val="800"/>
              </a:spcAft>
            </a:pPr>
            <a:r>
              <a:rPr lang="cs-CZ" sz="1800" dirty="0">
                <a:latin typeface="+mj-lt"/>
              </a:rPr>
              <a:t>Operacionalizace – převod konceptů do měřitelných pojmů a kategorií.</a:t>
            </a:r>
          </a:p>
          <a:p>
            <a:pPr algn="just">
              <a:lnSpc>
                <a:spcPct val="107000"/>
              </a:lnSpc>
              <a:spcAft>
                <a:spcPts val="800"/>
              </a:spcAft>
            </a:pPr>
            <a:r>
              <a:rPr lang="cs-CZ" sz="1800" dirty="0">
                <a:solidFill>
                  <a:srgbClr val="000000"/>
                </a:solidFill>
                <a:effectLst/>
                <a:latin typeface="+mj-lt"/>
                <a:ea typeface="Calibri" panose="020F0502020204030204" pitchFamily="34" charset="0"/>
                <a:cs typeface="Times New Roman" panose="02020603050405020304" pitchFamily="18" charset="0"/>
              </a:rPr>
              <a:t>Metody – základní nástroj a strategický rámec, propojení mezi teorií a empirií.</a:t>
            </a:r>
          </a:p>
        </p:txBody>
      </p:sp>
    </p:spTree>
    <p:extLst>
      <p:ext uri="{BB962C8B-B14F-4D97-AF65-F5344CB8AC3E}">
        <p14:creationId xmlns:p14="http://schemas.microsoft.com/office/powerpoint/2010/main" val="364973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1066C6A-B594-F6BA-9A3E-F558434C23ED}"/>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5EDF8A97-A0A1-674D-9517-14CA426A1CB9}"/>
              </a:ext>
            </a:extLst>
          </p:cNvPr>
          <p:cNvSpPr>
            <a:spLocks noGrp="1"/>
          </p:cNvSpPr>
          <p:nvPr>
            <p:ph type="title"/>
          </p:nvPr>
        </p:nvSpPr>
        <p:spPr/>
        <p:txBody>
          <a:bodyPr/>
          <a:lstStyle/>
          <a:p>
            <a:pPr algn="ctr"/>
            <a:r>
              <a:rPr lang="cs-CZ" sz="3200" dirty="0"/>
              <a:t>Ad 3 Konceptualizace a operacionalizace</a:t>
            </a:r>
          </a:p>
        </p:txBody>
      </p:sp>
      <p:sp>
        <p:nvSpPr>
          <p:cNvPr id="9" name="Zástupný obsah 8">
            <a:extLst>
              <a:ext uri="{FF2B5EF4-FFF2-40B4-BE49-F238E27FC236}">
                <a16:creationId xmlns:a16="http://schemas.microsoft.com/office/drawing/2014/main" id="{6F46A598-2342-23A9-5931-75CD6C7025B1}"/>
              </a:ext>
            </a:extLst>
          </p:cNvPr>
          <p:cNvSpPr>
            <a:spLocks noGrp="1"/>
          </p:cNvSpPr>
          <p:nvPr>
            <p:ph idx="1"/>
          </p:nvPr>
        </p:nvSpPr>
        <p:spPr/>
        <p:txBody>
          <a:bodyPr/>
          <a:lstStyle/>
          <a:p>
            <a:r>
              <a:rPr lang="cs-CZ" dirty="0"/>
              <a:t>Operacionalizace?</a:t>
            </a:r>
          </a:p>
          <a:p>
            <a:pPr lvl="1"/>
            <a:r>
              <a:rPr lang="cs-CZ" dirty="0"/>
              <a:t>Volební úspěch</a:t>
            </a:r>
          </a:p>
          <a:p>
            <a:pPr lvl="1"/>
            <a:r>
              <a:rPr lang="cs-CZ" dirty="0"/>
              <a:t>Inteligence</a:t>
            </a:r>
          </a:p>
          <a:p>
            <a:pPr lvl="1"/>
            <a:r>
              <a:rPr lang="cs-CZ" dirty="0"/>
              <a:t>Životní úspěch</a:t>
            </a:r>
          </a:p>
          <a:p>
            <a:pPr lvl="1"/>
            <a:r>
              <a:rPr lang="cs-CZ" dirty="0"/>
              <a:t>Bezpečnost </a:t>
            </a:r>
          </a:p>
        </p:txBody>
      </p:sp>
      <p:pic>
        <p:nvPicPr>
          <p:cNvPr id="10" name="Zástupný obsah 6">
            <a:extLst>
              <a:ext uri="{FF2B5EF4-FFF2-40B4-BE49-F238E27FC236}">
                <a16:creationId xmlns:a16="http://schemas.microsoft.com/office/drawing/2014/main" id="{245EC1E4-4C01-3F18-C01D-16FE3C2EFE1B}"/>
              </a:ext>
            </a:extLst>
          </p:cNvPr>
          <p:cNvPicPr>
            <a:picLocks noChangeAspect="1"/>
          </p:cNvPicPr>
          <p:nvPr/>
        </p:nvPicPr>
        <p:blipFill rotWithShape="1">
          <a:blip r:embed="rId2"/>
          <a:srcRect r="10508"/>
          <a:stretch/>
        </p:blipFill>
        <p:spPr>
          <a:xfrm>
            <a:off x="4805266" y="1567576"/>
            <a:ext cx="5915608" cy="4140200"/>
          </a:xfrm>
          <a:prstGeom prst="rect">
            <a:avLst/>
          </a:prstGeom>
        </p:spPr>
      </p:pic>
    </p:spTree>
    <p:extLst>
      <p:ext uri="{BB962C8B-B14F-4D97-AF65-F5344CB8AC3E}">
        <p14:creationId xmlns:p14="http://schemas.microsoft.com/office/powerpoint/2010/main" val="161537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B47484F-8E7E-E425-27C2-9D87854D9196}"/>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E87388C9-37EC-C734-33F9-1CBD6A5207B3}"/>
              </a:ext>
            </a:extLst>
          </p:cNvPr>
          <p:cNvSpPr>
            <a:spLocks noGrp="1"/>
          </p:cNvSpPr>
          <p:nvPr>
            <p:ph type="title"/>
          </p:nvPr>
        </p:nvSpPr>
        <p:spPr/>
        <p:txBody>
          <a:bodyPr/>
          <a:lstStyle/>
          <a:p>
            <a:pPr algn="ctr"/>
            <a:r>
              <a:rPr lang="cs-CZ" dirty="0"/>
              <a:t>Operacionalizace bezpečnosti</a:t>
            </a:r>
          </a:p>
        </p:txBody>
      </p:sp>
      <p:sp>
        <p:nvSpPr>
          <p:cNvPr id="5" name="Zástupný obsah 4">
            <a:extLst>
              <a:ext uri="{FF2B5EF4-FFF2-40B4-BE49-F238E27FC236}">
                <a16:creationId xmlns:a16="http://schemas.microsoft.com/office/drawing/2014/main" id="{FFD3CB6C-AE88-C147-2583-8A2C82CA5F82}"/>
              </a:ext>
            </a:extLst>
          </p:cNvPr>
          <p:cNvSpPr>
            <a:spLocks noGrp="1"/>
          </p:cNvSpPr>
          <p:nvPr>
            <p:ph idx="1"/>
          </p:nvPr>
        </p:nvSpPr>
        <p:spPr/>
        <p:txBody>
          <a:bodyPr/>
          <a:lstStyle/>
          <a:p>
            <a:r>
              <a:rPr lang="cs-CZ" dirty="0"/>
              <a:t>Co je to bezpečnost?</a:t>
            </a:r>
          </a:p>
          <a:p>
            <a:pPr marL="72000" indent="0">
              <a:buNone/>
            </a:pPr>
            <a:endParaRPr lang="cs-CZ" dirty="0"/>
          </a:p>
        </p:txBody>
      </p:sp>
    </p:spTree>
    <p:extLst>
      <p:ext uri="{BB962C8B-B14F-4D97-AF65-F5344CB8AC3E}">
        <p14:creationId xmlns:p14="http://schemas.microsoft.com/office/powerpoint/2010/main" val="139529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F3E2D72-B7FF-897F-E4B3-3C353F3F28E3}"/>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13</a:t>
            </a:fld>
            <a:endParaRPr lang="cs-CZ" altLang="cs-CZ"/>
          </a:p>
        </p:txBody>
      </p:sp>
      <p:sp>
        <p:nvSpPr>
          <p:cNvPr id="4" name="Nadpis 3">
            <a:extLst>
              <a:ext uri="{FF2B5EF4-FFF2-40B4-BE49-F238E27FC236}">
                <a16:creationId xmlns:a16="http://schemas.microsoft.com/office/drawing/2014/main" id="{F377841C-5CC7-0EE7-9120-6CBBAB64C291}"/>
              </a:ext>
            </a:extLst>
          </p:cNvPr>
          <p:cNvSpPr>
            <a:spLocks noGrp="1"/>
          </p:cNvSpPr>
          <p:nvPr>
            <p:ph type="title"/>
          </p:nvPr>
        </p:nvSpPr>
        <p:spPr>
          <a:xfrm>
            <a:off x="720000" y="720000"/>
            <a:ext cx="10753200" cy="451576"/>
          </a:xfrm>
        </p:spPr>
        <p:txBody>
          <a:bodyPr anchor="t">
            <a:noAutofit/>
          </a:bodyPr>
          <a:lstStyle/>
          <a:p>
            <a:pPr algn="ctr"/>
            <a:r>
              <a:rPr lang="cs-CZ" sz="3200" dirty="0"/>
              <a:t>Ad 3 Základní metody</a:t>
            </a:r>
          </a:p>
        </p:txBody>
      </p:sp>
      <p:graphicFrame>
        <p:nvGraphicFramePr>
          <p:cNvPr id="7" name="Zástupný obsah 6">
            <a:extLst>
              <a:ext uri="{FF2B5EF4-FFF2-40B4-BE49-F238E27FC236}">
                <a16:creationId xmlns:a16="http://schemas.microsoft.com/office/drawing/2014/main" id="{A8C10543-A8F5-A183-972E-E14D370E3E5A}"/>
              </a:ext>
            </a:extLst>
          </p:cNvPr>
          <p:cNvGraphicFramePr>
            <a:graphicFrameLocks noGrp="1"/>
          </p:cNvGraphicFramePr>
          <p:nvPr>
            <p:ph idx="29"/>
            <p:extLst>
              <p:ext uri="{D42A27DB-BD31-4B8C-83A1-F6EECF244321}">
                <p14:modId xmlns:p14="http://schemas.microsoft.com/office/powerpoint/2010/main" val="2038105141"/>
              </p:ext>
            </p:extLst>
          </p:nvPr>
        </p:nvGraphicFramePr>
        <p:xfrm>
          <a:off x="2926167" y="1692166"/>
          <a:ext cx="5892011" cy="4359546"/>
        </p:xfrm>
        <a:graphic>
          <a:graphicData uri="http://schemas.openxmlformats.org/drawingml/2006/table">
            <a:tbl>
              <a:tblPr firstRow="1" firstCol="1" bandRow="1"/>
              <a:tblGrid>
                <a:gridCol w="2910333">
                  <a:extLst>
                    <a:ext uri="{9D8B030D-6E8A-4147-A177-3AD203B41FA5}">
                      <a16:colId xmlns:a16="http://schemas.microsoft.com/office/drawing/2014/main" val="3725317223"/>
                    </a:ext>
                  </a:extLst>
                </a:gridCol>
                <a:gridCol w="2981678">
                  <a:extLst>
                    <a:ext uri="{9D8B030D-6E8A-4147-A177-3AD203B41FA5}">
                      <a16:colId xmlns:a16="http://schemas.microsoft.com/office/drawing/2014/main" val="1861551903"/>
                    </a:ext>
                  </a:extLst>
                </a:gridCol>
              </a:tblGrid>
              <a:tr h="726591">
                <a:tc>
                  <a:txBody>
                    <a:bodyPr/>
                    <a:lstStyle/>
                    <a:p>
                      <a:pPr algn="ctr" fontAlgn="t">
                        <a:lnSpc>
                          <a:spcPct val="107000"/>
                        </a:lnSpc>
                        <a:spcBef>
                          <a:spcPts val="0"/>
                        </a:spcBef>
                        <a:spcAft>
                          <a:spcPts val="800"/>
                        </a:spcAft>
                      </a:pPr>
                      <a:r>
                        <a:rPr lang="cs-CZ" sz="1900" b="1"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Kvalitativní metody</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gn="ctr" fontAlgn="t">
                        <a:lnSpc>
                          <a:spcPct val="107000"/>
                        </a:lnSpc>
                        <a:spcBef>
                          <a:spcPts val="0"/>
                        </a:spcBef>
                        <a:spcAft>
                          <a:spcPts val="800"/>
                        </a:spcAft>
                      </a:pPr>
                      <a:r>
                        <a:rPr lang="cs-CZ" sz="1900" b="1"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Kvantitativní metody</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89164992"/>
                  </a:ext>
                </a:extLst>
              </a:tr>
              <a:tr h="726591">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Případová studie</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fontAlgn="t">
                        <a:lnSpc>
                          <a:spcPct val="107000"/>
                        </a:lnSpc>
                        <a:spcBef>
                          <a:spcPts val="0"/>
                        </a:spcBef>
                        <a:spcAft>
                          <a:spcPts val="800"/>
                        </a:spcAft>
                      </a:pPr>
                      <a:r>
                        <a:rPr lang="cs-CZ" sz="1900" b="0" i="0" u="none" strike="noStrike"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Strukturované pozorování</a:t>
                      </a:r>
                      <a:endParaRPr lang="cs-CZ" sz="2500" b="0" i="0" u="none" strike="noStrike" dirty="0">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917512831"/>
                  </a:ext>
                </a:extLst>
              </a:tr>
              <a:tr h="726591">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Komparativní případová studie</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Experiment</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509211602"/>
                  </a:ext>
                </a:extLst>
              </a:tr>
              <a:tr h="726591">
                <a:tc>
                  <a:txBody>
                    <a:bodyPr/>
                    <a:lstStyle/>
                    <a:p>
                      <a:pPr algn="ctr" fontAlgn="t">
                        <a:lnSpc>
                          <a:spcPct val="107000"/>
                        </a:lnSpc>
                        <a:spcBef>
                          <a:spcPts val="0"/>
                        </a:spcBef>
                        <a:spcAft>
                          <a:spcPts val="800"/>
                        </a:spcAft>
                      </a:pPr>
                      <a:r>
                        <a:rPr lang="cs-CZ" sz="1900" b="0" i="0" u="none" strike="noStrike"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Etnografická analýza</a:t>
                      </a:r>
                      <a:endParaRPr lang="cs-CZ" sz="2500" b="0" i="0" u="none" strike="noStrike" dirty="0">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Regresní analýza</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678730551"/>
                  </a:ext>
                </a:extLst>
              </a:tr>
              <a:tr h="726591">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Kvalitativní obsahová analýza</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Obsahová analýza</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173627328"/>
                  </a:ext>
                </a:extLst>
              </a:tr>
              <a:tr h="726591">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Zakotvená teorie</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fontAlgn="t">
                        <a:lnSpc>
                          <a:spcPct val="107000"/>
                        </a:lnSpc>
                        <a:spcBef>
                          <a:spcPts val="0"/>
                        </a:spcBef>
                        <a:spcAft>
                          <a:spcPts val="800"/>
                        </a:spcAft>
                      </a:pPr>
                      <a:r>
                        <a:rPr lang="cs-CZ" sz="1900" b="0" i="0" u="none" strike="noStrike"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Analýza oficiálních statistik</a:t>
                      </a:r>
                      <a:endParaRPr lang="cs-CZ" sz="2500" b="0" i="0" u="none" strike="noStrike" dirty="0">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825817215"/>
                  </a:ext>
                </a:extLst>
              </a:tr>
            </a:tbl>
          </a:graphicData>
        </a:graphic>
      </p:graphicFrame>
    </p:spTree>
    <p:extLst>
      <p:ext uri="{BB962C8B-B14F-4D97-AF65-F5344CB8AC3E}">
        <p14:creationId xmlns:p14="http://schemas.microsoft.com/office/powerpoint/2010/main" val="128713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41C471C-F82C-9CEB-5BDC-9B52030CEB12}"/>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33309288-0473-5909-2B63-7A9FD1C928EB}"/>
              </a:ext>
            </a:extLst>
          </p:cNvPr>
          <p:cNvSpPr>
            <a:spLocks noGrp="1"/>
          </p:cNvSpPr>
          <p:nvPr>
            <p:ph type="title"/>
          </p:nvPr>
        </p:nvSpPr>
        <p:spPr>
          <a:xfrm>
            <a:off x="719400" y="152212"/>
            <a:ext cx="10753200" cy="451576"/>
          </a:xfrm>
        </p:spPr>
        <p:txBody>
          <a:bodyPr/>
          <a:lstStyle/>
          <a:p>
            <a:pPr algn="ctr"/>
            <a:r>
              <a:rPr lang="cs-CZ" sz="3200" dirty="0"/>
              <a:t>4. Stanovení výzkumných cílů a otázek</a:t>
            </a:r>
          </a:p>
        </p:txBody>
      </p:sp>
      <p:sp>
        <p:nvSpPr>
          <p:cNvPr id="5" name="Zástupný obsah 4">
            <a:extLst>
              <a:ext uri="{FF2B5EF4-FFF2-40B4-BE49-F238E27FC236}">
                <a16:creationId xmlns:a16="http://schemas.microsoft.com/office/drawing/2014/main" id="{BD42E0E4-A95D-041E-C24C-CB810391EB85}"/>
              </a:ext>
            </a:extLst>
          </p:cNvPr>
          <p:cNvSpPr>
            <a:spLocks noGrp="1"/>
          </p:cNvSpPr>
          <p:nvPr>
            <p:ph idx="1"/>
          </p:nvPr>
        </p:nvSpPr>
        <p:spPr>
          <a:xfrm>
            <a:off x="414000" y="805215"/>
            <a:ext cx="10753200" cy="5548785"/>
          </a:xfrm>
        </p:spPr>
        <p:txBody>
          <a:bodyPr/>
          <a:lstStyle/>
          <a:p>
            <a:r>
              <a:rPr lang="cs-CZ" sz="1800" dirty="0"/>
              <a:t>Cíl výzkumu by měl vymezit to, k čemu výzkum směřuje a čeho hodláme dosáhnout.</a:t>
            </a:r>
          </a:p>
          <a:p>
            <a:r>
              <a:rPr lang="cs-CZ" sz="1800" dirty="0"/>
              <a:t>Výzkumnou otázkou se  ptáme na konkrétní výzkumný problém, který chceme objasnit; výzkumné otázky mohou být hlavní a „vedlejší“ (též nazývané obecné a specifické).</a:t>
            </a:r>
          </a:p>
          <a:p>
            <a:r>
              <a:rPr lang="cs-CZ" sz="1800" dirty="0"/>
              <a:t>Hypotéza je obecný výrok, který vyslovuje tvrzení o vztahu dvou či více proměnných, tedy dvou či více jevů v realitě (následně testována).</a:t>
            </a:r>
          </a:p>
          <a:p>
            <a:r>
              <a:rPr lang="cs-CZ" sz="1800" dirty="0"/>
              <a:t>Tři základní druhy otázek: Co? Jak? Proč?</a:t>
            </a:r>
          </a:p>
          <a:p>
            <a:r>
              <a:rPr lang="cs-CZ" sz="1800" dirty="0"/>
              <a:t>Hierarchie konceptů (</a:t>
            </a:r>
            <a:r>
              <a:rPr lang="cs-CZ" sz="1800" dirty="0" err="1"/>
              <a:t>Punch</a:t>
            </a:r>
            <a:r>
              <a:rPr lang="cs-CZ" sz="1800" dirty="0"/>
              <a:t>):</a:t>
            </a:r>
          </a:p>
          <a:p>
            <a:pPr marL="72000" indent="0">
              <a:buNone/>
            </a:pPr>
            <a:r>
              <a:rPr lang="cs-CZ" sz="1800" dirty="0"/>
              <a:t>	1. Výzkumná oblast </a:t>
            </a:r>
          </a:p>
          <a:p>
            <a:pPr marL="72000" indent="0">
              <a:buNone/>
            </a:pPr>
            <a:r>
              <a:rPr lang="cs-CZ" sz="1800" dirty="0"/>
              <a:t>	2. Výzkumné téma </a:t>
            </a:r>
          </a:p>
          <a:p>
            <a:pPr marL="72000" indent="0">
              <a:buNone/>
            </a:pPr>
            <a:r>
              <a:rPr lang="cs-CZ" sz="1800" dirty="0"/>
              <a:t>	3. Všeobecné výzkumné otázky </a:t>
            </a:r>
          </a:p>
          <a:p>
            <a:pPr marL="72000" indent="0">
              <a:buNone/>
            </a:pPr>
            <a:r>
              <a:rPr lang="cs-CZ" sz="1800" dirty="0"/>
              <a:t>	4. Specifické výzkumné otázky </a:t>
            </a:r>
          </a:p>
          <a:p>
            <a:pPr marL="72000" indent="0">
              <a:buNone/>
            </a:pPr>
            <a:r>
              <a:rPr lang="cs-CZ" sz="1800" dirty="0"/>
              <a:t>	5. Otázky při sběru dat </a:t>
            </a:r>
          </a:p>
          <a:p>
            <a:endParaRPr lang="cs-CZ" sz="1800" dirty="0"/>
          </a:p>
          <a:p>
            <a:endParaRPr lang="cs-CZ" sz="1000" dirty="0"/>
          </a:p>
          <a:p>
            <a:endParaRPr lang="cs-CZ" dirty="0"/>
          </a:p>
        </p:txBody>
      </p:sp>
    </p:spTree>
    <p:extLst>
      <p:ext uri="{BB962C8B-B14F-4D97-AF65-F5344CB8AC3E}">
        <p14:creationId xmlns:p14="http://schemas.microsoft.com/office/powerpoint/2010/main" val="330466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D7F07AA-3EA2-0A3D-05C9-FC33EC59164A}"/>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B82D7AAF-B5E9-5D7F-A66A-414BD6F81387}"/>
              </a:ext>
            </a:extLst>
          </p:cNvPr>
          <p:cNvSpPr>
            <a:spLocks noGrp="1"/>
          </p:cNvSpPr>
          <p:nvPr>
            <p:ph type="title"/>
          </p:nvPr>
        </p:nvSpPr>
        <p:spPr>
          <a:xfrm>
            <a:off x="906613" y="152212"/>
            <a:ext cx="10753200" cy="451576"/>
          </a:xfrm>
        </p:spPr>
        <p:txBody>
          <a:bodyPr/>
          <a:lstStyle/>
          <a:p>
            <a:pPr algn="ctr"/>
            <a:r>
              <a:rPr lang="cs-CZ" sz="3200" dirty="0"/>
              <a:t>4. Stanovení výzkumných cílů a otázek</a:t>
            </a:r>
          </a:p>
        </p:txBody>
      </p:sp>
      <p:pic>
        <p:nvPicPr>
          <p:cNvPr id="7" name="Zástupný obsah 6">
            <a:extLst>
              <a:ext uri="{FF2B5EF4-FFF2-40B4-BE49-F238E27FC236}">
                <a16:creationId xmlns:a16="http://schemas.microsoft.com/office/drawing/2014/main" id="{D0D8E9B0-C356-D52F-843A-AF75783FBFCD}"/>
              </a:ext>
            </a:extLst>
          </p:cNvPr>
          <p:cNvPicPr>
            <a:picLocks noGrp="1" noChangeAspect="1"/>
          </p:cNvPicPr>
          <p:nvPr>
            <p:ph idx="1"/>
          </p:nvPr>
        </p:nvPicPr>
        <p:blipFill>
          <a:blip r:embed="rId2"/>
          <a:stretch>
            <a:fillRect/>
          </a:stretch>
        </p:blipFill>
        <p:spPr>
          <a:xfrm>
            <a:off x="1278294" y="936625"/>
            <a:ext cx="8865854" cy="4534618"/>
          </a:xfrm>
        </p:spPr>
      </p:pic>
    </p:spTree>
    <p:extLst>
      <p:ext uri="{BB962C8B-B14F-4D97-AF65-F5344CB8AC3E}">
        <p14:creationId xmlns:p14="http://schemas.microsoft.com/office/powerpoint/2010/main" val="26699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261A6F3-B7EC-1FA4-651F-98959B80A4D5}"/>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67F0D4D3-7CE5-766E-7FC9-70642DA6C569}"/>
              </a:ext>
            </a:extLst>
          </p:cNvPr>
          <p:cNvSpPr>
            <a:spLocks noGrp="1"/>
          </p:cNvSpPr>
          <p:nvPr>
            <p:ph type="title"/>
          </p:nvPr>
        </p:nvSpPr>
        <p:spPr/>
        <p:txBody>
          <a:bodyPr/>
          <a:lstStyle/>
          <a:p>
            <a:pPr algn="ctr"/>
            <a:r>
              <a:rPr lang="cs-CZ" sz="3200" dirty="0"/>
              <a:t>4. Stanovení výzkumných cílů a otázek</a:t>
            </a:r>
          </a:p>
        </p:txBody>
      </p:sp>
      <p:pic>
        <p:nvPicPr>
          <p:cNvPr id="7" name="Zástupný obsah 6">
            <a:extLst>
              <a:ext uri="{FF2B5EF4-FFF2-40B4-BE49-F238E27FC236}">
                <a16:creationId xmlns:a16="http://schemas.microsoft.com/office/drawing/2014/main" id="{14CCDE16-5A24-D614-8260-068BC1EE88F4}"/>
              </a:ext>
            </a:extLst>
          </p:cNvPr>
          <p:cNvPicPr>
            <a:picLocks noGrp="1" noChangeAspect="1"/>
          </p:cNvPicPr>
          <p:nvPr>
            <p:ph idx="1"/>
          </p:nvPr>
        </p:nvPicPr>
        <p:blipFill>
          <a:blip r:embed="rId2"/>
          <a:stretch>
            <a:fillRect/>
          </a:stretch>
        </p:blipFill>
        <p:spPr>
          <a:xfrm>
            <a:off x="1953073" y="1692275"/>
            <a:ext cx="8287441" cy="4140200"/>
          </a:xfrm>
        </p:spPr>
      </p:pic>
    </p:spTree>
    <p:extLst>
      <p:ext uri="{BB962C8B-B14F-4D97-AF65-F5344CB8AC3E}">
        <p14:creationId xmlns:p14="http://schemas.microsoft.com/office/powerpoint/2010/main" val="121162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A12BEF6-1F87-871B-29D6-910D1C69D649}"/>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D7E315F0-AE3D-8EFF-6436-1FF8456AE035}"/>
              </a:ext>
            </a:extLst>
          </p:cNvPr>
          <p:cNvSpPr>
            <a:spLocks noGrp="1"/>
          </p:cNvSpPr>
          <p:nvPr>
            <p:ph type="title"/>
          </p:nvPr>
        </p:nvSpPr>
        <p:spPr/>
        <p:txBody>
          <a:bodyPr/>
          <a:lstStyle/>
          <a:p>
            <a:pPr algn="ctr"/>
            <a:r>
              <a:rPr lang="cs-CZ" sz="3200" dirty="0"/>
              <a:t>5. Sběr dat</a:t>
            </a:r>
          </a:p>
        </p:txBody>
      </p:sp>
      <p:sp>
        <p:nvSpPr>
          <p:cNvPr id="5" name="Zástupný obsah 4">
            <a:extLst>
              <a:ext uri="{FF2B5EF4-FFF2-40B4-BE49-F238E27FC236}">
                <a16:creationId xmlns:a16="http://schemas.microsoft.com/office/drawing/2014/main" id="{725E854D-469B-4A06-71D9-BC674F014BE7}"/>
              </a:ext>
            </a:extLst>
          </p:cNvPr>
          <p:cNvSpPr>
            <a:spLocks noGrp="1"/>
          </p:cNvSpPr>
          <p:nvPr>
            <p:ph idx="1"/>
          </p:nvPr>
        </p:nvSpPr>
        <p:spPr>
          <a:xfrm>
            <a:off x="540000" y="1359001"/>
            <a:ext cx="6419461" cy="4139998"/>
          </a:xfrm>
        </p:spPr>
        <p:txBody>
          <a:bodyPr/>
          <a:lstStyle/>
          <a:p>
            <a:r>
              <a:rPr lang="cs-CZ" sz="1800" dirty="0"/>
              <a:t>Důležitý je přesný a jasný popis. </a:t>
            </a:r>
          </a:p>
          <a:p>
            <a:r>
              <a:rPr lang="cs-CZ" sz="1800" dirty="0"/>
              <a:t>Způsob získávání – terénní výzkum, elektronické zdroje, sekundární analýza. </a:t>
            </a:r>
          </a:p>
          <a:p>
            <a:r>
              <a:rPr lang="cs-CZ" sz="1800" dirty="0"/>
              <a:t>Příklady technik: </a:t>
            </a:r>
          </a:p>
          <a:p>
            <a:pPr lvl="1"/>
            <a:r>
              <a:rPr lang="cs-CZ" sz="1800" dirty="0"/>
              <a:t>Dotazník – míra standardizace, strukturovanosti </a:t>
            </a:r>
          </a:p>
          <a:p>
            <a:pPr lvl="1"/>
            <a:r>
              <a:rPr lang="cs-CZ" sz="1800" dirty="0"/>
              <a:t>Pozorování – skryté, otevřené, zúčastněné, nezúčastněné </a:t>
            </a:r>
          </a:p>
          <a:p>
            <a:pPr lvl="1"/>
            <a:r>
              <a:rPr lang="cs-CZ" sz="1800" dirty="0"/>
              <a:t>Analýza dokumentů – jaký typ dokumentů, odkud je budete čerpat (zdroj)</a:t>
            </a:r>
          </a:p>
        </p:txBody>
      </p:sp>
      <p:pic>
        <p:nvPicPr>
          <p:cNvPr id="7" name="Obrázek 6">
            <a:extLst>
              <a:ext uri="{FF2B5EF4-FFF2-40B4-BE49-F238E27FC236}">
                <a16:creationId xmlns:a16="http://schemas.microsoft.com/office/drawing/2014/main" id="{398376E6-0614-B51F-031B-4A25A51FC673}"/>
              </a:ext>
            </a:extLst>
          </p:cNvPr>
          <p:cNvPicPr>
            <a:picLocks noChangeAspect="1"/>
          </p:cNvPicPr>
          <p:nvPr/>
        </p:nvPicPr>
        <p:blipFill>
          <a:blip r:embed="rId2"/>
          <a:stretch>
            <a:fillRect/>
          </a:stretch>
        </p:blipFill>
        <p:spPr>
          <a:xfrm>
            <a:off x="6812881" y="1154233"/>
            <a:ext cx="4839119" cy="4549534"/>
          </a:xfrm>
          <a:prstGeom prst="rect">
            <a:avLst/>
          </a:prstGeom>
        </p:spPr>
      </p:pic>
    </p:spTree>
    <p:extLst>
      <p:ext uri="{BB962C8B-B14F-4D97-AF65-F5344CB8AC3E}">
        <p14:creationId xmlns:p14="http://schemas.microsoft.com/office/powerpoint/2010/main" val="117934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6C267F0-4038-48E8-8F1E-D9ED69330100}"/>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7061D6FE-4557-70DC-EEA5-5E1C4BEB95B1}"/>
              </a:ext>
            </a:extLst>
          </p:cNvPr>
          <p:cNvSpPr>
            <a:spLocks noGrp="1"/>
          </p:cNvSpPr>
          <p:nvPr>
            <p:ph type="title"/>
          </p:nvPr>
        </p:nvSpPr>
        <p:spPr>
          <a:xfrm>
            <a:off x="540000" y="152212"/>
            <a:ext cx="10753200" cy="451576"/>
          </a:xfrm>
        </p:spPr>
        <p:txBody>
          <a:bodyPr/>
          <a:lstStyle/>
          <a:p>
            <a:pPr algn="ctr"/>
            <a:r>
              <a:rPr lang="cs-CZ" sz="3200" dirty="0"/>
              <a:t>6. Analýza dat</a:t>
            </a:r>
          </a:p>
        </p:txBody>
      </p:sp>
      <p:sp>
        <p:nvSpPr>
          <p:cNvPr id="5" name="Zástupný obsah 4">
            <a:extLst>
              <a:ext uri="{FF2B5EF4-FFF2-40B4-BE49-F238E27FC236}">
                <a16:creationId xmlns:a16="http://schemas.microsoft.com/office/drawing/2014/main" id="{7558D325-E9C9-5308-F739-21F94E69F7FF}"/>
              </a:ext>
            </a:extLst>
          </p:cNvPr>
          <p:cNvSpPr>
            <a:spLocks noGrp="1"/>
          </p:cNvSpPr>
          <p:nvPr>
            <p:ph idx="1"/>
          </p:nvPr>
        </p:nvSpPr>
        <p:spPr>
          <a:xfrm>
            <a:off x="253470" y="571784"/>
            <a:ext cx="7052205" cy="5656215"/>
          </a:xfrm>
        </p:spPr>
        <p:txBody>
          <a:bodyPr/>
          <a:lstStyle/>
          <a:p>
            <a:r>
              <a:rPr lang="cs-CZ" sz="1800" dirty="0"/>
              <a:t>Racionální proces, práce se získanými daty.</a:t>
            </a:r>
          </a:p>
          <a:p>
            <a:r>
              <a:rPr lang="cs-CZ" sz="1800" dirty="0"/>
              <a:t>Cíle: </a:t>
            </a:r>
          </a:p>
          <a:p>
            <a:pPr lvl="1"/>
            <a:r>
              <a:rPr lang="cs-CZ" sz="1800" dirty="0"/>
              <a:t>Najít odpovědi na otázky </a:t>
            </a:r>
          </a:p>
          <a:p>
            <a:pPr lvl="1"/>
            <a:r>
              <a:rPr lang="cs-CZ" sz="1800" dirty="0"/>
              <a:t>Potvrdit / zamítnout hypotézy </a:t>
            </a:r>
          </a:p>
          <a:p>
            <a:r>
              <a:rPr lang="cs-CZ" sz="1800" dirty="0"/>
              <a:t>Porovnávání proměnných, hledání vzorců a pravidelností, analýza a syntéza.</a:t>
            </a:r>
          </a:p>
          <a:p>
            <a:r>
              <a:rPr lang="cs-CZ" sz="1800" dirty="0"/>
              <a:t>Vyloučení zdánlivých vztahů.</a:t>
            </a:r>
          </a:p>
          <a:p>
            <a:r>
              <a:rPr lang="cs-CZ" sz="1800" dirty="0"/>
              <a:t>Triangulace: strategie a přístup, který pomáhá získat komplexní náhled na zkoumaný jev. Ověření validity pomocí dvou a více zdrojů, metod, experimentů apod.</a:t>
            </a:r>
          </a:p>
          <a:p>
            <a:pPr marL="666900" lvl="1" indent="-342900">
              <a:buAutoNum type="alphaUcParenR"/>
            </a:pPr>
            <a:r>
              <a:rPr lang="cs-CZ" sz="1600" dirty="0"/>
              <a:t>Triangulace metod</a:t>
            </a:r>
          </a:p>
          <a:p>
            <a:pPr marL="666900" lvl="1" indent="-342900">
              <a:buAutoNum type="alphaUcParenR"/>
            </a:pPr>
            <a:r>
              <a:rPr lang="cs-CZ" sz="1600" dirty="0"/>
              <a:t>Triangulace zdrojů</a:t>
            </a:r>
          </a:p>
          <a:p>
            <a:pPr marL="666900" lvl="1" indent="-342900">
              <a:buAutoNum type="alphaUcParenR"/>
            </a:pPr>
            <a:r>
              <a:rPr lang="cs-CZ" sz="1600" dirty="0"/>
              <a:t>Triangulace teorií</a:t>
            </a:r>
          </a:p>
          <a:p>
            <a:pPr marL="666900" lvl="1" indent="-342900">
              <a:buAutoNum type="alphaUcParenR"/>
            </a:pPr>
            <a:r>
              <a:rPr lang="cs-CZ" sz="1600" dirty="0"/>
              <a:t>Triangulace výzkumníků</a:t>
            </a:r>
          </a:p>
          <a:p>
            <a:endParaRPr lang="cs-CZ" dirty="0"/>
          </a:p>
        </p:txBody>
      </p:sp>
      <p:pic>
        <p:nvPicPr>
          <p:cNvPr id="7" name="Obrázek 6">
            <a:extLst>
              <a:ext uri="{FF2B5EF4-FFF2-40B4-BE49-F238E27FC236}">
                <a16:creationId xmlns:a16="http://schemas.microsoft.com/office/drawing/2014/main" id="{7FF4814E-B980-19CD-A0C7-6B380B419B8D}"/>
              </a:ext>
            </a:extLst>
          </p:cNvPr>
          <p:cNvPicPr>
            <a:picLocks noChangeAspect="1"/>
          </p:cNvPicPr>
          <p:nvPr/>
        </p:nvPicPr>
        <p:blipFill>
          <a:blip r:embed="rId2"/>
          <a:stretch>
            <a:fillRect/>
          </a:stretch>
        </p:blipFill>
        <p:spPr>
          <a:xfrm>
            <a:off x="7263270" y="1824545"/>
            <a:ext cx="4928730" cy="2548895"/>
          </a:xfrm>
          <a:prstGeom prst="rect">
            <a:avLst/>
          </a:prstGeom>
        </p:spPr>
      </p:pic>
    </p:spTree>
    <p:extLst>
      <p:ext uri="{BB962C8B-B14F-4D97-AF65-F5344CB8AC3E}">
        <p14:creationId xmlns:p14="http://schemas.microsoft.com/office/powerpoint/2010/main" val="313130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04F38C6-8BEE-A3FC-9F33-F2A5F3214746}"/>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D3631D7C-486D-239F-80D1-158A44474208}"/>
              </a:ext>
            </a:extLst>
          </p:cNvPr>
          <p:cNvSpPr>
            <a:spLocks noGrp="1"/>
          </p:cNvSpPr>
          <p:nvPr>
            <p:ph type="title"/>
          </p:nvPr>
        </p:nvSpPr>
        <p:spPr>
          <a:xfrm>
            <a:off x="540000" y="255150"/>
            <a:ext cx="10753200" cy="451576"/>
          </a:xfrm>
        </p:spPr>
        <p:txBody>
          <a:bodyPr/>
          <a:lstStyle/>
          <a:p>
            <a:pPr algn="ctr"/>
            <a:r>
              <a:rPr lang="cs-CZ" sz="3200" dirty="0"/>
              <a:t>7. Zpracování výstupu</a:t>
            </a:r>
          </a:p>
        </p:txBody>
      </p:sp>
      <p:sp>
        <p:nvSpPr>
          <p:cNvPr id="5" name="Zástupný obsah 4">
            <a:extLst>
              <a:ext uri="{FF2B5EF4-FFF2-40B4-BE49-F238E27FC236}">
                <a16:creationId xmlns:a16="http://schemas.microsoft.com/office/drawing/2014/main" id="{05D97DD6-14E0-7A4F-E958-C43F7B38F6C9}"/>
              </a:ext>
            </a:extLst>
          </p:cNvPr>
          <p:cNvSpPr>
            <a:spLocks noGrp="1"/>
          </p:cNvSpPr>
          <p:nvPr>
            <p:ph idx="1"/>
          </p:nvPr>
        </p:nvSpPr>
        <p:spPr>
          <a:xfrm>
            <a:off x="540000" y="1223449"/>
            <a:ext cx="10753200" cy="4139998"/>
          </a:xfrm>
        </p:spPr>
        <p:txBody>
          <a:bodyPr/>
          <a:lstStyle/>
          <a:p>
            <a:r>
              <a:rPr lang="cs-CZ" sz="1800" dirty="0"/>
              <a:t>Jeden autor/více autorů (hlavní/další).</a:t>
            </a:r>
          </a:p>
          <a:p>
            <a:r>
              <a:rPr lang="cs-CZ" sz="1800" dirty="0"/>
              <a:t>Vytvoření osnovy (vhodná logická struktura).</a:t>
            </a:r>
          </a:p>
          <a:p>
            <a:r>
              <a:rPr lang="cs-CZ" sz="1800" dirty="0"/>
              <a:t>Volba odpovídajícího stylu a žánru publikace.  </a:t>
            </a:r>
          </a:p>
          <a:p>
            <a:r>
              <a:rPr lang="cs-CZ" sz="1800" dirty="0"/>
              <a:t>Odpovídající grafika a doplňky (grafy, tabulky, fotografie).</a:t>
            </a:r>
          </a:p>
          <a:p>
            <a:r>
              <a:rPr lang="cs-CZ" sz="1800" dirty="0"/>
              <a:t>Jasná formulace závěrů (odpovědi na výzkumné otázky).</a:t>
            </a:r>
          </a:p>
          <a:p>
            <a:r>
              <a:rPr lang="cs-CZ" sz="1800" dirty="0"/>
              <a:t>Potenciálně formulace abstraktu a klíčových slov.</a:t>
            </a:r>
          </a:p>
          <a:p>
            <a:r>
              <a:rPr lang="cs-CZ" sz="1800" dirty="0"/>
              <a:t>Dodržování příslušných citačních norem  (jeden styl).</a:t>
            </a:r>
          </a:p>
          <a:p>
            <a:endParaRPr lang="cs-CZ" dirty="0"/>
          </a:p>
        </p:txBody>
      </p:sp>
    </p:spTree>
    <p:extLst>
      <p:ext uri="{BB962C8B-B14F-4D97-AF65-F5344CB8AC3E}">
        <p14:creationId xmlns:p14="http://schemas.microsoft.com/office/powerpoint/2010/main" val="32533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11B452F-6094-5850-431D-78B870515121}"/>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D46940E2-B371-804E-4B2B-56D3C6DAD4A6}"/>
              </a:ext>
            </a:extLst>
          </p:cNvPr>
          <p:cNvSpPr>
            <a:spLocks noGrp="1"/>
          </p:cNvSpPr>
          <p:nvPr>
            <p:ph type="title"/>
          </p:nvPr>
        </p:nvSpPr>
        <p:spPr/>
        <p:txBody>
          <a:bodyPr/>
          <a:lstStyle/>
          <a:p>
            <a:pPr algn="ctr"/>
            <a:r>
              <a:rPr lang="cs-CZ" dirty="0"/>
              <a:t>Cíle přednášky</a:t>
            </a:r>
          </a:p>
        </p:txBody>
      </p:sp>
      <p:sp>
        <p:nvSpPr>
          <p:cNvPr id="5" name="Zástupný obsah 4">
            <a:extLst>
              <a:ext uri="{FF2B5EF4-FFF2-40B4-BE49-F238E27FC236}">
                <a16:creationId xmlns:a16="http://schemas.microsoft.com/office/drawing/2014/main" id="{D4E3F4EE-D201-BF12-EC5E-F05F6B570F4A}"/>
              </a:ext>
            </a:extLst>
          </p:cNvPr>
          <p:cNvSpPr>
            <a:spLocks noGrp="1"/>
          </p:cNvSpPr>
          <p:nvPr>
            <p:ph idx="1"/>
          </p:nvPr>
        </p:nvSpPr>
        <p:spPr/>
        <p:txBody>
          <a:bodyPr/>
          <a:lstStyle/>
          <a:p>
            <a:r>
              <a:rPr lang="cs-CZ" dirty="0"/>
              <a:t>Základní metodologické termíny</a:t>
            </a:r>
          </a:p>
          <a:p>
            <a:r>
              <a:rPr lang="cs-CZ" dirty="0"/>
              <a:t>Seznámit se s tím, co je to metodologie</a:t>
            </a:r>
          </a:p>
          <a:p>
            <a:r>
              <a:rPr lang="cs-CZ" dirty="0"/>
              <a:t>Jak vypadá vědecká práce a její výzkumný rámec</a:t>
            </a:r>
          </a:p>
          <a:p>
            <a:r>
              <a:rPr lang="cs-CZ" dirty="0"/>
              <a:t>Co jsou to kvalitativní a kvantitativní metody</a:t>
            </a:r>
          </a:p>
        </p:txBody>
      </p:sp>
    </p:spTree>
    <p:extLst>
      <p:ext uri="{BB962C8B-B14F-4D97-AF65-F5344CB8AC3E}">
        <p14:creationId xmlns:p14="http://schemas.microsoft.com/office/powerpoint/2010/main" val="3649767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36A0F10-0A8D-FBBE-A802-8F1013DB0760}"/>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8D073235-D822-3921-0EF5-C2BF97AA0DC1}"/>
              </a:ext>
            </a:extLst>
          </p:cNvPr>
          <p:cNvSpPr>
            <a:spLocks noGrp="1"/>
          </p:cNvSpPr>
          <p:nvPr>
            <p:ph type="title"/>
          </p:nvPr>
        </p:nvSpPr>
        <p:spPr>
          <a:xfrm>
            <a:off x="666000" y="234808"/>
            <a:ext cx="10753200" cy="451576"/>
          </a:xfrm>
        </p:spPr>
        <p:txBody>
          <a:bodyPr/>
          <a:lstStyle/>
          <a:p>
            <a:pPr algn="ctr"/>
            <a:r>
              <a:rPr lang="cs-CZ" sz="3200" dirty="0"/>
              <a:t>7. Zpracování výstupu – struktura textu příklady</a:t>
            </a:r>
          </a:p>
        </p:txBody>
      </p:sp>
      <p:pic>
        <p:nvPicPr>
          <p:cNvPr id="7" name="Zástupný obsah 6">
            <a:extLst>
              <a:ext uri="{FF2B5EF4-FFF2-40B4-BE49-F238E27FC236}">
                <a16:creationId xmlns:a16="http://schemas.microsoft.com/office/drawing/2014/main" id="{BF070FFC-147F-1484-B0D9-2501FFA133BE}"/>
              </a:ext>
            </a:extLst>
          </p:cNvPr>
          <p:cNvPicPr>
            <a:picLocks noGrp="1" noChangeAspect="1"/>
          </p:cNvPicPr>
          <p:nvPr>
            <p:ph idx="1"/>
          </p:nvPr>
        </p:nvPicPr>
        <p:blipFill>
          <a:blip r:embed="rId2"/>
          <a:stretch>
            <a:fillRect/>
          </a:stretch>
        </p:blipFill>
        <p:spPr>
          <a:xfrm>
            <a:off x="3835570" y="820607"/>
            <a:ext cx="4804430" cy="5659393"/>
          </a:xfrm>
        </p:spPr>
      </p:pic>
    </p:spTree>
    <p:extLst>
      <p:ext uri="{BB962C8B-B14F-4D97-AF65-F5344CB8AC3E}">
        <p14:creationId xmlns:p14="http://schemas.microsoft.com/office/powerpoint/2010/main" val="229947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45DD2D6-5300-22C0-3C34-BAAE2023B4C8}"/>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6EEA0822-B501-F7C9-A17F-1A2CE0078872}"/>
              </a:ext>
            </a:extLst>
          </p:cNvPr>
          <p:cNvSpPr>
            <a:spLocks noGrp="1"/>
          </p:cNvSpPr>
          <p:nvPr>
            <p:ph type="title"/>
          </p:nvPr>
        </p:nvSpPr>
        <p:spPr>
          <a:xfrm>
            <a:off x="414000" y="152212"/>
            <a:ext cx="10753200" cy="451576"/>
          </a:xfrm>
        </p:spPr>
        <p:txBody>
          <a:bodyPr/>
          <a:lstStyle/>
          <a:p>
            <a:pPr algn="ctr"/>
            <a:r>
              <a:rPr lang="cs-CZ" sz="3200" dirty="0"/>
              <a:t>8. Publikace</a:t>
            </a:r>
          </a:p>
        </p:txBody>
      </p:sp>
      <p:sp>
        <p:nvSpPr>
          <p:cNvPr id="5" name="Zástupný obsah 4">
            <a:extLst>
              <a:ext uri="{FF2B5EF4-FFF2-40B4-BE49-F238E27FC236}">
                <a16:creationId xmlns:a16="http://schemas.microsoft.com/office/drawing/2014/main" id="{69E5C757-FE59-8AD5-B5B6-514725D42854}"/>
              </a:ext>
            </a:extLst>
          </p:cNvPr>
          <p:cNvSpPr>
            <a:spLocks noGrp="1"/>
          </p:cNvSpPr>
          <p:nvPr>
            <p:ph idx="1"/>
          </p:nvPr>
        </p:nvSpPr>
        <p:spPr>
          <a:xfrm>
            <a:off x="540000" y="856728"/>
            <a:ext cx="10753200" cy="5371272"/>
          </a:xfrm>
        </p:spPr>
        <p:txBody>
          <a:bodyPr/>
          <a:lstStyle/>
          <a:p>
            <a:r>
              <a:rPr lang="cs-CZ" sz="1800" dirty="0"/>
              <a:t>Nalezení vhodné platformy pro publikaci  (daná/volitelná) – dané jsou např. i seminární/bakalářské práce, volitelný je časopis (nicméně je třeba najít tematicky odpovídající).</a:t>
            </a:r>
          </a:p>
          <a:p>
            <a:r>
              <a:rPr lang="cs-CZ" sz="1800" dirty="0"/>
              <a:t>Publikace může být diskutována v průběhu zpracování na odborných fórech (některé konferenční </a:t>
            </a:r>
            <a:r>
              <a:rPr lang="cs-CZ" sz="1800" dirty="0" err="1"/>
              <a:t>papery</a:t>
            </a:r>
            <a:r>
              <a:rPr lang="cs-CZ" sz="1800" dirty="0"/>
              <a:t>).</a:t>
            </a:r>
          </a:p>
          <a:p>
            <a:r>
              <a:rPr lang="cs-CZ" sz="1800" dirty="0"/>
              <a:t>Peer-</a:t>
            </a:r>
            <a:r>
              <a:rPr lang="cs-CZ" sz="1800" dirty="0" err="1"/>
              <a:t>review</a:t>
            </a:r>
            <a:r>
              <a:rPr lang="cs-CZ" sz="1800" dirty="0"/>
              <a:t> proces (recenzenti, posuzovatelé apod.), na univerzitě hodnocení od vyučujícího.</a:t>
            </a:r>
          </a:p>
          <a:p>
            <a:r>
              <a:rPr lang="cs-CZ" sz="1800" dirty="0"/>
              <a:t>Hlavní formy publikací ve vědecké sféře:</a:t>
            </a:r>
          </a:p>
          <a:p>
            <a:pPr lvl="1"/>
            <a:r>
              <a:rPr lang="cs-CZ" sz="1600" dirty="0"/>
              <a:t>Odborné knihy (monografie)</a:t>
            </a:r>
          </a:p>
          <a:p>
            <a:pPr lvl="1"/>
            <a:r>
              <a:rPr lang="cs-CZ" sz="1600" dirty="0"/>
              <a:t>Články v odborných časopisech</a:t>
            </a:r>
          </a:p>
          <a:p>
            <a:pPr lvl="1"/>
            <a:r>
              <a:rPr lang="cs-CZ" sz="1600" dirty="0"/>
              <a:t>Sborníky</a:t>
            </a:r>
          </a:p>
          <a:p>
            <a:pPr lvl="1"/>
            <a:r>
              <a:rPr lang="cs-CZ" sz="1600" dirty="0"/>
              <a:t>Konferenční vystoupení a abstrakty</a:t>
            </a:r>
          </a:p>
          <a:p>
            <a:pPr lvl="1"/>
            <a:r>
              <a:rPr lang="cs-CZ" sz="1600" dirty="0"/>
              <a:t>Výzkumné zprávy  </a:t>
            </a:r>
          </a:p>
          <a:p>
            <a:pPr lvl="1"/>
            <a:r>
              <a:rPr lang="cs-CZ" sz="1600" dirty="0"/>
              <a:t>Učební a popularizační výstupy </a:t>
            </a:r>
          </a:p>
          <a:p>
            <a:endParaRPr lang="cs-CZ" dirty="0"/>
          </a:p>
        </p:txBody>
      </p:sp>
    </p:spTree>
    <p:extLst>
      <p:ext uri="{BB962C8B-B14F-4D97-AF65-F5344CB8AC3E}">
        <p14:creationId xmlns:p14="http://schemas.microsoft.com/office/powerpoint/2010/main" val="2069676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2951178-39D3-16B8-11E9-4A08F292CB25}"/>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548FA600-B5AC-A2B7-FCC9-67FA19D34744}"/>
              </a:ext>
            </a:extLst>
          </p:cNvPr>
          <p:cNvSpPr>
            <a:spLocks noGrp="1"/>
          </p:cNvSpPr>
          <p:nvPr>
            <p:ph type="title"/>
          </p:nvPr>
        </p:nvSpPr>
        <p:spPr/>
        <p:txBody>
          <a:bodyPr/>
          <a:lstStyle/>
          <a:p>
            <a:pPr algn="ctr"/>
            <a:r>
              <a:rPr lang="cs-CZ" sz="3200" dirty="0"/>
              <a:t>9. Recepce</a:t>
            </a:r>
          </a:p>
        </p:txBody>
      </p:sp>
      <p:sp>
        <p:nvSpPr>
          <p:cNvPr id="5" name="Zástupný obsah 4">
            <a:extLst>
              <a:ext uri="{FF2B5EF4-FFF2-40B4-BE49-F238E27FC236}">
                <a16:creationId xmlns:a16="http://schemas.microsoft.com/office/drawing/2014/main" id="{A61EDA26-F6CB-D813-4C75-1C6FDE9D8058}"/>
              </a:ext>
            </a:extLst>
          </p:cNvPr>
          <p:cNvSpPr>
            <a:spLocks noGrp="1"/>
          </p:cNvSpPr>
          <p:nvPr>
            <p:ph idx="1"/>
          </p:nvPr>
        </p:nvSpPr>
        <p:spPr/>
        <p:txBody>
          <a:bodyPr/>
          <a:lstStyle/>
          <a:p>
            <a:r>
              <a:rPr lang="cs-CZ" sz="1800" dirty="0"/>
              <a:t>Sledování ohlasů na publikaci (recenze, citace).</a:t>
            </a:r>
          </a:p>
          <a:p>
            <a:r>
              <a:rPr lang="cs-CZ" sz="1800" dirty="0"/>
              <a:t>Představení publikace a diskuse na odborných fórech (konference apod.).</a:t>
            </a:r>
          </a:p>
          <a:p>
            <a:r>
              <a:rPr lang="cs-CZ" sz="1800" dirty="0"/>
              <a:t>Popularizace výstupů pro širší veřejnost (rozhovory pro média apod. a sledování ohlasů).</a:t>
            </a:r>
          </a:p>
          <a:p>
            <a:r>
              <a:rPr lang="cs-CZ" sz="1800" dirty="0"/>
              <a:t>Sledování dopadů ve výuce (sylaby apod.).</a:t>
            </a:r>
          </a:p>
          <a:p>
            <a:r>
              <a:rPr lang="cs-CZ" sz="1800" dirty="0"/>
              <a:t>Sledování dopadů v praxi.</a:t>
            </a:r>
          </a:p>
          <a:p>
            <a:r>
              <a:rPr lang="cs-CZ" sz="1800" dirty="0"/>
              <a:t>Využití a kontrola zjištění při dalším vlastním výzkumu.</a:t>
            </a:r>
          </a:p>
          <a:p>
            <a:endParaRPr lang="cs-CZ" dirty="0"/>
          </a:p>
        </p:txBody>
      </p:sp>
    </p:spTree>
    <p:extLst>
      <p:ext uri="{BB962C8B-B14F-4D97-AF65-F5344CB8AC3E}">
        <p14:creationId xmlns:p14="http://schemas.microsoft.com/office/powerpoint/2010/main" val="188254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09D1CEA-D50C-09A3-75EC-7332BA316918}"/>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E9A10F28-52B4-20BA-0FAF-FB39F928D582}"/>
              </a:ext>
            </a:extLst>
          </p:cNvPr>
          <p:cNvSpPr>
            <a:spLocks noGrp="1"/>
          </p:cNvSpPr>
          <p:nvPr>
            <p:ph type="title"/>
          </p:nvPr>
        </p:nvSpPr>
        <p:spPr>
          <a:xfrm>
            <a:off x="719400" y="449412"/>
            <a:ext cx="10753200" cy="451576"/>
          </a:xfrm>
        </p:spPr>
        <p:txBody>
          <a:bodyPr/>
          <a:lstStyle/>
          <a:p>
            <a:pPr algn="ctr"/>
            <a:r>
              <a:rPr lang="cs-CZ" sz="3200" dirty="0"/>
              <a:t>Jak vypadá výzkum? – Proces vědecké práce</a:t>
            </a:r>
          </a:p>
        </p:txBody>
      </p:sp>
      <p:sp>
        <p:nvSpPr>
          <p:cNvPr id="5" name="Zástupný obsah 4">
            <a:extLst>
              <a:ext uri="{FF2B5EF4-FFF2-40B4-BE49-F238E27FC236}">
                <a16:creationId xmlns:a16="http://schemas.microsoft.com/office/drawing/2014/main" id="{7D8F1050-0CB5-366E-5EE7-B7F9782DEDD1}"/>
              </a:ext>
            </a:extLst>
          </p:cNvPr>
          <p:cNvSpPr>
            <a:spLocks noGrp="1"/>
          </p:cNvSpPr>
          <p:nvPr>
            <p:ph idx="1"/>
          </p:nvPr>
        </p:nvSpPr>
        <p:spPr>
          <a:xfrm>
            <a:off x="666000" y="1629789"/>
            <a:ext cx="10753200" cy="4139998"/>
          </a:xfrm>
        </p:spPr>
        <p:txBody>
          <a:bodyPr/>
          <a:lstStyle/>
          <a:p>
            <a:pPr marL="514350" indent="-514350">
              <a:buAutoNum type="arabicPeriod"/>
            </a:pPr>
            <a:r>
              <a:rPr lang="cs-CZ" dirty="0"/>
              <a:t>Identifikace výzkumné oblasti/výzkumného tématu </a:t>
            </a:r>
          </a:p>
          <a:p>
            <a:pPr marL="514350" indent="-514350">
              <a:buAutoNum type="arabicPeriod"/>
            </a:pPr>
            <a:r>
              <a:rPr lang="cs-CZ" dirty="0"/>
              <a:t>Rešerše dosavadního výzkumu </a:t>
            </a:r>
          </a:p>
          <a:p>
            <a:pPr marL="514350" indent="-514350">
              <a:buAutoNum type="arabicPeriod"/>
            </a:pPr>
            <a:r>
              <a:rPr lang="cs-CZ" dirty="0"/>
              <a:t>Rámování problému</a:t>
            </a:r>
          </a:p>
          <a:p>
            <a:pPr marL="514350" indent="-514350">
              <a:buAutoNum type="arabicPeriod"/>
            </a:pPr>
            <a:r>
              <a:rPr lang="cs-CZ" dirty="0"/>
              <a:t>Stanovení výzkumných cílů a otázek (případně hypotéz)</a:t>
            </a:r>
          </a:p>
          <a:p>
            <a:pPr marL="514350" indent="-514350">
              <a:buAutoNum type="arabicPeriod"/>
            </a:pPr>
            <a:r>
              <a:rPr lang="cs-CZ" dirty="0"/>
              <a:t>Sběr dat a podkladů </a:t>
            </a:r>
          </a:p>
          <a:p>
            <a:pPr marL="514350" indent="-514350">
              <a:buAutoNum type="arabicPeriod"/>
            </a:pPr>
            <a:r>
              <a:rPr lang="cs-CZ" dirty="0"/>
              <a:t>Analýza dat a podkladů</a:t>
            </a:r>
          </a:p>
          <a:p>
            <a:pPr marL="514350" indent="-514350">
              <a:buAutoNum type="arabicPeriod"/>
            </a:pPr>
            <a:r>
              <a:rPr lang="cs-CZ" dirty="0"/>
              <a:t>Zpracování publikace (výstupu)</a:t>
            </a:r>
          </a:p>
          <a:p>
            <a:pPr marL="514350" indent="-514350">
              <a:buAutoNum type="arabicPeriod"/>
            </a:pPr>
            <a:r>
              <a:rPr lang="cs-CZ" dirty="0"/>
              <a:t>Publikace</a:t>
            </a:r>
          </a:p>
          <a:p>
            <a:pPr marL="514350" indent="-514350">
              <a:buAutoNum type="arabicPeriod"/>
            </a:pPr>
            <a:r>
              <a:rPr lang="cs-CZ" dirty="0"/>
              <a:t>Recepce </a:t>
            </a:r>
          </a:p>
          <a:p>
            <a:endParaRPr lang="cs-CZ" dirty="0"/>
          </a:p>
        </p:txBody>
      </p:sp>
    </p:spTree>
    <p:extLst>
      <p:ext uri="{BB962C8B-B14F-4D97-AF65-F5344CB8AC3E}">
        <p14:creationId xmlns:p14="http://schemas.microsoft.com/office/powerpoint/2010/main" val="719984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773E936-5AF4-A40D-46B9-61056DB78229}"/>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0BA6B43A-F953-60EE-7908-0A63DAA492B4}"/>
              </a:ext>
            </a:extLst>
          </p:cNvPr>
          <p:cNvSpPr>
            <a:spLocks noGrp="1"/>
          </p:cNvSpPr>
          <p:nvPr>
            <p:ph type="title"/>
          </p:nvPr>
        </p:nvSpPr>
        <p:spPr/>
        <p:txBody>
          <a:bodyPr/>
          <a:lstStyle/>
          <a:p>
            <a:pPr algn="ctr"/>
            <a:r>
              <a:rPr lang="cs-CZ" sz="3200" dirty="0"/>
              <a:t>Základní části výzkumu dle </a:t>
            </a:r>
            <a:r>
              <a:rPr lang="cs-CZ" sz="3200" dirty="0" err="1"/>
              <a:t>Maxwella</a:t>
            </a:r>
            <a:r>
              <a:rPr lang="cs-CZ" sz="3200" dirty="0"/>
              <a:t> (2008)</a:t>
            </a:r>
          </a:p>
        </p:txBody>
      </p:sp>
      <p:pic>
        <p:nvPicPr>
          <p:cNvPr id="6" name="Zástupný obsah 5">
            <a:extLst>
              <a:ext uri="{FF2B5EF4-FFF2-40B4-BE49-F238E27FC236}">
                <a16:creationId xmlns:a16="http://schemas.microsoft.com/office/drawing/2014/main" id="{577D0434-081A-7630-60AB-527B837292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1435" y="2175992"/>
            <a:ext cx="6349806" cy="4589544"/>
          </a:xfrm>
          <a:prstGeom prst="rect">
            <a:avLst/>
          </a:prstGeom>
        </p:spPr>
      </p:pic>
      <p:sp>
        <p:nvSpPr>
          <p:cNvPr id="9" name="Zástupný obsah 4">
            <a:extLst>
              <a:ext uri="{FF2B5EF4-FFF2-40B4-BE49-F238E27FC236}">
                <a16:creationId xmlns:a16="http://schemas.microsoft.com/office/drawing/2014/main" id="{27371990-6786-7C28-114E-EC1ED52FE881}"/>
              </a:ext>
            </a:extLst>
          </p:cNvPr>
          <p:cNvSpPr txBox="1">
            <a:spLocks/>
          </p:cNvSpPr>
          <p:nvPr/>
        </p:nvSpPr>
        <p:spPr>
          <a:xfrm>
            <a:off x="719400" y="1359001"/>
            <a:ext cx="10753200"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kern="0" dirty="0"/>
              <a:t> </a:t>
            </a:r>
            <a:r>
              <a:rPr lang="en-US" sz="2800" dirty="0">
                <a:latin typeface="+mn-lt"/>
              </a:rPr>
              <a:t>Qualitative research design: An interactive approach</a:t>
            </a:r>
            <a:endParaRPr lang="cs-CZ" sz="2800" dirty="0">
              <a:latin typeface="+mn-lt"/>
            </a:endParaRPr>
          </a:p>
          <a:p>
            <a:pPr marL="72000" indent="0">
              <a:buNone/>
            </a:pPr>
            <a:endParaRPr lang="cs-CZ" kern="0" dirty="0"/>
          </a:p>
          <a:p>
            <a:endParaRPr lang="cs-CZ" kern="0" dirty="0"/>
          </a:p>
        </p:txBody>
      </p:sp>
    </p:spTree>
    <p:extLst>
      <p:ext uri="{BB962C8B-B14F-4D97-AF65-F5344CB8AC3E}">
        <p14:creationId xmlns:p14="http://schemas.microsoft.com/office/powerpoint/2010/main" val="4087641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EC0767D-C83C-7D0B-67E6-56C0C76335EA}"/>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BC377110-7581-C043-913D-74B5C53EF168}"/>
              </a:ext>
            </a:extLst>
          </p:cNvPr>
          <p:cNvSpPr>
            <a:spLocks noGrp="1"/>
          </p:cNvSpPr>
          <p:nvPr>
            <p:ph type="title"/>
          </p:nvPr>
        </p:nvSpPr>
        <p:spPr/>
        <p:txBody>
          <a:bodyPr/>
          <a:lstStyle/>
          <a:p>
            <a:pPr algn="ctr"/>
            <a:r>
              <a:rPr lang="cs-CZ" sz="3200" dirty="0"/>
              <a:t>Kvalitativní a kvantitativní výzkum </a:t>
            </a:r>
          </a:p>
        </p:txBody>
      </p:sp>
      <p:sp>
        <p:nvSpPr>
          <p:cNvPr id="5" name="Zástupný obsah 4">
            <a:extLst>
              <a:ext uri="{FF2B5EF4-FFF2-40B4-BE49-F238E27FC236}">
                <a16:creationId xmlns:a16="http://schemas.microsoft.com/office/drawing/2014/main" id="{9818BA62-CC3F-B3EB-807A-98C0766C8C6B}"/>
              </a:ext>
            </a:extLst>
          </p:cNvPr>
          <p:cNvSpPr>
            <a:spLocks noGrp="1"/>
          </p:cNvSpPr>
          <p:nvPr>
            <p:ph idx="1"/>
          </p:nvPr>
        </p:nvSpPr>
        <p:spPr/>
        <p:txBody>
          <a:bodyPr/>
          <a:lstStyle/>
          <a:p>
            <a:r>
              <a:rPr lang="cs-CZ" dirty="0"/>
              <a:t> Induktivní vs. Deduktivní logika</a:t>
            </a:r>
          </a:p>
          <a:p>
            <a:endParaRPr lang="cs-CZ" dirty="0"/>
          </a:p>
        </p:txBody>
      </p:sp>
      <p:pic>
        <p:nvPicPr>
          <p:cNvPr id="7" name="Obrázek 6">
            <a:extLst>
              <a:ext uri="{FF2B5EF4-FFF2-40B4-BE49-F238E27FC236}">
                <a16:creationId xmlns:a16="http://schemas.microsoft.com/office/drawing/2014/main" id="{34189821-C0D6-557D-1194-CCF6962C2663}"/>
              </a:ext>
            </a:extLst>
          </p:cNvPr>
          <p:cNvPicPr>
            <a:picLocks noChangeAspect="1"/>
          </p:cNvPicPr>
          <p:nvPr/>
        </p:nvPicPr>
        <p:blipFill>
          <a:blip r:embed="rId2"/>
          <a:stretch>
            <a:fillRect/>
          </a:stretch>
        </p:blipFill>
        <p:spPr>
          <a:xfrm>
            <a:off x="2915613" y="2440166"/>
            <a:ext cx="5995121" cy="3285681"/>
          </a:xfrm>
          <a:prstGeom prst="rect">
            <a:avLst/>
          </a:prstGeom>
        </p:spPr>
      </p:pic>
    </p:spTree>
    <p:extLst>
      <p:ext uri="{BB962C8B-B14F-4D97-AF65-F5344CB8AC3E}">
        <p14:creationId xmlns:p14="http://schemas.microsoft.com/office/powerpoint/2010/main" val="2664255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2E66B4C-282B-F584-F98F-D180A0583215}"/>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EB330154-B36E-3665-FDFE-A0D84A02E825}"/>
              </a:ext>
            </a:extLst>
          </p:cNvPr>
          <p:cNvSpPr>
            <a:spLocks noGrp="1"/>
          </p:cNvSpPr>
          <p:nvPr>
            <p:ph type="title"/>
          </p:nvPr>
        </p:nvSpPr>
        <p:spPr>
          <a:xfrm>
            <a:off x="719400" y="152212"/>
            <a:ext cx="10753200" cy="451576"/>
          </a:xfrm>
        </p:spPr>
        <p:txBody>
          <a:bodyPr/>
          <a:lstStyle/>
          <a:p>
            <a:pPr algn="ctr"/>
            <a:r>
              <a:rPr lang="cs-CZ" sz="3200" dirty="0"/>
              <a:t>Kvalitativní a kvantitativní výzkum </a:t>
            </a:r>
          </a:p>
        </p:txBody>
      </p:sp>
      <p:sp>
        <p:nvSpPr>
          <p:cNvPr id="5" name="Zástupný obsah 4">
            <a:extLst>
              <a:ext uri="{FF2B5EF4-FFF2-40B4-BE49-F238E27FC236}">
                <a16:creationId xmlns:a16="http://schemas.microsoft.com/office/drawing/2014/main" id="{C4BB0F0D-1035-0B4B-F6F6-510D55435364}"/>
              </a:ext>
            </a:extLst>
          </p:cNvPr>
          <p:cNvSpPr>
            <a:spLocks noGrp="1"/>
          </p:cNvSpPr>
          <p:nvPr>
            <p:ph idx="1"/>
          </p:nvPr>
        </p:nvSpPr>
        <p:spPr>
          <a:xfrm>
            <a:off x="320607" y="756581"/>
            <a:ext cx="10753200" cy="4139998"/>
          </a:xfrm>
        </p:spPr>
        <p:txBody>
          <a:bodyPr/>
          <a:lstStyle/>
          <a:p>
            <a:r>
              <a:rPr lang="cs-CZ" sz="1800" dirty="0">
                <a:solidFill>
                  <a:srgbClr val="000000"/>
                </a:solidFill>
                <a:effectLst/>
                <a:latin typeface="+mj-lt"/>
                <a:ea typeface="Calibri" panose="020F0502020204030204" pitchFamily="34" charset="0"/>
                <a:cs typeface="Times New Roman" panose="02020603050405020304" pitchFamily="18" charset="0"/>
              </a:rPr>
              <a:t>Kvantitativní výzkum zahrnuje numerickou analýzu vztahu mezi proměnnými. Kvalitativní výzkum zahrnuje slovní popis skutečných životních situací.</a:t>
            </a:r>
          </a:p>
          <a:p>
            <a:r>
              <a:rPr lang="cs-CZ" sz="1800" dirty="0">
                <a:solidFill>
                  <a:srgbClr val="000000"/>
                </a:solidFill>
                <a:latin typeface="+mj-lt"/>
                <a:ea typeface="Calibri" panose="020F0502020204030204" pitchFamily="34" charset="0"/>
                <a:cs typeface="Times New Roman" panose="02020603050405020304" pitchFamily="18" charset="0"/>
              </a:rPr>
              <a:t>Kolik lidí si něco myslí vs. co si lidé myslí.</a:t>
            </a:r>
          </a:p>
          <a:p>
            <a:endParaRPr lang="cs-CZ" sz="1800" dirty="0">
              <a:solidFill>
                <a:srgbClr val="000000"/>
              </a:solidFill>
              <a:effectLst/>
              <a:latin typeface="+mj-lt"/>
              <a:ea typeface="Calibri" panose="020F0502020204030204" pitchFamily="34" charset="0"/>
              <a:cs typeface="Times New Roman" panose="02020603050405020304" pitchFamily="18" charset="0"/>
            </a:endParaRPr>
          </a:p>
          <a:p>
            <a:endParaRPr lang="cs-CZ" sz="1800" dirty="0">
              <a:solidFill>
                <a:srgbClr val="000000"/>
              </a:solidFill>
              <a:effectLst/>
              <a:latin typeface="+mj-lt"/>
              <a:ea typeface="Calibri" panose="020F0502020204030204" pitchFamily="34" charset="0"/>
              <a:cs typeface="Times New Roman" panose="02020603050405020304" pitchFamily="18" charset="0"/>
            </a:endParaRPr>
          </a:p>
          <a:p>
            <a:endParaRPr lang="cs-CZ" sz="1800" dirty="0">
              <a:solidFill>
                <a:srgbClr val="000000"/>
              </a:solidFill>
              <a:effectLst/>
              <a:latin typeface="+mj-lt"/>
              <a:ea typeface="Calibri" panose="020F0502020204030204" pitchFamily="34" charset="0"/>
              <a:cs typeface="Times New Roman" panose="02020603050405020304" pitchFamily="18" charset="0"/>
            </a:endParaRPr>
          </a:p>
          <a:p>
            <a:endParaRPr lang="cs-CZ" dirty="0"/>
          </a:p>
        </p:txBody>
      </p:sp>
      <p:pic>
        <p:nvPicPr>
          <p:cNvPr id="10" name="Obrázek 9">
            <a:extLst>
              <a:ext uri="{FF2B5EF4-FFF2-40B4-BE49-F238E27FC236}">
                <a16:creationId xmlns:a16="http://schemas.microsoft.com/office/drawing/2014/main" id="{4D3CA20F-39A9-8B63-9742-8CC968C4AA4C}"/>
              </a:ext>
            </a:extLst>
          </p:cNvPr>
          <p:cNvPicPr>
            <a:picLocks noChangeAspect="1"/>
          </p:cNvPicPr>
          <p:nvPr/>
        </p:nvPicPr>
        <p:blipFill>
          <a:blip r:embed="rId2"/>
          <a:stretch>
            <a:fillRect/>
          </a:stretch>
        </p:blipFill>
        <p:spPr>
          <a:xfrm>
            <a:off x="3731802" y="2183781"/>
            <a:ext cx="6873137" cy="4522007"/>
          </a:xfrm>
          <a:prstGeom prst="rect">
            <a:avLst/>
          </a:prstGeom>
        </p:spPr>
      </p:pic>
    </p:spTree>
    <p:extLst>
      <p:ext uri="{BB962C8B-B14F-4D97-AF65-F5344CB8AC3E}">
        <p14:creationId xmlns:p14="http://schemas.microsoft.com/office/powerpoint/2010/main" val="3966216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F8B263B-FD98-A2B1-02D5-63E94029D5B1}"/>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1FF83BCE-35B8-DA1C-514E-747CE8D15DFE}"/>
              </a:ext>
            </a:extLst>
          </p:cNvPr>
          <p:cNvSpPr>
            <a:spLocks noGrp="1"/>
          </p:cNvSpPr>
          <p:nvPr>
            <p:ph type="title"/>
          </p:nvPr>
        </p:nvSpPr>
        <p:spPr/>
        <p:txBody>
          <a:bodyPr/>
          <a:lstStyle/>
          <a:p>
            <a:pPr algn="ctr"/>
            <a:r>
              <a:rPr lang="cs-CZ" sz="3200" dirty="0"/>
              <a:t>Základy kvalitativního výzkumu</a:t>
            </a:r>
          </a:p>
        </p:txBody>
      </p:sp>
      <p:sp>
        <p:nvSpPr>
          <p:cNvPr id="5" name="Zástupný obsah 4">
            <a:extLst>
              <a:ext uri="{FF2B5EF4-FFF2-40B4-BE49-F238E27FC236}">
                <a16:creationId xmlns:a16="http://schemas.microsoft.com/office/drawing/2014/main" id="{C3B0D677-B178-ACC2-F7D3-4B6C147950D7}"/>
              </a:ext>
            </a:extLst>
          </p:cNvPr>
          <p:cNvSpPr>
            <a:spLocks noGrp="1"/>
          </p:cNvSpPr>
          <p:nvPr>
            <p:ph idx="1"/>
          </p:nvPr>
        </p:nvSpPr>
        <p:spPr/>
        <p:txBody>
          <a:bodyPr/>
          <a:lstStyle/>
          <a:p>
            <a:r>
              <a:rPr lang="cs-CZ" sz="1800" dirty="0">
                <a:solidFill>
                  <a:srgbClr val="000000"/>
                </a:solidFill>
                <a:effectLst/>
                <a:latin typeface="+mj-lt"/>
                <a:ea typeface="Calibri" panose="020F0502020204030204" pitchFamily="34" charset="0"/>
              </a:rPr>
              <a:t>Cílem je „porozumění“ lidem v sociálních situacích.</a:t>
            </a:r>
          </a:p>
          <a:p>
            <a:r>
              <a:rPr lang="cs-CZ" sz="1800" dirty="0">
                <a:solidFill>
                  <a:srgbClr val="000000"/>
                </a:solidFill>
                <a:latin typeface="+mj-lt"/>
                <a:ea typeface="Calibri" panose="020F0502020204030204" pitchFamily="34" charset="0"/>
              </a:rPr>
              <a:t>V porovnání s kvantitativním výzkumem je zobecnitelnost mnohem menší, někdy dokonce žádná.</a:t>
            </a:r>
            <a:endParaRPr lang="cs-CZ" sz="1800" dirty="0">
              <a:solidFill>
                <a:srgbClr val="000000"/>
              </a:solidFill>
              <a:effectLst/>
              <a:latin typeface="+mj-lt"/>
              <a:ea typeface="Calibri" panose="020F0502020204030204" pitchFamily="34" charset="0"/>
            </a:endParaRPr>
          </a:p>
          <a:p>
            <a:r>
              <a:rPr lang="cs-CZ" sz="1800" dirty="0">
                <a:solidFill>
                  <a:srgbClr val="000000"/>
                </a:solidFill>
                <a:latin typeface="+mj-lt"/>
                <a:ea typeface="Calibri" panose="020F0502020204030204" pitchFamily="34" charset="0"/>
              </a:rPr>
              <a:t>Analýza – má dlouhodobý charakter (provádí se pomocí delšího intenzivního kontaktu s terénem, se situací jedince, skupiny apod.).</a:t>
            </a:r>
          </a:p>
          <a:p>
            <a:r>
              <a:rPr lang="cs-CZ" sz="1800" dirty="0">
                <a:solidFill>
                  <a:srgbClr val="000000"/>
                </a:solidFill>
                <a:latin typeface="+mj-lt"/>
                <a:ea typeface="Calibri" panose="020F0502020204030204" pitchFamily="34" charset="0"/>
              </a:rPr>
              <a:t>Zkoumání mnoha aspektů u mála objektů.</a:t>
            </a:r>
          </a:p>
          <a:p>
            <a:r>
              <a:rPr lang="cs-CZ" sz="1800" dirty="0">
                <a:solidFill>
                  <a:srgbClr val="000000"/>
                </a:solidFill>
                <a:latin typeface="+mj-lt"/>
                <a:ea typeface="Calibri" panose="020F0502020204030204" pitchFamily="34" charset="0"/>
              </a:rPr>
              <a:t>Výsledky mohou být ovlivněny výzkumníkem.</a:t>
            </a:r>
          </a:p>
          <a:p>
            <a:r>
              <a:rPr lang="cs-CZ" sz="1800" dirty="0">
                <a:solidFill>
                  <a:srgbClr val="000000"/>
                </a:solidFill>
                <a:latin typeface="+mj-lt"/>
                <a:ea typeface="Calibri" panose="020F0502020204030204" pitchFamily="34" charset="0"/>
              </a:rPr>
              <a:t>Výhody a nevýhody?</a:t>
            </a:r>
          </a:p>
          <a:p>
            <a:endParaRPr lang="cs-CZ" sz="1800" dirty="0">
              <a:solidFill>
                <a:srgbClr val="000000"/>
              </a:solidFill>
              <a:latin typeface="+mj-lt"/>
              <a:ea typeface="Calibri" panose="020F0502020204030204" pitchFamily="34" charset="0"/>
            </a:endParaRPr>
          </a:p>
          <a:p>
            <a:endParaRPr lang="cs-CZ" sz="1800" dirty="0">
              <a:solidFill>
                <a:srgbClr val="000000"/>
              </a:solidFill>
              <a:effectLst/>
              <a:latin typeface="+mj-lt"/>
              <a:ea typeface="Calibri" panose="020F0502020204030204" pitchFamily="34" charset="0"/>
            </a:endParaRPr>
          </a:p>
          <a:p>
            <a:endParaRPr lang="cs-CZ" dirty="0">
              <a:latin typeface="+mj-lt"/>
            </a:endParaRPr>
          </a:p>
        </p:txBody>
      </p:sp>
    </p:spTree>
    <p:extLst>
      <p:ext uri="{BB962C8B-B14F-4D97-AF65-F5344CB8AC3E}">
        <p14:creationId xmlns:p14="http://schemas.microsoft.com/office/powerpoint/2010/main" val="4260741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DEFB072-15CF-9FF8-AEFF-57C19BD9A46B}"/>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F0B3BF6F-A036-0EE2-796F-DFDE60EC89D7}"/>
              </a:ext>
            </a:extLst>
          </p:cNvPr>
          <p:cNvSpPr>
            <a:spLocks noGrp="1"/>
          </p:cNvSpPr>
          <p:nvPr>
            <p:ph type="title"/>
          </p:nvPr>
        </p:nvSpPr>
        <p:spPr/>
        <p:txBody>
          <a:bodyPr/>
          <a:lstStyle/>
          <a:p>
            <a:pPr algn="ctr"/>
            <a:r>
              <a:rPr lang="cs-CZ" sz="3200" dirty="0"/>
              <a:t>Základy kvantitativního výzkumu</a:t>
            </a:r>
          </a:p>
        </p:txBody>
      </p:sp>
      <p:sp>
        <p:nvSpPr>
          <p:cNvPr id="5" name="Zástupný obsah 4">
            <a:extLst>
              <a:ext uri="{FF2B5EF4-FFF2-40B4-BE49-F238E27FC236}">
                <a16:creationId xmlns:a16="http://schemas.microsoft.com/office/drawing/2014/main" id="{DF5FBE8B-C943-98A5-8C3C-D6C90CFF8BEE}"/>
              </a:ext>
            </a:extLst>
          </p:cNvPr>
          <p:cNvSpPr>
            <a:spLocks noGrp="1"/>
          </p:cNvSpPr>
          <p:nvPr>
            <p:ph idx="1"/>
          </p:nvPr>
        </p:nvSpPr>
        <p:spPr/>
        <p:txBody>
          <a:bodyPr/>
          <a:lstStyle/>
          <a:p>
            <a:r>
              <a:rPr lang="cs-CZ" sz="1800" dirty="0"/>
              <a:t>Hlavním cílem je ověřování platnosti teorií pomocí testování z těchto teorií vyvozených hypotéz.</a:t>
            </a:r>
          </a:p>
          <a:p>
            <a:r>
              <a:rPr lang="cs-CZ" sz="1800" dirty="0"/>
              <a:t>Zobecňování na celou populaci, popř. jinou vybranou sociální skupinu.</a:t>
            </a:r>
          </a:p>
          <a:p>
            <a:r>
              <a:rPr lang="cs-CZ" sz="1800" dirty="0"/>
              <a:t>Analýza – standardizovaná, často velmi rychlá, reduktivní zkoumání.</a:t>
            </a:r>
          </a:p>
          <a:p>
            <a:r>
              <a:rPr lang="cs-CZ" sz="1800" dirty="0"/>
              <a:t>Zkoumání několika aspektů u mnoha objektů.</a:t>
            </a:r>
          </a:p>
          <a:p>
            <a:r>
              <a:rPr lang="cs-CZ" sz="1800" dirty="0">
                <a:solidFill>
                  <a:srgbClr val="000000"/>
                </a:solidFill>
                <a:latin typeface="+mj-lt"/>
                <a:ea typeface="Calibri" panose="020F0502020204030204" pitchFamily="34" charset="0"/>
              </a:rPr>
              <a:t>Výsledky jsou relativně nezávislé na výzkumníkovi.</a:t>
            </a:r>
          </a:p>
          <a:p>
            <a:r>
              <a:rPr lang="cs-CZ" sz="1800" dirty="0">
                <a:solidFill>
                  <a:srgbClr val="000000"/>
                </a:solidFill>
                <a:latin typeface="+mj-lt"/>
                <a:ea typeface="Calibri" panose="020F0502020204030204" pitchFamily="34" charset="0"/>
              </a:rPr>
              <a:t>Výhody a nevýhody?</a:t>
            </a:r>
          </a:p>
          <a:p>
            <a:endParaRPr lang="cs-CZ" sz="1800" dirty="0"/>
          </a:p>
          <a:p>
            <a:endParaRPr lang="cs-CZ" sz="1800" dirty="0"/>
          </a:p>
        </p:txBody>
      </p:sp>
    </p:spTree>
    <p:extLst>
      <p:ext uri="{BB962C8B-B14F-4D97-AF65-F5344CB8AC3E}">
        <p14:creationId xmlns:p14="http://schemas.microsoft.com/office/powerpoint/2010/main" val="2560266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B8189D2-E7CA-F002-2F89-8ED767BCCA60}"/>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E5F82E58-0F49-C738-6F35-B1F6123E14D5}"/>
              </a:ext>
            </a:extLst>
          </p:cNvPr>
          <p:cNvSpPr>
            <a:spLocks noGrp="1"/>
          </p:cNvSpPr>
          <p:nvPr>
            <p:ph type="title"/>
          </p:nvPr>
        </p:nvSpPr>
        <p:spPr/>
        <p:txBody>
          <a:bodyPr/>
          <a:lstStyle/>
          <a:p>
            <a:pPr algn="ctr"/>
            <a:r>
              <a:rPr lang="cs-CZ" sz="3200" dirty="0"/>
              <a:t>Rozdíly mezi kvalitativním a kvantitativním výzkumem</a:t>
            </a:r>
          </a:p>
        </p:txBody>
      </p:sp>
      <p:pic>
        <p:nvPicPr>
          <p:cNvPr id="7" name="Zástupný obsah 6">
            <a:extLst>
              <a:ext uri="{FF2B5EF4-FFF2-40B4-BE49-F238E27FC236}">
                <a16:creationId xmlns:a16="http://schemas.microsoft.com/office/drawing/2014/main" id="{9B4CDD8F-DBA9-336B-32C8-D289D52BBA1A}"/>
              </a:ext>
            </a:extLst>
          </p:cNvPr>
          <p:cNvPicPr>
            <a:picLocks noGrp="1" noChangeAspect="1"/>
          </p:cNvPicPr>
          <p:nvPr>
            <p:ph idx="1"/>
          </p:nvPr>
        </p:nvPicPr>
        <p:blipFill>
          <a:blip r:embed="rId2"/>
          <a:stretch>
            <a:fillRect/>
          </a:stretch>
        </p:blipFill>
        <p:spPr>
          <a:xfrm>
            <a:off x="2115020" y="1692275"/>
            <a:ext cx="7963548" cy="4140200"/>
          </a:xfrm>
        </p:spPr>
      </p:pic>
    </p:spTree>
    <p:extLst>
      <p:ext uri="{BB962C8B-B14F-4D97-AF65-F5344CB8AC3E}">
        <p14:creationId xmlns:p14="http://schemas.microsoft.com/office/powerpoint/2010/main" val="70236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F39F363-139C-796D-3936-766D1D2F1ED9}"/>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656A33CA-D020-40A9-1A7E-17C23A1F17BC}"/>
              </a:ext>
            </a:extLst>
          </p:cNvPr>
          <p:cNvSpPr>
            <a:spLocks noGrp="1"/>
          </p:cNvSpPr>
          <p:nvPr>
            <p:ph type="title"/>
          </p:nvPr>
        </p:nvSpPr>
        <p:spPr/>
        <p:txBody>
          <a:bodyPr/>
          <a:lstStyle/>
          <a:p>
            <a:pPr algn="ctr"/>
            <a:r>
              <a:rPr lang="cs-CZ" dirty="0"/>
              <a:t>Základní metodologické termíny</a:t>
            </a:r>
          </a:p>
        </p:txBody>
      </p:sp>
      <p:sp>
        <p:nvSpPr>
          <p:cNvPr id="5" name="Zástupný obsah 4">
            <a:extLst>
              <a:ext uri="{FF2B5EF4-FFF2-40B4-BE49-F238E27FC236}">
                <a16:creationId xmlns:a16="http://schemas.microsoft.com/office/drawing/2014/main" id="{8D82717A-76B7-17FB-9E4A-EE3C9C50E6D5}"/>
              </a:ext>
            </a:extLst>
          </p:cNvPr>
          <p:cNvSpPr>
            <a:spLocks noGrp="1"/>
          </p:cNvSpPr>
          <p:nvPr>
            <p:ph idx="1"/>
          </p:nvPr>
        </p:nvSpPr>
        <p:spPr>
          <a:xfrm>
            <a:off x="720000" y="1692002"/>
            <a:ext cx="10753200" cy="4643484"/>
          </a:xfrm>
        </p:spPr>
        <p:txBody>
          <a:bodyPr/>
          <a:lstStyle/>
          <a:p>
            <a:r>
              <a:rPr lang="cs-CZ" b="1" dirty="0"/>
              <a:t>Proměnná</a:t>
            </a:r>
            <a:r>
              <a:rPr lang="cs-CZ" dirty="0"/>
              <a:t> - </a:t>
            </a:r>
            <a:r>
              <a:rPr lang="cs-CZ" b="0" i="0" dirty="0">
                <a:effectLst/>
              </a:rPr>
              <a:t>charakteristika, znak, který může mít různé hodnoty. (Variabilita proměnných značí, že zkoumané objekty/fenomény mohou mít různé hodnoty sledovaných vlastností.).</a:t>
            </a:r>
          </a:p>
          <a:p>
            <a:pPr lvl="2"/>
            <a:r>
              <a:rPr lang="cs-CZ" dirty="0"/>
              <a:t>				</a:t>
            </a:r>
          </a:p>
          <a:p>
            <a:pPr lvl="2"/>
            <a:r>
              <a:rPr lang="cs-CZ" b="0" i="0" dirty="0">
                <a:effectLst/>
              </a:rPr>
              <a:t>			</a:t>
            </a:r>
            <a:r>
              <a:rPr lang="cs-CZ" sz="2800" b="0" i="0" dirty="0">
                <a:effectLst/>
              </a:rPr>
              <a:t>Co je to závislá a nezávislá proměnná?</a:t>
            </a:r>
            <a:endParaRPr lang="cs-CZ" b="0" i="0" dirty="0">
              <a:effectLst/>
            </a:endParaRPr>
          </a:p>
          <a:p>
            <a:endParaRPr lang="cs-CZ" b="0" i="0" dirty="0">
              <a:effectLst/>
            </a:endParaRPr>
          </a:p>
          <a:p>
            <a:endParaRPr lang="cs-CZ" b="0" i="0" dirty="0">
              <a:effectLst/>
            </a:endParaRPr>
          </a:p>
        </p:txBody>
      </p:sp>
    </p:spTree>
    <p:extLst>
      <p:ext uri="{BB962C8B-B14F-4D97-AF65-F5344CB8AC3E}">
        <p14:creationId xmlns:p14="http://schemas.microsoft.com/office/powerpoint/2010/main" val="2137503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995183F-FC7D-112C-DA5C-041138385C1F}"/>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B22C137B-5D41-CE9A-A05E-85FC69FC30FC}"/>
              </a:ext>
            </a:extLst>
          </p:cNvPr>
          <p:cNvSpPr>
            <a:spLocks noGrp="1"/>
          </p:cNvSpPr>
          <p:nvPr>
            <p:ph type="title"/>
          </p:nvPr>
        </p:nvSpPr>
        <p:spPr/>
        <p:txBody>
          <a:bodyPr/>
          <a:lstStyle/>
          <a:p>
            <a:pPr algn="ctr"/>
            <a:r>
              <a:rPr lang="cs-CZ" dirty="0"/>
              <a:t>Nejčastější druhy kvalitativního výzkumu</a:t>
            </a:r>
          </a:p>
        </p:txBody>
      </p:sp>
      <p:sp>
        <p:nvSpPr>
          <p:cNvPr id="5" name="Zástupný obsah 4">
            <a:extLst>
              <a:ext uri="{FF2B5EF4-FFF2-40B4-BE49-F238E27FC236}">
                <a16:creationId xmlns:a16="http://schemas.microsoft.com/office/drawing/2014/main" id="{C46BF983-B4C0-951D-AD82-D7AD14C68F16}"/>
              </a:ext>
            </a:extLst>
          </p:cNvPr>
          <p:cNvSpPr>
            <a:spLocks noGrp="1"/>
          </p:cNvSpPr>
          <p:nvPr>
            <p:ph idx="1"/>
          </p:nvPr>
        </p:nvSpPr>
        <p:spPr/>
        <p:txBody>
          <a:bodyPr/>
          <a:lstStyle/>
          <a:p>
            <a:r>
              <a:rPr lang="cs-CZ" b="1" dirty="0"/>
              <a:t>Jednopřípadová studie</a:t>
            </a:r>
          </a:p>
          <a:p>
            <a:r>
              <a:rPr lang="cs-CZ" b="1" dirty="0"/>
              <a:t>Komparativní případová studie</a:t>
            </a:r>
          </a:p>
          <a:p>
            <a:r>
              <a:rPr lang="cs-CZ" dirty="0"/>
              <a:t>Zakotvená teorie</a:t>
            </a:r>
          </a:p>
          <a:p>
            <a:r>
              <a:rPr lang="cs-CZ" dirty="0"/>
              <a:t>Etnografie</a:t>
            </a:r>
          </a:p>
          <a:p>
            <a:r>
              <a:rPr lang="cs-CZ" dirty="0"/>
              <a:t>Obsahová analýza</a:t>
            </a:r>
          </a:p>
          <a:p>
            <a:r>
              <a:rPr lang="cs-CZ" dirty="0"/>
              <a:t>Biografie</a:t>
            </a:r>
          </a:p>
          <a:p>
            <a:r>
              <a:rPr lang="cs-CZ" dirty="0"/>
              <a:t>Diskurzivní analýza</a:t>
            </a:r>
          </a:p>
        </p:txBody>
      </p:sp>
    </p:spTree>
    <p:extLst>
      <p:ext uri="{BB962C8B-B14F-4D97-AF65-F5344CB8AC3E}">
        <p14:creationId xmlns:p14="http://schemas.microsoft.com/office/powerpoint/2010/main" val="301998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4969A83-E3DB-5796-A9A8-A5551C6A8ED3}"/>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DB987B1A-80C5-282D-577C-90C13F63AC1A}"/>
              </a:ext>
            </a:extLst>
          </p:cNvPr>
          <p:cNvSpPr>
            <a:spLocks noGrp="1"/>
          </p:cNvSpPr>
          <p:nvPr>
            <p:ph type="title"/>
          </p:nvPr>
        </p:nvSpPr>
        <p:spPr/>
        <p:txBody>
          <a:bodyPr/>
          <a:lstStyle/>
          <a:p>
            <a:pPr algn="ctr"/>
            <a:r>
              <a:rPr lang="cs-CZ" dirty="0"/>
              <a:t>Jednopřípadová studie</a:t>
            </a:r>
          </a:p>
        </p:txBody>
      </p:sp>
      <p:sp>
        <p:nvSpPr>
          <p:cNvPr id="5" name="Zástupný obsah 4">
            <a:extLst>
              <a:ext uri="{FF2B5EF4-FFF2-40B4-BE49-F238E27FC236}">
                <a16:creationId xmlns:a16="http://schemas.microsoft.com/office/drawing/2014/main" id="{E10AA0DE-BA9F-EA9A-12FA-2EB89D8DD15F}"/>
              </a:ext>
            </a:extLst>
          </p:cNvPr>
          <p:cNvSpPr>
            <a:spLocks noGrp="1"/>
          </p:cNvSpPr>
          <p:nvPr>
            <p:ph idx="1"/>
          </p:nvPr>
        </p:nvSpPr>
        <p:spPr/>
        <p:txBody>
          <a:bodyPr/>
          <a:lstStyle/>
          <a:p>
            <a:pPr algn="just"/>
            <a:r>
              <a:rPr lang="cs-CZ" sz="1800" dirty="0"/>
              <a:t>Případ je  dostatečně ohraničený aspekt historické epizody či dostatečně ohraničená historická epizoda sama o sobě.</a:t>
            </a:r>
          </a:p>
          <a:p>
            <a:pPr algn="just"/>
            <a:r>
              <a:rPr lang="cs-CZ" sz="1800" dirty="0"/>
              <a:t>Případová studie je detailní analýzou případu, který byl zvolen jako objekt výzkumu. Jejím cílem je poskytnout hluboké porozumění nebo příčinné vysvětlení vybraného případu. Musí zohlednit celkový kontext události či objektu (sociální, politický, historický), fenoménu či děje a musí zároveň poskytnout komplexní obrázek – musí být zahrnuto co největší množství proměnných.</a:t>
            </a:r>
          </a:p>
          <a:p>
            <a:pPr algn="just"/>
            <a:r>
              <a:rPr lang="cs-CZ" sz="1800" b="1" dirty="0"/>
              <a:t>Deskriptivní</a:t>
            </a:r>
            <a:r>
              <a:rPr lang="cs-CZ" sz="1800" dirty="0"/>
              <a:t> (popis) x </a:t>
            </a:r>
            <a:r>
              <a:rPr lang="cs-CZ" sz="1800" b="1" dirty="0"/>
              <a:t>instrumentální</a:t>
            </a:r>
            <a:r>
              <a:rPr lang="cs-CZ" sz="1800" dirty="0"/>
              <a:t> případové studie (</a:t>
            </a:r>
            <a:r>
              <a:rPr lang="cs-CZ" sz="1800" dirty="0">
                <a:latin typeface="Arial" panose="020B0604020202020204" pitchFamily="34" charset="0"/>
                <a:cs typeface="Arial" panose="020B0604020202020204" pitchFamily="34" charset="0"/>
              </a:rPr>
              <a:t>přínos pro teorii).</a:t>
            </a:r>
          </a:p>
          <a:p>
            <a:pPr algn="just"/>
            <a:endParaRPr lang="cs-CZ" sz="1800" dirty="0"/>
          </a:p>
          <a:p>
            <a:pPr algn="just"/>
            <a:endParaRPr lang="cs-CZ" sz="1800" dirty="0"/>
          </a:p>
          <a:p>
            <a:pPr algn="just"/>
            <a:endParaRPr lang="cs-CZ" sz="1800" dirty="0"/>
          </a:p>
        </p:txBody>
      </p:sp>
    </p:spTree>
    <p:extLst>
      <p:ext uri="{BB962C8B-B14F-4D97-AF65-F5344CB8AC3E}">
        <p14:creationId xmlns:p14="http://schemas.microsoft.com/office/powerpoint/2010/main" val="2432130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BF52D77-442E-066A-D195-9806AAA3FF1C}"/>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0A2FE9E5-8A16-560E-88D9-CE4BD1D7E38C}"/>
              </a:ext>
            </a:extLst>
          </p:cNvPr>
          <p:cNvSpPr>
            <a:spLocks noGrp="1"/>
          </p:cNvSpPr>
          <p:nvPr>
            <p:ph type="title"/>
          </p:nvPr>
        </p:nvSpPr>
        <p:spPr/>
        <p:txBody>
          <a:bodyPr/>
          <a:lstStyle/>
          <a:p>
            <a:pPr algn="ctr"/>
            <a:r>
              <a:rPr lang="cs-CZ" dirty="0"/>
              <a:t>Komparativní případová studie</a:t>
            </a:r>
          </a:p>
        </p:txBody>
      </p:sp>
      <p:sp>
        <p:nvSpPr>
          <p:cNvPr id="5" name="Zástupný obsah 4">
            <a:extLst>
              <a:ext uri="{FF2B5EF4-FFF2-40B4-BE49-F238E27FC236}">
                <a16:creationId xmlns:a16="http://schemas.microsoft.com/office/drawing/2014/main" id="{95EF9F77-9CB8-CBB9-73B6-796396C754EF}"/>
              </a:ext>
            </a:extLst>
          </p:cNvPr>
          <p:cNvSpPr>
            <a:spLocks noGrp="1"/>
          </p:cNvSpPr>
          <p:nvPr>
            <p:ph idx="1"/>
          </p:nvPr>
        </p:nvSpPr>
        <p:spPr/>
        <p:txBody>
          <a:bodyPr/>
          <a:lstStyle/>
          <a:p>
            <a:r>
              <a:rPr lang="cs-CZ" sz="1800" dirty="0">
                <a:solidFill>
                  <a:srgbClr val="000000"/>
                </a:solidFill>
                <a:effectLst/>
                <a:latin typeface="+mj-lt"/>
                <a:ea typeface="Calibri" panose="020F0502020204030204" pitchFamily="34" charset="0"/>
              </a:rPr>
              <a:t>Zkoumáme dva nebo několik případů a provádíme jejich srovnávací analýzu.</a:t>
            </a:r>
          </a:p>
          <a:p>
            <a:r>
              <a:rPr lang="cs-CZ" sz="1800" dirty="0">
                <a:solidFill>
                  <a:srgbClr val="000000"/>
                </a:solidFill>
                <a:latin typeface="+mj-lt"/>
                <a:ea typeface="Calibri" panose="020F0502020204030204" pitchFamily="34" charset="0"/>
              </a:rPr>
              <a:t>Časová řada, uzavřené univerzum, průřezová studie, </a:t>
            </a:r>
            <a:r>
              <a:rPr lang="cs-CZ" sz="1800" dirty="0" err="1">
                <a:solidFill>
                  <a:srgbClr val="000000"/>
                </a:solidFill>
                <a:latin typeface="+mj-lt"/>
                <a:ea typeface="Calibri" panose="020F0502020204030204" pitchFamily="34" charset="0"/>
              </a:rPr>
              <a:t>pooled</a:t>
            </a:r>
            <a:r>
              <a:rPr lang="cs-CZ" sz="1800" dirty="0">
                <a:solidFill>
                  <a:srgbClr val="000000"/>
                </a:solidFill>
                <a:latin typeface="+mj-lt"/>
                <a:ea typeface="Calibri" panose="020F0502020204030204" pitchFamily="34" charset="0"/>
              </a:rPr>
              <a:t> analýza.</a:t>
            </a:r>
          </a:p>
          <a:p>
            <a:r>
              <a:rPr lang="cs-CZ" sz="1800" dirty="0"/>
              <a:t>Tři druhy cílů podle </a:t>
            </a:r>
            <a:r>
              <a:rPr lang="cs-CZ" sz="1800" dirty="0" err="1"/>
              <a:t>Druláka</a:t>
            </a:r>
            <a:r>
              <a:rPr lang="cs-CZ" sz="1800" dirty="0"/>
              <a:t> (2008) </a:t>
            </a:r>
          </a:p>
          <a:p>
            <a:pPr marL="987552" lvl="1" indent="-457200">
              <a:buAutoNum type="alphaLcParenR"/>
            </a:pPr>
            <a:r>
              <a:rPr lang="cs-CZ" sz="1800" i="0" dirty="0"/>
              <a:t>Souběžný výklad teorie (metoda shody a rozdílu)</a:t>
            </a:r>
          </a:p>
          <a:p>
            <a:pPr marL="987552" lvl="1" indent="-457200">
              <a:buAutoNum type="alphaLcParenR"/>
            </a:pPr>
            <a:r>
              <a:rPr lang="cs-CZ" sz="1800" i="0" dirty="0" err="1"/>
              <a:t>Makrokauzalní</a:t>
            </a:r>
            <a:r>
              <a:rPr lang="cs-CZ" sz="1800" i="0" dirty="0"/>
              <a:t> analýza (metoda shody a rozdílu)</a:t>
            </a:r>
          </a:p>
          <a:p>
            <a:pPr marL="987552" lvl="1" indent="-457200">
              <a:buAutoNum type="alphaLcParenR"/>
            </a:pPr>
            <a:r>
              <a:rPr lang="cs-CZ" sz="1800" i="0" dirty="0"/>
              <a:t>Kontrast kontextů (klasická komparativní případová studie)</a:t>
            </a:r>
          </a:p>
          <a:p>
            <a:pPr marL="530352" lvl="1" indent="0">
              <a:buNone/>
            </a:pPr>
            <a:endParaRPr lang="cs-CZ" sz="1800" i="0" dirty="0"/>
          </a:p>
          <a:p>
            <a:endParaRPr lang="cs-CZ" sz="1800" dirty="0">
              <a:solidFill>
                <a:srgbClr val="000000"/>
              </a:solidFill>
              <a:effectLst/>
              <a:latin typeface="+mj-lt"/>
              <a:ea typeface="Calibri" panose="020F0502020204030204" pitchFamily="34" charset="0"/>
            </a:endParaRPr>
          </a:p>
          <a:p>
            <a:endParaRPr lang="cs-CZ" dirty="0">
              <a:latin typeface="+mj-lt"/>
            </a:endParaRPr>
          </a:p>
        </p:txBody>
      </p:sp>
      <p:pic>
        <p:nvPicPr>
          <p:cNvPr id="6" name="Zástupný obsah 4">
            <a:extLst>
              <a:ext uri="{FF2B5EF4-FFF2-40B4-BE49-F238E27FC236}">
                <a16:creationId xmlns:a16="http://schemas.microsoft.com/office/drawing/2014/main" id="{383480B3-FA21-5614-0ACD-926BF54556BD}"/>
              </a:ext>
            </a:extLst>
          </p:cNvPr>
          <p:cNvPicPr>
            <a:picLocks noChangeAspect="1"/>
          </p:cNvPicPr>
          <p:nvPr/>
        </p:nvPicPr>
        <p:blipFill rotWithShape="1">
          <a:blip r:embed="rId2"/>
          <a:srcRect l="21090" t="5572" r="12204" b="2145"/>
          <a:stretch/>
        </p:blipFill>
        <p:spPr>
          <a:xfrm>
            <a:off x="8310880" y="2194560"/>
            <a:ext cx="3677920" cy="3718560"/>
          </a:xfrm>
          <a:prstGeom prst="rect">
            <a:avLst/>
          </a:prstGeom>
        </p:spPr>
      </p:pic>
    </p:spTree>
    <p:extLst>
      <p:ext uri="{BB962C8B-B14F-4D97-AF65-F5344CB8AC3E}">
        <p14:creationId xmlns:p14="http://schemas.microsoft.com/office/powerpoint/2010/main" val="1571004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783D4DB-79D3-0F3A-4226-9C00DB067E3A}"/>
              </a:ext>
            </a:extLst>
          </p:cNvPr>
          <p:cNvSpPr>
            <a:spLocks noGrp="1"/>
          </p:cNvSpPr>
          <p:nvPr>
            <p:ph type="sldNum" sz="quarter" idx="11"/>
          </p:nvPr>
        </p:nvSpPr>
        <p:spPr>
          <a:xfrm>
            <a:off x="414000" y="6274653"/>
            <a:ext cx="252000" cy="252000"/>
          </a:xfrm>
        </p:spPr>
        <p:txBody>
          <a:bodyPr/>
          <a:lstStyle/>
          <a:p>
            <a:fld id="{0970407D-EE58-4A0B-824B-1D3AE42DD9CF}" type="slidenum">
              <a:rPr lang="cs-CZ" altLang="cs-CZ" smtClean="0"/>
              <a:pPr/>
              <a:t>33</a:t>
            </a:fld>
            <a:endParaRPr lang="cs-CZ" altLang="cs-CZ" dirty="0"/>
          </a:p>
        </p:txBody>
      </p:sp>
      <p:sp>
        <p:nvSpPr>
          <p:cNvPr id="5" name="Zástupný obsah 4">
            <a:extLst>
              <a:ext uri="{FF2B5EF4-FFF2-40B4-BE49-F238E27FC236}">
                <a16:creationId xmlns:a16="http://schemas.microsoft.com/office/drawing/2014/main" id="{149BC8E6-8CFF-5562-7E6D-EDFE4C7123AE}"/>
              </a:ext>
            </a:extLst>
          </p:cNvPr>
          <p:cNvSpPr>
            <a:spLocks noGrp="1"/>
          </p:cNvSpPr>
          <p:nvPr>
            <p:ph idx="1"/>
          </p:nvPr>
        </p:nvSpPr>
        <p:spPr>
          <a:xfrm>
            <a:off x="399685" y="1359001"/>
            <a:ext cx="10753200" cy="4139998"/>
          </a:xfrm>
        </p:spPr>
        <p:txBody>
          <a:bodyPr/>
          <a:lstStyle/>
          <a:p>
            <a:r>
              <a:rPr lang="cs-CZ" sz="2000" dirty="0"/>
              <a:t>Jaké jsou důvody nízké občanské participace v Rusku a bývalé NDR?</a:t>
            </a:r>
          </a:p>
          <a:p>
            <a:r>
              <a:rPr lang="cs-CZ" sz="2000" dirty="0">
                <a:solidFill>
                  <a:srgbClr val="000000"/>
                </a:solidFill>
                <a:effectLst/>
                <a:ea typeface="Calibri" panose="020F0502020204030204" pitchFamily="34" charset="0"/>
              </a:rPr>
              <a:t>John Stuart </a:t>
            </a:r>
            <a:r>
              <a:rPr lang="cs-CZ" sz="2000" dirty="0" err="1">
                <a:solidFill>
                  <a:srgbClr val="000000"/>
                </a:solidFill>
                <a:effectLst/>
                <a:ea typeface="Calibri" panose="020F0502020204030204" pitchFamily="34" charset="0"/>
              </a:rPr>
              <a:t>Mill</a:t>
            </a:r>
            <a:r>
              <a:rPr lang="cs-CZ" sz="2000" dirty="0">
                <a:solidFill>
                  <a:srgbClr val="000000"/>
                </a:solidFill>
                <a:effectLst/>
                <a:ea typeface="Calibri" panose="020F0502020204030204" pitchFamily="34" charset="0"/>
              </a:rPr>
              <a:t> ji charakterizoval následovně: </a:t>
            </a:r>
            <a:r>
              <a:rPr lang="cs-CZ" sz="2000" i="1" dirty="0">
                <a:solidFill>
                  <a:srgbClr val="000000"/>
                </a:solidFill>
                <a:effectLst/>
                <a:ea typeface="Calibri" panose="020F0502020204030204" pitchFamily="34" charset="0"/>
              </a:rPr>
              <a:t>„Pokud dvě nebo více instancí zkoumaného jevu mají pouze jednu společnou okolnost, pak ta okolnost, ve které se všechny instance shodují, je příčinou (nebo důsledkem) daného jevu</a:t>
            </a:r>
            <a:r>
              <a:rPr lang="cs-CZ" sz="2000" dirty="0">
                <a:solidFill>
                  <a:srgbClr val="000000"/>
                </a:solidFill>
                <a:effectLst/>
                <a:ea typeface="Calibri" panose="020F0502020204030204" pitchFamily="34" charset="0"/>
              </a:rPr>
              <a:t>.“ </a:t>
            </a:r>
            <a:endParaRPr lang="cs-CZ" sz="2000" dirty="0"/>
          </a:p>
          <a:p>
            <a:r>
              <a:rPr lang="cs-CZ" sz="2000" dirty="0"/>
              <a:t>Výzkum Marc Howard 2003.</a:t>
            </a:r>
          </a:p>
          <a:p>
            <a:endParaRPr lang="cs-CZ" dirty="0"/>
          </a:p>
          <a:p>
            <a:endParaRPr lang="cs-CZ" dirty="0"/>
          </a:p>
        </p:txBody>
      </p:sp>
      <p:sp>
        <p:nvSpPr>
          <p:cNvPr id="7" name="Nadpis 6">
            <a:extLst>
              <a:ext uri="{FF2B5EF4-FFF2-40B4-BE49-F238E27FC236}">
                <a16:creationId xmlns:a16="http://schemas.microsoft.com/office/drawing/2014/main" id="{F75A3B5A-5638-2620-ED1C-6C5B098D3254}"/>
              </a:ext>
            </a:extLst>
          </p:cNvPr>
          <p:cNvSpPr>
            <a:spLocks noGrp="1"/>
          </p:cNvSpPr>
          <p:nvPr>
            <p:ph type="title"/>
          </p:nvPr>
        </p:nvSpPr>
        <p:spPr>
          <a:xfrm>
            <a:off x="295458" y="197486"/>
            <a:ext cx="10753200" cy="451576"/>
          </a:xfrm>
        </p:spPr>
        <p:txBody>
          <a:bodyPr/>
          <a:lstStyle/>
          <a:p>
            <a:pPr algn="ctr"/>
            <a:r>
              <a:rPr lang="cs-CZ" dirty="0"/>
              <a:t>Metoda shody a rozdílu  - (Komparativní případová studie) </a:t>
            </a:r>
            <a:br>
              <a:rPr lang="cs-CZ" dirty="0"/>
            </a:br>
            <a:endParaRPr lang="cs-CZ" dirty="0"/>
          </a:p>
        </p:txBody>
      </p:sp>
      <p:pic>
        <p:nvPicPr>
          <p:cNvPr id="4" name="Obrázek 3" descr="Obsah obrázku stůl&#10;&#10;Popis byl vytvořen automaticky">
            <a:extLst>
              <a:ext uri="{FF2B5EF4-FFF2-40B4-BE49-F238E27FC236}">
                <a16:creationId xmlns:a16="http://schemas.microsoft.com/office/drawing/2014/main" id="{0FAADB33-8ABA-1706-DF98-705DB7B0C501}"/>
              </a:ext>
            </a:extLst>
          </p:cNvPr>
          <p:cNvPicPr>
            <a:picLocks noChangeAspect="1"/>
          </p:cNvPicPr>
          <p:nvPr/>
        </p:nvPicPr>
        <p:blipFill rotWithShape="1">
          <a:blip r:embed="rId2"/>
          <a:srcRect t="16607"/>
          <a:stretch/>
        </p:blipFill>
        <p:spPr>
          <a:xfrm>
            <a:off x="4035096" y="3155889"/>
            <a:ext cx="7906533" cy="3504625"/>
          </a:xfrm>
          <a:prstGeom prst="rect">
            <a:avLst/>
          </a:prstGeom>
        </p:spPr>
      </p:pic>
    </p:spTree>
    <p:extLst>
      <p:ext uri="{BB962C8B-B14F-4D97-AF65-F5344CB8AC3E}">
        <p14:creationId xmlns:p14="http://schemas.microsoft.com/office/powerpoint/2010/main" val="506792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783D4DB-79D3-0F3A-4226-9C00DB067E3A}"/>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5" name="Zástupný obsah 4">
            <a:extLst>
              <a:ext uri="{FF2B5EF4-FFF2-40B4-BE49-F238E27FC236}">
                <a16:creationId xmlns:a16="http://schemas.microsoft.com/office/drawing/2014/main" id="{149BC8E6-8CFF-5562-7E6D-EDFE4C7123AE}"/>
              </a:ext>
            </a:extLst>
          </p:cNvPr>
          <p:cNvSpPr>
            <a:spLocks noGrp="1"/>
          </p:cNvSpPr>
          <p:nvPr>
            <p:ph idx="1"/>
          </p:nvPr>
        </p:nvSpPr>
        <p:spPr>
          <a:xfrm>
            <a:off x="306343" y="1234802"/>
            <a:ext cx="10753200" cy="4139998"/>
          </a:xfrm>
        </p:spPr>
        <p:txBody>
          <a:bodyPr/>
          <a:lstStyle/>
          <a:p>
            <a:r>
              <a:rPr lang="cs-CZ" sz="1800" dirty="0"/>
              <a:t>Jaké jsou příčiny použití násilí při rozpadu Jugoslávie?</a:t>
            </a:r>
          </a:p>
          <a:p>
            <a:r>
              <a:rPr lang="cs-CZ" sz="1800" dirty="0" err="1">
                <a:solidFill>
                  <a:srgbClr val="000000"/>
                </a:solidFill>
                <a:effectLst/>
                <a:ea typeface="Calibri" panose="020F0502020204030204" pitchFamily="34" charset="0"/>
                <a:cs typeface="Times New Roman" panose="02020603050405020304" pitchFamily="18" charset="0"/>
              </a:rPr>
              <a:t>Mill</a:t>
            </a:r>
            <a:r>
              <a:rPr lang="cs-CZ" sz="1800" dirty="0">
                <a:solidFill>
                  <a:srgbClr val="000000"/>
                </a:solidFill>
                <a:effectLst/>
                <a:ea typeface="Calibri" panose="020F0502020204030204" pitchFamily="34" charset="0"/>
                <a:cs typeface="Times New Roman" panose="02020603050405020304" pitchFamily="18" charset="0"/>
              </a:rPr>
              <a:t> ji shrnul takto: „</a:t>
            </a:r>
            <a:r>
              <a:rPr lang="cs-CZ" sz="1800" i="1" dirty="0">
                <a:solidFill>
                  <a:srgbClr val="000000"/>
                </a:solidFill>
                <a:effectLst/>
                <a:ea typeface="Calibri" panose="020F0502020204030204" pitchFamily="34" charset="0"/>
                <a:cs typeface="Times New Roman" panose="02020603050405020304" pitchFamily="18" charset="0"/>
              </a:rPr>
              <a:t>Pokud se instance, ve které se zkoumaný jev vyskytne, a instance, ve které se nevyskytne, shodují ve všech okolnostech kromě jediné, která se vyskytuje v první instanci, potom pouze ta okolnost, v níž se obě instance liší, je důsledkem nebo příčinou nebo nezbytnou součástí příčiny toho jevu</a:t>
            </a:r>
            <a:r>
              <a:rPr lang="cs-CZ" sz="1800" dirty="0">
                <a:solidFill>
                  <a:srgbClr val="000000"/>
                </a:solidFill>
                <a:effectLst/>
                <a:ea typeface="Calibri" panose="020F0502020204030204" pitchFamily="34" charset="0"/>
                <a:cs typeface="Times New Roman" panose="02020603050405020304" pitchFamily="18" charset="0"/>
              </a:rPr>
              <a:t>.“</a:t>
            </a:r>
            <a:endParaRPr lang="cs-CZ" sz="1800" dirty="0"/>
          </a:p>
          <a:p>
            <a:r>
              <a:rPr lang="cs-CZ" sz="1800" dirty="0"/>
              <a:t>Výzkum </a:t>
            </a:r>
            <a:r>
              <a:rPr lang="cs-CZ" sz="1800" dirty="0">
                <a:solidFill>
                  <a:srgbClr val="000000"/>
                </a:solidFill>
                <a:effectLst/>
                <a:ea typeface="Calibri" panose="020F0502020204030204" pitchFamily="34" charset="0"/>
              </a:rPr>
              <a:t>Valerie </a:t>
            </a:r>
            <a:r>
              <a:rPr lang="cs-CZ" sz="1800" dirty="0" err="1">
                <a:solidFill>
                  <a:srgbClr val="000000"/>
                </a:solidFill>
                <a:effectLst/>
                <a:ea typeface="Calibri" panose="020F0502020204030204" pitchFamily="34" charset="0"/>
              </a:rPr>
              <a:t>Bunceová</a:t>
            </a:r>
            <a:r>
              <a:rPr lang="cs-CZ" sz="1800" dirty="0">
                <a:solidFill>
                  <a:srgbClr val="000000"/>
                </a:solidFill>
                <a:effectLst/>
                <a:ea typeface="Calibri" panose="020F0502020204030204" pitchFamily="34" charset="0"/>
              </a:rPr>
              <a:t> 1999.   </a:t>
            </a:r>
            <a:endParaRPr lang="cs-CZ" sz="1800" dirty="0">
              <a:solidFill>
                <a:srgbClr val="000000"/>
              </a:solidFill>
              <a:ea typeface="Calibri" panose="020F0502020204030204" pitchFamily="34" charset="0"/>
            </a:endParaRPr>
          </a:p>
          <a:p>
            <a:r>
              <a:rPr lang="cs-CZ" sz="1800" dirty="0">
                <a:solidFill>
                  <a:srgbClr val="000000"/>
                </a:solidFill>
              </a:rPr>
              <a:t>Srovnání tří komunistických federací.</a:t>
            </a:r>
            <a:endParaRPr lang="cs-CZ" sz="1800" dirty="0"/>
          </a:p>
          <a:p>
            <a:endParaRPr lang="cs-CZ" dirty="0"/>
          </a:p>
          <a:p>
            <a:endParaRPr lang="cs-CZ" dirty="0"/>
          </a:p>
        </p:txBody>
      </p:sp>
      <p:sp>
        <p:nvSpPr>
          <p:cNvPr id="7" name="Nadpis 6">
            <a:extLst>
              <a:ext uri="{FF2B5EF4-FFF2-40B4-BE49-F238E27FC236}">
                <a16:creationId xmlns:a16="http://schemas.microsoft.com/office/drawing/2014/main" id="{F75A3B5A-5638-2620-ED1C-6C5B098D3254}"/>
              </a:ext>
            </a:extLst>
          </p:cNvPr>
          <p:cNvSpPr>
            <a:spLocks noGrp="1"/>
          </p:cNvSpPr>
          <p:nvPr>
            <p:ph type="title"/>
          </p:nvPr>
        </p:nvSpPr>
        <p:spPr>
          <a:xfrm>
            <a:off x="540000" y="152212"/>
            <a:ext cx="10753200" cy="451576"/>
          </a:xfrm>
        </p:spPr>
        <p:txBody>
          <a:bodyPr/>
          <a:lstStyle/>
          <a:p>
            <a:pPr algn="ctr"/>
            <a:r>
              <a:rPr lang="cs-CZ" dirty="0"/>
              <a:t>Metoda shody a rozdílu  - (Komparativní případová studie) </a:t>
            </a:r>
            <a:br>
              <a:rPr lang="cs-CZ" dirty="0"/>
            </a:br>
            <a:endParaRPr lang="cs-CZ" dirty="0"/>
          </a:p>
        </p:txBody>
      </p:sp>
      <p:pic>
        <p:nvPicPr>
          <p:cNvPr id="8" name="Obrázek 7" descr="Obsah obrázku stůl&#10;&#10;Popis byl vytvořen automaticky">
            <a:extLst>
              <a:ext uri="{FF2B5EF4-FFF2-40B4-BE49-F238E27FC236}">
                <a16:creationId xmlns:a16="http://schemas.microsoft.com/office/drawing/2014/main" id="{A2304F3E-7213-87B7-7ED0-136C93BE4613}"/>
              </a:ext>
            </a:extLst>
          </p:cNvPr>
          <p:cNvPicPr>
            <a:picLocks noChangeAspect="1"/>
          </p:cNvPicPr>
          <p:nvPr/>
        </p:nvPicPr>
        <p:blipFill rotWithShape="1">
          <a:blip r:embed="rId2"/>
          <a:srcRect t="8729"/>
          <a:stretch/>
        </p:blipFill>
        <p:spPr>
          <a:xfrm>
            <a:off x="5281888" y="3293504"/>
            <a:ext cx="6603769" cy="3412284"/>
          </a:xfrm>
          <a:prstGeom prst="rect">
            <a:avLst/>
          </a:prstGeom>
        </p:spPr>
      </p:pic>
    </p:spTree>
    <p:extLst>
      <p:ext uri="{BB962C8B-B14F-4D97-AF65-F5344CB8AC3E}">
        <p14:creationId xmlns:p14="http://schemas.microsoft.com/office/powerpoint/2010/main" val="161894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B422328-15EE-DBB6-0D0B-EA705BEB0927}"/>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676E21C0-02BF-5584-06B2-10CA2C9B7CB3}"/>
              </a:ext>
            </a:extLst>
          </p:cNvPr>
          <p:cNvSpPr>
            <a:spLocks noGrp="1"/>
          </p:cNvSpPr>
          <p:nvPr>
            <p:ph type="title"/>
          </p:nvPr>
        </p:nvSpPr>
        <p:spPr>
          <a:xfrm>
            <a:off x="719400" y="3536213"/>
            <a:ext cx="10753200" cy="451576"/>
          </a:xfrm>
        </p:spPr>
        <p:txBody>
          <a:bodyPr/>
          <a:lstStyle/>
          <a:p>
            <a:r>
              <a:rPr lang="cs-CZ" sz="8800" dirty="0"/>
              <a:t>Děkuji za pozornost</a:t>
            </a:r>
          </a:p>
        </p:txBody>
      </p:sp>
      <p:sp>
        <p:nvSpPr>
          <p:cNvPr id="5" name="Zástupný obsah 4">
            <a:extLst>
              <a:ext uri="{FF2B5EF4-FFF2-40B4-BE49-F238E27FC236}">
                <a16:creationId xmlns:a16="http://schemas.microsoft.com/office/drawing/2014/main" id="{6E06F0A1-8F48-AAE8-1A01-ED3209315016}"/>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57233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2C92C60-0E51-BEDA-A717-5B09D9AB1640}"/>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60BD1A51-7421-23F1-49EB-272255C149D5}"/>
              </a:ext>
            </a:extLst>
          </p:cNvPr>
          <p:cNvSpPr>
            <a:spLocks noGrp="1"/>
          </p:cNvSpPr>
          <p:nvPr>
            <p:ph type="title"/>
          </p:nvPr>
        </p:nvSpPr>
        <p:spPr/>
        <p:txBody>
          <a:bodyPr/>
          <a:lstStyle/>
          <a:p>
            <a:pPr algn="ctr"/>
            <a:r>
              <a:rPr lang="cs-CZ" dirty="0"/>
              <a:t>Základní metodologické termíny</a:t>
            </a:r>
          </a:p>
        </p:txBody>
      </p:sp>
      <p:sp>
        <p:nvSpPr>
          <p:cNvPr id="5" name="Zástupný obsah 4">
            <a:extLst>
              <a:ext uri="{FF2B5EF4-FFF2-40B4-BE49-F238E27FC236}">
                <a16:creationId xmlns:a16="http://schemas.microsoft.com/office/drawing/2014/main" id="{A2B7D259-FF86-1A89-EBDA-A355B41B56F2}"/>
              </a:ext>
            </a:extLst>
          </p:cNvPr>
          <p:cNvSpPr>
            <a:spLocks noGrp="1"/>
          </p:cNvSpPr>
          <p:nvPr>
            <p:ph idx="1"/>
          </p:nvPr>
        </p:nvSpPr>
        <p:spPr/>
        <p:txBody>
          <a:bodyPr/>
          <a:lstStyle/>
          <a:p>
            <a:r>
              <a:rPr lang="cs-CZ" b="1" dirty="0"/>
              <a:t>Nezávislá proměnná </a:t>
            </a:r>
            <a:r>
              <a:rPr lang="cs-CZ" dirty="0"/>
              <a:t>– předpokládaná příčina (faktory, které ovlivňují závislou proměnnou).</a:t>
            </a:r>
            <a:r>
              <a:rPr lang="cs-CZ" sz="3200" dirty="0"/>
              <a:t> </a:t>
            </a:r>
            <a:endParaRPr lang="cs-CZ" dirty="0"/>
          </a:p>
          <a:p>
            <a:r>
              <a:rPr lang="cs-CZ" b="1" dirty="0"/>
              <a:t>Závislá proměnná</a:t>
            </a:r>
            <a:r>
              <a:rPr lang="cs-CZ" dirty="0"/>
              <a:t> – předpokládaný následek.</a:t>
            </a:r>
          </a:p>
          <a:p>
            <a:r>
              <a:rPr lang="cs-CZ" b="1" dirty="0"/>
              <a:t>Nominální, ordinální a kardinální proměnné.</a:t>
            </a:r>
          </a:p>
          <a:p>
            <a:r>
              <a:rPr lang="cs-CZ" b="1" dirty="0"/>
              <a:t>Kauzalita – </a:t>
            </a:r>
            <a:r>
              <a:rPr lang="cs-CZ" dirty="0"/>
              <a:t>příčinná souvislost/vztah.</a:t>
            </a:r>
          </a:p>
          <a:p>
            <a:r>
              <a:rPr lang="cs-CZ" b="1" dirty="0"/>
              <a:t>Korelace – </a:t>
            </a:r>
            <a:r>
              <a:rPr lang="cs-CZ" dirty="0"/>
              <a:t>shoda/souvislost, </a:t>
            </a:r>
            <a:r>
              <a:rPr lang="cs-CZ" i="0" dirty="0">
                <a:effectLst/>
              </a:rPr>
              <a:t>vzájemný vztah mezi dvěma náhodnými procesy nebo náhodnými veličinami.</a:t>
            </a:r>
            <a:endParaRPr lang="cs-CZ" dirty="0"/>
          </a:p>
          <a:p>
            <a:endParaRPr lang="cs-CZ" dirty="0"/>
          </a:p>
        </p:txBody>
      </p:sp>
    </p:spTree>
    <p:extLst>
      <p:ext uri="{BB962C8B-B14F-4D97-AF65-F5344CB8AC3E}">
        <p14:creationId xmlns:p14="http://schemas.microsoft.com/office/powerpoint/2010/main" val="4157616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F39F363-139C-796D-3936-766D1D2F1ED9}"/>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656A33CA-D020-40A9-1A7E-17C23A1F17BC}"/>
              </a:ext>
            </a:extLst>
          </p:cNvPr>
          <p:cNvSpPr>
            <a:spLocks noGrp="1"/>
          </p:cNvSpPr>
          <p:nvPr>
            <p:ph type="title"/>
          </p:nvPr>
        </p:nvSpPr>
        <p:spPr/>
        <p:txBody>
          <a:bodyPr/>
          <a:lstStyle/>
          <a:p>
            <a:pPr algn="ctr"/>
            <a:r>
              <a:rPr lang="cs-CZ" dirty="0"/>
              <a:t>Základní metodologické termíny</a:t>
            </a:r>
          </a:p>
        </p:txBody>
      </p:sp>
      <p:sp>
        <p:nvSpPr>
          <p:cNvPr id="5" name="Zástupný obsah 4">
            <a:extLst>
              <a:ext uri="{FF2B5EF4-FFF2-40B4-BE49-F238E27FC236}">
                <a16:creationId xmlns:a16="http://schemas.microsoft.com/office/drawing/2014/main" id="{8D82717A-76B7-17FB-9E4A-EE3C9C50E6D5}"/>
              </a:ext>
            </a:extLst>
          </p:cNvPr>
          <p:cNvSpPr>
            <a:spLocks noGrp="1"/>
          </p:cNvSpPr>
          <p:nvPr>
            <p:ph idx="1"/>
          </p:nvPr>
        </p:nvSpPr>
        <p:spPr>
          <a:xfrm>
            <a:off x="242597" y="1692002"/>
            <a:ext cx="11949404" cy="4139998"/>
          </a:xfrm>
        </p:spPr>
        <p:txBody>
          <a:bodyPr/>
          <a:lstStyle/>
          <a:p>
            <a:pPr algn="just"/>
            <a:r>
              <a:rPr lang="cs-CZ" b="1" dirty="0"/>
              <a:t>Vzorek</a:t>
            </a:r>
            <a:r>
              <a:rPr lang="cs-CZ" dirty="0"/>
              <a:t> - skupina jednotek, které skutečně pozorujeme/zkoumáme.</a:t>
            </a:r>
          </a:p>
          <a:p>
            <a:pPr algn="just"/>
            <a:r>
              <a:rPr lang="cs-CZ" b="1" dirty="0"/>
              <a:t>Populace</a:t>
            </a:r>
            <a:r>
              <a:rPr lang="cs-CZ" dirty="0"/>
              <a:t> - (základní soubor) = soubor jednotek, o němž předpokládáme, že jsou pro něj naše závěry platné.</a:t>
            </a:r>
          </a:p>
          <a:p>
            <a:pPr algn="just"/>
            <a:r>
              <a:rPr lang="cs-CZ" b="1" dirty="0"/>
              <a:t>Validita</a:t>
            </a:r>
            <a:r>
              <a:rPr lang="cs-CZ" dirty="0"/>
              <a:t> – platnost, </a:t>
            </a:r>
            <a:r>
              <a:rPr lang="en-US" dirty="0" err="1"/>
              <a:t>akurátně</a:t>
            </a:r>
            <a:r>
              <a:rPr lang="en-US" dirty="0"/>
              <a:t> </a:t>
            </a:r>
            <a:r>
              <a:rPr lang="en-US" dirty="0" err="1"/>
              <a:t>vystihuje</a:t>
            </a:r>
            <a:r>
              <a:rPr lang="en-US" dirty="0"/>
              <a:t> </a:t>
            </a:r>
            <a:r>
              <a:rPr lang="en-US" dirty="0" err="1"/>
              <a:t>realitu</a:t>
            </a:r>
            <a:r>
              <a:rPr lang="cs-CZ" dirty="0"/>
              <a:t> (měřím to, co skutečně měřit chci)</a:t>
            </a:r>
            <a:r>
              <a:rPr lang="en-US" dirty="0"/>
              <a:t>.</a:t>
            </a:r>
            <a:endParaRPr lang="cs-CZ" dirty="0"/>
          </a:p>
          <a:p>
            <a:pPr algn="just"/>
            <a:r>
              <a:rPr lang="cs-CZ" b="1" dirty="0"/>
              <a:t>Reliabilita</a:t>
            </a:r>
            <a:r>
              <a:rPr lang="cs-CZ" dirty="0"/>
              <a:t> – spolehlivost, při opakovaných měřeních dostávám stejné (dostatečně podobné) výsledky.</a:t>
            </a:r>
          </a:p>
          <a:p>
            <a:pPr algn="just"/>
            <a:r>
              <a:rPr lang="cs-CZ" b="1" dirty="0"/>
              <a:t>Pilotní studie</a:t>
            </a:r>
            <a:r>
              <a:rPr lang="cs-CZ" dirty="0"/>
              <a:t> a </a:t>
            </a:r>
            <a:r>
              <a:rPr lang="cs-CZ" b="1" dirty="0"/>
              <a:t>předvýzkum</a:t>
            </a:r>
            <a:r>
              <a:rPr lang="cs-CZ" dirty="0"/>
              <a:t>.</a:t>
            </a:r>
          </a:p>
        </p:txBody>
      </p:sp>
    </p:spTree>
    <p:extLst>
      <p:ext uri="{BB962C8B-B14F-4D97-AF65-F5344CB8AC3E}">
        <p14:creationId xmlns:p14="http://schemas.microsoft.com/office/powerpoint/2010/main" val="15770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755FAF0-3722-895C-CB58-11DB8D59C9A1}"/>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2679885D-163C-B3E7-AE85-159D42CCDA21}"/>
              </a:ext>
            </a:extLst>
          </p:cNvPr>
          <p:cNvSpPr>
            <a:spLocks noGrp="1"/>
          </p:cNvSpPr>
          <p:nvPr>
            <p:ph type="title"/>
          </p:nvPr>
        </p:nvSpPr>
        <p:spPr>
          <a:xfrm>
            <a:off x="223934" y="102637"/>
            <a:ext cx="10888825" cy="1670179"/>
          </a:xfrm>
        </p:spPr>
        <p:txBody>
          <a:bodyPr/>
          <a:lstStyle/>
          <a:p>
            <a:pPr algn="ctr"/>
            <a:r>
              <a:rPr lang="cs-CZ" sz="3200" dirty="0"/>
              <a:t>Co je to metodologie?</a:t>
            </a:r>
          </a:p>
        </p:txBody>
      </p:sp>
      <p:sp>
        <p:nvSpPr>
          <p:cNvPr id="5" name="Zástupný obsah 4">
            <a:extLst>
              <a:ext uri="{FF2B5EF4-FFF2-40B4-BE49-F238E27FC236}">
                <a16:creationId xmlns:a16="http://schemas.microsoft.com/office/drawing/2014/main" id="{CED08199-4843-86FD-245C-77A707CEADBD}"/>
              </a:ext>
            </a:extLst>
          </p:cNvPr>
          <p:cNvSpPr>
            <a:spLocks noGrp="1"/>
          </p:cNvSpPr>
          <p:nvPr>
            <p:ph idx="1"/>
          </p:nvPr>
        </p:nvSpPr>
        <p:spPr/>
        <p:txBody>
          <a:bodyPr/>
          <a:lstStyle/>
          <a:p>
            <a:r>
              <a:rPr lang="cs-CZ" sz="2000" b="1" dirty="0"/>
              <a:t>Metodologie</a:t>
            </a:r>
            <a:r>
              <a:rPr lang="cs-CZ" sz="2000" dirty="0"/>
              <a:t> je věda o teoriích vědeckých metod; Zabývá se:</a:t>
            </a:r>
            <a:endParaRPr lang="cs-CZ" sz="1200" dirty="0"/>
          </a:p>
          <a:p>
            <a:pPr lvl="1"/>
            <a:r>
              <a:rPr lang="cs-CZ" sz="1800" dirty="0"/>
              <a:t>Formulací problému</a:t>
            </a:r>
          </a:p>
          <a:p>
            <a:pPr lvl="1"/>
            <a:r>
              <a:rPr lang="cs-CZ" sz="1800" dirty="0"/>
              <a:t>Všestrannými analýzami problému</a:t>
            </a:r>
          </a:p>
          <a:p>
            <a:pPr lvl="1"/>
            <a:r>
              <a:rPr lang="cs-CZ" sz="1800" dirty="0"/>
              <a:t>Tvorbou teorií a metodou řešení problému</a:t>
            </a:r>
          </a:p>
          <a:p>
            <a:pPr lvl="1"/>
            <a:r>
              <a:rPr lang="cs-CZ" sz="1800" dirty="0"/>
              <a:t>Formulováním a ověřováním hypotéz</a:t>
            </a:r>
          </a:p>
          <a:p>
            <a:pPr lvl="1"/>
            <a:r>
              <a:rPr lang="cs-CZ" sz="1800" dirty="0"/>
              <a:t>Prezentováním výsledků řešení problému</a:t>
            </a:r>
          </a:p>
          <a:p>
            <a:pPr lvl="1"/>
            <a:r>
              <a:rPr lang="cs-CZ" sz="1800" dirty="0"/>
              <a:t>Formulováním nových poznatků</a:t>
            </a:r>
            <a:endParaRPr lang="cs-CZ" sz="2000" dirty="0"/>
          </a:p>
          <a:p>
            <a:r>
              <a:rPr lang="cs-CZ" sz="2000" b="1" dirty="0"/>
              <a:t>Vědecká metoda </a:t>
            </a:r>
            <a:r>
              <a:rPr lang="cs-CZ" sz="2000" dirty="0"/>
              <a:t>je základní nástroj, způsob, ucelený postup, kterým realizujeme objektivní zkoumání daného problému, tak abychom dosáhli výzkumného cíle.</a:t>
            </a:r>
          </a:p>
          <a:p>
            <a:r>
              <a:rPr lang="cs-CZ" sz="2000" dirty="0"/>
              <a:t>Dělení vědeckých metod – kvantitativní vs. kvalitativní; empirické, teoretické vs. smíšené výzkumy.</a:t>
            </a:r>
          </a:p>
          <a:p>
            <a:pPr lvl="1"/>
            <a:endParaRPr lang="cs-CZ" sz="1800" dirty="0"/>
          </a:p>
          <a:p>
            <a:pPr lvl="1"/>
            <a:endParaRPr lang="cs-CZ" sz="1800" dirty="0"/>
          </a:p>
        </p:txBody>
      </p:sp>
    </p:spTree>
    <p:extLst>
      <p:ext uri="{BB962C8B-B14F-4D97-AF65-F5344CB8AC3E}">
        <p14:creationId xmlns:p14="http://schemas.microsoft.com/office/powerpoint/2010/main" val="3317501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09D1CEA-D50C-09A3-75EC-7332BA316918}"/>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E9A10F28-52B4-20BA-0FAF-FB39F928D582}"/>
              </a:ext>
            </a:extLst>
          </p:cNvPr>
          <p:cNvSpPr>
            <a:spLocks noGrp="1"/>
          </p:cNvSpPr>
          <p:nvPr>
            <p:ph type="title"/>
          </p:nvPr>
        </p:nvSpPr>
        <p:spPr>
          <a:xfrm>
            <a:off x="719400" y="449412"/>
            <a:ext cx="10753200" cy="451576"/>
          </a:xfrm>
        </p:spPr>
        <p:txBody>
          <a:bodyPr/>
          <a:lstStyle/>
          <a:p>
            <a:pPr algn="ctr"/>
            <a:r>
              <a:rPr lang="cs-CZ" sz="3200" dirty="0"/>
              <a:t>Jak vypadá výzkum? – Proces vědecké práce</a:t>
            </a:r>
          </a:p>
        </p:txBody>
      </p:sp>
      <p:sp>
        <p:nvSpPr>
          <p:cNvPr id="5" name="Zástupný obsah 4">
            <a:extLst>
              <a:ext uri="{FF2B5EF4-FFF2-40B4-BE49-F238E27FC236}">
                <a16:creationId xmlns:a16="http://schemas.microsoft.com/office/drawing/2014/main" id="{7D8F1050-0CB5-366E-5EE7-B7F9782DEDD1}"/>
              </a:ext>
            </a:extLst>
          </p:cNvPr>
          <p:cNvSpPr>
            <a:spLocks noGrp="1"/>
          </p:cNvSpPr>
          <p:nvPr>
            <p:ph idx="1"/>
          </p:nvPr>
        </p:nvSpPr>
        <p:spPr>
          <a:xfrm>
            <a:off x="666000" y="1629789"/>
            <a:ext cx="10753200" cy="4139998"/>
          </a:xfrm>
        </p:spPr>
        <p:txBody>
          <a:bodyPr/>
          <a:lstStyle/>
          <a:p>
            <a:pPr marL="514350" indent="-514350">
              <a:buAutoNum type="arabicPeriod"/>
            </a:pPr>
            <a:r>
              <a:rPr lang="cs-CZ" dirty="0"/>
              <a:t>Identifikace výzkumné oblasti/výzkumného tématu </a:t>
            </a:r>
          </a:p>
          <a:p>
            <a:pPr marL="514350" indent="-514350">
              <a:buAutoNum type="arabicPeriod"/>
            </a:pPr>
            <a:r>
              <a:rPr lang="cs-CZ" dirty="0"/>
              <a:t>Rešerše dosavadního výzkumu </a:t>
            </a:r>
          </a:p>
          <a:p>
            <a:pPr marL="514350" indent="-514350">
              <a:buAutoNum type="arabicPeriod"/>
            </a:pPr>
            <a:r>
              <a:rPr lang="cs-CZ" dirty="0"/>
              <a:t>Rámování problému</a:t>
            </a:r>
          </a:p>
          <a:p>
            <a:pPr marL="514350" indent="-514350">
              <a:buAutoNum type="arabicPeriod"/>
            </a:pPr>
            <a:r>
              <a:rPr lang="cs-CZ" dirty="0"/>
              <a:t>Stanovení výzkumných cílů a otázek (případně hypotéz)</a:t>
            </a:r>
          </a:p>
          <a:p>
            <a:pPr marL="514350" indent="-514350">
              <a:buAutoNum type="arabicPeriod"/>
            </a:pPr>
            <a:r>
              <a:rPr lang="cs-CZ" dirty="0"/>
              <a:t>Sběr dat a podkladů </a:t>
            </a:r>
          </a:p>
          <a:p>
            <a:pPr marL="514350" indent="-514350">
              <a:buAutoNum type="arabicPeriod"/>
            </a:pPr>
            <a:r>
              <a:rPr lang="cs-CZ" dirty="0"/>
              <a:t>Analýza dat a podkladů</a:t>
            </a:r>
          </a:p>
          <a:p>
            <a:pPr marL="514350" indent="-514350">
              <a:buAutoNum type="arabicPeriod"/>
            </a:pPr>
            <a:r>
              <a:rPr lang="cs-CZ" dirty="0"/>
              <a:t>Zpracování publikace (výstupu)</a:t>
            </a:r>
          </a:p>
          <a:p>
            <a:pPr marL="514350" indent="-514350">
              <a:buAutoNum type="arabicPeriod"/>
            </a:pPr>
            <a:r>
              <a:rPr lang="cs-CZ" dirty="0"/>
              <a:t>Publikace</a:t>
            </a:r>
          </a:p>
          <a:p>
            <a:pPr marL="514350" indent="-514350">
              <a:buAutoNum type="arabicPeriod"/>
            </a:pPr>
            <a:r>
              <a:rPr lang="cs-CZ" dirty="0"/>
              <a:t>Recepce </a:t>
            </a:r>
          </a:p>
          <a:p>
            <a:endParaRPr lang="cs-CZ" dirty="0"/>
          </a:p>
        </p:txBody>
      </p:sp>
    </p:spTree>
    <p:extLst>
      <p:ext uri="{BB962C8B-B14F-4D97-AF65-F5344CB8AC3E}">
        <p14:creationId xmlns:p14="http://schemas.microsoft.com/office/powerpoint/2010/main" val="43905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9327765-83C7-B306-17EB-A6F56707FD1C}"/>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C8C21BF0-D024-929D-B71C-B224C68E724A}"/>
              </a:ext>
            </a:extLst>
          </p:cNvPr>
          <p:cNvSpPr>
            <a:spLocks noGrp="1"/>
          </p:cNvSpPr>
          <p:nvPr>
            <p:ph type="title"/>
          </p:nvPr>
        </p:nvSpPr>
        <p:spPr>
          <a:xfrm>
            <a:off x="-119755" y="152212"/>
            <a:ext cx="10753200" cy="451576"/>
          </a:xfrm>
        </p:spPr>
        <p:txBody>
          <a:bodyPr/>
          <a:lstStyle/>
          <a:p>
            <a:pPr algn="ctr"/>
            <a:r>
              <a:rPr lang="cs-CZ" sz="3200" dirty="0"/>
              <a:t>1. Identifikace výzkumného tématu</a:t>
            </a:r>
          </a:p>
        </p:txBody>
      </p:sp>
      <p:sp>
        <p:nvSpPr>
          <p:cNvPr id="5" name="Zástupný obsah 4">
            <a:extLst>
              <a:ext uri="{FF2B5EF4-FFF2-40B4-BE49-F238E27FC236}">
                <a16:creationId xmlns:a16="http://schemas.microsoft.com/office/drawing/2014/main" id="{70DA6C11-321C-D791-2DE4-A74254256EF5}"/>
              </a:ext>
            </a:extLst>
          </p:cNvPr>
          <p:cNvSpPr>
            <a:spLocks noGrp="1"/>
          </p:cNvSpPr>
          <p:nvPr>
            <p:ph idx="1"/>
          </p:nvPr>
        </p:nvSpPr>
        <p:spPr>
          <a:xfrm>
            <a:off x="337445" y="721619"/>
            <a:ext cx="10753200" cy="4139998"/>
          </a:xfrm>
        </p:spPr>
        <p:txBody>
          <a:bodyPr/>
          <a:lstStyle/>
          <a:p>
            <a:r>
              <a:rPr lang="cs-CZ" sz="1800" dirty="0"/>
              <a:t>Téma je pouze širší sféra, v jejímž rámci se výzkumník pohybuje.</a:t>
            </a:r>
          </a:p>
          <a:p>
            <a:endParaRPr lang="cs-CZ" sz="1800" dirty="0"/>
          </a:p>
          <a:p>
            <a:r>
              <a:rPr lang="cs-CZ" sz="1800" dirty="0"/>
              <a:t>Výběr tématu (</a:t>
            </a:r>
            <a:r>
              <a:rPr lang="cs-CZ" sz="1800" dirty="0" err="1"/>
              <a:t>Silbergh</a:t>
            </a:r>
            <a:r>
              <a:rPr lang="cs-CZ" sz="1800" dirty="0"/>
              <a:t>):</a:t>
            </a:r>
          </a:p>
          <a:p>
            <a:pPr lvl="1"/>
            <a:r>
              <a:rPr lang="cs-CZ" sz="1600" dirty="0"/>
              <a:t>Jaký kurz vás bavil během studia? </a:t>
            </a:r>
          </a:p>
          <a:p>
            <a:pPr lvl="1"/>
            <a:r>
              <a:rPr lang="cs-CZ" sz="1600" dirty="0"/>
              <a:t>Inspirace v mimoškolní aktivitě</a:t>
            </a:r>
          </a:p>
          <a:p>
            <a:pPr lvl="1"/>
            <a:r>
              <a:rPr lang="cs-CZ" sz="1600" dirty="0"/>
              <a:t>Máte představu o své budoucí kariéře?</a:t>
            </a:r>
          </a:p>
          <a:p>
            <a:pPr lvl="1"/>
            <a:r>
              <a:rPr lang="cs-CZ" sz="1600" dirty="0"/>
              <a:t>Kontakt s jinými osobami</a:t>
            </a:r>
            <a:endParaRPr lang="cs-CZ" sz="1800" u="sng" dirty="0"/>
          </a:p>
          <a:p>
            <a:r>
              <a:rPr lang="cs-CZ" sz="1800" dirty="0"/>
              <a:t>Možné žánry Van </a:t>
            </a:r>
            <a:r>
              <a:rPr lang="cs-CZ" sz="1800" dirty="0" err="1"/>
              <a:t>Evera</a:t>
            </a:r>
            <a:r>
              <a:rPr lang="cs-CZ" sz="1800" dirty="0"/>
              <a:t>: </a:t>
            </a:r>
          </a:p>
          <a:p>
            <a:pPr lvl="1"/>
            <a:r>
              <a:rPr lang="cs-CZ" sz="1600" dirty="0"/>
              <a:t>Deskripce</a:t>
            </a:r>
          </a:p>
          <a:p>
            <a:pPr lvl="1"/>
            <a:r>
              <a:rPr lang="cs-CZ" sz="1600" dirty="0"/>
              <a:t>Predikce </a:t>
            </a:r>
          </a:p>
          <a:p>
            <a:pPr lvl="1"/>
            <a:r>
              <a:rPr lang="cs-CZ" sz="1600" dirty="0"/>
              <a:t>Formulace teorie </a:t>
            </a:r>
          </a:p>
          <a:p>
            <a:pPr lvl="1"/>
            <a:r>
              <a:rPr lang="cs-CZ" sz="1600" dirty="0"/>
              <a:t>Testování teorie.</a:t>
            </a:r>
          </a:p>
          <a:p>
            <a:pPr lvl="1"/>
            <a:endParaRPr lang="cs-CZ" dirty="0"/>
          </a:p>
        </p:txBody>
      </p:sp>
      <p:pic>
        <p:nvPicPr>
          <p:cNvPr id="7" name="Obrázek 6">
            <a:extLst>
              <a:ext uri="{FF2B5EF4-FFF2-40B4-BE49-F238E27FC236}">
                <a16:creationId xmlns:a16="http://schemas.microsoft.com/office/drawing/2014/main" id="{869B44D9-5683-3742-E523-3B8205167252}"/>
              </a:ext>
            </a:extLst>
          </p:cNvPr>
          <p:cNvPicPr>
            <a:picLocks noChangeAspect="1"/>
          </p:cNvPicPr>
          <p:nvPr/>
        </p:nvPicPr>
        <p:blipFill>
          <a:blip r:embed="rId2"/>
          <a:stretch>
            <a:fillRect/>
          </a:stretch>
        </p:blipFill>
        <p:spPr>
          <a:xfrm>
            <a:off x="4799645" y="1970171"/>
            <a:ext cx="6815640" cy="3755678"/>
          </a:xfrm>
          <a:prstGeom prst="rect">
            <a:avLst/>
          </a:prstGeom>
        </p:spPr>
      </p:pic>
    </p:spTree>
    <p:extLst>
      <p:ext uri="{BB962C8B-B14F-4D97-AF65-F5344CB8AC3E}">
        <p14:creationId xmlns:p14="http://schemas.microsoft.com/office/powerpoint/2010/main" val="120351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BCB7DE1-AEEC-04EA-941B-5F8AE6553922}"/>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7614C6E2-A7BB-7E3B-DCB0-888CB77358DA}"/>
              </a:ext>
            </a:extLst>
          </p:cNvPr>
          <p:cNvSpPr>
            <a:spLocks noGrp="1"/>
          </p:cNvSpPr>
          <p:nvPr>
            <p:ph type="title"/>
          </p:nvPr>
        </p:nvSpPr>
        <p:spPr/>
        <p:txBody>
          <a:bodyPr/>
          <a:lstStyle/>
          <a:p>
            <a:pPr algn="ctr"/>
            <a:r>
              <a:rPr lang="cs-CZ" sz="3200" dirty="0"/>
              <a:t>2. Rešerše dosavadního výzkumu</a:t>
            </a:r>
          </a:p>
        </p:txBody>
      </p:sp>
      <p:sp>
        <p:nvSpPr>
          <p:cNvPr id="5" name="Zástupný obsah 4">
            <a:extLst>
              <a:ext uri="{FF2B5EF4-FFF2-40B4-BE49-F238E27FC236}">
                <a16:creationId xmlns:a16="http://schemas.microsoft.com/office/drawing/2014/main" id="{B8112E25-95EF-AECD-4F4F-7F3A55B025C9}"/>
              </a:ext>
            </a:extLst>
          </p:cNvPr>
          <p:cNvSpPr>
            <a:spLocks noGrp="1"/>
          </p:cNvSpPr>
          <p:nvPr>
            <p:ph idx="1"/>
          </p:nvPr>
        </p:nvSpPr>
        <p:spPr/>
        <p:txBody>
          <a:bodyPr/>
          <a:lstStyle/>
          <a:p>
            <a:pPr algn="just"/>
            <a:r>
              <a:rPr lang="cs-CZ" dirty="0"/>
              <a:t>Primární rešerše v internetových vyhledávačích, v knihovních databázích, diskusích v bezpečnostní komunitě apod. </a:t>
            </a:r>
          </a:p>
          <a:p>
            <a:pPr algn="just"/>
            <a:r>
              <a:rPr lang="cs-CZ" dirty="0"/>
              <a:t>Základní zjištění a utřídění dosavadního stavu výzkumu. </a:t>
            </a:r>
          </a:p>
          <a:p>
            <a:pPr algn="just"/>
            <a:r>
              <a:rPr lang="cs-CZ" dirty="0"/>
              <a:t>Zmapování výzkumného pole a uvedení problému do kontextu.</a:t>
            </a:r>
          </a:p>
          <a:p>
            <a:pPr algn="just"/>
            <a:r>
              <a:rPr lang="cs-CZ" dirty="0"/>
              <a:t>Nalezení vhodných specifických polí pro vlastní výzkum.</a:t>
            </a:r>
          </a:p>
          <a:p>
            <a:endParaRPr lang="cs-CZ" dirty="0"/>
          </a:p>
        </p:txBody>
      </p:sp>
    </p:spTree>
    <p:extLst>
      <p:ext uri="{BB962C8B-B14F-4D97-AF65-F5344CB8AC3E}">
        <p14:creationId xmlns:p14="http://schemas.microsoft.com/office/powerpoint/2010/main" val="12009473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3.0.5724"/>
  <p:tag name="SLIDO_PRESENTATION_ID" val="a4d154f9-a0e2-4e30-81c4-9b193c2f3cc7"/>
  <p:tag name="SLIDO_EVENT_UUID" val="7c2c39fd-c30a-4d6c-9875-aaea57de051e"/>
  <p:tag name="SLIDO_EVENT_SECTION_UUID" val="b30230bd-52ed-479c-9ae2-f475746557f3"/>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16-9-cz-v11.potx" id="{1A432768-ED11-4D80-BB7B-F2DE57BF66BD}" vid="{70834B49-2483-4B2E-9811-25D90AF3623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KABP_1_bezpečnostní politika</Template>
  <TotalTime>8363</TotalTime>
  <Words>1676</Words>
  <Application>Microsoft Office PowerPoint</Application>
  <PresentationFormat>Widescreen</PresentationFormat>
  <Paragraphs>255</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Tahoma</vt:lpstr>
      <vt:lpstr>Wingdings</vt:lpstr>
      <vt:lpstr>Prezentace_MU_CZ</vt:lpstr>
      <vt:lpstr>Úvod do metodologie</vt:lpstr>
      <vt:lpstr>Cíle přednášky</vt:lpstr>
      <vt:lpstr>Základní metodologické termíny</vt:lpstr>
      <vt:lpstr>Základní metodologické termíny</vt:lpstr>
      <vt:lpstr>Základní metodologické termíny</vt:lpstr>
      <vt:lpstr>Co je to metodologie?</vt:lpstr>
      <vt:lpstr>Jak vypadá výzkum? – Proces vědecké práce</vt:lpstr>
      <vt:lpstr>1. Identifikace výzkumného tématu</vt:lpstr>
      <vt:lpstr>2. Rešerše dosavadního výzkumu</vt:lpstr>
      <vt:lpstr>3. Rámování problému</vt:lpstr>
      <vt:lpstr>Ad 3 Konceptualizace a operacionalizace</vt:lpstr>
      <vt:lpstr>Operacionalizace bezpečnosti</vt:lpstr>
      <vt:lpstr>Ad 3 Základní metody</vt:lpstr>
      <vt:lpstr>4. Stanovení výzkumných cílů a otázek</vt:lpstr>
      <vt:lpstr>4. Stanovení výzkumných cílů a otázek</vt:lpstr>
      <vt:lpstr>4. Stanovení výzkumných cílů a otázek</vt:lpstr>
      <vt:lpstr>5. Sběr dat</vt:lpstr>
      <vt:lpstr>6. Analýza dat</vt:lpstr>
      <vt:lpstr>7. Zpracování výstupu</vt:lpstr>
      <vt:lpstr>7. Zpracování výstupu – struktura textu příklady</vt:lpstr>
      <vt:lpstr>8. Publikace</vt:lpstr>
      <vt:lpstr>9. Recepce</vt:lpstr>
      <vt:lpstr>Jak vypadá výzkum? – Proces vědecké práce</vt:lpstr>
      <vt:lpstr>Základní části výzkumu dle Maxwella (2008)</vt:lpstr>
      <vt:lpstr>Kvalitativní a kvantitativní výzkum </vt:lpstr>
      <vt:lpstr>Kvalitativní a kvantitativní výzkum </vt:lpstr>
      <vt:lpstr>Základy kvalitativního výzkumu</vt:lpstr>
      <vt:lpstr>Základy kvantitativního výzkumu</vt:lpstr>
      <vt:lpstr>Rozdíly mezi kvalitativním a kvantitativním výzkumem</vt:lpstr>
      <vt:lpstr>Nejčastější druhy kvalitativního výzkumu</vt:lpstr>
      <vt:lpstr>Jednopřípadová studie</vt:lpstr>
      <vt:lpstr>Komparativní případová studie</vt:lpstr>
      <vt:lpstr>Metoda shody a rozdílu  - (Komparativní případová studie)  </vt:lpstr>
      <vt:lpstr>Metoda shody a rozdílu  - (Komparativní případová studie)  </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Bezpečnostní politika a bezpečnost jako koncept pro srovnávací analýzu</dc:title>
  <dc:creator>Divišová Vendula</dc:creator>
  <cp:lastModifiedBy>Lucie Konečná</cp:lastModifiedBy>
  <cp:revision>64</cp:revision>
  <cp:lastPrinted>1601-01-01T00:00:00Z</cp:lastPrinted>
  <dcterms:created xsi:type="dcterms:W3CDTF">2023-01-27T07:04:45Z</dcterms:created>
  <dcterms:modified xsi:type="dcterms:W3CDTF">2024-10-23T13:30:17Z</dcterms:modified>
</cp:coreProperties>
</file>