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3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DE57DC89-192F-43DE-963F-01CD47A049FC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8465137-5472-4B94-99B6-67C88D49786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986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06.11.2024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Raný novověk II.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BSSb1102 Dějiny vojenství</a:t>
            </a:r>
          </a:p>
          <a:p>
            <a:pPr algn="ctr"/>
            <a:r>
              <a:rPr lang="cs-CZ" altLang="cs-CZ" dirty="0"/>
              <a:t>(1. prapor pruské tělesné gardy v bitvě u Kolína, Richard </a:t>
            </a:r>
            <a:r>
              <a:rPr lang="cs-CZ" altLang="cs-CZ" dirty="0" err="1"/>
              <a:t>Knötel</a:t>
            </a:r>
            <a:r>
              <a:rPr lang="cs-CZ" altLang="cs-CZ" dirty="0"/>
              <a:t>)</a:t>
            </a:r>
          </a:p>
        </p:txBody>
      </p:sp>
      <p:pic>
        <p:nvPicPr>
          <p:cNvPr id="5" name="Zástupný symbol obrázku 4">
            <a:extLst>
              <a:ext uri="{FF2B5EF4-FFF2-40B4-BE49-F238E27FC236}">
                <a16:creationId xmlns:a16="http://schemas.microsoft.com/office/drawing/2014/main" id="{343E3A22-F8E5-4003-91EF-D4EA04917AA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3" r="4183"/>
          <a:stretch>
            <a:fillRect/>
          </a:stretch>
        </p:blipFill>
        <p:spPr>
          <a:xfrm>
            <a:off x="1547664" y="266527"/>
            <a:ext cx="6336704" cy="4752528"/>
          </a:xfrm>
        </p:spPr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Změny ve výzbroji pěchoty 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4AD7F5-FB09-5CDC-BB0A-704ADB2DCF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křesadlový zámek</a:t>
            </a:r>
          </a:p>
          <a:p>
            <a:pPr lvl="1"/>
            <a:r>
              <a:rPr lang="cs-CZ" dirty="0"/>
              <a:t>snadnější ovládání</a:t>
            </a:r>
          </a:p>
          <a:p>
            <a:pPr lvl="1"/>
            <a:r>
              <a:rPr lang="cs-CZ" dirty="0"/>
              <a:t>spolehlivější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další růst palebné síly pěchoty</a:t>
            </a:r>
          </a:p>
          <a:p>
            <a:pPr lvl="1"/>
            <a:r>
              <a:rPr lang="cs-CZ" dirty="0"/>
              <a:t>palba poměrně nepřesná (hladký vývrt hlavně)</a:t>
            </a:r>
          </a:p>
          <a:p>
            <a:pPr lvl="1"/>
            <a:r>
              <a:rPr lang="cs-CZ" dirty="0"/>
              <a:t>nepřesnost palby lze kompenzovat její hustotou</a:t>
            </a:r>
          </a:p>
          <a:p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C87911AE-A7B5-43A7-B6A9-D907CD8E899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65510"/>
            <a:ext cx="3672408" cy="5074761"/>
          </a:xfrm>
        </p:spPr>
      </p:pic>
      <p:sp>
        <p:nvSpPr>
          <p:cNvPr id="3" name="Šipka: dolů 2">
            <a:extLst>
              <a:ext uri="{FF2B5EF4-FFF2-40B4-BE49-F238E27FC236}">
                <a16:creationId xmlns:a16="http://schemas.microsoft.com/office/drawing/2014/main" id="{1263FFFB-9D7F-F79F-75BF-CD69C6F47FAA}"/>
              </a:ext>
            </a:extLst>
          </p:cNvPr>
          <p:cNvSpPr/>
          <p:nvPr/>
        </p:nvSpPr>
        <p:spPr>
          <a:xfrm>
            <a:off x="2051720" y="2852936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73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Změny ve výzbroji pěchoty II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1865E2-9A1E-F307-CB31-CBBA29F3B8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Bodák (bajonet)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Pikenýři</a:t>
            </a:r>
            <a:r>
              <a:rPr lang="cs-CZ" dirty="0"/>
              <a:t> v pěchotní sestavě ztrácí význam, střelec může bojovat z blízka s nasazeným bodákem</a:t>
            </a:r>
          </a:p>
          <a:p>
            <a:endParaRPr lang="cs-CZ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96D3C08A-31E6-33DE-1771-3D6A5902D2A4}"/>
              </a:ext>
            </a:extLst>
          </p:cNvPr>
          <p:cNvSpPr/>
          <p:nvPr/>
        </p:nvSpPr>
        <p:spPr>
          <a:xfrm>
            <a:off x="1619672" y="2132856"/>
            <a:ext cx="48463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690E5DE0-5C1A-476F-B4FF-885839CE53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92897"/>
            <a:ext cx="4299882" cy="2583580"/>
          </a:xfrm>
        </p:spPr>
      </p:pic>
    </p:spTree>
    <p:extLst>
      <p:ext uri="{BB962C8B-B14F-4D97-AF65-F5344CB8AC3E}">
        <p14:creationId xmlns:p14="http://schemas.microsoft.com/office/powerpoint/2010/main" val="34102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Lineární taktika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83152" cy="1972815"/>
          </a:xfrm>
        </p:spPr>
        <p:txBody>
          <a:bodyPr numCol="1">
            <a:normAutofit fontScale="70000" lnSpcReduction="20000"/>
          </a:bodyPr>
          <a:lstStyle/>
          <a:p>
            <a:r>
              <a:rPr lang="cs-CZ" altLang="cs-CZ" dirty="0"/>
              <a:t>Zárodky patrné v 17. století, k dokonalosti dovedena v 18. století</a:t>
            </a:r>
          </a:p>
          <a:p>
            <a:r>
              <a:rPr lang="cs-CZ" altLang="cs-CZ" dirty="0"/>
              <a:t>Tři sevřené řady (koncem 18. století Britové přecházejí na dvě řady)</a:t>
            </a:r>
          </a:p>
          <a:p>
            <a:r>
              <a:rPr lang="cs-CZ" altLang="cs-CZ" dirty="0"/>
              <a:t>V boji</a:t>
            </a:r>
          </a:p>
          <a:p>
            <a:pPr lvl="1"/>
            <a:r>
              <a:rPr lang="cs-CZ" altLang="cs-CZ" dirty="0"/>
              <a:t>s pěchotou – palba na (relativně) krátkou vzdálenost, důležitá rychlost palby</a:t>
            </a:r>
          </a:p>
          <a:p>
            <a:pPr lvl="1"/>
            <a:r>
              <a:rPr lang="cs-CZ" altLang="cs-CZ" dirty="0"/>
              <a:t>s jízdou – čtvercová formace (tzv. karé; prázdný čtverec či obdélník)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2526C21E-5076-48A4-AA68-C7CFDD4BCC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45024"/>
            <a:ext cx="5068154" cy="3546215"/>
          </a:xfrm>
        </p:spPr>
      </p:pic>
    </p:spTree>
    <p:extLst>
      <p:ext uri="{BB962C8B-B14F-4D97-AF65-F5344CB8AC3E}">
        <p14:creationId xmlns:p14="http://schemas.microsoft.com/office/powerpoint/2010/main" val="13537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433BD-54B2-4C5A-AEBF-B47C1552B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Jízda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7215C-C99C-42F1-BA8B-437D776E8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Těžká a lehká</a:t>
            </a:r>
          </a:p>
          <a:p>
            <a:r>
              <a:rPr lang="cs-CZ" dirty="0"/>
              <a:t>Těžká – kyrysníci</a:t>
            </a:r>
          </a:p>
          <a:p>
            <a:r>
              <a:rPr lang="cs-CZ" dirty="0"/>
              <a:t>Lehká – více druhů (husaři, </a:t>
            </a:r>
            <a:r>
              <a:rPr lang="cs-CZ" dirty="0" err="1"/>
              <a:t>švališéři</a:t>
            </a:r>
            <a:r>
              <a:rPr lang="cs-CZ" dirty="0"/>
              <a:t>…)</a:t>
            </a:r>
          </a:p>
          <a:p>
            <a:endParaRPr lang="cs-CZ" dirty="0"/>
          </a:p>
          <a:p>
            <a:r>
              <a:rPr lang="cs-CZ" dirty="0"/>
              <a:t>Změna v chápání role dragounů</a:t>
            </a:r>
          </a:p>
          <a:p>
            <a:pPr lvl="1"/>
            <a:r>
              <a:rPr lang="cs-CZ" dirty="0"/>
              <a:t>koncem 16. století ustaveny první dragounské pluky v roli pěchoty přepravující se na koních</a:t>
            </a:r>
          </a:p>
          <a:p>
            <a:pPr lvl="1"/>
            <a:r>
              <a:rPr lang="cs-CZ" dirty="0"/>
              <a:t>v 17. století nadále v této roli (vč. vybavení)</a:t>
            </a:r>
          </a:p>
          <a:p>
            <a:pPr lvl="1"/>
            <a:r>
              <a:rPr lang="cs-CZ" dirty="0"/>
              <a:t>během 18. století proměna v jízdu (různá klasifikace; lehčí výzbroj než kyrysníci, ale těžší než lehká jízda)</a:t>
            </a:r>
          </a:p>
        </p:txBody>
      </p:sp>
    </p:spTree>
    <p:extLst>
      <p:ext uri="{BB962C8B-B14F-4D97-AF65-F5344CB8AC3E}">
        <p14:creationId xmlns:p14="http://schemas.microsoft.com/office/powerpoint/2010/main" val="314466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50963-D5AC-A1C9-ED48-9D3199E63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Dělostřelectvo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7899EC-0FCA-43B3-5E3F-5A5AD3A5C3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Lehčí a kvalitnější děla i příslušenství</a:t>
            </a:r>
          </a:p>
          <a:p>
            <a:r>
              <a:rPr lang="cs-CZ" dirty="0"/>
              <a:t>Ve všech armádách posilování důrazu na standardizaci</a:t>
            </a:r>
          </a:p>
          <a:p>
            <a:r>
              <a:rPr lang="cs-CZ" dirty="0"/>
              <a:t>Vrcholem francouzský systém (</a:t>
            </a:r>
            <a:r>
              <a:rPr lang="cs-CZ" dirty="0" err="1"/>
              <a:t>Gribeauval</a:t>
            </a:r>
            <a:r>
              <a:rPr lang="cs-CZ" dirty="0"/>
              <a:t>, 1765; polní kanony ráží 4, 8 a 12 liber + houfnice 6 palců + pevnostní a obléhací děla)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B1E74114-4837-4BF6-A3F9-34511E3D85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780" y="2348880"/>
            <a:ext cx="4137243" cy="3096344"/>
          </a:xfrm>
        </p:spPr>
      </p:pic>
    </p:spTree>
    <p:extLst>
      <p:ext uri="{BB962C8B-B14F-4D97-AF65-F5344CB8AC3E}">
        <p14:creationId xmlns:p14="http://schemas.microsoft.com/office/powerpoint/2010/main" val="255962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0836E-F076-49B3-9C7C-249463EF9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2A9C9B-B7EE-443D-9A03-2B3244781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/>
          </a:bodyPr>
          <a:lstStyle/>
          <a:p>
            <a:r>
              <a:rPr lang="cs-CZ" dirty="0"/>
              <a:t>Těžkopádné manévrování, možné komplikace při střetu s kvalitní lehkou pěchotou</a:t>
            </a:r>
          </a:p>
          <a:p>
            <a:r>
              <a:rPr lang="cs-CZ" dirty="0"/>
              <a:t>Výhoda pro početnější a disciplinovanější armádu</a:t>
            </a:r>
          </a:p>
          <a:p>
            <a:r>
              <a:rPr lang="cs-CZ" dirty="0"/>
              <a:t>Vrcholu dosahuje lineární taktika v pruské armádě Fridricha II. Velikého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32F1B80D-3C7E-45FF-82C4-152C623A1D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00" y="1821399"/>
            <a:ext cx="3251200" cy="4083564"/>
          </a:xfrm>
        </p:spPr>
      </p:pic>
    </p:spTree>
    <p:extLst>
      <p:ext uri="{BB962C8B-B14F-4D97-AF65-F5344CB8AC3E}">
        <p14:creationId xmlns:p14="http://schemas.microsoft.com/office/powerpoint/2010/main" val="419281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3ED7058B-53CF-4A83-84A6-473B7D2D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Služba v armádě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854359B-E159-43BD-BF47-A8B57C767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Formálně se spoléhá na dobrovolníky</a:t>
            </a:r>
          </a:p>
          <a:p>
            <a:r>
              <a:rPr lang="cs-CZ" dirty="0"/>
              <a:t>V případě potřeby stanoven určitý počet branců, kteří mají být odvedeni do armády</a:t>
            </a:r>
          </a:p>
          <a:p>
            <a:r>
              <a:rPr lang="cs-CZ" dirty="0"/>
              <a:t>Vojáci zejména z řad chudiny či „problémoví“ na svých panstvích, armáda může posloužit i na útěku </a:t>
            </a:r>
            <a:r>
              <a:rPr lang="cs-CZ"/>
              <a:t>před zákonem</a:t>
            </a:r>
            <a:endParaRPr lang="cs-CZ" dirty="0"/>
          </a:p>
          <a:p>
            <a:r>
              <a:rPr lang="cs-CZ" dirty="0"/>
              <a:t>Dlouhá (v řadě případů doživotní) vojenský služba</a:t>
            </a:r>
          </a:p>
        </p:txBody>
      </p:sp>
    </p:spTree>
    <p:extLst>
      <p:ext uri="{BB962C8B-B14F-4D97-AF65-F5344CB8AC3E}">
        <p14:creationId xmlns:p14="http://schemas.microsoft.com/office/powerpoint/2010/main" val="280808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57BE3-EBF9-A851-328C-2919CCBF2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a řešení (?)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BF9A5-76D7-B801-1F82-FD3DA19C83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Využití polních opevnění + snaha postupovat ze zajištěných základen  	tažení se mění na zdlouhavé a těžkopádné manévrování</a:t>
            </a:r>
          </a:p>
          <a:p>
            <a:pPr lvl="1"/>
            <a:r>
              <a:rPr lang="cs-CZ" dirty="0"/>
              <a:t>v létě 1778 pruská armáda 2 měsíce manévrovala v SV Čechách, aniž by došlo k bitvě; Fridrich II. se neodvážil napadnout silně opevněné pozice Rakušanů a ani Rakušané se nenechali vylákat při stahování Prusů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BBD737-B9F2-DCBF-F5E8-CEFBC37ECE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Úvahy zejména ve Francii</a:t>
            </a:r>
          </a:p>
          <a:p>
            <a:r>
              <a:rPr lang="cs-CZ" dirty="0"/>
              <a:t>Větší důraz na dělostřelectvo (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Teil</a:t>
            </a:r>
            <a:r>
              <a:rPr lang="cs-CZ" dirty="0"/>
              <a:t>)</a:t>
            </a:r>
          </a:p>
          <a:p>
            <a:r>
              <a:rPr lang="cs-CZ" dirty="0"/>
              <a:t>Možnost kombinovat různé formace (linie + kolona; </a:t>
            </a:r>
            <a:r>
              <a:rPr lang="cs-CZ" i="1" dirty="0" err="1"/>
              <a:t>ordre</a:t>
            </a:r>
            <a:r>
              <a:rPr lang="cs-CZ" i="1" dirty="0"/>
              <a:t> </a:t>
            </a:r>
            <a:r>
              <a:rPr lang="cs-CZ" i="1" dirty="0" err="1"/>
              <a:t>mixte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Guibert</a:t>
            </a:r>
            <a:r>
              <a:rPr lang="cs-CZ" dirty="0"/>
              <a:t>)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7B41D58-16A3-A520-0346-FCBC0CEE5EC5}"/>
              </a:ext>
            </a:extLst>
          </p:cNvPr>
          <p:cNvSpPr/>
          <p:nvPr/>
        </p:nvSpPr>
        <p:spPr>
          <a:xfrm>
            <a:off x="899592" y="256490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8077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414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Raný novověk II.</vt:lpstr>
      <vt:lpstr>Změny ve výzbroji pěchoty I</vt:lpstr>
      <vt:lpstr>Změny ve výzbroji pěchoty II</vt:lpstr>
      <vt:lpstr>Lineární taktika</vt:lpstr>
      <vt:lpstr>Jízda</vt:lpstr>
      <vt:lpstr>Dělostřelectvo</vt:lpstr>
      <vt:lpstr>Hodnocení</vt:lpstr>
      <vt:lpstr>Služba v armádě</vt:lpstr>
      <vt:lpstr>Problémy a řešení (?)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83</cp:revision>
  <dcterms:created xsi:type="dcterms:W3CDTF">2013-10-20T08:36:54Z</dcterms:created>
  <dcterms:modified xsi:type="dcterms:W3CDTF">2024-11-06T10:09:52Z</dcterms:modified>
</cp:coreProperties>
</file>