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8" r:id="rId12"/>
    <p:sldId id="279" r:id="rId13"/>
    <p:sldId id="280" r:id="rId14"/>
    <p:sldId id="281" r:id="rId15"/>
    <p:sldId id="282" r:id="rId16"/>
    <p:sldId id="283" r:id="rId17"/>
    <p:sldId id="287" r:id="rId18"/>
    <p:sldId id="294" r:id="rId19"/>
    <p:sldId id="290" r:id="rId20"/>
    <p:sldId id="295" r:id="rId21"/>
    <p:sldId id="296" r:id="rId22"/>
    <p:sldId id="297" r:id="rId23"/>
    <p:sldId id="298" r:id="rId24"/>
    <p:sldId id="300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3" r:id="rId36"/>
    <p:sldId id="309" r:id="rId37"/>
    <p:sldId id="314" r:id="rId38"/>
    <p:sldId id="315" r:id="rId39"/>
    <p:sldId id="316" r:id="rId40"/>
    <p:sldId id="31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C6A30C14-FC86-4DB6-A9C0-93660C2D1482}"/>
    <pc:docChg chg="delSld">
      <pc:chgData name="Peter Spáč" userId="2e8d26cd-55d7-4d78-8227-1866407259d9" providerId="ADAL" clId="{C6A30C14-FC86-4DB6-A9C0-93660C2D1482}" dt="2024-12-14T13:49:24.950" v="16" actId="47"/>
      <pc:docMkLst>
        <pc:docMk/>
      </pc:docMkLst>
      <pc:sldChg chg="del">
        <pc:chgData name="Peter Spáč" userId="2e8d26cd-55d7-4d78-8227-1866407259d9" providerId="ADAL" clId="{C6A30C14-FC86-4DB6-A9C0-93660C2D1482}" dt="2024-12-14T13:48:41.833" v="0" actId="47"/>
        <pc:sldMkLst>
          <pc:docMk/>
          <pc:sldMk cId="3035768720" sldId="258"/>
        </pc:sldMkLst>
      </pc:sldChg>
      <pc:sldChg chg="del">
        <pc:chgData name="Peter Spáč" userId="2e8d26cd-55d7-4d78-8227-1866407259d9" providerId="ADAL" clId="{C6A30C14-FC86-4DB6-A9C0-93660C2D1482}" dt="2024-12-14T13:48:43.047" v="1" actId="47"/>
        <pc:sldMkLst>
          <pc:docMk/>
          <pc:sldMk cId="1345848347" sldId="259"/>
        </pc:sldMkLst>
      </pc:sldChg>
      <pc:sldChg chg="del">
        <pc:chgData name="Peter Spáč" userId="2e8d26cd-55d7-4d78-8227-1866407259d9" providerId="ADAL" clId="{C6A30C14-FC86-4DB6-A9C0-93660C2D1482}" dt="2024-12-14T13:48:43.760" v="2" actId="47"/>
        <pc:sldMkLst>
          <pc:docMk/>
          <pc:sldMk cId="133368627" sldId="260"/>
        </pc:sldMkLst>
      </pc:sldChg>
      <pc:sldChg chg="del">
        <pc:chgData name="Peter Spáč" userId="2e8d26cd-55d7-4d78-8227-1866407259d9" providerId="ADAL" clId="{C6A30C14-FC86-4DB6-A9C0-93660C2D1482}" dt="2024-12-14T13:48:44.116" v="3" actId="47"/>
        <pc:sldMkLst>
          <pc:docMk/>
          <pc:sldMk cId="3875693282" sldId="261"/>
        </pc:sldMkLst>
      </pc:sldChg>
      <pc:sldChg chg="del">
        <pc:chgData name="Peter Spáč" userId="2e8d26cd-55d7-4d78-8227-1866407259d9" providerId="ADAL" clId="{C6A30C14-FC86-4DB6-A9C0-93660C2D1482}" dt="2024-12-14T13:48:44.533" v="4" actId="47"/>
        <pc:sldMkLst>
          <pc:docMk/>
          <pc:sldMk cId="2166423903" sldId="262"/>
        </pc:sldMkLst>
      </pc:sldChg>
      <pc:sldChg chg="del">
        <pc:chgData name="Peter Spáč" userId="2e8d26cd-55d7-4d78-8227-1866407259d9" providerId="ADAL" clId="{C6A30C14-FC86-4DB6-A9C0-93660C2D1482}" dt="2024-12-14T13:48:45.005" v="5" actId="47"/>
        <pc:sldMkLst>
          <pc:docMk/>
          <pc:sldMk cId="2910306264" sldId="263"/>
        </pc:sldMkLst>
      </pc:sldChg>
      <pc:sldChg chg="del">
        <pc:chgData name="Peter Spáč" userId="2e8d26cd-55d7-4d78-8227-1866407259d9" providerId="ADAL" clId="{C6A30C14-FC86-4DB6-A9C0-93660C2D1482}" dt="2024-12-14T13:48:49.513" v="6" actId="47"/>
        <pc:sldMkLst>
          <pc:docMk/>
          <pc:sldMk cId="2418106580" sldId="269"/>
        </pc:sldMkLst>
      </pc:sldChg>
      <pc:sldChg chg="del">
        <pc:chgData name="Peter Spáč" userId="2e8d26cd-55d7-4d78-8227-1866407259d9" providerId="ADAL" clId="{C6A30C14-FC86-4DB6-A9C0-93660C2D1482}" dt="2024-12-14T13:48:53.784" v="7" actId="47"/>
        <pc:sldMkLst>
          <pc:docMk/>
          <pc:sldMk cId="1794961236" sldId="276"/>
        </pc:sldMkLst>
      </pc:sldChg>
      <pc:sldChg chg="del">
        <pc:chgData name="Peter Spáč" userId="2e8d26cd-55d7-4d78-8227-1866407259d9" providerId="ADAL" clId="{C6A30C14-FC86-4DB6-A9C0-93660C2D1482}" dt="2024-12-14T13:48:54.401" v="8" actId="47"/>
        <pc:sldMkLst>
          <pc:docMk/>
          <pc:sldMk cId="3348440879" sldId="277"/>
        </pc:sldMkLst>
      </pc:sldChg>
      <pc:sldChg chg="del">
        <pc:chgData name="Peter Spáč" userId="2e8d26cd-55d7-4d78-8227-1866407259d9" providerId="ADAL" clId="{C6A30C14-FC86-4DB6-A9C0-93660C2D1482}" dt="2024-12-14T13:49:02.736" v="10" actId="47"/>
        <pc:sldMkLst>
          <pc:docMk/>
          <pc:sldMk cId="1429536968" sldId="286"/>
        </pc:sldMkLst>
      </pc:sldChg>
      <pc:sldChg chg="del">
        <pc:chgData name="Peter Spáč" userId="2e8d26cd-55d7-4d78-8227-1866407259d9" providerId="ADAL" clId="{C6A30C14-FC86-4DB6-A9C0-93660C2D1482}" dt="2024-12-14T13:49:02.212" v="9" actId="47"/>
        <pc:sldMkLst>
          <pc:docMk/>
          <pc:sldMk cId="3365048565" sldId="288"/>
        </pc:sldMkLst>
      </pc:sldChg>
      <pc:sldChg chg="del">
        <pc:chgData name="Peter Spáč" userId="2e8d26cd-55d7-4d78-8227-1866407259d9" providerId="ADAL" clId="{C6A30C14-FC86-4DB6-A9C0-93660C2D1482}" dt="2024-12-14T13:49:03.236" v="11" actId="47"/>
        <pc:sldMkLst>
          <pc:docMk/>
          <pc:sldMk cId="51114271" sldId="289"/>
        </pc:sldMkLst>
      </pc:sldChg>
      <pc:sldChg chg="del">
        <pc:chgData name="Peter Spáč" userId="2e8d26cd-55d7-4d78-8227-1866407259d9" providerId="ADAL" clId="{C6A30C14-FC86-4DB6-A9C0-93660C2D1482}" dt="2024-12-14T13:49:06.279" v="12" actId="47"/>
        <pc:sldMkLst>
          <pc:docMk/>
          <pc:sldMk cId="2113317177" sldId="291"/>
        </pc:sldMkLst>
      </pc:sldChg>
      <pc:sldChg chg="del">
        <pc:chgData name="Peter Spáč" userId="2e8d26cd-55d7-4d78-8227-1866407259d9" providerId="ADAL" clId="{C6A30C14-FC86-4DB6-A9C0-93660C2D1482}" dt="2024-12-14T13:49:06.882" v="13" actId="47"/>
        <pc:sldMkLst>
          <pc:docMk/>
          <pc:sldMk cId="1691361070" sldId="292"/>
        </pc:sldMkLst>
      </pc:sldChg>
      <pc:sldChg chg="del">
        <pc:chgData name="Peter Spáč" userId="2e8d26cd-55d7-4d78-8227-1866407259d9" providerId="ADAL" clId="{C6A30C14-FC86-4DB6-A9C0-93660C2D1482}" dt="2024-12-14T13:49:07.558" v="14" actId="47"/>
        <pc:sldMkLst>
          <pc:docMk/>
          <pc:sldMk cId="2675176722" sldId="293"/>
        </pc:sldMkLst>
      </pc:sldChg>
      <pc:sldChg chg="del">
        <pc:chgData name="Peter Spáč" userId="2e8d26cd-55d7-4d78-8227-1866407259d9" providerId="ADAL" clId="{C6A30C14-FC86-4DB6-A9C0-93660C2D1482}" dt="2024-12-14T13:49:24.170" v="15" actId="47"/>
        <pc:sldMkLst>
          <pc:docMk/>
          <pc:sldMk cId="4192894211" sldId="311"/>
        </pc:sldMkLst>
      </pc:sldChg>
      <pc:sldChg chg="del">
        <pc:chgData name="Peter Spáč" userId="2e8d26cd-55d7-4d78-8227-1866407259d9" providerId="ADAL" clId="{C6A30C14-FC86-4DB6-A9C0-93660C2D1482}" dt="2024-12-14T13:49:24.950" v="16" actId="47"/>
        <pc:sldMkLst>
          <pc:docMk/>
          <pc:sldMk cId="3279872386" sldId="3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C2ABB-3FE2-45D2-89ED-18F2B9719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F25D8-7914-4CAA-82BA-5E0305708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4B5EF4-747A-4C25-9C9E-D3DE6C01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74DDA-900D-4C4C-8A08-1156DA12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96541-E6C9-4BEF-A26E-9ABACA70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1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67093-041C-4D76-AAB9-273968CC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E7FADB-DB5C-495A-B8A2-116A423CA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F4135-F76B-4F74-8823-75C0A78A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71937C-0DD2-4612-A673-F2B68ABC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5DB7FD-4BAB-41E4-9CC9-34378EB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D74EA9-133F-4F2E-B6DB-42FFC66C2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92F3F5-61FC-4DD6-B8CB-43A28160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12204A-CEFD-45F7-B45C-C49DDCF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4AB29-D49D-4CB2-81DE-496F9776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77856F-3F36-4F7F-8703-EBB515C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2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129FD-78A6-434E-9D59-E6F5E476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0E6D1-55FE-437F-A9E8-0BB88B95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6DB15-396F-428D-BA7C-E94AEEED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6777E-498B-4C6E-A7C7-8DC751C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6C5F1-0455-48A2-AAEF-FC0C58C6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0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F2AE2-5E85-446B-92FD-57467AC5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2B541E-16D8-43A0-8B97-928623C8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A507B-E087-4205-AA80-ACAB2448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2041B-4E9B-4608-9283-8598C1AA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CDC19-A5F0-4588-89FB-46AA56A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06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9258B-2AC5-42F5-86F4-4CEFFE18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DB05C-BF85-4836-BC83-96DC84B9D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03ABD2-9A21-4C98-A79F-38FBF8F8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9CD75-35D8-4475-8F31-9945B80B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AAABC-D0EA-4F0B-A4FE-2946D500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70E25B-991C-453E-A43A-6499502E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DA1C5-FCEB-498B-9290-D0C6B20A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378D90-FEC8-490A-8DE7-4276EBC2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D5B31D-4CDA-4FBC-BFAB-EFABF8E1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9D356CC-301B-4D38-B4C5-069090319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566D2B3-051E-434D-8AFC-114EFC97E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3474BD-AD45-42B1-B88E-1DB2B4E3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F433DD-6297-4471-9B25-D072121E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9BC3D5-E238-4442-A8E1-A7F7F323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836C1-475A-4879-978F-6EFC488E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C1398E-C7DA-4079-BD55-B1A99065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60344B-D4D0-45C8-A672-F98CB019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A6F8D5-CD98-4A18-8FD4-57F0AAEB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751F5C-75BA-4C93-9035-18041EA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AF0B8F-4ABB-43A9-8C42-50AACC0A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896EE2-2AA8-413E-B330-B773FB2D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50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E23B-7165-4F13-8EFC-6E4B7769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97DCA-6748-4FD2-9E3F-6163F865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B6617B-9A1D-40C5-A1A7-3629C8042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455D79-F5FA-4433-A8EC-BE17FA2D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674DD6-6225-4B1E-A22F-D3805FB3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A0F0D6-44F9-4370-AFA6-5525CD5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80FB1-C6EB-4B20-899D-4D5BBFED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F1D89D-D281-4BA0-8E63-848520AC7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55194C-4594-406C-8CED-D0B7AEA2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531DB0-1B63-4618-B359-9FA719CF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3350CF-2CFC-4B1B-BDA5-C5DCA81B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03BA2-B3C9-4521-9AAA-DB6EA178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6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136C16-6E7D-4C6F-B54E-69018909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3C3678-9FDF-4790-AEFE-FFEA650C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7DE6A-0955-4A57-83E0-E5F9D2F3D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47A7-C381-4742-A5F9-551B7723456C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EF02E-2B8A-4CA7-BA70-05D9E64CC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3A76F-B4C1-48F2-9291-A8DC07B69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4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F759D-4C4F-4A61-A7BB-12203E558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Komparativní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BE40F5-42D0-41F9-8948-47A776015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2800"/>
            <a:ext cx="9144000" cy="967146"/>
          </a:xfrm>
        </p:spPr>
        <p:txBody>
          <a:bodyPr/>
          <a:lstStyle/>
          <a:p>
            <a:r>
              <a:rPr lang="cs-CZ" dirty="0"/>
              <a:t>POLb1006 / BSSb1104</a:t>
            </a:r>
          </a:p>
          <a:p>
            <a:r>
              <a:rPr lang="cs-CZ" dirty="0"/>
              <a:t>12.12.2024</a:t>
            </a:r>
          </a:p>
        </p:txBody>
      </p:sp>
    </p:spTree>
    <p:extLst>
      <p:ext uri="{BB962C8B-B14F-4D97-AF65-F5344CB8AC3E}">
        <p14:creationId xmlns:p14="http://schemas.microsoft.com/office/powerpoint/2010/main" val="13344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23495-6549-40D0-B861-AB5DABDC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F76203-9CA0-47E9-9D33-2A6DC353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dirty="0"/>
          </a:p>
          <a:p>
            <a:r>
              <a:rPr lang="cs-CZ" sz="2400" dirty="0"/>
              <a:t>Výzkumník manipuluje s nezávislou proměnnou</a:t>
            </a:r>
          </a:p>
          <a:p>
            <a:r>
              <a:rPr lang="cs-CZ" sz="2400" dirty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cs-CZ" sz="2400" dirty="0"/>
              <a:t>Příklad </a:t>
            </a:r>
            <a:r>
              <a:rPr lang="sk-SK" sz="2400" dirty="0"/>
              <a:t>z medicíny:</a:t>
            </a:r>
          </a:p>
          <a:p>
            <a:pPr lvl="1"/>
            <a:r>
              <a:rPr lang="cs-CZ" sz="2200" dirty="0"/>
              <a:t>Výzkumná skupina dostává lék, kontrolní placebo</a:t>
            </a:r>
          </a:p>
          <a:p>
            <a:pPr lvl="1"/>
            <a:r>
              <a:rPr lang="cs-CZ" sz="2200" dirty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/>
              <a:t>Silná stránka</a:t>
            </a:r>
            <a:r>
              <a:rPr lang="sk-SK" sz="2400" dirty="0"/>
              <a:t> – silná kontrola </a:t>
            </a:r>
            <a:r>
              <a:rPr lang="cs-CZ" sz="2400" dirty="0"/>
              <a:t>třetích proměnných</a:t>
            </a:r>
          </a:p>
          <a:p>
            <a:r>
              <a:rPr lang="cs-CZ" sz="2400" b="1" dirty="0"/>
              <a:t>Problém</a:t>
            </a:r>
            <a:r>
              <a:rPr lang="cs-CZ" sz="2400" dirty="0"/>
              <a:t> – limitované využití v politologii </a:t>
            </a:r>
          </a:p>
          <a:p>
            <a:endParaRPr lang="cs-CZ" dirty="0"/>
          </a:p>
        </p:txBody>
      </p:sp>
      <p:pic>
        <p:nvPicPr>
          <p:cNvPr id="4" name="Picture 2" descr="http://johnbarban.com/wp-content/uploads/2010/03/Experiment.jpg">
            <a:extLst>
              <a:ext uri="{FF2B5EF4-FFF2-40B4-BE49-F238E27FC236}">
                <a16:creationId xmlns:a16="http://schemas.microsoft.com/office/drawing/2014/main" id="{D8E03781-6337-477C-A4FD-DADFB31A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08" y="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2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413E-B72D-4470-B3DF-C2B7536B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27AE1F-6241-4614-9391-2E46A18E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Pracují s velkým počtem případů</a:t>
            </a:r>
          </a:p>
          <a:p>
            <a:endParaRPr lang="cs-CZ" dirty="0"/>
          </a:p>
          <a:p>
            <a:r>
              <a:rPr lang="cs-CZ" dirty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/>
              <a:t>Jaký je efekt vzdělání na volbu krajní pravice?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66E2D-3FD4-44AE-95A2-459FE41A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KM </a:t>
            </a:r>
            <a:r>
              <a:rPr lang="cs-CZ" dirty="0"/>
              <a:t>vs. jiné </a:t>
            </a:r>
            <a:r>
              <a:rPr lang="sk-SK" dirty="0"/>
              <a:t>postupy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CC32D1-1A4B-452E-9AE4-5B6668A8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KM a experiment:</a:t>
            </a:r>
          </a:p>
          <a:p>
            <a:pPr lvl="1"/>
            <a:r>
              <a:rPr lang="cs-CZ" dirty="0"/>
              <a:t>Komparativní metoda má slabší kontrolu jiných proměnných než experiment</a:t>
            </a:r>
          </a:p>
          <a:p>
            <a:pPr lvl="1"/>
            <a:r>
              <a:rPr lang="cs-CZ" i="1" dirty="0"/>
              <a:t>„Komparativní metoda není ekvivalent experimentu, pouze jeho nedokonalá náhrada“ </a:t>
            </a:r>
            <a:r>
              <a:rPr lang="cs-CZ" dirty="0"/>
              <a:t>(</a:t>
            </a:r>
            <a:r>
              <a:rPr lang="cs-CZ" dirty="0" err="1"/>
              <a:t>Lijphart</a:t>
            </a:r>
            <a:r>
              <a:rPr lang="cs-CZ" dirty="0"/>
              <a:t>)</a:t>
            </a:r>
          </a:p>
          <a:p>
            <a:endParaRPr lang="sk-SK" dirty="0"/>
          </a:p>
          <a:p>
            <a:r>
              <a:rPr lang="sk-SK" dirty="0"/>
              <a:t>KM a </a:t>
            </a:r>
            <a:r>
              <a:rPr lang="cs-CZ" dirty="0"/>
              <a:t>statistické metody:</a:t>
            </a:r>
          </a:p>
          <a:p>
            <a:pPr lvl="1"/>
            <a:r>
              <a:rPr lang="cs-CZ" dirty="0"/>
              <a:t>Podobná povaha, často je odlišuje pouze počet případů</a:t>
            </a:r>
          </a:p>
          <a:p>
            <a:pPr lvl="1"/>
            <a:r>
              <a:rPr lang="cs-CZ" dirty="0"/>
              <a:t>Kombinace ve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7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97903-AE8D-47F6-B920-73E5A8E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politologii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2E5DFD-CD5C-46D9-8F35-7E1631D9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 druhé </a:t>
            </a:r>
            <a:r>
              <a:rPr lang="cs-CZ" dirty="0"/>
              <a:t>světové válce politologie často jako synonymum pro </a:t>
            </a:r>
            <a:r>
              <a:rPr lang="cs-CZ" i="1" dirty="0" err="1"/>
              <a:t>comparative</a:t>
            </a:r>
            <a:r>
              <a:rPr lang="cs-CZ" i="1" dirty="0"/>
              <a:t> </a:t>
            </a:r>
            <a:r>
              <a:rPr lang="cs-CZ" i="1" dirty="0" err="1"/>
              <a:t>politics</a:t>
            </a:r>
            <a:endParaRPr lang="cs-CZ" i="1" dirty="0"/>
          </a:p>
          <a:p>
            <a:endParaRPr lang="sk-SK" i="1" dirty="0"/>
          </a:p>
          <a:p>
            <a:r>
              <a:rPr lang="sk-SK" dirty="0"/>
              <a:t>50.</a:t>
            </a:r>
            <a:r>
              <a:rPr lang="cs-CZ" dirty="0"/>
              <a:t> léta </a:t>
            </a:r>
            <a:r>
              <a:rPr lang="sk-SK" dirty="0"/>
              <a:t>a referenční </a:t>
            </a:r>
            <a:r>
              <a:rPr lang="cs-CZ" dirty="0"/>
              <a:t>příklady:</a:t>
            </a:r>
          </a:p>
          <a:p>
            <a:pPr lvl="1"/>
            <a:r>
              <a:rPr lang="cs-CZ" dirty="0"/>
              <a:t>Časté výzkumy s použitím tzv. referenčních případů</a:t>
            </a:r>
          </a:p>
          <a:p>
            <a:pPr lvl="1"/>
            <a:r>
              <a:rPr lang="cs-CZ" dirty="0"/>
              <a:t>„Vhodně“</a:t>
            </a:r>
            <a:r>
              <a:rPr lang="sk-SK" dirty="0"/>
              <a:t> zvolený </a:t>
            </a:r>
            <a:r>
              <a:rPr lang="cs-CZ" dirty="0"/>
              <a:t>jiný příklad pro potvrzení vlastní argumentace</a:t>
            </a:r>
          </a:p>
          <a:p>
            <a:pPr lvl="1"/>
            <a:r>
              <a:rPr lang="cs-CZ" dirty="0"/>
              <a:t>Ideová zabarvenost</a:t>
            </a:r>
          </a:p>
          <a:p>
            <a:pPr lvl="1"/>
            <a:r>
              <a:rPr lang="cs-CZ" dirty="0"/>
              <a:t>Tento postup není komparativní metodou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09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0B9E-4833-4B43-AE85-47197A29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Muži neumí vládnout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BDBACD-401B-4123-A13A-5820EE82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...argumentace ve prospěch žen ve vrcholových politických funkcích…</a:t>
            </a:r>
          </a:p>
          <a:p>
            <a:endParaRPr lang="cs-CZ" dirty="0"/>
          </a:p>
          <a:p>
            <a:r>
              <a:rPr lang="cs-CZ" dirty="0"/>
              <a:t>Příklady: Margaret Thatcher, </a:t>
            </a:r>
            <a:r>
              <a:rPr lang="cs-CZ" dirty="0" err="1"/>
              <a:t>Tarja</a:t>
            </a:r>
            <a:r>
              <a:rPr lang="cs-CZ" dirty="0"/>
              <a:t> </a:t>
            </a:r>
            <a:r>
              <a:rPr lang="cs-CZ" dirty="0" err="1"/>
              <a:t>Halonen</a:t>
            </a:r>
            <a:r>
              <a:rPr lang="cs-CZ" dirty="0"/>
              <a:t>, Angela Merkel, Julia </a:t>
            </a:r>
            <a:r>
              <a:rPr lang="cs-CZ" dirty="0" err="1"/>
              <a:t>Gillard</a:t>
            </a:r>
            <a:r>
              <a:rPr lang="cs-CZ" dirty="0"/>
              <a:t>, Nicola </a:t>
            </a:r>
            <a:r>
              <a:rPr lang="cs-CZ" dirty="0" err="1"/>
              <a:t>Sturgeon</a:t>
            </a:r>
            <a:r>
              <a:rPr lang="cs-CZ" dirty="0"/>
              <a:t>, </a:t>
            </a:r>
            <a:r>
              <a:rPr lang="cs-CZ" dirty="0" err="1"/>
              <a:t>Sanna</a:t>
            </a:r>
            <a:r>
              <a:rPr lang="cs-CZ" dirty="0"/>
              <a:t> Marin</a:t>
            </a:r>
          </a:p>
          <a:p>
            <a:endParaRPr lang="cs-CZ" dirty="0"/>
          </a:p>
          <a:p>
            <a:r>
              <a:rPr lang="cs-CZ" dirty="0"/>
              <a:t>A nakonec „komparace“ potvrzující ústřední argumentaci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03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C35E-51B3-463D-BCB6-84BBD3DF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Muži neumí vládnout</a:t>
            </a:r>
          </a:p>
        </p:txBody>
      </p:sp>
      <p:pic>
        <p:nvPicPr>
          <p:cNvPr id="4" name="Picture 4" descr="Výsledek obrázku pro mugabe">
            <a:extLst>
              <a:ext uri="{FF2B5EF4-FFF2-40B4-BE49-F238E27FC236}">
                <a16:creationId xmlns:a16="http://schemas.microsoft.com/office/drawing/2014/main" id="{022F2F46-7254-4757-9363-907BAA59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403" y="1956895"/>
            <a:ext cx="5080397" cy="3386932"/>
          </a:xfrm>
          <a:prstGeom prst="rect">
            <a:avLst/>
          </a:prstGeom>
          <a:noFill/>
        </p:spPr>
      </p:pic>
      <p:pic>
        <p:nvPicPr>
          <p:cNvPr id="5" name="Picture 2" descr="Výsledek obrázku pro kim čong un">
            <a:extLst>
              <a:ext uri="{FF2B5EF4-FFF2-40B4-BE49-F238E27FC236}">
                <a16:creationId xmlns:a16="http://schemas.microsoft.com/office/drawing/2014/main" id="{259EAC28-B934-449C-B116-CB04635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72" y="1956895"/>
            <a:ext cx="5080397" cy="3383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7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4A854-9EC1-484D-B9D2-F9456A4A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v </a:t>
            </a:r>
            <a:r>
              <a:rPr lang="cs-CZ" dirty="0"/>
              <a:t>politologii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AA34F8-256D-4553-A46F-2E33D960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Pozdější vývoj:</a:t>
            </a:r>
          </a:p>
          <a:p>
            <a:pPr lvl="1"/>
            <a:r>
              <a:rPr lang="cs-CZ" dirty="0"/>
              <a:t>Globální analýzy</a:t>
            </a:r>
          </a:p>
          <a:p>
            <a:pPr lvl="1"/>
            <a:r>
              <a:rPr lang="cs-CZ" dirty="0"/>
              <a:t>Analýzy menšího počtu případů</a:t>
            </a:r>
          </a:p>
          <a:p>
            <a:endParaRPr lang="cs-CZ" dirty="0"/>
          </a:p>
          <a:p>
            <a:r>
              <a:rPr lang="cs-CZ" dirty="0"/>
              <a:t>Blondel:</a:t>
            </a:r>
          </a:p>
          <a:p>
            <a:pPr lvl="1"/>
            <a:r>
              <a:rPr lang="cs-CZ" dirty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/>
              <a:t>Cíl – utřídit státy do 5 specifických typů režimů</a:t>
            </a:r>
          </a:p>
          <a:p>
            <a:endParaRPr lang="cs-CZ" dirty="0"/>
          </a:p>
          <a:p>
            <a:r>
              <a:rPr lang="cs-CZ" dirty="0"/>
              <a:t>Jiné významné práce – </a:t>
            </a:r>
            <a:r>
              <a:rPr lang="cs-CZ" dirty="0" err="1"/>
              <a:t>Lipset</a:t>
            </a:r>
            <a:r>
              <a:rPr lang="cs-CZ" dirty="0"/>
              <a:t> a </a:t>
            </a:r>
            <a:r>
              <a:rPr lang="cs-CZ" dirty="0" err="1"/>
              <a:t>Rokkan</a:t>
            </a:r>
            <a:r>
              <a:rPr lang="cs-CZ" dirty="0"/>
              <a:t>, </a:t>
            </a:r>
            <a:r>
              <a:rPr lang="cs-CZ" dirty="0" err="1"/>
              <a:t>Lijphart</a:t>
            </a:r>
            <a:r>
              <a:rPr lang="cs-CZ" dirty="0"/>
              <a:t>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67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89A9-1AD4-486B-AAA8-48484258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KM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014465-8041-4901-BCD7-FEB729B4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(nepřekvapující) fakt:</a:t>
            </a:r>
          </a:p>
          <a:p>
            <a:pPr lvl="1"/>
            <a:r>
              <a:rPr lang="cs-CZ" dirty="0"/>
              <a:t>Komparativní metoda je metoda</a:t>
            </a:r>
          </a:p>
          <a:p>
            <a:endParaRPr lang="cs-CZ" dirty="0"/>
          </a:p>
          <a:p>
            <a:r>
              <a:rPr lang="cs-CZ" dirty="0"/>
              <a:t>Při tvorbě výzkumu výběr metody přizpůsobujeme výzkumným otázkám a ne naopak</a:t>
            </a:r>
          </a:p>
          <a:p>
            <a:endParaRPr lang="cs-CZ" dirty="0"/>
          </a:p>
          <a:p>
            <a:r>
              <a:rPr lang="cs-CZ" dirty="0"/>
              <a:t>Klíčový aspekt KM – výběr případů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2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apple bite">
            <a:extLst>
              <a:ext uri="{FF2B5EF4-FFF2-40B4-BE49-F238E27FC236}">
                <a16:creationId xmlns:a16="http://schemas.microsoft.com/office/drawing/2014/main" id="{568D57C6-4F23-4504-AFFA-4DB29571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675" y="264511"/>
            <a:ext cx="5448300" cy="3268980"/>
          </a:xfrm>
          <a:prstGeom prst="rect">
            <a:avLst/>
          </a:prstGeom>
          <a:noFill/>
        </p:spPr>
      </p:pic>
      <p:pic>
        <p:nvPicPr>
          <p:cNvPr id="5" name="Picture 4" descr="Výsledek obrázku pro apple bite">
            <a:extLst>
              <a:ext uri="{FF2B5EF4-FFF2-40B4-BE49-F238E27FC236}">
                <a16:creationId xmlns:a16="http://schemas.microsoft.com/office/drawing/2014/main" id="{A1E8B80B-0648-4083-B8AB-198AA14E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290" y="264511"/>
            <a:ext cx="5448300" cy="3268980"/>
          </a:xfrm>
          <a:prstGeom prst="rect">
            <a:avLst/>
          </a:prstGeom>
          <a:noFill/>
        </p:spPr>
      </p:pic>
      <p:pic>
        <p:nvPicPr>
          <p:cNvPr id="6" name="Picture 2" descr="Výsledek obrázku pro poison">
            <a:extLst>
              <a:ext uri="{FF2B5EF4-FFF2-40B4-BE49-F238E27FC236}">
                <a16:creationId xmlns:a16="http://schemas.microsoft.com/office/drawing/2014/main" id="{ADFD448A-F346-490D-BF06-56CA3A7D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270" y="1101969"/>
            <a:ext cx="542340" cy="485394"/>
          </a:xfrm>
          <a:prstGeom prst="rect">
            <a:avLst/>
          </a:prstGeom>
          <a:noFill/>
        </p:spPr>
      </p:pic>
      <p:pic>
        <p:nvPicPr>
          <p:cNvPr id="7" name="Picture 6" descr="Výsledek obrázku pro ok">
            <a:extLst>
              <a:ext uri="{FF2B5EF4-FFF2-40B4-BE49-F238E27FC236}">
                <a16:creationId xmlns:a16="http://schemas.microsoft.com/office/drawing/2014/main" id="{58904BB9-4D38-4CA2-909A-93940392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325" y="4335585"/>
            <a:ext cx="1905000" cy="1905001"/>
          </a:xfrm>
          <a:prstGeom prst="rect">
            <a:avLst/>
          </a:prstGeom>
          <a:noFill/>
        </p:spPr>
      </p:pic>
      <p:pic>
        <p:nvPicPr>
          <p:cNvPr id="8" name="Picture 8" descr="Výsledek obrázku pro not ok">
            <a:extLst>
              <a:ext uri="{FF2B5EF4-FFF2-40B4-BE49-F238E27FC236}">
                <a16:creationId xmlns:a16="http://schemas.microsoft.com/office/drawing/2014/main" id="{D227D15C-739C-45CD-8212-4F2706CA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739" y="4106985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13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9CAEF-14CA-4578-AD25-05C13817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John </a:t>
            </a:r>
            <a:r>
              <a:rPr lang="sk-SK" dirty="0" err="1"/>
              <a:t>Stuart</a:t>
            </a:r>
            <a:r>
              <a:rPr lang="sk-SK" dirty="0"/>
              <a:t> </a:t>
            </a:r>
            <a:r>
              <a:rPr lang="sk-SK" dirty="0" err="1"/>
              <a:t>Mill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4AE0EF-9F2A-4B8D-92B4-10752BA2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Dva </a:t>
            </a:r>
            <a:r>
              <a:rPr lang="cs-CZ" dirty="0"/>
              <a:t>případy</a:t>
            </a:r>
            <a:r>
              <a:rPr lang="sk-SK" dirty="0"/>
              <a:t> (A, B) </a:t>
            </a:r>
            <a:r>
              <a:rPr lang="cs-CZ" dirty="0"/>
              <a:t>jsou</a:t>
            </a:r>
            <a:r>
              <a:rPr lang="sk-SK" dirty="0"/>
              <a:t> totožné až na to, že:</a:t>
            </a:r>
          </a:p>
          <a:p>
            <a:pPr lvl="1"/>
            <a:r>
              <a:rPr lang="sk-SK" b="1" i="1" dirty="0"/>
              <a:t>x</a:t>
            </a:r>
            <a:r>
              <a:rPr lang="sk-SK" dirty="0"/>
              <a:t> </a:t>
            </a:r>
            <a:r>
              <a:rPr lang="cs-CZ" dirty="0"/>
              <a:t>bylo přítomné v </a:t>
            </a:r>
            <a:r>
              <a:rPr lang="cs-CZ" b="1" dirty="0"/>
              <a:t>A</a:t>
            </a:r>
            <a:r>
              <a:rPr lang="cs-CZ" dirty="0"/>
              <a:t>, ale ne v </a:t>
            </a:r>
            <a:r>
              <a:rPr lang="cs-CZ" b="1" dirty="0"/>
              <a:t>B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A</a:t>
            </a:r>
            <a:r>
              <a:rPr lang="cs-CZ" dirty="0"/>
              <a:t> došlo k </a:t>
            </a:r>
            <a:r>
              <a:rPr lang="cs-CZ" b="1" i="1" dirty="0"/>
              <a:t>y</a:t>
            </a:r>
            <a:r>
              <a:rPr lang="cs-CZ" dirty="0"/>
              <a:t>, zatímco v </a:t>
            </a:r>
            <a:r>
              <a:rPr lang="cs-CZ" b="1" dirty="0"/>
              <a:t>B</a:t>
            </a:r>
            <a:r>
              <a:rPr lang="cs-CZ" dirty="0"/>
              <a:t> ne</a:t>
            </a:r>
          </a:p>
          <a:p>
            <a:endParaRPr lang="sk-SK" dirty="0"/>
          </a:p>
          <a:p>
            <a:r>
              <a:rPr lang="cs-CZ" dirty="0"/>
              <a:t>Interpretace – </a:t>
            </a:r>
            <a:r>
              <a:rPr lang="cs-CZ" b="1" i="1" dirty="0"/>
              <a:t>x</a:t>
            </a:r>
            <a:r>
              <a:rPr lang="cs-CZ" dirty="0"/>
              <a:t> způsobuje </a:t>
            </a:r>
            <a:r>
              <a:rPr lang="cs-CZ" b="1" i="1" dirty="0"/>
              <a:t>y</a:t>
            </a:r>
          </a:p>
          <a:p>
            <a:endParaRPr lang="sk-SK" dirty="0"/>
          </a:p>
          <a:p>
            <a:r>
              <a:rPr lang="sk-SK" dirty="0"/>
              <a:t>V praxi </a:t>
            </a:r>
            <a:r>
              <a:rPr lang="cs-CZ" dirty="0"/>
              <a:t>takovou shodu není možné najít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optimální stav, jemuž je možné se snažit  ve výzkumu přiblížit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81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ek obrázku pro merkel">
            <a:extLst>
              <a:ext uri="{FF2B5EF4-FFF2-40B4-BE49-F238E27FC236}">
                <a16:creationId xmlns:a16="http://schemas.microsoft.com/office/drawing/2014/main" id="{E5670ED1-CF32-49EA-819D-97CBFD0F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484179"/>
            <a:ext cx="43494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highsnobiety.com/files/2012/11/barack-obama-terry-richardson-1.jpg">
            <a:extLst>
              <a:ext uri="{FF2B5EF4-FFF2-40B4-BE49-F238E27FC236}">
                <a16:creationId xmlns:a16="http://schemas.microsoft.com/office/drawing/2014/main" id="{5DDA7E48-BD03-45EB-918E-50D215C9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60350"/>
            <a:ext cx="4800600" cy="3197200"/>
          </a:xfrm>
          <a:prstGeom prst="rect">
            <a:avLst/>
          </a:prstGeom>
          <a:noFill/>
        </p:spPr>
      </p:pic>
      <p:pic>
        <p:nvPicPr>
          <p:cNvPr id="5" name="Picture 10" descr="Výsledek obrázku pro macron">
            <a:extLst>
              <a:ext uri="{FF2B5EF4-FFF2-40B4-BE49-F238E27FC236}">
                <a16:creationId xmlns:a16="http://schemas.microsoft.com/office/drawing/2014/main" id="{1A8F9585-1EF9-4A67-BF61-1EAAF747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82" y="247919"/>
            <a:ext cx="2587625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Výsledek obrázku pro trudeau">
            <a:extLst>
              <a:ext uri="{FF2B5EF4-FFF2-40B4-BE49-F238E27FC236}">
                <a16:creationId xmlns:a16="http://schemas.microsoft.com/office/drawing/2014/main" id="{556FFFD5-83BE-4BE8-B7B3-DB6A7E37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28" y="1945071"/>
            <a:ext cx="3181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Výsledek obrázku pro hillary">
            <a:extLst>
              <a:ext uri="{FF2B5EF4-FFF2-40B4-BE49-F238E27FC236}">
                <a16:creationId xmlns:a16="http://schemas.microsoft.com/office/drawing/2014/main" id="{6B7CE595-EAE4-4F13-B265-3258CD22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32" y="971331"/>
            <a:ext cx="34696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ýsledek obrázku pro trump">
            <a:extLst>
              <a:ext uri="{FF2B5EF4-FFF2-40B4-BE49-F238E27FC236}">
                <a16:creationId xmlns:a16="http://schemas.microsoft.com/office/drawing/2014/main" id="{4D78CDB2-4AE1-4111-9B1F-B27A404B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03" y="3718170"/>
            <a:ext cx="3756157" cy="2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8BB95-B1A6-4496-92C5-10A5B1B2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81A04-EC44-42B1-BA12-5ECAF150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4800" dirty="0"/>
              <a:t>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66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3325B-5EEC-4F4C-AF17-B98DDD0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– 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D66A3F-A830-4622-9F53-4090D09F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Výzkum faktorů, které vedou k úspěšnému zisku </a:t>
            </a:r>
            <a:r>
              <a:rPr lang="cs-CZ" dirty="0" err="1"/>
              <a:t>bc.</a:t>
            </a:r>
            <a:r>
              <a:rPr lang="cs-CZ" dirty="0"/>
              <a:t> titulu</a:t>
            </a:r>
          </a:p>
          <a:p>
            <a:endParaRPr lang="cs-CZ" dirty="0"/>
          </a:p>
          <a:p>
            <a:r>
              <a:rPr lang="cs-CZ" dirty="0"/>
              <a:t>Do výzkumu je vybráno 15 úspěšných </a:t>
            </a:r>
            <a:r>
              <a:rPr lang="cs-CZ" dirty="0" err="1"/>
              <a:t>bc.</a:t>
            </a:r>
            <a:r>
              <a:rPr lang="cs-CZ" dirty="0"/>
              <a:t> absolventů</a:t>
            </a:r>
          </a:p>
          <a:p>
            <a:endParaRPr lang="cs-CZ" dirty="0"/>
          </a:p>
          <a:p>
            <a:r>
              <a:rPr lang="cs-CZ" dirty="0"/>
              <a:t>Je tento postup správný? Pokud ne, co je potřebné změnit?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64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00C0C-D2DE-4572-A560-B879CF28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– 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A6C599-8E98-43AF-8F8B-1980362C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designu výzkumu je závislá proměnná irelevantní</a:t>
            </a:r>
          </a:p>
          <a:p>
            <a:endParaRPr lang="cs-CZ" dirty="0"/>
          </a:p>
          <a:p>
            <a:r>
              <a:rPr lang="cs-CZ" dirty="0"/>
              <a:t>Výběr případů na základě hodnoty závislé proměnné jde úplně </a:t>
            </a:r>
            <a:r>
              <a:rPr lang="cs-CZ" b="1" dirty="0"/>
              <a:t>proti smyslu</a:t>
            </a:r>
            <a:r>
              <a:rPr lang="cs-CZ" dirty="0"/>
              <a:t> komparativní metody</a:t>
            </a:r>
          </a:p>
          <a:p>
            <a:endParaRPr lang="cs-CZ" dirty="0"/>
          </a:p>
          <a:p>
            <a:r>
              <a:rPr lang="cs-CZ" dirty="0"/>
              <a:t>Úmyslný výběr pouze případů se stejnou hodnotou závislé proměnné může zpochybnit samotný výzkum (v závislosti od jeho cílů)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74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DF12-FF97-4813-8099-AE94DE0E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F1525C-ECC0-44B9-8253-F99E6EDB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Případy nevybíráme podle závislé proměnné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 případů podle největší shody (</a:t>
            </a:r>
            <a:r>
              <a:rPr lang="cs-CZ" i="1" dirty="0"/>
              <a:t>Most </a:t>
            </a:r>
            <a:r>
              <a:rPr lang="cs-CZ" i="1" dirty="0" err="1"/>
              <a:t>similar</a:t>
            </a:r>
            <a:r>
              <a:rPr lang="cs-CZ" i="1" dirty="0"/>
              <a:t> case </a:t>
            </a:r>
            <a:r>
              <a:rPr lang="cs-CZ" i="1" dirty="0" err="1"/>
              <a:t>selection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 případů podle největšího rozdílu (</a:t>
            </a:r>
            <a:r>
              <a:rPr lang="cs-CZ" i="1" dirty="0"/>
              <a:t>Most </a:t>
            </a:r>
            <a:r>
              <a:rPr lang="cs-CZ" i="1" dirty="0" err="1"/>
              <a:t>different</a:t>
            </a:r>
            <a:r>
              <a:rPr lang="cs-CZ" i="1" dirty="0"/>
              <a:t> case </a:t>
            </a:r>
            <a:r>
              <a:rPr lang="cs-CZ" i="1" dirty="0" err="1"/>
              <a:t>selection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0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9F51-98B4-4E09-B8DE-797678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- druhy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0A423-2BFD-4270-A61D-DC195FFD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Nezávislé</a:t>
            </a:r>
            <a:r>
              <a:rPr lang="cs-CZ" dirty="0"/>
              <a:t> - předpokládaná příčina (x)</a:t>
            </a:r>
          </a:p>
          <a:p>
            <a:endParaRPr lang="cs-CZ" dirty="0"/>
          </a:p>
          <a:p>
            <a:r>
              <a:rPr lang="cs-CZ" b="1" dirty="0"/>
              <a:t>Závislé</a:t>
            </a:r>
            <a:r>
              <a:rPr lang="cs-CZ" dirty="0"/>
              <a:t> – předpokládaný následek (y)</a:t>
            </a:r>
          </a:p>
          <a:p>
            <a:endParaRPr lang="cs-CZ" dirty="0"/>
          </a:p>
          <a:p>
            <a:r>
              <a:rPr lang="cs-CZ" b="1" dirty="0"/>
              <a:t>„Třetí“</a:t>
            </a:r>
            <a:r>
              <a:rPr lang="cs-CZ" dirty="0"/>
              <a:t> proměnné (z):</a:t>
            </a:r>
          </a:p>
          <a:p>
            <a:pPr lvl="1"/>
            <a:r>
              <a:rPr lang="cs-CZ" dirty="0"/>
              <a:t>Intervenující</a:t>
            </a:r>
          </a:p>
          <a:p>
            <a:pPr lvl="1"/>
            <a:r>
              <a:rPr lang="cs-CZ" dirty="0"/>
              <a:t>Zdánlivě působící / náhodné</a:t>
            </a:r>
          </a:p>
          <a:p>
            <a:endParaRPr lang="cs-CZ" dirty="0"/>
          </a:p>
          <a:p>
            <a:r>
              <a:rPr lang="cs-CZ" dirty="0"/>
              <a:t>Jejich odlišování je nevyhnutné pro pochopení (nejen) komparativní metody</a:t>
            </a:r>
          </a:p>
          <a:p>
            <a:endParaRPr lang="cs-CZ" dirty="0"/>
          </a:p>
        </p:txBody>
      </p:sp>
      <p:pic>
        <p:nvPicPr>
          <p:cNvPr id="4" name="Picture 2" descr="http://www.aquafusionfurniture.co.uk/wp-content/uploads/2013/01/xyz-logo.png">
            <a:extLst>
              <a:ext uri="{FF2B5EF4-FFF2-40B4-BE49-F238E27FC236}">
                <a16:creationId xmlns:a16="http://schemas.microsoft.com/office/drawing/2014/main" id="{4764B118-A9F9-46A2-B623-2567CFA0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6" y="226989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8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EDE0B-FBA4-40AF-91A5-62A0AAE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AA3DB7-87DB-4EAA-AA8F-A775D216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Jaké případy:</a:t>
            </a:r>
          </a:p>
          <a:p>
            <a:pPr lvl="1"/>
            <a:r>
              <a:rPr lang="cs-CZ" dirty="0"/>
              <a:t>Odlišují se co možná nejvíc v nezávislých proměnných</a:t>
            </a:r>
          </a:p>
          <a:p>
            <a:pPr lvl="1"/>
            <a:r>
              <a:rPr lang="cs-CZ" dirty="0"/>
              <a:t>Jsou si co nejvíc podobné v intervenujících/nepravých proměnných</a:t>
            </a:r>
          </a:p>
          <a:p>
            <a:endParaRPr lang="cs-CZ" dirty="0"/>
          </a:p>
          <a:p>
            <a:r>
              <a:rPr lang="cs-CZ" dirty="0"/>
              <a:t>Kontrola třetích proměnných – pokud budou mít na závislou proměnnou vliv, bude v každém z případů stejný</a:t>
            </a:r>
          </a:p>
          <a:p>
            <a:endParaRPr lang="cs-CZ" dirty="0"/>
          </a:p>
          <a:p>
            <a:r>
              <a:rPr lang="cs-CZ" dirty="0"/>
              <a:t>Jediný rozdílný efekt tak může vyvolat pouze nezávislá proměnná</a:t>
            </a:r>
          </a:p>
          <a:p>
            <a:endParaRPr lang="cs-CZ" dirty="0"/>
          </a:p>
          <a:p>
            <a:r>
              <a:rPr lang="cs-CZ" dirty="0"/>
              <a:t>Čím víc jsou si případy podobné, tím jistější je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EBE8-325C-465C-B78F-675F27C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C1AE58-47C0-4BEE-B24F-A17710AB6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volební systém</a:t>
            </a:r>
          </a:p>
          <a:p>
            <a:pPr lvl="1"/>
            <a:r>
              <a:rPr lang="cs-CZ" sz="2200" dirty="0"/>
              <a:t>Závislá (y) – zastoupení žen v parlamentu</a:t>
            </a:r>
          </a:p>
          <a:p>
            <a:pPr lvl="1"/>
            <a:r>
              <a:rPr lang="cs-CZ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cs-CZ" sz="2400" dirty="0"/>
              <a:t>Pro výzkum hledáme případy s co nejvíce rozdílným </a:t>
            </a:r>
            <a:r>
              <a:rPr lang="cs-CZ" sz="2400" b="1" i="1" dirty="0"/>
              <a:t>x</a:t>
            </a:r>
            <a:r>
              <a:rPr lang="cs-CZ" sz="2400" dirty="0"/>
              <a:t> a nejvíce podobnými </a:t>
            </a:r>
            <a:r>
              <a:rPr lang="cs-CZ" sz="2400" b="1" i="1" dirty="0"/>
              <a:t>z</a:t>
            </a:r>
          </a:p>
          <a:p>
            <a:endParaRPr lang="cs-CZ" sz="2400" dirty="0"/>
          </a:p>
          <a:p>
            <a:r>
              <a:rPr lang="cs-CZ" sz="2400" dirty="0"/>
              <a:t>V překladu hledáme státy s co nejvíce podobnými charakteristikami s výjimkou volebního systému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047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9609-B9BD-4CAE-9FA4-3DBBC750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53284-CD42-46F7-B3D4-1A5ACA93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řešení:</a:t>
            </a:r>
          </a:p>
          <a:p>
            <a:endParaRPr lang="cs-CZ" dirty="0"/>
          </a:p>
          <a:p>
            <a:r>
              <a:rPr lang="cs-CZ" dirty="0"/>
              <a:t>UK (většinový systém) a např. Belgie (poměrný)</a:t>
            </a:r>
          </a:p>
          <a:p>
            <a:pPr lvl="1"/>
            <a:r>
              <a:rPr lang="cs-CZ" dirty="0"/>
              <a:t>Je splněna podmínka podobnosti třetích proměnných?</a:t>
            </a:r>
          </a:p>
          <a:p>
            <a:endParaRPr lang="cs-CZ" dirty="0"/>
          </a:p>
          <a:p>
            <a:r>
              <a:rPr lang="cs-CZ" dirty="0"/>
              <a:t>Části UK navzájem</a:t>
            </a:r>
          </a:p>
          <a:p>
            <a:pPr lvl="1"/>
            <a:r>
              <a:rPr lang="cs-CZ" dirty="0"/>
              <a:t>Odlišné volební systémy – většinový (</a:t>
            </a:r>
            <a:r>
              <a:rPr lang="cs-CZ" dirty="0" err="1"/>
              <a:t>Westminister</a:t>
            </a:r>
            <a:r>
              <a:rPr lang="cs-CZ" dirty="0"/>
              <a:t>), systém jednoho přenosného hlasu (</a:t>
            </a:r>
            <a:r>
              <a:rPr lang="cs-CZ" dirty="0" err="1"/>
              <a:t>Sev</a:t>
            </a:r>
            <a:r>
              <a:rPr lang="cs-CZ" dirty="0"/>
              <a:t>. Irsko), smíšený (Skotsko, Wales)</a:t>
            </a:r>
          </a:p>
          <a:p>
            <a:pPr lvl="1"/>
            <a:r>
              <a:rPr lang="cs-CZ" dirty="0"/>
              <a:t>Velká podobnost třetích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07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219D-4B86-4A59-9FE6-DD298748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9A5F3C-8D3A-466C-9452-1ED764EF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dirty="0"/>
              <a:t>Jaké případy:</a:t>
            </a:r>
          </a:p>
          <a:p>
            <a:pPr lvl="1"/>
            <a:r>
              <a:rPr lang="cs-CZ" sz="2200" dirty="0"/>
              <a:t>Podobají se co nejvíc v nezávislých proměnných</a:t>
            </a:r>
          </a:p>
          <a:p>
            <a:pPr lvl="1"/>
            <a:r>
              <a:rPr lang="cs-CZ" sz="2200" dirty="0"/>
              <a:t>Jsou co nejvíc odlišné v intervenujících/nepravých proměnných</a:t>
            </a:r>
          </a:p>
          <a:p>
            <a:endParaRPr lang="cs-CZ" sz="2400" dirty="0"/>
          </a:p>
          <a:p>
            <a:r>
              <a:rPr lang="cs-CZ" sz="2400" dirty="0"/>
              <a:t>Přesný opak </a:t>
            </a:r>
            <a:r>
              <a:rPr lang="cs-CZ" sz="2400" i="1" dirty="0"/>
              <a:t>Most </a:t>
            </a:r>
            <a:r>
              <a:rPr lang="cs-CZ" sz="2400" i="1" dirty="0" err="1"/>
              <a:t>similar</a:t>
            </a:r>
            <a:r>
              <a:rPr lang="cs-CZ" sz="2400" i="1" dirty="0"/>
              <a:t> case </a:t>
            </a:r>
            <a:r>
              <a:rPr lang="cs-CZ" sz="2400" i="1" dirty="0" err="1"/>
              <a:t>selection</a:t>
            </a:r>
            <a:endParaRPr lang="cs-CZ" sz="2400" i="1" dirty="0"/>
          </a:p>
          <a:p>
            <a:endParaRPr lang="sk-SK" sz="2400" dirty="0"/>
          </a:p>
          <a:p>
            <a:r>
              <a:rPr lang="cs-CZ" sz="2400" dirty="0"/>
              <a:t>Kontrola třetích proměnných je v tom, že pokud má nezávislá proměnná vliv na závislou, tak efekt tohoto vlivu bude v každém případě stejný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838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0587D-D2EF-4913-A163-880BB696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DE5875-D4A9-45FC-BF26-8E87ED99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volební systém</a:t>
            </a:r>
          </a:p>
          <a:p>
            <a:pPr lvl="1"/>
            <a:r>
              <a:rPr lang="cs-CZ" sz="2200" dirty="0"/>
              <a:t>Závislá (y) – zastoupení žen v parlamentu</a:t>
            </a:r>
          </a:p>
          <a:p>
            <a:pPr lvl="1"/>
            <a:r>
              <a:rPr lang="cs-CZ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cs-CZ" sz="2400" dirty="0"/>
              <a:t>Pro výzkum hledáme případy s co nejvíce podobným </a:t>
            </a:r>
            <a:r>
              <a:rPr lang="cs-CZ" sz="2400" b="1" i="1" dirty="0"/>
              <a:t>x</a:t>
            </a:r>
            <a:r>
              <a:rPr lang="cs-CZ" sz="2400" dirty="0"/>
              <a:t> a nejvíce rozdílnými </a:t>
            </a:r>
            <a:r>
              <a:rPr lang="cs-CZ" sz="2400" b="1" i="1" dirty="0"/>
              <a:t>z</a:t>
            </a:r>
          </a:p>
          <a:p>
            <a:endParaRPr lang="cs-CZ" sz="2400" dirty="0"/>
          </a:p>
          <a:p>
            <a:r>
              <a:rPr lang="cs-CZ" sz="2400" dirty="0"/>
              <a:t>V překladu hledáme státy s co nejvíce odlišnými charakteristikami, které ale mají podobný volební systém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5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5E172-D4F2-450E-BA0E-39C828D5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/>
              <a:t>Srovnejte pozici prezidenta v ČR a Německu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90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F134-6953-48EE-BF8C-6AC2330A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893AC5-4CBF-4C8E-920F-DDD652ED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Možnosti řešení:</a:t>
            </a:r>
          </a:p>
          <a:p>
            <a:endParaRPr lang="cs-CZ" dirty="0"/>
          </a:p>
          <a:p>
            <a:r>
              <a:rPr lang="cs-CZ" dirty="0"/>
              <a:t>Skotsko a Wales:</a:t>
            </a:r>
          </a:p>
          <a:p>
            <a:pPr lvl="1"/>
            <a:r>
              <a:rPr lang="cs-CZ" dirty="0"/>
              <a:t>Smíšený volební systém</a:t>
            </a:r>
          </a:p>
          <a:p>
            <a:pPr lvl="1"/>
            <a:r>
              <a:rPr lang="cs-CZ" dirty="0"/>
              <a:t>Problém – podobnost ve třetích proměnných</a:t>
            </a:r>
          </a:p>
          <a:p>
            <a:endParaRPr lang="cs-CZ" dirty="0"/>
          </a:p>
          <a:p>
            <a:r>
              <a:rPr lang="cs-CZ" dirty="0"/>
              <a:t>Odlišné státy s listinným poměrným systémem (výběr „nejméně zlých“):</a:t>
            </a:r>
          </a:p>
          <a:p>
            <a:pPr lvl="1"/>
            <a:r>
              <a:rPr lang="cs-CZ" dirty="0"/>
              <a:t>Švédsko a Portugalsko</a:t>
            </a:r>
          </a:p>
          <a:p>
            <a:pPr lvl="1"/>
            <a:r>
              <a:rPr lang="cs-CZ" dirty="0"/>
              <a:t>Holandsko a Izrael</a:t>
            </a:r>
          </a:p>
          <a:p>
            <a:pPr lvl="1"/>
            <a:r>
              <a:rPr lang="cs-CZ" dirty="0"/>
              <a:t>Česká republika, Belgie a Norsko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532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0DBFF-7F96-4926-8060-9F64C679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en-US" dirty="0"/>
              <a:t>similar</a:t>
            </a:r>
            <a:r>
              <a:rPr lang="cs-CZ" dirty="0"/>
              <a:t> nebo most </a:t>
            </a:r>
            <a:r>
              <a:rPr lang="en-US" dirty="0"/>
              <a:t>different</a:t>
            </a:r>
            <a:r>
              <a:rPr lang="cs-CZ" dirty="0"/>
              <a:t>? </a:t>
            </a:r>
            <a:br>
              <a:rPr lang="cs-CZ" dirty="0"/>
            </a:br>
            <a:r>
              <a:rPr lang="cs-CZ" sz="3600" dirty="0"/>
              <a:t>(pokud kravata je nezávislá proměnná)</a:t>
            </a:r>
            <a:endParaRPr lang="cs-CZ" dirty="0"/>
          </a:p>
        </p:txBody>
      </p:sp>
      <p:pic>
        <p:nvPicPr>
          <p:cNvPr id="4" name="Picture 2" descr="http://1.bp.blogspot.com/-ftaYE6ycG8E/TWspaDPvO2I/AAAAAAAACCI/1EyxwVA8oRg/s1600/Barack_Obama.jpg">
            <a:extLst>
              <a:ext uri="{FF2B5EF4-FFF2-40B4-BE49-F238E27FC236}">
                <a16:creationId xmlns:a16="http://schemas.microsoft.com/office/drawing/2014/main" id="{89937F47-D6BB-4F45-A6B0-871E1753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1323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giantbomb.com/uploads/original/9/93998/2415152-obama.jpg">
            <a:extLst>
              <a:ext uri="{FF2B5EF4-FFF2-40B4-BE49-F238E27FC236}">
                <a16:creationId xmlns:a16="http://schemas.microsoft.com/office/drawing/2014/main" id="{A7BBBE6D-F5B4-4F58-A6F8-C2244856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85" y="238186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87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0DBFF-7F96-4926-8060-9F64C679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en-US" dirty="0"/>
              <a:t>similar</a:t>
            </a:r>
            <a:r>
              <a:rPr lang="cs-CZ" dirty="0"/>
              <a:t> nebo most </a:t>
            </a:r>
            <a:r>
              <a:rPr lang="en-US" dirty="0"/>
              <a:t>different</a:t>
            </a:r>
            <a:r>
              <a:rPr lang="cs-CZ" dirty="0"/>
              <a:t>? </a:t>
            </a:r>
            <a:br>
              <a:rPr lang="cs-CZ" dirty="0"/>
            </a:br>
            <a:r>
              <a:rPr lang="cs-CZ" sz="3600" dirty="0"/>
              <a:t>(pokud kravata je nezávislá proměnná)</a:t>
            </a:r>
            <a:endParaRPr lang="cs-CZ" dirty="0"/>
          </a:p>
        </p:txBody>
      </p:sp>
      <p:pic>
        <p:nvPicPr>
          <p:cNvPr id="3078" name="Picture 6" descr="Trump musí svědčit v případu znásilnění. On i žalující žena jsou dost  staří, řekl soud - iDNES.cz">
            <a:extLst>
              <a:ext uri="{FF2B5EF4-FFF2-40B4-BE49-F238E27FC236}">
                <a16:creationId xmlns:a16="http://schemas.microsoft.com/office/drawing/2014/main" id="{E6B45F13-079A-4297-BCEA-00D99DD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6" y="2758830"/>
            <a:ext cx="4439924" cy="29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ftaYE6ycG8E/TWspaDPvO2I/AAAAAAAACCI/1EyxwVA8oRg/s1600/Barack_Obama.jpg">
            <a:extLst>
              <a:ext uri="{FF2B5EF4-FFF2-40B4-BE49-F238E27FC236}">
                <a16:creationId xmlns:a16="http://schemas.microsoft.com/office/drawing/2014/main" id="{097D1745-B375-4DCB-ADDA-4916E447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0" y="2493107"/>
            <a:ext cx="3251500" cy="35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2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24F6-73D1-4D96-BEF6-5566BFE7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E6AB3-4AA3-4D02-8B58-CD51DF10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„Vliv času konání zkoušek na právnické fakultě MU na jejich výsledky“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čas konání zkoušky</a:t>
            </a:r>
          </a:p>
          <a:p>
            <a:pPr lvl="1"/>
            <a:r>
              <a:rPr lang="cs-CZ" dirty="0"/>
              <a:t>Závislá (y) – průměr známek</a:t>
            </a:r>
          </a:p>
          <a:p>
            <a:pPr lvl="1"/>
            <a:r>
              <a:rPr lang="cs-CZ" dirty="0"/>
              <a:t>Třetí (z) – objem literatury v kurzech, forma zkoušky (písemná/ústní), stupeň (</a:t>
            </a:r>
            <a:r>
              <a:rPr lang="cs-CZ" dirty="0" err="1"/>
              <a:t>bc.</a:t>
            </a:r>
            <a:r>
              <a:rPr lang="cs-CZ" dirty="0"/>
              <a:t>/</a:t>
            </a:r>
            <a:r>
              <a:rPr lang="cs-CZ" dirty="0" err="1"/>
              <a:t>mgr</a:t>
            </a:r>
            <a:r>
              <a:rPr lang="cs-CZ" dirty="0"/>
              <a:t>), povinný/volitelný kurz</a:t>
            </a:r>
          </a:p>
          <a:p>
            <a:endParaRPr lang="cs-CZ" dirty="0"/>
          </a:p>
          <a:p>
            <a:r>
              <a:rPr lang="cs-CZ" dirty="0"/>
              <a:t>Jaké případy si mám vybrat, pokud postupuji technikou </a:t>
            </a:r>
            <a:r>
              <a:rPr lang="cs-CZ" b="1" dirty="0"/>
              <a:t>most </a:t>
            </a:r>
            <a:r>
              <a:rPr lang="cs-CZ" b="1" dirty="0" err="1"/>
              <a:t>similar</a:t>
            </a:r>
            <a:r>
              <a:rPr lang="cs-CZ" b="1" dirty="0"/>
              <a:t> </a:t>
            </a:r>
            <a:r>
              <a:rPr lang="cs-CZ" dirty="0"/>
              <a:t>case </a:t>
            </a:r>
            <a:r>
              <a:rPr lang="cs-CZ" dirty="0" err="1"/>
              <a:t>selection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pic>
        <p:nvPicPr>
          <p:cNvPr id="1026" name="Picture 2" descr="How Can I Write Better Exam Questions to Measure Student Performance and  Learning? - Magna Publications">
            <a:extLst>
              <a:ext uri="{FF2B5EF4-FFF2-40B4-BE49-F238E27FC236}">
                <a16:creationId xmlns:a16="http://schemas.microsoft.com/office/drawing/2014/main" id="{7CF88E33-6EE6-4817-829C-8A5D7A96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56" y="152033"/>
            <a:ext cx="2842667" cy="19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6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24F6-73D1-4D96-BEF6-5566BFE7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E6AB3-4AA3-4D02-8B58-CD51DF10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„Vliv času konání zkoušek na právnické fakultě MU na jejich výsledky“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čas konání zkoušky</a:t>
            </a:r>
          </a:p>
          <a:p>
            <a:pPr lvl="1"/>
            <a:r>
              <a:rPr lang="cs-CZ" dirty="0"/>
              <a:t>Závislá (y) – průměr známek</a:t>
            </a:r>
          </a:p>
          <a:p>
            <a:pPr lvl="1"/>
            <a:r>
              <a:rPr lang="cs-CZ" dirty="0"/>
              <a:t>Třetí (z) – objem literatury v kurzech, forma zkoušky (písemná/ústní), stupeň (</a:t>
            </a:r>
            <a:r>
              <a:rPr lang="cs-CZ" dirty="0" err="1"/>
              <a:t>bc.</a:t>
            </a:r>
            <a:r>
              <a:rPr lang="cs-CZ" dirty="0"/>
              <a:t>/</a:t>
            </a:r>
            <a:r>
              <a:rPr lang="cs-CZ" dirty="0" err="1"/>
              <a:t>mgr</a:t>
            </a:r>
            <a:r>
              <a:rPr lang="cs-CZ" dirty="0"/>
              <a:t>), povinný/volitelný kurz</a:t>
            </a:r>
          </a:p>
          <a:p>
            <a:endParaRPr lang="cs-CZ" dirty="0"/>
          </a:p>
          <a:p>
            <a:r>
              <a:rPr lang="cs-CZ" b="1" dirty="0"/>
              <a:t>Odpověď:</a:t>
            </a:r>
          </a:p>
          <a:p>
            <a:pPr lvl="1"/>
            <a:r>
              <a:rPr lang="cs-CZ" dirty="0"/>
              <a:t>Co nejvíc podobné zkoušky v odlišném čase</a:t>
            </a:r>
          </a:p>
          <a:p>
            <a:pPr lvl="1"/>
            <a:r>
              <a:rPr lang="cs-CZ" dirty="0"/>
              <a:t>Např. všechny písemné zkoušky </a:t>
            </a:r>
            <a:r>
              <a:rPr lang="cs-CZ" dirty="0" err="1"/>
              <a:t>bc.</a:t>
            </a:r>
            <a:r>
              <a:rPr lang="cs-CZ" dirty="0"/>
              <a:t> stupně, volitelné kurzy s nákladem 250 stran textu</a:t>
            </a:r>
          </a:p>
          <a:p>
            <a:endParaRPr lang="cs-CZ" dirty="0"/>
          </a:p>
        </p:txBody>
      </p:sp>
      <p:pic>
        <p:nvPicPr>
          <p:cNvPr id="4" name="Picture 2" descr="How Can I Write Better Exam Questions to Measure Student Performance and  Learning? - Magna Publications">
            <a:extLst>
              <a:ext uri="{FF2B5EF4-FFF2-40B4-BE49-F238E27FC236}">
                <a16:creationId xmlns:a16="http://schemas.microsoft.com/office/drawing/2014/main" id="{FE6899C4-A510-4CD1-9FF4-B4ACCCEE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56" y="152033"/>
            <a:ext cx="2842667" cy="19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87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48AB0-F6C3-4020-A529-32F4B301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39DC9-9CE5-4A94-8090-D010C4BE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similar</a:t>
            </a:r>
            <a:r>
              <a:rPr lang="cs-CZ" dirty="0"/>
              <a:t> anebo most </a:t>
            </a:r>
            <a:r>
              <a:rPr lang="cs-CZ" dirty="0" err="1"/>
              <a:t>different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Nevybírat případy podle hodnot závislé proměnné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sz="4000" b="1" dirty="0"/>
              <a:t>Vždy</a:t>
            </a:r>
            <a:r>
              <a:rPr lang="cs-CZ" dirty="0"/>
              <a:t> </a:t>
            </a:r>
            <a:r>
              <a:rPr lang="cs-CZ" sz="3200" dirty="0"/>
              <a:t>zdůvodnit svůj výběr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69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D3998-BC7E-424A-801F-D093C594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</a:t>
            </a:r>
            <a:r>
              <a:rPr lang="cs-CZ" dirty="0"/>
              <a:t>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6F1562-DF89-4637-8B3A-AED926A5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Neexistuje univerzální odpověď, jaký počet případů je optimální</a:t>
            </a:r>
          </a:p>
          <a:p>
            <a:endParaRPr lang="cs-CZ" dirty="0"/>
          </a:p>
          <a:p>
            <a:r>
              <a:rPr lang="cs-CZ" dirty="0"/>
              <a:t>V praxi nejednou náročné najít dostatek případů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 výzkumu je řazeno všechno, co je k dispozici</a:t>
            </a:r>
          </a:p>
          <a:p>
            <a:endParaRPr lang="cs-CZ" dirty="0"/>
          </a:p>
          <a:p>
            <a:r>
              <a:rPr lang="cs-CZ" dirty="0"/>
              <a:t>Základ spočívá v tématu výzkumu a výzkumných otázkách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ty určují podmínky a nároky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9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8B28-A9ED-472E-9AA2-F7B96544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komparativní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5E58A-DF3B-455D-BC79-B592955B9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Mnoho proměnných, málo případů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Cestovatelský problém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954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527-4A66-4367-9D11-7016C035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 proměnných, málo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8E8CB-EB7A-4BC7-90C2-91689DBE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Rozmanitost politického světa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praxi je těžké najít dostatek případů pro kontrolu všech třetích proměnných</a:t>
            </a:r>
          </a:p>
          <a:p>
            <a:endParaRPr lang="cs-CZ" dirty="0"/>
          </a:p>
          <a:p>
            <a:r>
              <a:rPr lang="cs-CZ" dirty="0"/>
              <a:t>Problém tak je ve schopnosti izolovat samotný zkoumaný vztah nezávislé a závislé proměnné</a:t>
            </a:r>
          </a:p>
          <a:p>
            <a:endParaRPr lang="cs-CZ" dirty="0"/>
          </a:p>
        </p:txBody>
      </p:sp>
      <p:pic>
        <p:nvPicPr>
          <p:cNvPr id="4" name="Picture 2" descr="http://www.nature.com/ncomms/journal/v2/n2/images/ncomms1197-f5.jpg">
            <a:extLst>
              <a:ext uri="{FF2B5EF4-FFF2-40B4-BE49-F238E27FC236}">
                <a16:creationId xmlns:a16="http://schemas.microsoft.com/office/drawing/2014/main" id="{97D12727-2D81-4E4C-BDA0-77BA740C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24" y="1441939"/>
            <a:ext cx="3044868" cy="16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59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F01E4-A3BE-46CF-8F3A-19580390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 proměnných, málo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9CA24-D5F2-4694-B03D-4A6A68E4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 řešit? (</a:t>
            </a:r>
            <a:r>
              <a:rPr lang="cs-CZ" dirty="0" err="1"/>
              <a:t>Lijphart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Zvýšení počtu případů</a:t>
            </a:r>
          </a:p>
          <a:p>
            <a:endParaRPr lang="cs-CZ" dirty="0"/>
          </a:p>
          <a:p>
            <a:r>
              <a:rPr lang="cs-CZ" dirty="0"/>
              <a:t>Sloučení více proměnných do jedné</a:t>
            </a:r>
          </a:p>
          <a:p>
            <a:endParaRPr lang="cs-CZ" dirty="0"/>
          </a:p>
          <a:p>
            <a:r>
              <a:rPr lang="cs-CZ" dirty="0"/>
              <a:t>Soustředění se pouze na klíčové proměnné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18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848F6-B864-432D-9893-3EBCA1BA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Srovnejte pozici prezidenta v ČR a Německu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56AA0-B42B-4B9B-AF52-79389CE2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Prezident ČR:</a:t>
            </a:r>
          </a:p>
          <a:p>
            <a:pPr lvl="1"/>
            <a:r>
              <a:rPr lang="cs-CZ" dirty="0"/>
              <a:t>Je volen přímo občany</a:t>
            </a:r>
          </a:p>
          <a:p>
            <a:pPr lvl="1"/>
            <a:r>
              <a:rPr lang="cs-CZ" dirty="0"/>
              <a:t>Funkční období – 5 let</a:t>
            </a:r>
          </a:p>
          <a:p>
            <a:pPr lvl="1"/>
            <a:r>
              <a:rPr lang="cs-CZ" dirty="0"/>
              <a:t>Vrchní velitel ozbrojených sil</a:t>
            </a:r>
          </a:p>
          <a:p>
            <a:pPr lvl="1"/>
            <a:r>
              <a:rPr lang="cs-CZ" dirty="0"/>
              <a:t>Uděluje amnestie, …</a:t>
            </a:r>
          </a:p>
          <a:p>
            <a:endParaRPr lang="cs-CZ" dirty="0"/>
          </a:p>
          <a:p>
            <a:r>
              <a:rPr lang="cs-CZ" b="1" dirty="0"/>
              <a:t>Prezident Německa:</a:t>
            </a:r>
          </a:p>
          <a:p>
            <a:pPr lvl="1"/>
            <a:r>
              <a:rPr lang="cs-CZ" dirty="0"/>
              <a:t>Volen na 5 let</a:t>
            </a:r>
          </a:p>
          <a:p>
            <a:pPr lvl="1"/>
            <a:r>
              <a:rPr lang="cs-CZ" dirty="0"/>
              <a:t>Volen nepřímo</a:t>
            </a:r>
          </a:p>
          <a:p>
            <a:pPr lvl="1"/>
            <a:r>
              <a:rPr lang="cs-CZ" dirty="0"/>
              <a:t>Kompetence: …</a:t>
            </a:r>
          </a:p>
        </p:txBody>
      </p:sp>
    </p:spTree>
    <p:extLst>
      <p:ext uri="{BB962C8B-B14F-4D97-AF65-F5344CB8AC3E}">
        <p14:creationId xmlns:p14="http://schemas.microsoft.com/office/powerpoint/2010/main" val="4179831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E720-3919-4FBD-B64F-7E1BCDA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Cestovatelský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DD9598-BC4F-49B5-A244-08646BD9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Odlišné </a:t>
            </a:r>
            <a:r>
              <a:rPr lang="cs-CZ" b="1" dirty="0"/>
              <a:t>chápání</a:t>
            </a:r>
            <a:r>
              <a:rPr lang="cs-CZ" dirty="0"/>
              <a:t> konceptů v čase a prostoru</a:t>
            </a:r>
          </a:p>
          <a:p>
            <a:r>
              <a:rPr lang="cs-CZ" dirty="0"/>
              <a:t>Odlišná </a:t>
            </a:r>
            <a:r>
              <a:rPr lang="cs-CZ" b="1" dirty="0"/>
              <a:t>operacionalizace</a:t>
            </a:r>
            <a:r>
              <a:rPr lang="cs-CZ" dirty="0"/>
              <a:t> totožně chápaných konceptů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http://www.ceskatelevize.cz/ct24/sites/default/files/styles/scale_1180/public/images/1112566-512786.jpg?itok=meVspw7U">
            <a:extLst>
              <a:ext uri="{FF2B5EF4-FFF2-40B4-BE49-F238E27FC236}">
                <a16:creationId xmlns:a16="http://schemas.microsoft.com/office/drawing/2014/main" id="{8FD696AD-935F-4446-B1D3-034A9800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46" y="3244362"/>
            <a:ext cx="6424245" cy="36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8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E1A95-DAD7-4150-B6A1-AC5946DC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Základní 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04D3F0-CB90-4253-8DD5-4A97732D7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Jednoduché srovnání </a:t>
            </a:r>
            <a:r>
              <a:rPr lang="cs-CZ" sz="4000" b="1" dirty="0"/>
              <a:t>≠</a:t>
            </a:r>
            <a:r>
              <a:rPr lang="cs-CZ" sz="4000" dirty="0"/>
              <a:t> komparativní metoda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0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74910-D495-46A8-8D40-0D0B01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F3E2A8-BD9B-4958-A76A-99E27A8C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Komparace jako přirozená cesta dávání věcí do kontextu a jejich interpretace</a:t>
            </a:r>
          </a:p>
          <a:p>
            <a:endParaRPr lang="cs-CZ" dirty="0"/>
          </a:p>
          <a:p>
            <a:r>
              <a:rPr lang="cs-CZ" dirty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/>
              <a:t>Úrokové sazby na spořícím účtu banky XY</a:t>
            </a:r>
          </a:p>
          <a:p>
            <a:endParaRPr lang="sk-SK" dirty="0"/>
          </a:p>
          <a:p>
            <a:r>
              <a:rPr lang="sk-SK" dirty="0"/>
              <a:t>Postavení </a:t>
            </a:r>
            <a:r>
              <a:rPr lang="cs-CZ" dirty="0"/>
              <a:t>prezidenta v </a:t>
            </a:r>
            <a:r>
              <a:rPr lang="cs-CZ" dirty="0" err="1"/>
              <a:t>poloprezidentské</a:t>
            </a:r>
            <a:r>
              <a:rPr lang="cs-CZ" dirty="0"/>
              <a:t> a parlamentní demokracii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84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7BABF-572B-4AF3-8E6B-0696A4D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F91FDA-70FF-4CA7-8714-A07493DE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Debata o její podstatě</a:t>
            </a:r>
          </a:p>
          <a:p>
            <a:endParaRPr lang="cs-CZ" dirty="0"/>
          </a:p>
          <a:p>
            <a:r>
              <a:rPr lang="cs-CZ" dirty="0"/>
              <a:t>KM není pouze zaměření pozornosti na více případů</a:t>
            </a:r>
          </a:p>
          <a:p>
            <a:endParaRPr lang="cs-CZ" dirty="0"/>
          </a:p>
          <a:p>
            <a:r>
              <a:rPr lang="cs-CZ" dirty="0"/>
              <a:t>Patří mezi základní metody</a:t>
            </a:r>
          </a:p>
          <a:p>
            <a:endParaRPr lang="cs-CZ" dirty="0"/>
          </a:p>
          <a:p>
            <a:r>
              <a:rPr lang="cs-CZ" dirty="0"/>
              <a:t>Odhaluje empirické vztahy mezi proměnnými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38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9F51-98B4-4E09-B8DE-797678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- druhy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0A423-2BFD-4270-A61D-DC195FFD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Nezávislé</a:t>
            </a:r>
            <a:r>
              <a:rPr lang="cs-CZ" dirty="0"/>
              <a:t> - předpokládaná příčina (x)</a:t>
            </a:r>
          </a:p>
          <a:p>
            <a:endParaRPr lang="cs-CZ" dirty="0"/>
          </a:p>
          <a:p>
            <a:r>
              <a:rPr lang="cs-CZ" b="1" dirty="0"/>
              <a:t>Závislé</a:t>
            </a:r>
            <a:r>
              <a:rPr lang="cs-CZ" dirty="0"/>
              <a:t> – předpokládaný následek (y)</a:t>
            </a:r>
          </a:p>
          <a:p>
            <a:endParaRPr lang="cs-CZ" dirty="0"/>
          </a:p>
          <a:p>
            <a:r>
              <a:rPr lang="cs-CZ" b="1" dirty="0"/>
              <a:t>„Třetí“</a:t>
            </a:r>
            <a:r>
              <a:rPr lang="cs-CZ" dirty="0"/>
              <a:t> proměnné (z):</a:t>
            </a:r>
          </a:p>
          <a:p>
            <a:pPr lvl="1"/>
            <a:r>
              <a:rPr lang="cs-CZ" dirty="0"/>
              <a:t>Intervenující</a:t>
            </a:r>
          </a:p>
          <a:p>
            <a:pPr lvl="1"/>
            <a:r>
              <a:rPr lang="cs-CZ" dirty="0"/>
              <a:t>Zdánlivě působící / náhodné</a:t>
            </a:r>
          </a:p>
          <a:p>
            <a:endParaRPr lang="cs-CZ" dirty="0"/>
          </a:p>
          <a:p>
            <a:r>
              <a:rPr lang="cs-CZ" dirty="0"/>
              <a:t>Jejich odlišování je nevyhnutné pro pochopení (nejen) komparativní metody</a:t>
            </a:r>
          </a:p>
          <a:p>
            <a:endParaRPr lang="cs-CZ" dirty="0"/>
          </a:p>
        </p:txBody>
      </p:sp>
      <p:pic>
        <p:nvPicPr>
          <p:cNvPr id="4" name="Picture 2" descr="http://www.aquafusionfurniture.co.uk/wp-content/uploads/2013/01/xyz-logo.png">
            <a:extLst>
              <a:ext uri="{FF2B5EF4-FFF2-40B4-BE49-F238E27FC236}">
                <a16:creationId xmlns:a16="http://schemas.microsoft.com/office/drawing/2014/main" id="{4764B118-A9F9-46A2-B623-2567CFA0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6" y="226989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9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E585C-6CA8-44F5-B06C-800156DC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 vs. jiné postupy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40D6F-7529-41EA-8685-F7EE3ADE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Komparativní metoda vs. </a:t>
            </a:r>
            <a:r>
              <a:rPr lang="sk-SK" dirty="0"/>
              <a:t>experiment a </a:t>
            </a:r>
            <a:r>
              <a:rPr lang="cs-CZ" dirty="0"/>
              <a:t>statistické metody</a:t>
            </a:r>
          </a:p>
          <a:p>
            <a:endParaRPr lang="sk-SK" dirty="0"/>
          </a:p>
          <a:p>
            <a:r>
              <a:rPr lang="cs-CZ" dirty="0"/>
              <a:t>Všechny mají shodné cíle</a:t>
            </a:r>
            <a:r>
              <a:rPr lang="sk-SK" dirty="0"/>
              <a:t>:</a:t>
            </a:r>
          </a:p>
          <a:p>
            <a:pPr lvl="1"/>
            <a:r>
              <a:rPr lang="cs-CZ" dirty="0"/>
              <a:t>Odhalují empirické vztahy mezi proměnnými</a:t>
            </a:r>
          </a:p>
          <a:p>
            <a:pPr lvl="1"/>
            <a:r>
              <a:rPr lang="cs-CZ" dirty="0"/>
              <a:t>Kontrolují vlivy jiných proměnných</a:t>
            </a:r>
          </a:p>
          <a:p>
            <a:endParaRPr lang="sk-SK" dirty="0"/>
          </a:p>
          <a:p>
            <a:r>
              <a:rPr lang="cs-CZ" dirty="0"/>
              <a:t>Nejsilnější je experiment, problém je v možnostech jeho reálného využití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75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1428</Words>
  <Application>Microsoft Office PowerPoint</Application>
  <PresentationFormat>Širokoúhlá obrazovka</PresentationFormat>
  <Paragraphs>279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Motiv Office</vt:lpstr>
      <vt:lpstr>Komparativní metoda</vt:lpstr>
      <vt:lpstr>Prezentace aplikace PowerPoint</vt:lpstr>
      <vt:lpstr>Prezentace aplikace PowerPoint</vt:lpstr>
      <vt:lpstr>Srovnejte pozici prezidenta v ČR a Německu</vt:lpstr>
      <vt:lpstr>Základní bod</vt:lpstr>
      <vt:lpstr>Komparace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Použití KM</vt:lpstr>
      <vt:lpstr>Prezentace aplikace PowerPoint</vt:lpstr>
      <vt:lpstr>John Stuart Mill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- druhy</vt:lpstr>
      <vt:lpstr>Výběr případů – most similar CS</vt:lpstr>
      <vt:lpstr>Výběr případů – most similar CS</vt:lpstr>
      <vt:lpstr>Výběr případů – most similar CS</vt:lpstr>
      <vt:lpstr>Výběr případů – most different CS</vt:lpstr>
      <vt:lpstr>Výběr případů – most different CS</vt:lpstr>
      <vt:lpstr>Výběr případů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Výběr případů - zásady</vt:lpstr>
      <vt:lpstr>Počet případů</vt:lpstr>
      <vt:lpstr>Limity komparativní metody</vt:lpstr>
      <vt:lpstr>Mnoho proměnných, málo případů</vt:lpstr>
      <vt:lpstr>Mnoho proměnných, málo případů</vt:lpstr>
      <vt:lpstr>Cestovatelský problém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Komparativní metoda</dc:title>
  <dc:creator>Peter Spáč</dc:creator>
  <cp:lastModifiedBy>Peter Spáč</cp:lastModifiedBy>
  <cp:revision>3</cp:revision>
  <dcterms:created xsi:type="dcterms:W3CDTF">2021-10-21T07:21:46Z</dcterms:created>
  <dcterms:modified xsi:type="dcterms:W3CDTF">2024-12-14T13:49:33Z</dcterms:modified>
</cp:coreProperties>
</file>