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20"/>
  </p:notesMasterIdLst>
  <p:sldIdLst>
    <p:sldId id="256" r:id="rId3"/>
    <p:sldId id="257" r:id="rId4"/>
    <p:sldId id="266" r:id="rId5"/>
    <p:sldId id="258" r:id="rId6"/>
    <p:sldId id="260" r:id="rId7"/>
    <p:sldId id="264" r:id="rId8"/>
    <p:sldId id="269" r:id="rId9"/>
    <p:sldId id="259" r:id="rId10"/>
    <p:sldId id="261" r:id="rId11"/>
    <p:sldId id="262" r:id="rId12"/>
    <p:sldId id="267" r:id="rId13"/>
    <p:sldId id="265" r:id="rId14"/>
    <p:sldId id="268" r:id="rId15"/>
    <p:sldId id="270" r:id="rId16"/>
    <p:sldId id="263" r:id="rId17"/>
    <p:sldId id="272" r:id="rId18"/>
    <p:sldId id="271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2" autoAdjust="0"/>
    <p:restoredTop sz="94643" autoAdjust="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327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BC054-07C5-4ADD-BBC5-A7D013CE0C4D}" type="datetimeFigureOut">
              <a:rPr lang="cs-CZ" smtClean="0"/>
              <a:pPr/>
              <a:t>25.9.2024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CF189D-4D3B-460E-A660-62E7A27EAB3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25738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 to tvrdý, ale tvý schopnosti nejsou věčný. Tvý dny už pomalu končej. To je holt ten podělanej život. S tím se budeš muset, bejku, holt ňák smířit. Víš, tahle branže je narvaná naivníma kreténama, co si myslej, že budou věkem zrát jako víno. Jenže víno se změní na vocet, i tvý... Pokud si myslíš, že tvý bude lepší, tak nebude.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CF189D-4D3B-460E-A660-62E7A27EAB3B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CF189D-4D3B-460E-A660-62E7A27EAB3B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76BD-71ED-49D6-81AA-D416D213D395}" type="datetime1">
              <a:rPr lang="cs-CZ" smtClean="0"/>
              <a:pPr/>
              <a:t>25.9.2024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30D0C-2324-483C-99ED-9CF775F51097}" type="datetime1">
              <a:rPr lang="cs-CZ" smtClean="0"/>
              <a:pPr/>
              <a:t>25.9.2024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75220-1B31-408E-9241-4B41699B7081}" type="datetime1">
              <a:rPr lang="cs-CZ" smtClean="0"/>
              <a:pPr/>
              <a:t>25.9.2024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5282CE8-4432-486A-AC19-CF5D145B9E69}" type="datetime1">
              <a:rPr lang="cs-CZ" smtClean="0"/>
              <a:pPr>
                <a:defRPr/>
              </a:pPr>
              <a:t>25.9.2024</a:t>
            </a:fld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>
                <a:solidFill>
                  <a:srgbClr val="EBDDC3"/>
                </a:solidFill>
              </a:rPr>
              <a:t>POLb1006/BSSb1104</a:t>
            </a:r>
            <a:endParaRPr lang="cs-CZ">
              <a:solidFill>
                <a:srgbClr val="EBDDC3"/>
              </a:solidFill>
            </a:endParaRPr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1BCFF78-8E39-42F6-AC7E-7538B6AD8FB1}" type="slidenum">
              <a:rPr lang="cs-CZ">
                <a:solidFill>
                  <a:srgbClr val="EBDDC3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EBDDC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9408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5201C-476A-4615-944D-944DA9FAABAA}" type="datetime1">
              <a:rPr lang="cs-CZ" smtClean="0">
                <a:solidFill>
                  <a:srgbClr val="775F55"/>
                </a:solidFill>
              </a:rPr>
              <a:pPr>
                <a:defRPr/>
              </a:pPr>
              <a:t>25.9.2024</a:t>
            </a:fld>
            <a:endParaRPr lang="cs-CZ">
              <a:solidFill>
                <a:srgbClr val="775F55"/>
              </a:solidFill>
            </a:endParaRPr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srgbClr val="775F55"/>
                </a:solidFill>
              </a:rPr>
              <a:t>POLb1006/BSSb1104</a:t>
            </a:r>
            <a:endParaRPr lang="cs-CZ">
              <a:solidFill>
                <a:srgbClr val="775F55"/>
              </a:solidFill>
            </a:endParaRPr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1E0B2-C0D5-4BA5-81CB-F9D0A0D5E4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195197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B941E-16F3-4C5C-9AB1-4273FB6251A1}" type="datetime1">
              <a:rPr lang="cs-CZ" smtClean="0">
                <a:solidFill>
                  <a:srgbClr val="775F55"/>
                </a:solidFill>
              </a:rPr>
              <a:pPr>
                <a:defRPr/>
              </a:pPr>
              <a:t>25.9.2024</a:t>
            </a:fld>
            <a:endParaRPr lang="cs-CZ">
              <a:solidFill>
                <a:srgbClr val="775F55"/>
              </a:solidFill>
            </a:endParaRPr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29195D0-6CB6-4160-9A0E-96AE8E285F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srgbClr val="775F55"/>
                </a:solidFill>
              </a:rPr>
              <a:t>POLb1006/BSSb1104</a:t>
            </a:r>
            <a:endParaRPr lang="cs-CZ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27226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29E989E-121B-47E6-9976-2A23B6370D29}" type="datetime1">
              <a:rPr lang="cs-CZ" smtClean="0">
                <a:solidFill>
                  <a:srgbClr val="775F55"/>
                </a:solidFill>
              </a:rPr>
              <a:pPr>
                <a:defRPr/>
              </a:pPr>
              <a:t>25.9.2024</a:t>
            </a:fld>
            <a:endParaRPr lang="cs-CZ">
              <a:solidFill>
                <a:srgbClr val="775F55"/>
              </a:solidFill>
            </a:endParaRPr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96DFC5A-4E43-418F-9728-9F5508A58C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srgbClr val="775F55"/>
                </a:solidFill>
              </a:rPr>
              <a:t>POLb1006/BSSb1104</a:t>
            </a:r>
            <a:endParaRPr lang="cs-CZ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3157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AF60DD2-CB8F-4C41-B33A-F63E7CBD815F}" type="datetime1">
              <a:rPr lang="cs-CZ" smtClean="0">
                <a:solidFill>
                  <a:srgbClr val="775F55"/>
                </a:solidFill>
              </a:rPr>
              <a:pPr>
                <a:defRPr/>
              </a:pPr>
              <a:t>25.9.2024</a:t>
            </a:fld>
            <a:endParaRPr lang="cs-CZ">
              <a:solidFill>
                <a:srgbClr val="775F55"/>
              </a:solidFill>
            </a:endParaRPr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EBC8C76-809A-41AF-AE1D-E67741CE85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srgbClr val="775F55"/>
                </a:solidFill>
              </a:rPr>
              <a:t>POLb1006/BSSb1104</a:t>
            </a:r>
            <a:endParaRPr lang="cs-CZ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37327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3269A-5B2C-4FD7-821C-68B138EFDA20}" type="datetime1">
              <a:rPr lang="cs-CZ" smtClean="0">
                <a:solidFill>
                  <a:srgbClr val="775F55"/>
                </a:solidFill>
              </a:rPr>
              <a:pPr>
                <a:defRPr/>
              </a:pPr>
              <a:t>25.9.2024</a:t>
            </a:fld>
            <a:endParaRPr lang="cs-CZ">
              <a:solidFill>
                <a:srgbClr val="775F55"/>
              </a:solidFill>
            </a:endParaRPr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srgbClr val="775F55"/>
                </a:solidFill>
              </a:rPr>
              <a:t>POLb1006/BSSb1104</a:t>
            </a:r>
            <a:endParaRPr lang="cs-CZ">
              <a:solidFill>
                <a:srgbClr val="775F55"/>
              </a:solidFill>
            </a:endParaRPr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6CA29-75D0-48E5-8FFC-B2B0ACA45F4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120440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5338B-E03B-4347-876D-9567824A4993}" type="datetime1">
              <a:rPr lang="cs-CZ" smtClean="0">
                <a:solidFill>
                  <a:srgbClr val="775F55"/>
                </a:solidFill>
              </a:rPr>
              <a:pPr>
                <a:defRPr/>
              </a:pPr>
              <a:t>25.9.2024</a:t>
            </a:fld>
            <a:endParaRPr lang="cs-CZ">
              <a:solidFill>
                <a:srgbClr val="775F55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srgbClr val="775F55"/>
                </a:solidFill>
              </a:rPr>
              <a:t>POLb1006/BSSb1104</a:t>
            </a:r>
            <a:endParaRPr lang="cs-CZ">
              <a:solidFill>
                <a:srgbClr val="775F55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515FD16-5637-451C-A469-78C1415C2A4C}" type="slidenum">
              <a:rPr lang="cs-CZ">
                <a:solidFill>
                  <a:srgbClr val="775F55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23078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2ED9C-C52A-42E2-B5AE-AB8592448BF1}" type="datetime1">
              <a:rPr lang="cs-CZ" smtClean="0">
                <a:solidFill>
                  <a:srgbClr val="775F55"/>
                </a:solidFill>
              </a:rPr>
              <a:pPr>
                <a:defRPr/>
              </a:pPr>
              <a:t>25.9.2024</a:t>
            </a:fld>
            <a:endParaRPr lang="cs-CZ">
              <a:solidFill>
                <a:srgbClr val="775F55"/>
              </a:solidFill>
            </a:endParaRPr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srgbClr val="775F55"/>
                </a:solidFill>
              </a:rPr>
              <a:t>POLb1006/BSSb1104</a:t>
            </a:r>
            <a:endParaRPr lang="cs-CZ">
              <a:solidFill>
                <a:srgbClr val="775F55"/>
              </a:solidFill>
            </a:endParaRPr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101CD-C0EA-47EB-9F27-34479E499A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30630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225EE-B812-4FD0-932A-38C04ABF8768}" type="datetime1">
              <a:rPr lang="cs-CZ" smtClean="0"/>
              <a:pPr/>
              <a:t>25.9.2024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bdélník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3D770A3-8CC4-4063-B132-15F6120B9F21}" type="datetime1">
              <a:rPr lang="cs-CZ" smtClean="0">
                <a:solidFill>
                  <a:srgbClr val="775F55"/>
                </a:solidFill>
              </a:rPr>
              <a:pPr>
                <a:defRPr/>
              </a:pPr>
              <a:t>25.9.2024</a:t>
            </a:fld>
            <a:endParaRPr lang="cs-CZ">
              <a:solidFill>
                <a:srgbClr val="775F55"/>
              </a:solidFill>
            </a:endParaRPr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5A608270-143E-409A-AA2D-D7B5ED5868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srgbClr val="775F55"/>
                </a:solidFill>
              </a:rPr>
              <a:t>POLb1006/BSSb1104</a:t>
            </a:r>
            <a:endParaRPr lang="cs-CZ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94972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B8B00-11F6-4E5F-9D97-542BFF55ADF4}" type="datetime1">
              <a:rPr lang="cs-CZ" smtClean="0">
                <a:solidFill>
                  <a:srgbClr val="775F55"/>
                </a:solidFill>
              </a:rPr>
              <a:pPr>
                <a:defRPr/>
              </a:pPr>
              <a:t>25.9.2024</a:t>
            </a:fld>
            <a:endParaRPr lang="cs-CZ">
              <a:solidFill>
                <a:srgbClr val="775F55"/>
              </a:solidFill>
            </a:endParaRPr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srgbClr val="775F55"/>
                </a:solidFill>
              </a:rPr>
              <a:t>POLb1006/BSSb1104</a:t>
            </a:r>
            <a:endParaRPr lang="cs-CZ">
              <a:solidFill>
                <a:srgbClr val="775F55"/>
              </a:solidFill>
            </a:endParaRPr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1B3BF-BB89-468E-9388-F3B9396FAB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959923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2B342-461C-4B5C-8F36-C3FF784CB38B}" type="datetime1">
              <a:rPr lang="cs-CZ" smtClean="0">
                <a:solidFill>
                  <a:srgbClr val="775F55"/>
                </a:solidFill>
              </a:rPr>
              <a:pPr>
                <a:defRPr/>
              </a:pPr>
              <a:t>25.9.2024</a:t>
            </a:fld>
            <a:endParaRPr lang="cs-CZ">
              <a:solidFill>
                <a:srgbClr val="775F55"/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srgbClr val="775F55"/>
                </a:solidFill>
              </a:rPr>
              <a:t>POLb1006/BSSb1104</a:t>
            </a:r>
            <a:endParaRPr lang="cs-CZ">
              <a:solidFill>
                <a:srgbClr val="775F55"/>
              </a:solidFill>
            </a:endParaRP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2F3C4-A395-448C-BE18-B27EF6A506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00905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D7658-6410-475C-BB5E-5F0D98B741CA}" type="datetime1">
              <a:rPr lang="cs-CZ" smtClean="0"/>
              <a:pPr/>
              <a:t>25.9.2024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02328-71CC-487B-A1BB-557D4BF9BE8D}" type="datetime1">
              <a:rPr lang="cs-CZ" smtClean="0"/>
              <a:pPr/>
              <a:t>25.9.2024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9C160-85FE-47A9-BF2F-5AEF65E5BF78}" type="datetime1">
              <a:rPr lang="cs-CZ" smtClean="0"/>
              <a:pPr/>
              <a:t>25.9.2024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1B547-CABE-44AC-A4A9-3EB725C632C5}" type="datetime1">
              <a:rPr lang="cs-CZ" smtClean="0"/>
              <a:pPr/>
              <a:t>25.9.2024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7F34C-32A0-4F7E-92BD-8165B843E55E}" type="datetime1">
              <a:rPr lang="cs-CZ" smtClean="0"/>
              <a:pPr/>
              <a:t>25.9.2024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E55DE-9ADE-44FD-9D76-F549A6A24C1A}" type="datetime1">
              <a:rPr lang="cs-CZ" smtClean="0"/>
              <a:pPr/>
              <a:t>25.9.2024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93B13-0561-4427-8BCD-0A17D52C0860}" type="datetime1">
              <a:rPr lang="cs-CZ" smtClean="0"/>
              <a:pPr/>
              <a:t>25.9.2024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27064-9B07-4DE0-BB3D-D0DB1B211C89}" type="datetime1">
              <a:rPr lang="cs-CZ" smtClean="0"/>
              <a:pPr/>
              <a:t>25.9.2024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POLb1006/BSSb1104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styl.</a:t>
            </a:r>
            <a:endParaRPr lang="en-US" altLang="cs-CZ" smtClean="0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DF0AC5-B98B-4A03-A47A-EACE289B3929}" type="datetime1">
              <a:rPr lang="cs-CZ" smtClean="0">
                <a:solidFill>
                  <a:srgbClr val="775F55"/>
                </a:solidFill>
                <a:latin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25.9.2024</a:t>
            </a:fld>
            <a:endParaRPr lang="cs-CZ">
              <a:solidFill>
                <a:srgbClr val="775F55"/>
              </a:solidFill>
              <a:latin typeface="Tahoma" pitchFamily="34" charset="0"/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mtClean="0">
                <a:solidFill>
                  <a:srgbClr val="775F55"/>
                </a:solidFill>
                <a:latin typeface="Tahoma" pitchFamily="34" charset="0"/>
              </a:rPr>
              <a:t>POLb1006/BSSb1104</a:t>
            </a:r>
            <a:endParaRPr lang="cs-CZ">
              <a:solidFill>
                <a:srgbClr val="775F55"/>
              </a:solidFill>
              <a:latin typeface="Tahoma" pitchFamily="34" charset="0"/>
            </a:endParaRPr>
          </a:p>
        </p:txBody>
      </p:sp>
      <p:sp>
        <p:nvSpPr>
          <p:cNvPr id="7" name="Obdélník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3224C3-1029-44E9-8D12-59092DC42EE6}" type="slidenum">
              <a:rPr lang="cs-CZ">
                <a:latin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979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Rtěnku nebo tanga? „Věda“ v politických vědách</a:t>
            </a:r>
            <a:endParaRPr lang="cs-CZ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POLb1006 </a:t>
            </a:r>
            <a:r>
              <a:rPr lang="cs-CZ" dirty="0"/>
              <a:t>a </a:t>
            </a:r>
            <a:r>
              <a:rPr lang="cs-CZ" dirty="0" smtClean="0"/>
              <a:t>BSSb1104</a:t>
            </a:r>
            <a:endParaRPr lang="cs-CZ" dirty="0"/>
          </a:p>
          <a:p>
            <a:r>
              <a:rPr lang="cs-CZ" dirty="0" smtClean="0"/>
              <a:t>26.9.2024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18435" name="Zástupný symbol pro zápatí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smtClean="0">
                <a:solidFill>
                  <a:schemeClr val="tx2"/>
                </a:solidFill>
                <a:latin typeface="Tahoma" pitchFamily="34" charset="0"/>
              </a:rPr>
              <a:t>POLb1006/BSSb1104</a:t>
            </a:r>
          </a:p>
        </p:txBody>
      </p:sp>
      <p:sp>
        <p:nvSpPr>
          <p:cNvPr id="18436" name="TextovéPole 5"/>
          <p:cNvSpPr txBox="1">
            <a:spLocks noChangeArrowheads="1"/>
          </p:cNvSpPr>
          <p:nvPr/>
        </p:nvSpPr>
        <p:spPr bwMode="auto">
          <a:xfrm>
            <a:off x="5219700" y="2924175"/>
            <a:ext cx="3529013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>
                <a:latin typeface="Tahoma" pitchFamily="34" charset="0"/>
              </a:rPr>
              <a:t>Máme </a:t>
            </a:r>
            <a:r>
              <a:rPr lang="cs-CZ" altLang="cs-CZ" sz="1800" dirty="0" smtClean="0">
                <a:latin typeface="Tahoma" pitchFamily="34" charset="0"/>
              </a:rPr>
              <a:t>tisíc osob</a:t>
            </a:r>
            <a:r>
              <a:rPr lang="cs-CZ" altLang="cs-CZ" sz="1800" dirty="0">
                <a:latin typeface="Tahoma" pitchFamily="34" charset="0"/>
              </a:rPr>
              <a:t>, o každé z nich můžeme získat </a:t>
            </a:r>
            <a:r>
              <a:rPr lang="cs-CZ" altLang="cs-CZ" sz="1800" b="1" dirty="0" smtClean="0">
                <a:latin typeface="Tahoma" pitchFamily="34" charset="0"/>
              </a:rPr>
              <a:t>právě jeden typ dat </a:t>
            </a:r>
            <a:r>
              <a:rPr lang="cs-CZ" altLang="cs-CZ" sz="1800" dirty="0" smtClean="0">
                <a:latin typeface="Tahoma" pitchFamily="34" charset="0"/>
              </a:rPr>
              <a:t>jako </a:t>
            </a:r>
            <a:r>
              <a:rPr lang="cs-CZ" altLang="cs-CZ" sz="1800" dirty="0">
                <a:latin typeface="Tahoma" pitchFamily="34" charset="0"/>
              </a:rPr>
              <a:t>o této. Chceme vědět, jestli je každá z nich muž nebo žena. Jak to budeme zkoumat?</a:t>
            </a:r>
          </a:p>
        </p:txBody>
      </p:sp>
      <p:pic>
        <p:nvPicPr>
          <p:cNvPr id="18437" name="Zástupný symbol pro obsah 7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900113" y="1700213"/>
            <a:ext cx="3033712" cy="4495800"/>
          </a:xfrm>
        </p:spPr>
      </p:pic>
      <p:sp>
        <p:nvSpPr>
          <p:cNvPr id="18438" name="TextovéPole 1"/>
          <p:cNvSpPr txBox="1">
            <a:spLocks noChangeArrowheads="1"/>
          </p:cNvSpPr>
          <p:nvPr/>
        </p:nvSpPr>
        <p:spPr bwMode="auto">
          <a:xfrm>
            <a:off x="5724525" y="4652963"/>
            <a:ext cx="309562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>
                <a:latin typeface="Tahoma" pitchFamily="34" charset="0"/>
              </a:rPr>
              <a:t>Obvykle nám ale realita nabízí více než jeden způsob a musíme si pečlivě vybírat.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Rtěnka nebo tanga? (I.)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Máme populaci 1000 osob- 500 žen a 500 mužů.</a:t>
            </a:r>
          </a:p>
          <a:p>
            <a:r>
              <a:rPr lang="cs-CZ" dirty="0" smtClean="0"/>
              <a:t>50% (250) žen a 5% (25) mužů v ní nosí tanga</a:t>
            </a:r>
          </a:p>
          <a:p>
            <a:r>
              <a:rPr lang="cs-CZ" dirty="0" smtClean="0"/>
              <a:t>30% (150) žen a 2% (10) mužů v ní používá rtěnku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Pokud náhodně vybereme jednu osobu, o které chceme usoudit, jestli je to muž nebo žena, chceme radši vědět, jestli nosí rtěnku nebo tanga?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52319" y="5028923"/>
            <a:ext cx="1692551" cy="1692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Rtěnka nebo tanga? (II., </a:t>
            </a:r>
            <a:r>
              <a:rPr lang="cs-CZ" sz="1600" b="1" dirty="0" smtClean="0"/>
              <a:t>pozn. řešení závisí na aktuální distribuci znaku v populaci v tomto příkladě,  při jiné distribuci, např. v důsledku módy, by třeba rtěnka redukovala omyl líp</a:t>
            </a:r>
            <a:r>
              <a:rPr lang="cs-CZ" b="1" dirty="0" smtClean="0"/>
              <a:t>)</a:t>
            </a:r>
            <a:endParaRPr lang="cs-CZ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Rtěnka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Osobá </a:t>
            </a:r>
            <a:r>
              <a:rPr lang="cs-CZ" b="1" dirty="0" smtClean="0"/>
              <a:t>má rtěnku</a:t>
            </a:r>
            <a:r>
              <a:rPr lang="cs-CZ" dirty="0" smtClean="0"/>
              <a:t>: náš odhad je žena, spleteme se v 10 případech ze 160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 smtClean="0"/>
              <a:t>Osoba </a:t>
            </a:r>
            <a:r>
              <a:rPr lang="cs-CZ" b="1" dirty="0" smtClean="0"/>
              <a:t>nemá rtěnku</a:t>
            </a:r>
            <a:r>
              <a:rPr lang="cs-CZ" dirty="0" smtClean="0"/>
              <a:t>: náš odhad je muž, spleteme se v 350 případech z 840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b="1" dirty="0" smtClean="0"/>
              <a:t>Korektně přiřadíme 640 osob z 1000.</a:t>
            </a:r>
            <a:endParaRPr lang="cs-CZ" b="1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Tanga</a:t>
            </a:r>
            <a:endParaRPr lang="cs-CZ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Osoba </a:t>
            </a:r>
            <a:r>
              <a:rPr lang="cs-CZ" b="1" dirty="0" smtClean="0"/>
              <a:t>má tanga</a:t>
            </a:r>
            <a:r>
              <a:rPr lang="cs-CZ" dirty="0" smtClean="0"/>
              <a:t>: náš odhad je žena, spleteme se v 25 případech z 275</a:t>
            </a:r>
          </a:p>
          <a:p>
            <a:endParaRPr lang="cs-CZ" dirty="0"/>
          </a:p>
          <a:p>
            <a:r>
              <a:rPr lang="cs-CZ" dirty="0" smtClean="0"/>
              <a:t>Osoba </a:t>
            </a:r>
            <a:r>
              <a:rPr lang="cs-CZ" b="1" dirty="0" smtClean="0"/>
              <a:t>nemá tanga</a:t>
            </a:r>
            <a:r>
              <a:rPr lang="cs-CZ" dirty="0" smtClean="0"/>
              <a:t>: náš odhad je muž, spleteme se v 250 z 725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Korektně přiřadíme 725 osob z 1000</a:t>
            </a:r>
            <a:endParaRPr lang="cs-CZ" b="1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POLb1006/BSSb1104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 jako</a:t>
            </a:r>
            <a:endParaRPr lang="cs-CZ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Redukce informací</a:t>
            </a:r>
          </a:p>
          <a:p>
            <a:r>
              <a:rPr lang="cs-CZ" b="1" dirty="0" smtClean="0"/>
              <a:t>Redukce omylu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Výzkum je o tom, že si z </a:t>
            </a:r>
            <a:r>
              <a:rPr lang="cs-CZ" b="1" dirty="0" smtClean="0"/>
              <a:t>1.mnoha možných </a:t>
            </a:r>
            <a:r>
              <a:rPr lang="cs-CZ" dirty="0" smtClean="0"/>
              <a:t>vybíráme ty cesty, pomocí kterých </a:t>
            </a:r>
            <a:r>
              <a:rPr lang="cs-CZ" b="1" dirty="0" smtClean="0"/>
              <a:t>2. jsme si co nejvíc jisti našimi závěry</a:t>
            </a:r>
            <a:r>
              <a:rPr lang="cs-CZ" dirty="0" smtClean="0"/>
              <a:t> a </a:t>
            </a:r>
            <a:r>
              <a:rPr lang="cs-CZ" b="1" dirty="0" smtClean="0"/>
              <a:t>3. jsme schopni říci, jak moc jsme si jisti.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Jak to aplikovat ve vědě: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Chceme vědět, zda je nějaká země demokratická nebo ne. Můžeme si vybrat, zda chceme vědět, jestli se v ní konaly volby nebo znát počet stran v parlamentu.</a:t>
            </a:r>
          </a:p>
          <a:p>
            <a:r>
              <a:rPr lang="cs-CZ" dirty="0" smtClean="0"/>
              <a:t>Všimněte si, že ani jedna informace není perfektní, náš omyl skutečně pouze </a:t>
            </a:r>
            <a:r>
              <a:rPr lang="cs-CZ" b="1" dirty="0" smtClean="0"/>
              <a:t>redukujeme oproti situaci, </a:t>
            </a:r>
            <a:r>
              <a:rPr lang="cs-CZ" dirty="0" smtClean="0"/>
              <a:t>když bychom hádali.</a:t>
            </a:r>
          </a:p>
          <a:p>
            <a:r>
              <a:rPr lang="cs-CZ" b="1" dirty="0" smtClean="0"/>
              <a:t>Proto po nás KKV chtějí, abychom vždy říkali, „kolik na to vsadíme“</a:t>
            </a:r>
          </a:p>
          <a:p>
            <a:r>
              <a:rPr lang="cs-CZ" dirty="0" smtClean="0"/>
              <a:t>Výzva pro širší pojetí vědy- názor zvenčí je</a:t>
            </a:r>
            <a:r>
              <a:rPr lang="cs-CZ" b="1" dirty="0" smtClean="0"/>
              <a:t>, že věda si je velice jistá.</a:t>
            </a:r>
          </a:p>
          <a:p>
            <a:endParaRPr lang="cs-CZ" b="1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1669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Věda jako zpřesňování odhadu</a:t>
            </a:r>
          </a:p>
        </p:txBody>
      </p:sp>
      <p:sp>
        <p:nvSpPr>
          <p:cNvPr id="19459" name="Zástupný symbol pro zápatí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smtClean="0">
                <a:solidFill>
                  <a:schemeClr val="tx2"/>
                </a:solidFill>
                <a:latin typeface="Tahoma" pitchFamily="34" charset="0"/>
              </a:rPr>
              <a:t>POLb1006/BSSb1104</a:t>
            </a:r>
            <a:endParaRPr lang="cs-CZ" altLang="cs-CZ" sz="1400" dirty="0" smtClean="0">
              <a:solidFill>
                <a:schemeClr val="tx2"/>
              </a:solidFill>
              <a:latin typeface="Tahoma" pitchFamily="34" charset="0"/>
            </a:endParaRPr>
          </a:p>
        </p:txBody>
      </p:sp>
      <p:sp>
        <p:nvSpPr>
          <p:cNvPr id="19460" name="Zástupný symbol pro obsah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 smtClean="0"/>
              <a:t>Chceme vysvětlit, proč v některých zemích existuje </a:t>
            </a:r>
            <a:r>
              <a:rPr lang="cs-CZ" altLang="cs-CZ" dirty="0" err="1" smtClean="0"/>
              <a:t>dvojstranický</a:t>
            </a:r>
            <a:r>
              <a:rPr lang="cs-CZ" altLang="cs-CZ" dirty="0" smtClean="0"/>
              <a:t> systém, zatímco v jiných nikoliv. Jak to budeme zkoumat? </a:t>
            </a:r>
          </a:p>
          <a:p>
            <a:pPr eaLnBrk="1" hangingPunct="1">
              <a:defRPr/>
            </a:pPr>
            <a:endParaRPr lang="cs-CZ" altLang="cs-CZ" dirty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altLang="cs-CZ" sz="1800" dirty="0" smtClean="0"/>
              <a:t>(my si vybíráme jako vysvětlující faktory </a:t>
            </a:r>
            <a:r>
              <a:rPr lang="cs-CZ" altLang="cs-CZ" sz="1800" u="sng" dirty="0" smtClean="0"/>
              <a:t>volební systém </a:t>
            </a:r>
            <a:r>
              <a:rPr lang="cs-CZ" altLang="cs-CZ" sz="1800" dirty="0" smtClean="0"/>
              <a:t>a úroveň </a:t>
            </a:r>
            <a:r>
              <a:rPr lang="cs-CZ" altLang="cs-CZ" sz="1800" u="sng" dirty="0" smtClean="0"/>
              <a:t>etnické fragmentace, </a:t>
            </a:r>
            <a:r>
              <a:rPr lang="cs-CZ" altLang="cs-CZ" sz="1800" dirty="0" smtClean="0"/>
              <a:t>jak to udělal francouzský politolog Maurice </a:t>
            </a:r>
            <a:r>
              <a:rPr lang="cs-CZ" altLang="cs-CZ" sz="1800" dirty="0" err="1" smtClean="0"/>
              <a:t>Duverger</a:t>
            </a:r>
            <a:r>
              <a:rPr lang="cs-CZ" altLang="cs-CZ" sz="1800" dirty="0" smtClean="0"/>
              <a:t>: pokud nebudeme o zemích znát nic jiného (např. jejich název, počet obyvatel, historii, dobu nezávislosti), na základě těchto charakteristik dramaticky </a:t>
            </a:r>
            <a:r>
              <a:rPr lang="cs-CZ" altLang="cs-CZ" sz="1800" b="1" dirty="0" smtClean="0"/>
              <a:t>zredukujeme omyl v odhadu).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ityBee - Viktor She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527" y="332656"/>
            <a:ext cx="8976534" cy="597666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„</a:t>
            </a:r>
            <a:r>
              <a:rPr lang="cs-CZ" b="1" dirty="0" smtClean="0"/>
              <a:t>Výzkum“ často děláme nevědomě IRL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cs-CZ" b="1" dirty="0" smtClean="0">
              <a:solidFill>
                <a:srgbClr val="00B0F0"/>
              </a:solidFill>
            </a:endParaRPr>
          </a:p>
          <a:p>
            <a:pPr>
              <a:buNone/>
            </a:pPr>
            <a:endParaRPr lang="cs-CZ" b="1" dirty="0" smtClean="0">
              <a:solidFill>
                <a:srgbClr val="00B0F0"/>
              </a:solidFill>
            </a:endParaRPr>
          </a:p>
          <a:p>
            <a:pPr>
              <a:buNone/>
            </a:pPr>
            <a:endParaRPr lang="cs-CZ" b="1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cs-CZ" b="1" dirty="0" smtClean="0">
                <a:solidFill>
                  <a:srgbClr val="00B0F0"/>
                </a:solidFill>
              </a:rPr>
              <a:t>„Kolik máš na hodinkách? Kolik ještě zbejvá nám? Řekni kolik ještě máme rán - Kolik, kolik, kolik?</a:t>
            </a:r>
          </a:p>
          <a:p>
            <a:pPr>
              <a:buNone/>
            </a:pPr>
            <a:r>
              <a:rPr lang="cs-CZ" b="1" dirty="0" smtClean="0">
                <a:solidFill>
                  <a:srgbClr val="00B0F0"/>
                </a:solidFill>
              </a:rPr>
              <a:t>Já ti řeknu kolik mám ran - asi tolik, kolik má gram korun“ (Viktor Sheen feat. Yzomandias: </a:t>
            </a:r>
            <a:r>
              <a:rPr lang="cs-CZ" b="1" i="1" dirty="0" smtClean="0">
                <a:solidFill>
                  <a:srgbClr val="00B0F0"/>
                </a:solidFill>
              </a:rPr>
              <a:t>Kolik</a:t>
            </a:r>
            <a:r>
              <a:rPr lang="cs-CZ" b="1" dirty="0" smtClean="0">
                <a:solidFill>
                  <a:srgbClr val="00B0F0"/>
                </a:solidFill>
              </a:rPr>
              <a:t>)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POLb1006/BSSb1104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Jak často se věda mýlí?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Tetlock</a:t>
            </a:r>
            <a:r>
              <a:rPr lang="cs-CZ" dirty="0" smtClean="0"/>
              <a:t> (2006): </a:t>
            </a:r>
            <a:r>
              <a:rPr lang="cs-CZ" b="1" dirty="0" smtClean="0"/>
              <a:t>v předpovědích </a:t>
            </a:r>
            <a:r>
              <a:rPr lang="cs-CZ" dirty="0" smtClean="0"/>
              <a:t>velmi často.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Replikační krize </a:t>
            </a:r>
            <a:r>
              <a:rPr lang="cs-CZ" dirty="0" smtClean="0"/>
              <a:t>(posledních deset let): souvisí s </a:t>
            </a:r>
            <a:r>
              <a:rPr lang="cs-CZ" b="1" dirty="0" smtClean="0"/>
              <a:t>předčasným formulováním závěrů (př. Arielyho aféra 2021: </a:t>
            </a:r>
            <a:r>
              <a:rPr lang="cs-CZ" sz="1600" b="1" dirty="0" smtClean="0"/>
              <a:t>https://www.buzzfeednews.com/article/stephaniemlee/dan-ariely-honesty-study-retraction</a:t>
            </a:r>
            <a:r>
              <a:rPr lang="cs-CZ" b="1" dirty="0" smtClean="0"/>
              <a:t>)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7202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cs-CZ" altLang="cs-CZ" b="1" dirty="0" smtClean="0">
                <a:latin typeface="Calibri" pitchFamily="34" charset="0"/>
              </a:rPr>
              <a:t>Věda</a:t>
            </a:r>
          </a:p>
        </p:txBody>
      </p:sp>
      <p:sp>
        <p:nvSpPr>
          <p:cNvPr id="11267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smtClean="0">
                <a:solidFill>
                  <a:schemeClr val="tx2"/>
                </a:solidFill>
                <a:latin typeface="Tahoma" pitchFamily="34" charset="0"/>
              </a:rPr>
              <a:t>POLb1006/BSSb1104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484313"/>
            <a:ext cx="8507413" cy="43830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000" dirty="0" smtClean="0">
                <a:latin typeface="Calibri" pitchFamily="34" charset="0"/>
              </a:rPr>
              <a:t>Možná pojetí vědy: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altLang="cs-CZ" sz="2000" b="1" dirty="0" smtClean="0">
                <a:latin typeface="Calibri" pitchFamily="34" charset="0"/>
              </a:rPr>
              <a:t>Individualistické, úzké</a:t>
            </a:r>
            <a:r>
              <a:rPr lang="cs-CZ" altLang="cs-CZ" sz="2000" dirty="0" smtClean="0">
                <a:latin typeface="Calibri" pitchFamily="34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000" dirty="0" smtClean="0">
                <a:latin typeface="Calibri" pitchFamily="34" charset="0"/>
              </a:rPr>
              <a:t>individuální aktivita, cílem </a:t>
            </a:r>
            <a:r>
              <a:rPr lang="cs-CZ" altLang="cs-CZ" sz="2000" b="1" dirty="0" smtClean="0">
                <a:latin typeface="Calibri" pitchFamily="34" charset="0"/>
              </a:rPr>
              <a:t>pozorovat, popsat a vysvětlit (sociální) realitu, porozumět ji</a:t>
            </a:r>
            <a:r>
              <a:rPr lang="cs-CZ" altLang="cs-CZ" sz="2000" b="1" dirty="0" smtClean="0"/>
              <a:t>, </a:t>
            </a:r>
            <a:r>
              <a:rPr lang="cs-CZ" altLang="cs-CZ" sz="2000" b="1" dirty="0" smtClean="0">
                <a:latin typeface="Calibri" pitchFamily="34" charset="0"/>
              </a:rPr>
              <a:t>případně predikovat</a:t>
            </a:r>
            <a:r>
              <a:rPr lang="cs-CZ" altLang="cs-CZ" sz="2000" dirty="0" smtClean="0">
                <a:latin typeface="Calibri" pitchFamily="34" charset="0"/>
              </a:rPr>
              <a:t> </a:t>
            </a:r>
            <a:r>
              <a:rPr lang="cs-CZ" altLang="cs-CZ" sz="1400" dirty="0" smtClean="0">
                <a:latin typeface="Calibri" pitchFamily="34" charset="0"/>
              </a:rPr>
              <a:t>(výsledkem obvykle systém vět -výroků-, splňujících určité nároky).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1400" i="1" dirty="0" smtClean="0">
                <a:latin typeface="Calibri" pitchFamily="34" charset="0"/>
              </a:rPr>
              <a:t>Systematizované vědění, získané pozorováním, studiem či experimentem, prováděnými za účelem zjištění povahy toho, co je zkoumáno.</a:t>
            </a:r>
          </a:p>
          <a:p>
            <a:pPr algn="ctr" eaLnBrk="1" hangingPunct="1">
              <a:buFont typeface="Wingdings" pitchFamily="2" charset="2"/>
              <a:buNone/>
            </a:pPr>
            <a:endParaRPr lang="cs-CZ" altLang="cs-CZ" sz="2000" b="1" dirty="0" smtClean="0">
              <a:latin typeface="Calibri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altLang="cs-CZ" sz="2000" b="1" dirty="0" smtClean="0">
                <a:latin typeface="Calibri" pitchFamily="34" charset="0"/>
              </a:rPr>
              <a:t>Kolektivní, široké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000" b="1" dirty="0" smtClean="0">
                <a:latin typeface="Calibri" pitchFamily="34" charset="0"/>
              </a:rPr>
              <a:t>kolektivní aktivita</a:t>
            </a:r>
            <a:r>
              <a:rPr lang="cs-CZ" altLang="cs-CZ" sz="2000" dirty="0" smtClean="0">
                <a:latin typeface="Calibri" pitchFamily="34" charset="0"/>
              </a:rPr>
              <a:t>, hodnoty vědecké komunity ovlivňují obsah vědeckého poznání </a:t>
            </a:r>
            <a:r>
              <a:rPr lang="cs-CZ" altLang="cs-CZ" sz="1400" dirty="0" smtClean="0">
                <a:latin typeface="Calibri" pitchFamily="34" charset="0"/>
              </a:rPr>
              <a:t>zahrnuje –</a:t>
            </a:r>
            <a:r>
              <a:rPr lang="cs-CZ" altLang="cs-CZ" sz="1400" b="1" dirty="0" smtClean="0">
                <a:latin typeface="Calibri" pitchFamily="34" charset="0"/>
              </a:rPr>
              <a:t>kromě užšího pojetí- </a:t>
            </a:r>
            <a:r>
              <a:rPr lang="cs-CZ" altLang="cs-CZ" sz="1400" dirty="0" smtClean="0">
                <a:latin typeface="Calibri" pitchFamily="34" charset="0"/>
              </a:rPr>
              <a:t>i </a:t>
            </a:r>
            <a:r>
              <a:rPr lang="cs-CZ" altLang="cs-CZ" sz="1400" b="1" i="1" dirty="0" smtClean="0">
                <a:latin typeface="Calibri" pitchFamily="34" charset="0"/>
              </a:rPr>
              <a:t>podmínky získávání poznání</a:t>
            </a:r>
            <a:r>
              <a:rPr lang="cs-CZ" altLang="cs-CZ" sz="1400" dirty="0" smtClean="0">
                <a:latin typeface="Calibri" pitchFamily="34" charset="0"/>
              </a:rPr>
              <a:t> (vědecké ústavy, laboratoře, spolupráci a hierarchii vědeckých pracovníků), </a:t>
            </a:r>
            <a:r>
              <a:rPr lang="cs-CZ" altLang="cs-CZ" sz="1400" b="1" i="1" dirty="0" smtClean="0">
                <a:latin typeface="Calibri" pitchFamily="34" charset="0"/>
              </a:rPr>
              <a:t>pojmosloví používané v konkrétním společenství vědců a závazné pro celý obor</a:t>
            </a:r>
            <a:r>
              <a:rPr lang="cs-CZ" altLang="cs-CZ" sz="1400" dirty="0" smtClean="0">
                <a:latin typeface="Calibri" pitchFamily="34" charset="0"/>
              </a:rPr>
              <a:t> a </a:t>
            </a:r>
            <a:r>
              <a:rPr lang="cs-CZ" altLang="cs-CZ" sz="1400" b="1" i="1" dirty="0" smtClean="0">
                <a:latin typeface="Calibri" pitchFamily="34" charset="0"/>
              </a:rPr>
              <a:t>jazykovou formulaci výsledků</a:t>
            </a:r>
            <a:r>
              <a:rPr lang="cs-CZ" altLang="cs-CZ" sz="1400" dirty="0" smtClean="0">
                <a:latin typeface="Calibri" pitchFamily="34" charset="0"/>
              </a:rPr>
              <a:t> ve vědeckých zákonech, jejich důkazech a vysvětleních. 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400" dirty="0" smtClean="0">
              <a:latin typeface="Tahoma" pitchFamily="34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Věda jako kriminalistika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Cohle a Hart jsou zcela rovnocennými partner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1124744"/>
            <a:ext cx="7934325" cy="514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5217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b="1" dirty="0" smtClean="0">
                <a:latin typeface="Calibri" pitchFamily="34" charset="0"/>
              </a:rPr>
              <a:t>Jak oddělit vědu a nevědu?</a:t>
            </a:r>
          </a:p>
        </p:txBody>
      </p:sp>
      <p:sp>
        <p:nvSpPr>
          <p:cNvPr id="12291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smtClean="0">
                <a:solidFill>
                  <a:schemeClr val="tx2"/>
                </a:solidFill>
                <a:latin typeface="Tahoma" pitchFamily="34" charset="0"/>
              </a:rPr>
              <a:t>POLb1006/BSSb1104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smtClean="0">
                <a:latin typeface="Calibri" pitchFamily="34" charset="0"/>
              </a:rPr>
              <a:t>Možná definiční kritéria/podmínky: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1600" b="1" smtClean="0">
                <a:latin typeface="Calibri" pitchFamily="34" charset="0"/>
              </a:rPr>
              <a:t>dostatečně velká</a:t>
            </a:r>
            <a:r>
              <a:rPr lang="cs-CZ" altLang="cs-CZ" sz="1600" b="1" smtClean="0"/>
              <a:t> </a:t>
            </a:r>
            <a:r>
              <a:rPr lang="cs-CZ" altLang="cs-CZ" sz="1600" b="1" smtClean="0">
                <a:latin typeface="Calibri" pitchFamily="34" charset="0"/>
              </a:rPr>
              <a:t>suma organizovaného vědění</a:t>
            </a:r>
            <a:r>
              <a:rPr lang="cs-CZ" altLang="cs-CZ" sz="1600" smtClean="0">
                <a:latin typeface="Calibri" pitchFamily="34" charset="0"/>
              </a:rPr>
              <a:t> (</a:t>
            </a:r>
            <a:r>
              <a:rPr lang="cs-CZ" altLang="cs-CZ" sz="1600" i="1" smtClean="0">
                <a:latin typeface="Calibri" pitchFamily="34" charset="0"/>
              </a:rPr>
              <a:t>organised knowledge</a:t>
            </a:r>
            <a:r>
              <a:rPr lang="cs-CZ" altLang="cs-CZ" sz="1600" smtClean="0">
                <a:latin typeface="Calibri" pitchFamily="34" charset="0"/>
              </a:rPr>
              <a:t>), základním znakem pro rozlišení vědění a ne/vědění konsensus zúčastněných stran o tom, že vědění existuje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1600" b="1" smtClean="0">
                <a:latin typeface="Calibri" pitchFamily="34" charset="0"/>
              </a:rPr>
              <a:t>zaměření na empirické (smysly pozorovatelné) fenomény</a:t>
            </a:r>
            <a:r>
              <a:rPr lang="cs-CZ" altLang="cs-CZ" sz="1600" smtClean="0">
                <a:latin typeface="Calibri" pitchFamily="34" charset="0"/>
              </a:rPr>
              <a:t> (schopnost popsat, analyzovat, vysvětlit, předvídat- vyloučilo by matematiku!)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1600" b="1" smtClean="0">
                <a:latin typeface="Calibri" pitchFamily="34" charset="0"/>
              </a:rPr>
              <a:t>oblast hledání pravidelností </a:t>
            </a:r>
            <a:r>
              <a:rPr lang="cs-CZ" altLang="cs-CZ" sz="1600" smtClean="0">
                <a:latin typeface="Calibri" pitchFamily="34" charset="0"/>
              </a:rPr>
              <a:t>(sporné s rozvojem postmoderních koncepcí vědy)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1600" b="1" smtClean="0">
                <a:latin typeface="Calibri" pitchFamily="34" charset="0"/>
              </a:rPr>
              <a:t>existence komunity vědců</a:t>
            </a:r>
            <a:r>
              <a:rPr lang="cs-CZ" altLang="cs-CZ" sz="1600" smtClean="0">
                <a:latin typeface="Calibri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1600" b="1" smtClean="0">
                <a:latin typeface="Calibri" pitchFamily="34" charset="0"/>
              </a:rPr>
              <a:t>speciální mechanismus dosahování výsledků: systém, v jehož rámci existují etablované a nadále všeobecně přijímané způsoby, pomocí kterých se řeší vědecké rozpory- OBJEKTIVITA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cs-CZ" altLang="cs-CZ" sz="1600" b="1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600" b="1" smtClean="0">
                <a:latin typeface="Calibri" pitchFamily="34" charset="0"/>
              </a:rPr>
              <a:t> minimální definice: 1. sada prostředků a postupů, využívaných k získávání znalostí o faktech ve spojení s 2. akceptovanými mechanismy ověřování pravdivostní hodnoty získaných znalostí (předpokládá -a tedy umožňuje- rozdíly v </a:t>
            </a:r>
            <a:r>
              <a:rPr lang="cs-CZ" altLang="cs-CZ" sz="1600" b="1" u="sng" smtClean="0">
                <a:latin typeface="Calibri" pitchFamily="34" charset="0"/>
              </a:rPr>
              <a:t>1</a:t>
            </a:r>
            <a:r>
              <a:rPr lang="cs-CZ" altLang="cs-CZ" sz="1600" b="1" smtClean="0">
                <a:latin typeface="Calibri" pitchFamily="34" charset="0"/>
              </a:rPr>
              <a:t> i </a:t>
            </a:r>
            <a:r>
              <a:rPr lang="cs-CZ" altLang="cs-CZ" sz="1600" b="1" u="sng" smtClean="0">
                <a:latin typeface="Calibri" pitchFamily="34" charset="0"/>
              </a:rPr>
              <a:t>2 </a:t>
            </a:r>
            <a:r>
              <a:rPr lang="cs-CZ" altLang="cs-CZ" sz="1600" b="1" smtClean="0">
                <a:latin typeface="Calibri" pitchFamily="34" charset="0"/>
              </a:rPr>
              <a:t>mezi jednotlivými oblastmi vědy)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cs-CZ" altLang="cs-CZ" sz="1600" b="1" smtClean="0">
              <a:latin typeface="Tahoma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cs-CZ" altLang="cs-CZ" b="1" dirty="0" smtClean="0">
                <a:latin typeface="Tahoma" pitchFamily="34" charset="0"/>
              </a:rPr>
              <a:t>VĚDECKÁ OBJEKTIVITA</a:t>
            </a:r>
          </a:p>
        </p:txBody>
      </p:sp>
      <p:sp>
        <p:nvSpPr>
          <p:cNvPr id="14339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smtClean="0">
                <a:solidFill>
                  <a:schemeClr val="tx2"/>
                </a:solidFill>
                <a:latin typeface="Tahoma" pitchFamily="34" charset="0"/>
              </a:rPr>
              <a:t>POLb1006/BSSb1104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cs-CZ" altLang="cs-CZ" sz="2800" dirty="0" smtClean="0">
                <a:latin typeface="Calibri" pitchFamily="34" charset="0"/>
              </a:rPr>
              <a:t>Aby bylo možné nazvat nějakou oblast zkoumání vědou, musí mít výsledky tohoto zkoumání takovou povahu, aby je podobně kvalifikovaní vědci v dané oblasti zkoumání mohli v procesu dalšího zkoumání prověřit a případně vyvrátit.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000" dirty="0" smtClean="0"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000" dirty="0" smtClean="0">
                <a:latin typeface="Calibri" pitchFamily="34" charset="0"/>
              </a:rPr>
              <a:t>Tato definice nepožaduje, aby věda „byla pravdivá“ či „korespondovala s realitou“(věda je často v rozporu se zdravým rozumem), naopak zdůrazňuje komunitní aspekty- vědou není oblast výzkumu, jejíž výsledky jsou závislé na činnosti </a:t>
            </a:r>
            <a:r>
              <a:rPr lang="cs-CZ" altLang="cs-CZ" sz="2000" u="sng" dirty="0" smtClean="0">
                <a:latin typeface="Calibri" pitchFamily="34" charset="0"/>
              </a:rPr>
              <a:t>jednoho</a:t>
            </a:r>
            <a:r>
              <a:rPr lang="cs-CZ" altLang="cs-CZ" sz="2000" dirty="0" smtClean="0">
                <a:latin typeface="Calibri" pitchFamily="34" charset="0"/>
              </a:rPr>
              <a:t> vědce.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b="1" dirty="0" smtClean="0"/>
              <a:t>Význam vědecké objektivity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750" y="1628775"/>
            <a:ext cx="8153400" cy="44958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cs-CZ" sz="2000" dirty="0" smtClean="0"/>
              <a:t>S věkem zraje jak víno (</a:t>
            </a:r>
            <a:r>
              <a:rPr lang="cs-CZ" sz="2000" i="1" dirty="0" err="1" smtClean="0"/>
              <a:t>Like</a:t>
            </a:r>
            <a:r>
              <a:rPr lang="cs-CZ" sz="2000" i="1" dirty="0" smtClean="0"/>
              <a:t> a </a:t>
            </a:r>
            <a:r>
              <a:rPr lang="cs-CZ" sz="2000" i="1" dirty="0" err="1" smtClean="0"/>
              <a:t>good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wine</a:t>
            </a:r>
            <a:r>
              <a:rPr lang="cs-CZ" sz="2000" dirty="0" smtClean="0"/>
              <a:t>)</a:t>
            </a:r>
          </a:p>
          <a:p>
            <a:pPr marL="366713" lvl="1" indent="0" eaLnBrk="1" hangingPunct="1">
              <a:buFont typeface="Wingdings 2" pitchFamily="18" charset="2"/>
              <a:buNone/>
              <a:defRPr/>
            </a:pPr>
            <a:r>
              <a:rPr lang="cs-CZ" sz="1700" dirty="0" smtClean="0"/>
              <a:t>			(neznámý autor/pozorovatel)</a:t>
            </a:r>
            <a:endParaRPr lang="cs-CZ" sz="1700" dirty="0"/>
          </a:p>
          <a:p>
            <a:pPr marL="0" indent="0" algn="ctr" eaLnBrk="1" hangingPunct="1">
              <a:buFont typeface="Wingdings" pitchFamily="2" charset="2"/>
              <a:buNone/>
              <a:defRPr/>
            </a:pPr>
            <a:endParaRPr lang="cs-CZ" sz="2000" dirty="0" smtClean="0"/>
          </a:p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cs-CZ" sz="2000" dirty="0" smtClean="0"/>
              <a:t>VS.</a:t>
            </a:r>
          </a:p>
          <a:p>
            <a:pPr eaLnBrk="1" hangingPunct="1">
              <a:defRPr/>
            </a:pPr>
            <a:endParaRPr lang="cs-CZ" sz="2000" dirty="0" smtClean="0"/>
          </a:p>
          <a:p>
            <a:pPr eaLnBrk="1" hangingPunct="1">
              <a:defRPr/>
            </a:pPr>
            <a:r>
              <a:rPr lang="cs-CZ" sz="2000" i="1" dirty="0" smtClean="0"/>
              <a:t>„</a:t>
            </a:r>
            <a:r>
              <a:rPr lang="en-US" sz="2000" i="1" dirty="0" smtClean="0"/>
              <a:t>But painful as it may be, ability don't last. And your days are just about over. Now that's a hard </a:t>
            </a:r>
            <a:r>
              <a:rPr lang="en-US" sz="2000" i="1" dirty="0" err="1" smtClean="0"/>
              <a:t>motherf</a:t>
            </a:r>
            <a:r>
              <a:rPr lang="cs-CZ" sz="2000" i="1" dirty="0" smtClean="0"/>
              <a:t>…</a:t>
            </a:r>
            <a:r>
              <a:rPr lang="en-US" sz="2000" i="1" dirty="0" smtClean="0"/>
              <a:t>n' fact of life, but that's a fact of life your ass is </a:t>
            </a:r>
            <a:r>
              <a:rPr lang="en-US" sz="2000" i="1" dirty="0" err="1" smtClean="0"/>
              <a:t>gonna</a:t>
            </a:r>
            <a:r>
              <a:rPr lang="en-US" sz="2000" i="1" dirty="0" smtClean="0"/>
              <a:t> have to get realistic about. See, this business is filled to the brim with unrealistic </a:t>
            </a:r>
            <a:r>
              <a:rPr lang="en-US" sz="2000" i="1" dirty="0" err="1" smtClean="0"/>
              <a:t>motherf</a:t>
            </a:r>
            <a:r>
              <a:rPr lang="cs-CZ" sz="2000" i="1" dirty="0" smtClean="0"/>
              <a:t>….</a:t>
            </a:r>
            <a:r>
              <a:rPr lang="en-US" sz="2000" i="1" dirty="0" smtClean="0"/>
              <a:t>s. </a:t>
            </a:r>
            <a:r>
              <a:rPr lang="en-US" sz="2000" i="1" dirty="0" err="1" smtClean="0"/>
              <a:t>Motherf</a:t>
            </a:r>
            <a:r>
              <a:rPr lang="cs-CZ" sz="2000" i="1" dirty="0" smtClean="0"/>
              <a:t>….</a:t>
            </a:r>
            <a:r>
              <a:rPr lang="en-US" sz="2000" i="1" dirty="0" smtClean="0"/>
              <a:t>s who thought their ass would age like wine. If you mean it turns to vinegar, it does. If you mean it gets better with age, it don't.</a:t>
            </a:r>
            <a:r>
              <a:rPr lang="cs-CZ" sz="2000" i="1" dirty="0" smtClean="0"/>
              <a:t>“</a:t>
            </a:r>
          </a:p>
          <a:p>
            <a:pPr marL="1600200" lvl="4" indent="0" eaLnBrk="1" hangingPunct="1">
              <a:buFont typeface="Wingdings" pitchFamily="2" charset="2"/>
              <a:buNone/>
              <a:defRPr/>
            </a:pPr>
            <a:r>
              <a:rPr lang="cs-CZ" dirty="0" smtClean="0"/>
              <a:t>(</a:t>
            </a:r>
            <a:r>
              <a:rPr lang="cs-CZ" dirty="0" err="1" smtClean="0"/>
              <a:t>Marcellus</a:t>
            </a:r>
            <a:r>
              <a:rPr lang="cs-CZ" dirty="0" smtClean="0"/>
              <a:t> </a:t>
            </a:r>
            <a:r>
              <a:rPr lang="cs-CZ" dirty="0" err="1" smtClean="0"/>
              <a:t>Wallace</a:t>
            </a:r>
            <a:r>
              <a:rPr lang="cs-CZ" dirty="0" smtClean="0"/>
              <a:t>, Pulp Fiction)</a:t>
            </a:r>
          </a:p>
          <a:p>
            <a:pPr lvl="4" eaLnBrk="1" hangingPunct="1">
              <a:buFont typeface="Wingdings" pitchFamily="2" charset="2"/>
              <a:buChar char="q"/>
              <a:defRPr/>
            </a:pPr>
            <a:r>
              <a:rPr lang="cs-CZ" sz="1400" dirty="0"/>
              <a:t>protože zkoumáme stejnou věc často různě, docházíme i k různým, často i protikladným výsledkům</a:t>
            </a:r>
            <a:r>
              <a:rPr lang="cs-CZ" sz="1400" dirty="0" smtClean="0"/>
              <a:t>. Pak má význam věda a vědecké postupy k rozhodnutí o tom, kterému dát přednost.)</a:t>
            </a:r>
            <a:endParaRPr lang="cs-CZ" sz="1400" dirty="0"/>
          </a:p>
          <a:p>
            <a:pPr marL="1600200" lvl="4" indent="0" eaLnBrk="1" hangingPunct="1">
              <a:buFont typeface="Wingdings" pitchFamily="2" charset="2"/>
              <a:buNone/>
              <a:defRPr/>
            </a:pPr>
            <a:endParaRPr lang="cs-CZ" dirty="0"/>
          </a:p>
          <a:p>
            <a:pPr marL="1600200" lvl="4" indent="0" eaLnBrk="1" hangingPunct="1">
              <a:buFont typeface="Wingdings" pitchFamily="2" charset="2"/>
              <a:buNone/>
              <a:defRPr/>
            </a:pPr>
            <a:endParaRPr lang="cs-CZ" dirty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dirty="0"/>
          </a:p>
        </p:txBody>
      </p:sp>
      <p:sp>
        <p:nvSpPr>
          <p:cNvPr id="2048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smtClean="0">
                <a:solidFill>
                  <a:schemeClr val="tx2"/>
                </a:solidFill>
                <a:latin typeface="Tahoma" pitchFamily="34" charset="0"/>
              </a:rPr>
              <a:t>POLb1006/BSSb1104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955675"/>
          </a:xfrm>
        </p:spPr>
        <p:txBody>
          <a:bodyPr/>
          <a:lstStyle/>
          <a:p>
            <a:pPr eaLnBrk="1" hangingPunct="1"/>
            <a:r>
              <a:rPr lang="cs-CZ" altLang="cs-CZ" b="1" dirty="0" smtClean="0">
                <a:latin typeface="Calibri" pitchFamily="34" charset="0"/>
              </a:rPr>
              <a:t>Nejvlivnější teorie vývoje vědy</a:t>
            </a:r>
          </a:p>
        </p:txBody>
      </p:sp>
      <p:sp>
        <p:nvSpPr>
          <p:cNvPr id="16387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smtClean="0">
                <a:solidFill>
                  <a:srgbClr val="775F55"/>
                </a:solidFill>
                <a:latin typeface="Tahoma" pitchFamily="34" charset="0"/>
              </a:rPr>
              <a:t>POLb1006/BSSb1104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50825" y="1412875"/>
            <a:ext cx="8435975" cy="44545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b="1" dirty="0" smtClean="0">
                <a:latin typeface="Calibri" pitchFamily="34" charset="0"/>
              </a:rPr>
              <a:t>K.R. Popper (Logika vědeckého poznání</a:t>
            </a:r>
            <a:r>
              <a:rPr lang="cs-CZ" altLang="cs-CZ" sz="2000" b="1" dirty="0" smtClean="0"/>
              <a:t>,</a:t>
            </a:r>
            <a:r>
              <a:rPr lang="cs-CZ" altLang="cs-CZ" sz="2000" b="1" dirty="0" smtClean="0">
                <a:latin typeface="Calibri" pitchFamily="34" charset="0"/>
              </a:rPr>
              <a:t> 1959)</a:t>
            </a:r>
            <a:r>
              <a:rPr lang="cs-CZ" altLang="cs-CZ" sz="2000" dirty="0" smtClean="0">
                <a:latin typeface="Calibri" pitchFamily="34" charset="0"/>
              </a:rPr>
              <a:t>: věda má kumulativní a inkrementální charakter, vědecký pokrok se uskutečňuje prostřednictvím falzifikace „nesprávných“ teorií a přijímáním teorií, více se přibližujících k „vědecké pravdě“. Pravdivost ovšem nelze dokázat, pouze testovat.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smtClean="0">
                <a:latin typeface="Calibri" pitchFamily="34" charset="0"/>
              </a:rPr>
              <a:t>T. S. Kuhn (Struktura vědeckých revolucí</a:t>
            </a:r>
            <a:r>
              <a:rPr lang="cs-CZ" altLang="cs-CZ" sz="2000" b="1" dirty="0" smtClean="0"/>
              <a:t>, 1962</a:t>
            </a:r>
            <a:r>
              <a:rPr lang="cs-CZ" altLang="cs-CZ" sz="2000" b="1" dirty="0" smtClean="0">
                <a:latin typeface="Calibri" pitchFamily="34" charset="0"/>
              </a:rPr>
              <a:t>)</a:t>
            </a:r>
            <a:r>
              <a:rPr lang="cs-CZ" altLang="cs-CZ" sz="2000" dirty="0" smtClean="0">
                <a:latin typeface="Calibri" pitchFamily="34" charset="0"/>
              </a:rPr>
              <a:t>: radikálně zpochybnil předpoklad linearity vědy. V každé periodě existují zažité a vědeckou komunitou všeobecně akceptované způsoby myšlení a vědecké praxe </a:t>
            </a:r>
            <a:r>
              <a:rPr lang="cs-CZ" altLang="cs-CZ" sz="2000" b="1" dirty="0" smtClean="0">
                <a:latin typeface="Calibri" pitchFamily="34" charset="0"/>
              </a:rPr>
              <a:t>(paradigmata), </a:t>
            </a:r>
            <a:r>
              <a:rPr lang="cs-CZ" altLang="cs-CZ" sz="2000" dirty="0" smtClean="0">
                <a:latin typeface="Calibri" pitchFamily="34" charset="0"/>
              </a:rPr>
              <a:t>vědecký vývoj je kombinací „normálních“ období (věda se reprodukuje v rámci zažitých paradigmat) a revolučních období (původní paradigmata nahrazena novými, přičemž tento proces nutně nesouvisí s „vědeckou pravdou“).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smtClean="0">
                <a:latin typeface="Calibri" pitchFamily="34" charset="0"/>
              </a:rPr>
              <a:t>P. Feyerabend (Rozprava proti metodě</a:t>
            </a:r>
            <a:r>
              <a:rPr lang="cs-CZ" altLang="cs-CZ" sz="2000" b="1" dirty="0" smtClean="0"/>
              <a:t>, 1975</a:t>
            </a:r>
            <a:r>
              <a:rPr lang="cs-CZ" altLang="cs-CZ" sz="2000" b="1" dirty="0" smtClean="0">
                <a:latin typeface="Calibri" pitchFamily="34" charset="0"/>
              </a:rPr>
              <a:t>): </a:t>
            </a:r>
            <a:r>
              <a:rPr lang="cs-CZ" altLang="cs-CZ" sz="2000" dirty="0" smtClean="0">
                <a:latin typeface="Calibri" pitchFamily="34" charset="0"/>
              </a:rPr>
              <a:t>nejradikálnější. Základní argument jeho </a:t>
            </a:r>
            <a:r>
              <a:rPr lang="cs-CZ" altLang="cs-CZ" sz="2000" i="1" dirty="0" smtClean="0">
                <a:latin typeface="Calibri" pitchFamily="34" charset="0"/>
              </a:rPr>
              <a:t>Rozpravy vůči metodě: "Události, postupy a výsledky, které dělají vědy vědami, nemají žádnou společnou strukturu."</a:t>
            </a:r>
            <a:r>
              <a:rPr lang="cs-CZ" altLang="cs-CZ" sz="2000" dirty="0" smtClean="0">
                <a:latin typeface="Calibri" pitchFamily="34" charset="0"/>
              </a:rPr>
              <a:t> </a:t>
            </a:r>
            <a:r>
              <a:rPr lang="cs-CZ" altLang="cs-CZ" sz="2000" b="1" dirty="0" smtClean="0">
                <a:latin typeface="Calibri" pitchFamily="34" charset="0"/>
              </a:rPr>
              <a:t>Neboli- ve vědecké praxi může být, z dobrých důvodů, kdykoli překročeno každé metodologické pravidlo. „Metodologický anarchismus“.</a:t>
            </a:r>
            <a:r>
              <a:rPr lang="cs-CZ" altLang="cs-CZ" sz="2000" b="1" dirty="0" smtClean="0"/>
              <a:t> </a:t>
            </a:r>
            <a:r>
              <a:rPr lang="cs-CZ" altLang="cs-CZ" sz="2000" b="1" dirty="0" smtClean="0">
                <a:latin typeface="Calibri" pitchFamily="34" charset="0"/>
              </a:rPr>
              <a:t>(</a:t>
            </a:r>
            <a:r>
              <a:rPr lang="cs-CZ" altLang="cs-CZ" sz="1800" b="1" dirty="0" smtClean="0">
                <a:latin typeface="Calibri" pitchFamily="34" charset="0"/>
              </a:rPr>
              <a:t>Anarchismus podle něj napomáhá dosažení pokroku (s.33). </a:t>
            </a:r>
            <a:endParaRPr lang="cs-CZ" altLang="cs-CZ" sz="1800" dirty="0" smtClean="0">
              <a:latin typeface="Calibri" pitchFamily="34" charset="0"/>
            </a:endParaRPr>
          </a:p>
        </p:txBody>
      </p:sp>
      <p:pic>
        <p:nvPicPr>
          <p:cNvPr id="16389" name="Picture 5" descr="Plakat Karl Popper bei Mohr Siebe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2088" y="115888"/>
            <a:ext cx="1179512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13" descr="far-seeing ma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58175" y="2636838"/>
            <a:ext cx="885825" cy="112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1" name="Picture 8" descr="feyerabend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81950" y="5445125"/>
            <a:ext cx="1162050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197287246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200" b="1" dirty="0" smtClean="0"/>
              <a:t>Vlivná definice vědy v politologii (King-Keohane-Verba 1994)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cs-CZ" altLang="cs-CZ" sz="2800" dirty="0" smtClean="0">
                <a:latin typeface="Calibri" pitchFamily="34" charset="0"/>
              </a:rPr>
              <a:t>Cílem </a:t>
            </a:r>
            <a:r>
              <a:rPr lang="cs-CZ" altLang="cs-CZ" sz="2800" b="1" dirty="0" smtClean="0">
                <a:latin typeface="Calibri" pitchFamily="34" charset="0"/>
              </a:rPr>
              <a:t>inference (</a:t>
            </a:r>
            <a:r>
              <a:rPr lang="cs-CZ" altLang="cs-CZ" sz="2800" dirty="0" smtClean="0">
                <a:latin typeface="Calibri" pitchFamily="34" charset="0"/>
              </a:rPr>
              <a:t>činění vysvětlujících nebo popisných závěrů o předmětu zkoumání v reálném světě)</a:t>
            </a:r>
          </a:p>
          <a:p>
            <a:pPr eaLnBrk="1" hangingPunct="1"/>
            <a:r>
              <a:rPr lang="cs-CZ" altLang="cs-CZ" sz="2800" dirty="0" smtClean="0">
                <a:latin typeface="Calibri" pitchFamily="34" charset="0"/>
              </a:rPr>
              <a:t>Procedury inference jsou </a:t>
            </a:r>
            <a:r>
              <a:rPr lang="cs-CZ" altLang="cs-CZ" sz="2800" b="1" dirty="0" smtClean="0">
                <a:latin typeface="Calibri" pitchFamily="34" charset="0"/>
              </a:rPr>
              <a:t>veřejné</a:t>
            </a:r>
          </a:p>
          <a:p>
            <a:pPr eaLnBrk="1" hangingPunct="1"/>
            <a:r>
              <a:rPr lang="cs-CZ" altLang="cs-CZ" sz="2800" dirty="0" smtClean="0">
                <a:latin typeface="Calibri" pitchFamily="34" charset="0"/>
              </a:rPr>
              <a:t>Závěry v sobě vždy obsahují stupeň </a:t>
            </a:r>
            <a:r>
              <a:rPr lang="cs-CZ" altLang="cs-CZ" sz="2800" b="1" dirty="0" smtClean="0">
                <a:latin typeface="Calibri" pitchFamily="34" charset="0"/>
              </a:rPr>
              <a:t>nejistoty/neuzavřenosti</a:t>
            </a:r>
            <a:r>
              <a:rPr lang="cs-CZ" altLang="cs-CZ" sz="2800" dirty="0" smtClean="0">
                <a:latin typeface="Calibri" pitchFamily="34" charset="0"/>
              </a:rPr>
              <a:t> (souvisí se způsobem jejich získávání)</a:t>
            </a:r>
          </a:p>
          <a:p>
            <a:pPr eaLnBrk="1" hangingPunct="1"/>
            <a:r>
              <a:rPr lang="cs-CZ" altLang="cs-CZ" sz="2800" dirty="0" smtClean="0">
                <a:latin typeface="Calibri" pitchFamily="34" charset="0"/>
              </a:rPr>
              <a:t>„Obsahem“ vědy jsou </a:t>
            </a:r>
            <a:r>
              <a:rPr lang="cs-CZ" altLang="cs-CZ" sz="2800" b="1" dirty="0" smtClean="0">
                <a:latin typeface="Calibri" pitchFamily="34" charset="0"/>
              </a:rPr>
              <a:t>pravidla a procedury</a:t>
            </a:r>
            <a:r>
              <a:rPr lang="cs-CZ" altLang="cs-CZ" sz="2800" dirty="0" smtClean="0">
                <a:latin typeface="Calibri" pitchFamily="34" charset="0"/>
              </a:rPr>
              <a:t> inference, ne to, co studuje</a:t>
            </a:r>
          </a:p>
          <a:p>
            <a:pPr eaLnBrk="1" hangingPunct="1"/>
            <a:endParaRPr lang="cs-CZ" altLang="cs-CZ" sz="2800" b="1" dirty="0" smtClean="0">
              <a:latin typeface="Calibri" pitchFamily="34" charset="0"/>
            </a:endParaRP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3200" dirty="0" smtClean="0"/>
              <a:t>Dva základní principy poznání a zkoumání v (sociálních) vědách: </a:t>
            </a:r>
            <a:r>
              <a:rPr lang="cs-CZ" sz="3200" b="1" dirty="0" smtClean="0"/>
              <a:t>redukce</a:t>
            </a:r>
            <a:r>
              <a:rPr lang="cs-CZ" sz="3200" dirty="0" smtClean="0"/>
              <a:t> </a:t>
            </a:r>
            <a:r>
              <a:rPr lang="cs-CZ" sz="3200" b="1" dirty="0" smtClean="0"/>
              <a:t>reality a redukce omylu</a:t>
            </a:r>
            <a:endParaRPr lang="cs-CZ" sz="3200" b="1" dirty="0"/>
          </a:p>
        </p:txBody>
      </p:sp>
      <p:sp>
        <p:nvSpPr>
          <p:cNvPr id="17411" name="Zástupný symbol pro zápatí 2"/>
          <p:cNvSpPr>
            <a:spLocks noGrp="1"/>
          </p:cNvSpPr>
          <p:nvPr>
            <p:ph type="ftr" sz="quarter" idx="11"/>
          </p:nvPr>
        </p:nvSpPr>
        <p:spPr bwMode="auto">
          <a:xfrm>
            <a:off x="611188" y="6237288"/>
            <a:ext cx="5421312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dirty="0" smtClean="0">
                <a:solidFill>
                  <a:schemeClr val="tx2"/>
                </a:solidFill>
                <a:latin typeface="Tahoma" pitchFamily="34" charset="0"/>
              </a:rPr>
              <a:t>POLb1006/BSSb1104</a:t>
            </a:r>
          </a:p>
        </p:txBody>
      </p:sp>
      <p:pic>
        <p:nvPicPr>
          <p:cNvPr id="17412" name="Zástupný symbol pro obsah 4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763713" y="1916113"/>
            <a:ext cx="2478087" cy="3673475"/>
          </a:xfrm>
        </p:spPr>
      </p:pic>
      <p:sp>
        <p:nvSpPr>
          <p:cNvPr id="17413" name="TextovéPole 6"/>
          <p:cNvSpPr txBox="1">
            <a:spLocks noChangeArrowheads="1"/>
          </p:cNvSpPr>
          <p:nvPr/>
        </p:nvSpPr>
        <p:spPr bwMode="auto">
          <a:xfrm>
            <a:off x="5148263" y="2781300"/>
            <a:ext cx="3744912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>
                <a:latin typeface="Tahoma" pitchFamily="34" charset="0"/>
              </a:rPr>
              <a:t>Máme </a:t>
            </a:r>
            <a:r>
              <a:rPr lang="cs-CZ" altLang="cs-CZ" sz="1800" dirty="0" smtClean="0">
                <a:latin typeface="Tahoma" pitchFamily="34" charset="0"/>
              </a:rPr>
              <a:t>tisíc </a:t>
            </a:r>
            <a:r>
              <a:rPr lang="cs-CZ" altLang="cs-CZ" sz="1800" dirty="0">
                <a:latin typeface="Tahoma" pitchFamily="34" charset="0"/>
              </a:rPr>
              <a:t>osob, o každé z nich můžeme získat data jako o této. Chceme vědět, jestli je každá z nich muž nebo žena (jde nám tedy o </a:t>
            </a:r>
            <a:r>
              <a:rPr lang="cs-CZ" altLang="cs-CZ" sz="1800" b="1" dirty="0">
                <a:latin typeface="Tahoma" pitchFamily="34" charset="0"/>
              </a:rPr>
              <a:t>popis</a:t>
            </a:r>
            <a:r>
              <a:rPr lang="cs-CZ" altLang="cs-CZ" sz="1800" dirty="0">
                <a:latin typeface="Tahoma" pitchFamily="34" charset="0"/>
              </a:rPr>
              <a:t>, i to je věda). Jak to budeme zkoumat?</a:t>
            </a:r>
          </a:p>
        </p:txBody>
      </p:sp>
      <p:sp>
        <p:nvSpPr>
          <p:cNvPr id="17414" name="TextovéPole 2"/>
          <p:cNvSpPr txBox="1">
            <a:spLocks noChangeArrowheads="1"/>
          </p:cNvSpPr>
          <p:nvPr/>
        </p:nvSpPr>
        <p:spPr bwMode="auto">
          <a:xfrm>
            <a:off x="5940425" y="4797425"/>
            <a:ext cx="30956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>
                <a:latin typeface="Tahoma" pitchFamily="34" charset="0"/>
              </a:rPr>
              <a:t>Někdy jsme konfrontováni se situací, že nám realita nenabízí dost materiálu k tomu, abychom něco zkoumali.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1181</TotalTime>
  <Words>1311</Words>
  <Application>Microsoft Office PowerPoint</Application>
  <PresentationFormat>On-screen Show (4:3)</PresentationFormat>
  <Paragraphs>113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Office Theme</vt:lpstr>
      <vt:lpstr>Medián</vt:lpstr>
      <vt:lpstr> Rtěnku nebo tanga? „Věda“ v politických vědách</vt:lpstr>
      <vt:lpstr>Věda</vt:lpstr>
      <vt:lpstr>Věda jako kriminalistika</vt:lpstr>
      <vt:lpstr>Jak oddělit vědu a nevědu?</vt:lpstr>
      <vt:lpstr>VĚDECKÁ OBJEKTIVITA</vt:lpstr>
      <vt:lpstr>Význam vědecké objektivity</vt:lpstr>
      <vt:lpstr>Nejvlivnější teorie vývoje vědy</vt:lpstr>
      <vt:lpstr>Vlivná definice vědy v politologii (King-Keohane-Verba 1994)</vt:lpstr>
      <vt:lpstr>Dva základní principy poznání a zkoumání v (sociálních) vědách: redukce reality a redukce omylu</vt:lpstr>
      <vt:lpstr>Slide 10</vt:lpstr>
      <vt:lpstr>Rtěnka nebo tanga? (I.)</vt:lpstr>
      <vt:lpstr>Rtěnka nebo tanga? (II., pozn. řešení závisí na aktuální distribuci znaku v populaci v tomto příkladě,  při jiné distribuci, např. v důsledku módy, by třeba rtěnka redukovala omyl líp)</vt:lpstr>
      <vt:lpstr>Výzkum jako</vt:lpstr>
      <vt:lpstr>Jak to aplikovat ve vědě:</vt:lpstr>
      <vt:lpstr>Věda jako zpřesňování odhadu</vt:lpstr>
      <vt:lpstr>„Výzkum“ často děláme nevědomě IRL</vt:lpstr>
      <vt:lpstr>Jak často se věda mýlí?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Roman</dc:creator>
  <cp:lastModifiedBy>Roman</cp:lastModifiedBy>
  <cp:revision>42</cp:revision>
  <dcterms:created xsi:type="dcterms:W3CDTF">2015-09-24T06:08:24Z</dcterms:created>
  <dcterms:modified xsi:type="dcterms:W3CDTF">2024-09-25T20:52:38Z</dcterms:modified>
</cp:coreProperties>
</file>