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33"/>
  </p:notesMasterIdLst>
  <p:sldIdLst>
    <p:sldId id="256" r:id="rId2"/>
    <p:sldId id="257" r:id="rId3"/>
    <p:sldId id="258" r:id="rId4"/>
    <p:sldId id="301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98" r:id="rId15"/>
    <p:sldId id="268" r:id="rId16"/>
    <p:sldId id="269" r:id="rId17"/>
    <p:sldId id="270" r:id="rId18"/>
    <p:sldId id="271" r:id="rId19"/>
    <p:sldId id="272" r:id="rId20"/>
    <p:sldId id="273" r:id="rId21"/>
    <p:sldId id="290" r:id="rId22"/>
    <p:sldId id="291" r:id="rId23"/>
    <p:sldId id="292" r:id="rId24"/>
    <p:sldId id="293" r:id="rId25"/>
    <p:sldId id="294" r:id="rId26"/>
    <p:sldId id="295" r:id="rId27"/>
    <p:sldId id="296" r:id="rId28"/>
    <p:sldId id="299" r:id="rId29"/>
    <p:sldId id="297" r:id="rId30"/>
    <p:sldId id="300" r:id="rId31"/>
    <p:sldId id="289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11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64E69B2-5F13-4CF3-A957-29061F9AEFB8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82ED10-7C3B-4950-B79E-719A36972D9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2221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463912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8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D82ED10-7C3B-4950-B79E-719A36972D9C}" type="slidenum">
              <a:rPr lang="cs-CZ" smtClean="0"/>
              <a:pPr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65ADC56-BEAD-4D8A-B048-D1213EB773B7}" type="slidenum">
              <a:rPr lang="cs-CZ" smtClean="0"/>
              <a:pPr/>
              <a:t>25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2258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470008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94465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4DCE3A-3BA7-4E10-9480-EF8C4A7ABFD0}" type="datetimeFigureOut">
              <a:rPr lang="cs-CZ"/>
              <a:pPr>
                <a:defRPr/>
              </a:pPr>
              <a:t>10.10.2024</a:t>
            </a:fld>
            <a:endParaRPr lang="cs-CZ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99D7C7-4F0D-47EF-89D5-2761CB6FEE0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7107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40762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2660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37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6408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1677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63313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878212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7056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87B9795-9204-416D-BC3D-AB5DF595CEE6}" type="datetimeFigureOut">
              <a:rPr lang="cs-CZ" smtClean="0"/>
              <a:pPr/>
              <a:t>10.10.2024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B6A22AE-1C2D-483D-9F18-9C25E3B555D9}" type="slidenum">
              <a:rPr lang="cs-CZ" smtClean="0"/>
              <a:pPr/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8313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8520" y="619299"/>
            <a:ext cx="9217024" cy="3566160"/>
          </a:xfrm>
        </p:spPr>
        <p:txBody>
          <a:bodyPr>
            <a:noAutofit/>
          </a:bodyPr>
          <a:lstStyle/>
          <a:p>
            <a:r>
              <a:rPr lang="cs-CZ" sz="5400" b="1" dirty="0"/>
              <a:t>VÝZKUM V SOCIÁLNÍCH VĚDÁCH I. </a:t>
            </a:r>
            <a:br>
              <a:rPr lang="cs-CZ" sz="5400" b="1" dirty="0"/>
            </a:br>
            <a:r>
              <a:rPr lang="cs-CZ" sz="5400" dirty="0"/>
              <a:t>(TYPY VÝZKUMU, STRUKTURA, TÉMA, RELEVANCE, VÝZKUMNÉ OTÁZKY)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BSSb1104,POLb1006 10.10.2024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680" name="Rectangle 28679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682" name="Rectangle 28681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sz="3100" dirty="0">
                <a:solidFill>
                  <a:srgbClr val="FFFFFF"/>
                </a:solidFill>
              </a:rPr>
              <a:t>Plán výzkumu: obsah- (VYUŽIJE SE I VE VÝZKUMNÉ ZPRÁVĚ PO VÝZKUMU )</a:t>
            </a:r>
          </a:p>
        </p:txBody>
      </p:sp>
      <p:sp>
        <p:nvSpPr>
          <p:cNvPr id="28684" name="Rectangle 28683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sz="1700">
                <a:latin typeface="+mj-lt"/>
              </a:rPr>
              <a:t>Název</a:t>
            </a:r>
          </a:p>
          <a:p>
            <a:pPr eaLnBrk="1" hangingPunct="1"/>
            <a:r>
              <a:rPr lang="cs-CZ" sz="1700">
                <a:latin typeface="+mj-lt"/>
              </a:rPr>
              <a:t>Popis problému</a:t>
            </a:r>
          </a:p>
          <a:p>
            <a:pPr eaLnBrk="1" hangingPunct="1"/>
            <a:r>
              <a:rPr lang="cs-CZ" sz="1700">
                <a:latin typeface="+mj-lt"/>
              </a:rPr>
              <a:t>Motivace a cíle</a:t>
            </a:r>
          </a:p>
          <a:p>
            <a:pPr eaLnBrk="1" hangingPunct="1"/>
            <a:r>
              <a:rPr lang="cs-CZ" sz="1700">
                <a:latin typeface="+mj-lt"/>
              </a:rPr>
              <a:t>Výzkumné otázky a cíle</a:t>
            </a:r>
          </a:p>
          <a:p>
            <a:pPr eaLnBrk="1" hangingPunct="1"/>
            <a:r>
              <a:rPr lang="cs-CZ" sz="1700">
                <a:latin typeface="+mj-lt"/>
              </a:rPr>
              <a:t>Přehled literatury k tématu (s jejím krátkým zhodnocením či srovnáním)</a:t>
            </a:r>
          </a:p>
          <a:p>
            <a:pPr eaLnBrk="1" hangingPunct="1"/>
            <a:r>
              <a:rPr lang="cs-CZ" sz="1700">
                <a:latin typeface="+mj-lt"/>
              </a:rPr>
              <a:t>Volba výzkumných strategií</a:t>
            </a:r>
          </a:p>
          <a:p>
            <a:pPr eaLnBrk="1" hangingPunct="1"/>
            <a:r>
              <a:rPr lang="cs-CZ" sz="1700">
                <a:latin typeface="+mj-lt"/>
              </a:rPr>
              <a:t>Výběr relevantních konceptů, teorií, modelů</a:t>
            </a:r>
          </a:p>
          <a:p>
            <a:pPr eaLnBrk="1" hangingPunct="1"/>
            <a:r>
              <a:rPr lang="cs-CZ" sz="1700">
                <a:latin typeface="+mj-lt"/>
              </a:rPr>
              <a:t>Operacionalizace</a:t>
            </a:r>
          </a:p>
          <a:p>
            <a:pPr eaLnBrk="1" hangingPunct="1"/>
            <a:r>
              <a:rPr lang="cs-CZ" sz="1700">
                <a:latin typeface="+mj-lt"/>
              </a:rPr>
              <a:t>Rozhodnutí o typu získávání a typu dat</a:t>
            </a:r>
          </a:p>
          <a:p>
            <a:pPr eaLnBrk="1" hangingPunct="1"/>
            <a:r>
              <a:rPr lang="cs-CZ" sz="1700">
                <a:latin typeface="+mj-lt"/>
              </a:rPr>
              <a:t>Výběr vzorku a „terénu“ pro sběr dat</a:t>
            </a:r>
          </a:p>
          <a:p>
            <a:pPr eaLnBrk="1" hangingPunct="1"/>
            <a:r>
              <a:rPr lang="cs-CZ" sz="1700">
                <a:latin typeface="+mj-lt"/>
              </a:rPr>
              <a:t>Sběr dat</a:t>
            </a:r>
          </a:p>
          <a:p>
            <a:pPr eaLnBrk="1" hangingPunct="1"/>
            <a:r>
              <a:rPr lang="cs-CZ" sz="1700">
                <a:latin typeface="+mj-lt"/>
              </a:rPr>
              <a:t>Transformace a redukce dat, jejich analýza</a:t>
            </a:r>
          </a:p>
          <a:p>
            <a:pPr eaLnBrk="1" hangingPunct="1"/>
            <a:r>
              <a:rPr lang="cs-CZ" sz="1700">
                <a:latin typeface="+mj-lt"/>
              </a:rPr>
              <a:t>Závěrečná zpráva, problémy a limity výzkumu</a:t>
            </a:r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9704" name="Rectangle 29703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706" name="Rectangle 29705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sz="3100">
                <a:solidFill>
                  <a:srgbClr val="FFFFFF"/>
                </a:solidFill>
              </a:rPr>
              <a:t>NEBOLI (Blaikie 2001:42)</a:t>
            </a:r>
          </a:p>
        </p:txBody>
      </p:sp>
      <p:sp>
        <p:nvSpPr>
          <p:cNvPr id="29708" name="Rectangle 29707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dirty="0">
                <a:latin typeface="+mj-lt"/>
              </a:rPr>
              <a:t>Co bude zkoumáno?</a:t>
            </a:r>
            <a:endParaRPr lang="cs-CZ">
              <a:latin typeface="+mj-lt"/>
            </a:endParaRPr>
          </a:p>
          <a:p>
            <a:pPr eaLnBrk="1" hangingPunct="1"/>
            <a:r>
              <a:rPr lang="cs-CZ" dirty="0">
                <a:latin typeface="+mj-lt"/>
              </a:rPr>
              <a:t>Proč to bude zkoumáno?</a:t>
            </a:r>
            <a:endParaRPr lang="cs-CZ">
              <a:latin typeface="+mj-lt"/>
            </a:endParaRPr>
          </a:p>
          <a:p>
            <a:pPr eaLnBrk="1" hangingPunct="1"/>
            <a:r>
              <a:rPr lang="cs-CZ" dirty="0">
                <a:latin typeface="+mj-lt"/>
              </a:rPr>
              <a:t>Jak to bude zkoumáno?</a:t>
            </a:r>
            <a:endParaRPr lang="cs-CZ">
              <a:latin typeface="+mj-lt"/>
            </a:endParaRPr>
          </a:p>
          <a:p>
            <a:pPr eaLnBrk="1" hangingPunct="1"/>
            <a:r>
              <a:rPr lang="cs-CZ">
                <a:latin typeface="+mj-lt"/>
              </a:rPr>
              <a:t>Jaká výzkumná strategie bude využita?</a:t>
            </a:r>
          </a:p>
          <a:p>
            <a:pPr eaLnBrk="1" hangingPunct="1"/>
            <a:r>
              <a:rPr lang="cs-CZ">
                <a:latin typeface="+mj-lt"/>
              </a:rPr>
              <a:t>Kde jsou k dispozici data?</a:t>
            </a:r>
          </a:p>
          <a:p>
            <a:pPr eaLnBrk="1" hangingPunct="1"/>
            <a:r>
              <a:rPr lang="cs-CZ">
                <a:latin typeface="+mj-lt"/>
              </a:rPr>
              <a:t>Jak budou sebrána a analyzována?</a:t>
            </a:r>
          </a:p>
          <a:p>
            <a:pPr eaLnBrk="1" hangingPunct="1"/>
            <a:r>
              <a:rPr lang="cs-CZ">
                <a:latin typeface="+mj-lt"/>
              </a:rPr>
              <a:t>Jaký bude harmonogram výzkumu?</a:t>
            </a:r>
          </a:p>
          <a:p>
            <a:pPr eaLnBrk="1" hangingPunct="1">
              <a:buNone/>
            </a:pPr>
            <a:endParaRPr lang="cs-CZ">
              <a:latin typeface="+mj-lt"/>
            </a:endParaRPr>
          </a:p>
          <a:p>
            <a:pPr eaLnBrk="1" hangingPunct="1">
              <a:buNone/>
            </a:pPr>
            <a:r>
              <a:rPr lang="cs-CZ">
                <a:latin typeface="+mj-lt"/>
              </a:rPr>
              <a:t>Tento krok zároveň znamená rozhodnutí o </a:t>
            </a:r>
            <a:r>
              <a:rPr lang="cs-CZ" b="1">
                <a:latin typeface="+mj-lt"/>
              </a:rPr>
              <a:t>míře a způsobu redukce informací</a:t>
            </a:r>
            <a:r>
              <a:rPr lang="cs-CZ">
                <a:latin typeface="+mj-lt"/>
              </a:rPr>
              <a:t> v rámci výzkumu.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VÝZKUM (VÝZVY)</a:t>
            </a:r>
          </a:p>
        </p:txBody>
      </p:sp>
      <p:graphicFrame>
        <p:nvGraphicFramePr>
          <p:cNvPr id="40990" name="Group 30"/>
          <p:cNvGraphicFramePr>
            <a:graphicFrameLocks noGrp="1"/>
          </p:cNvGraphicFramePr>
          <p:nvPr>
            <p:ph type="tbl" idx="1"/>
          </p:nvPr>
        </p:nvGraphicFramePr>
        <p:xfrm>
          <a:off x="612775" y="1600200"/>
          <a:ext cx="8153400" cy="4525963"/>
        </p:xfrm>
        <a:graphic>
          <a:graphicData uri="http://schemas.openxmlformats.org/drawingml/2006/table">
            <a:tbl>
              <a:tblPr/>
              <a:tblGrid>
                <a:gridCol w="40767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Fáze výzkumu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Klíčová výzva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Výzkumný problém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Relevance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Koncepty a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Přesná specifikace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Měření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 a reliabilita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Konstrukce vzorku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Validita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4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Interpretace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Validní a nejlepší vysvětlení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Teoretické závěry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700"/>
                        </a:spcBef>
                        <a:spcAft>
                          <a:spcPct val="0"/>
                        </a:spcAft>
                        <a:buClr>
                          <a:schemeClr val="accent2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25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w Cen MT" pitchFamily="34" charset="-18"/>
                        </a:rPr>
                        <a:t>Vědecký pokrok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/>
              <a:t>Výzkumné téma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Výzkumné téma obvykle souvisí s </a:t>
            </a:r>
            <a:r>
              <a:rPr lang="cs-CZ" sz="2400" b="1" dirty="0">
                <a:latin typeface="+mj-lt"/>
              </a:rPr>
              <a:t>politickým/bezpečnostním</a:t>
            </a:r>
            <a:r>
              <a:rPr lang="cs-CZ" sz="2400" dirty="0">
                <a:latin typeface="+mj-lt"/>
              </a:rPr>
              <a:t> (tj. s</a:t>
            </a:r>
            <a:r>
              <a:rPr lang="cs-CZ" dirty="0">
                <a:latin typeface="+mj-lt"/>
              </a:rPr>
              <a:t>e sociální</a:t>
            </a:r>
            <a:r>
              <a:rPr lang="cs-CZ" sz="2400" dirty="0">
                <a:latin typeface="+mj-lt"/>
              </a:rPr>
              <a:t> realitou) nebo </a:t>
            </a:r>
            <a:r>
              <a:rPr lang="cs-CZ" sz="2400" b="1" dirty="0">
                <a:latin typeface="+mj-lt"/>
              </a:rPr>
              <a:t>politologickým/bss</a:t>
            </a:r>
            <a:r>
              <a:rPr lang="cs-CZ" sz="2400" dirty="0">
                <a:latin typeface="+mj-lt"/>
              </a:rPr>
              <a:t> problémem (tj. způsobem, jakým politologie/BSS přistupuje k politické realitě).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Na výběr výzkumného tématu má vliv osobní, akademická a sociální </a:t>
            </a:r>
            <a:r>
              <a:rPr lang="cs-CZ" sz="2400" b="1" dirty="0">
                <a:latin typeface="+mj-lt"/>
              </a:rPr>
              <a:t>motivace</a:t>
            </a:r>
            <a:r>
              <a:rPr lang="cs-CZ" sz="2400" dirty="0">
                <a:latin typeface="+mj-lt"/>
              </a:rPr>
              <a:t> vědce, </a:t>
            </a:r>
            <a:r>
              <a:rPr lang="cs-CZ" sz="2400" b="1" dirty="0">
                <a:latin typeface="+mj-lt"/>
              </a:rPr>
              <a:t>stav dosavadního výzkumu</a:t>
            </a:r>
            <a:r>
              <a:rPr lang="cs-CZ" sz="2400" dirty="0">
                <a:latin typeface="+mj-lt"/>
              </a:rPr>
              <a:t>, </a:t>
            </a:r>
            <a:r>
              <a:rPr lang="cs-CZ" sz="2400" b="1" dirty="0">
                <a:latin typeface="+mj-lt"/>
              </a:rPr>
              <a:t>omezení </a:t>
            </a:r>
            <a:r>
              <a:rPr lang="cs-CZ" sz="2400" dirty="0">
                <a:latin typeface="+mj-lt"/>
              </a:rPr>
              <a:t>(publikum, politický faktor, finanční otázky)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Motivy pro výzkum se zásadně liší podle toho, zda jde o </a:t>
            </a:r>
            <a:r>
              <a:rPr lang="cs-CZ" sz="2400" b="1" dirty="0">
                <a:latin typeface="+mj-lt"/>
              </a:rPr>
              <a:t>základní</a:t>
            </a:r>
            <a:r>
              <a:rPr lang="cs-CZ" sz="2400" dirty="0">
                <a:latin typeface="+mj-lt"/>
              </a:rPr>
              <a:t> nebo </a:t>
            </a:r>
            <a:r>
              <a:rPr lang="cs-CZ" sz="2400" b="1" dirty="0">
                <a:latin typeface="+mj-lt"/>
              </a:rPr>
              <a:t>aplikovaný</a:t>
            </a:r>
            <a:r>
              <a:rPr lang="cs-CZ" sz="2400" dirty="0">
                <a:latin typeface="+mj-lt"/>
              </a:rPr>
              <a:t> výzkum </a:t>
            </a:r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r>
              <a:rPr lang="cs-CZ" sz="3100" dirty="0">
                <a:solidFill>
                  <a:srgbClr val="FFFFFF"/>
                </a:solidFill>
              </a:rPr>
              <a:t>Příklad: JSOU TÉMATA, KTERÁ ZAJÍMAJÍ VĚDU, HORŠÍ NEŽ TA, KTERÁ ZAJÍMAJÍ PRAXI?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pPr>
              <a:buNone/>
            </a:pPr>
            <a:r>
              <a:rPr lang="cs-CZ" dirty="0"/>
              <a:t>Uvažujeme například o tom, </a:t>
            </a:r>
            <a:r>
              <a:rPr lang="cs-CZ" b="1" dirty="0"/>
              <a:t>jak přesně definovat extremistickou stranu</a:t>
            </a:r>
            <a:r>
              <a:rPr lang="cs-CZ" dirty="0"/>
              <a:t>. Diskuse souvisí zejména s tím, jak pracovat s koncepty v sociálních vědách (jejich definicemi a definičními kritérii). Nepadají žádná jména reálných stran.</a:t>
            </a:r>
          </a:p>
          <a:p>
            <a:pPr>
              <a:buNone/>
            </a:pPr>
            <a:r>
              <a:rPr lang="cs-CZ" dirty="0"/>
              <a:t>Přesto výsledek (definiční kritéria a dohoda, jak je používat) velmi následně ovlivní praxi (některé strany podle určité definice zařadíme k extremistickým, podle jiné ne).</a:t>
            </a:r>
          </a:p>
          <a:p>
            <a:pPr>
              <a:buNone/>
            </a:pPr>
            <a:r>
              <a:rPr lang="cs-CZ" b="1" dirty="0"/>
              <a:t>NEJSOU HORŠÍ</a:t>
            </a:r>
            <a:endParaRPr lang="cs-CZ" b="1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7896" name="Rectangle 37895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7898" name="Rectangle 37897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3886200" y="634946"/>
            <a:ext cx="4776107" cy="145075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400"/>
              <a:t>Hledání výzkumného tématu podle von Alemanna </a:t>
            </a:r>
          </a:p>
        </p:txBody>
      </p:sp>
      <p:pic>
        <p:nvPicPr>
          <p:cNvPr id="37892" name="Picture 37891" descr="Zvětšovací sklo a otazník">
            <a:extLst>
              <a:ext uri="{FF2B5EF4-FFF2-40B4-BE49-F238E27FC236}">
                <a16:creationId xmlns:a16="http://schemas.microsoft.com/office/drawing/2014/main" id="{35C6CA3F-6B16-8563-9D7B-17A0FDA07217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7534" r="33886"/>
          <a:stretch/>
        </p:blipFill>
        <p:spPr>
          <a:xfrm>
            <a:off x="20" y="-12128"/>
            <a:ext cx="3490702" cy="6870127"/>
          </a:xfrm>
          <a:prstGeom prst="rect">
            <a:avLst/>
          </a:prstGeom>
        </p:spPr>
      </p:pic>
      <p:cxnSp>
        <p:nvCxnSpPr>
          <p:cNvPr id="37900" name="Straight Connector 37899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65712" y="2085703"/>
            <a:ext cx="46280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3886200" y="1988841"/>
            <a:ext cx="4776107" cy="4680512"/>
          </a:xfrm>
        </p:spPr>
        <p:txBody>
          <a:bodyPr>
            <a:normAutofit/>
          </a:bodyPr>
          <a:lstStyle/>
          <a:p>
            <a:pPr eaLnBrk="1" hangingPunct="1"/>
            <a:endParaRPr lang="cs-CZ" sz="1100" dirty="0">
              <a:latin typeface="+mj-lt"/>
            </a:endParaRPr>
          </a:p>
          <a:p>
            <a:pPr eaLnBrk="1" hangingPunct="1"/>
            <a:r>
              <a:rPr lang="cs-CZ" sz="1600" dirty="0">
                <a:latin typeface="+mj-lt"/>
              </a:rPr>
              <a:t>Který problém je v politice/politologii často diskutován?</a:t>
            </a:r>
          </a:p>
          <a:p>
            <a:pPr eaLnBrk="1" hangingPunct="1"/>
            <a:r>
              <a:rPr lang="cs-CZ" sz="1600" dirty="0">
                <a:latin typeface="+mj-lt"/>
              </a:rPr>
              <a:t>Který problém je málo zohledňován?</a:t>
            </a:r>
          </a:p>
          <a:p>
            <a:pPr eaLnBrk="1" hangingPunct="1"/>
            <a:r>
              <a:rPr lang="cs-CZ" sz="1600" dirty="0">
                <a:latin typeface="+mj-lt"/>
              </a:rPr>
              <a:t>Která samozřejmost musí být jednou zpochybněna?</a:t>
            </a:r>
          </a:p>
          <a:p>
            <a:pPr eaLnBrk="1" hangingPunct="1"/>
            <a:r>
              <a:rPr lang="cs-CZ" sz="1600" dirty="0">
                <a:latin typeface="+mj-lt"/>
              </a:rPr>
              <a:t>Která nepravděpodobnost si zaslouží být zkoumána?</a:t>
            </a:r>
          </a:p>
          <a:p>
            <a:pPr eaLnBrk="1" hangingPunct="1"/>
            <a:r>
              <a:rPr lang="cs-CZ" sz="1600" dirty="0">
                <a:latin typeface="+mj-lt"/>
              </a:rPr>
              <a:t>Jak to bylo doopravdy?</a:t>
            </a:r>
          </a:p>
          <a:p>
            <a:pPr eaLnBrk="1" hangingPunct="1"/>
            <a:r>
              <a:rPr lang="cs-CZ" sz="1600" dirty="0">
                <a:latin typeface="+mj-lt"/>
              </a:rPr>
              <a:t>Proč se toho dosáhlo?</a:t>
            </a:r>
          </a:p>
          <a:p>
            <a:pPr eaLnBrk="1" hangingPunct="1"/>
            <a:r>
              <a:rPr lang="cs-CZ" sz="1600" dirty="0">
                <a:latin typeface="+mj-lt"/>
              </a:rPr>
              <a:t>Kdo něco činí, kdy, proč a s jakými výsledky?</a:t>
            </a:r>
          </a:p>
          <a:p>
            <a:pPr eaLnBrk="1" hangingPunct="1"/>
            <a:r>
              <a:rPr lang="cs-CZ" sz="1600" dirty="0">
                <a:latin typeface="+mj-lt"/>
              </a:rPr>
              <a:t>Co lze dělat?</a:t>
            </a:r>
          </a:p>
          <a:p>
            <a:pPr eaLnBrk="1" hangingPunct="1"/>
            <a:r>
              <a:rPr lang="cs-CZ" sz="1600" dirty="0">
                <a:latin typeface="+mj-lt"/>
              </a:rPr>
              <a:t>Co se stane, když?</a:t>
            </a:r>
          </a:p>
          <a:p>
            <a:pPr eaLnBrk="1" hangingPunct="1"/>
            <a:r>
              <a:rPr lang="cs-CZ" sz="1600" dirty="0">
                <a:latin typeface="+mj-lt"/>
              </a:rPr>
              <a:t>Co jsem četl, slyšel, myslel, co mě zaujalo, znepokojilo, mobilizovalo?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801" name="Rectangle 33800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33803" name="Rectangle 33802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634946"/>
            <a:ext cx="4776107" cy="1450757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400" b="1"/>
              <a:t>Teoretická a sociální relevance výzkumné otázky</a:t>
            </a:r>
          </a:p>
        </p:txBody>
      </p:sp>
      <p:pic>
        <p:nvPicPr>
          <p:cNvPr id="33797" name="Picture 33796" descr="Osoba s červenými hračkami před dvěma čarami bílých obrázků">
            <a:extLst>
              <a:ext uri="{FF2B5EF4-FFF2-40B4-BE49-F238E27FC236}">
                <a16:creationId xmlns:a16="http://schemas.microsoft.com/office/drawing/2014/main" id="{443207DF-710E-41D3-54D9-89E8CE27EEFF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35224" r="31368" b="-1"/>
          <a:stretch/>
        </p:blipFill>
        <p:spPr>
          <a:xfrm>
            <a:off x="20" y="-12128"/>
            <a:ext cx="3490702" cy="6870127"/>
          </a:xfrm>
          <a:prstGeom prst="rect">
            <a:avLst/>
          </a:prstGeom>
        </p:spPr>
      </p:pic>
      <p:cxnSp>
        <p:nvCxnSpPr>
          <p:cNvPr id="33805" name="Straight Connector 33804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65712" y="2085703"/>
            <a:ext cx="46280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3886200" y="2198914"/>
            <a:ext cx="4776107" cy="3670180"/>
          </a:xfrm>
        </p:spPr>
        <p:txBody>
          <a:bodyPr>
            <a:normAutofit/>
          </a:bodyPr>
          <a:lstStyle/>
          <a:p>
            <a:pPr eaLnBrk="1" hangingPunct="1"/>
            <a:r>
              <a:rPr lang="cs-CZ" dirty="0">
                <a:latin typeface="+mj-lt"/>
              </a:rPr>
              <a:t>Důležité kritérium pro posouzení hodnoty výzkumu</a:t>
            </a:r>
          </a:p>
          <a:p>
            <a:pPr eaLnBrk="1" hangingPunct="1"/>
            <a:r>
              <a:rPr lang="cs-CZ" dirty="0">
                <a:latin typeface="+mj-lt"/>
              </a:rPr>
              <a:t>Nemusí být nutně kompromisem</a:t>
            </a:r>
          </a:p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r>
              <a:rPr lang="cs-CZ" b="1" dirty="0">
                <a:latin typeface="+mj-lt"/>
              </a:rPr>
              <a:t>Teoretická relevance</a:t>
            </a:r>
            <a:r>
              <a:rPr lang="cs-CZ" dirty="0">
                <a:latin typeface="+mj-lt"/>
              </a:rPr>
              <a:t>: výsledek výzkumu pomáhá lépe porozumět fenoménu, který je teoreticky nebo empiricky studován</a:t>
            </a:r>
          </a:p>
          <a:p>
            <a:pPr eaLnBrk="1" hangingPunct="1"/>
            <a:r>
              <a:rPr lang="cs-CZ" b="1" dirty="0">
                <a:latin typeface="+mj-lt"/>
              </a:rPr>
              <a:t>Sociální relevance: </a:t>
            </a:r>
            <a:r>
              <a:rPr lang="cs-CZ" dirty="0">
                <a:latin typeface="+mj-lt"/>
              </a:rPr>
              <a:t>výsledek výzkumu má sociální dopad, neboť poskytuje nějaký návod/hodnocení pro praxi.</a:t>
            </a:r>
          </a:p>
          <a:p>
            <a:pPr eaLnBrk="1" hangingPunct="1"/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4823" name="Rectangle 34822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825" name="Rectangle 34824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sz="3100" dirty="0">
                <a:solidFill>
                  <a:srgbClr val="FFFFFF"/>
                </a:solidFill>
              </a:rPr>
              <a:t>Teoretická relevance: způsoby - POKUD TÉMA VYHOVUJE ASPOŇ V JEDNOM, JE TO OK</a:t>
            </a:r>
          </a:p>
        </p:txBody>
      </p:sp>
      <p:sp>
        <p:nvSpPr>
          <p:cNvPr id="34827" name="Rectangle 34826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endParaRPr lang="cs-CZ" b="1">
              <a:latin typeface="+mj-lt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>
                <a:latin typeface="+mj-lt"/>
              </a:rPr>
              <a:t>Empirické testování dosud netestovaných hypotéz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>
                <a:latin typeface="+mj-lt"/>
              </a:rPr>
              <a:t>Identifikace logických inkonzistencí v doposud platné teorii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>
                <a:latin typeface="+mj-lt"/>
              </a:rPr>
              <a:t>Identifikace empirických případů, které není stávající teorie schopná vysvětlit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>
                <a:latin typeface="+mj-lt"/>
              </a:rPr>
              <a:t>Návrh teoretických konceptů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>
                <a:latin typeface="+mj-lt"/>
              </a:rPr>
              <a:t>Formulace alternativního vysvětlení (vlastního nebo syntéza stávajících přístupů)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 b="1">
                <a:latin typeface="+mj-lt"/>
              </a:rPr>
              <a:t>Aplikace teorie do nové oblasti (např. geografické)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cs-CZ">
                <a:latin typeface="+mj-lt"/>
              </a:rPr>
              <a:t>Syntéza různých teorií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5848" name="Rectangle 3584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850" name="Rectangle 3584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sz="3100">
                <a:solidFill>
                  <a:srgbClr val="FFFFFF"/>
                </a:solidFill>
              </a:rPr>
              <a:t>Sociální relevance (kritéria)</a:t>
            </a:r>
          </a:p>
        </p:txBody>
      </p:sp>
      <p:sp>
        <p:nvSpPr>
          <p:cNvPr id="35852" name="Rectangle 3585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pPr eaLnBrk="1" hangingPunct="1"/>
            <a:endParaRPr lang="cs-CZ" dirty="0">
              <a:latin typeface="+mj-lt"/>
            </a:endParaRPr>
          </a:p>
          <a:p>
            <a:pPr eaLnBrk="1" hangingPunct="1"/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Jakou praktickou aplikaci výzkum nabízí?</a:t>
            </a:r>
          </a:p>
          <a:p>
            <a:pPr eaLnBrk="1" hangingPunct="1"/>
            <a:r>
              <a:rPr lang="cs-CZ" dirty="0">
                <a:latin typeface="+mj-lt"/>
              </a:rPr>
              <a:t>Koho se výzkumná otázka potenciálně týká a jak?</a:t>
            </a:r>
          </a:p>
          <a:p>
            <a:pPr eaLnBrk="1" hangingPunct="1"/>
            <a:r>
              <a:rPr lang="cs-CZ" dirty="0">
                <a:latin typeface="+mj-lt"/>
              </a:rPr>
              <a:t>Jsou zabudovány ve výzkumu hodnotící mechanismy (jak na jeho základě může řešitel, zadavatel, subjekt, hodnotit, co je lepší a co horší)?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Banalita vs. Zkoumatelnost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348037"/>
              </p:ext>
            </p:extLst>
          </p:nvPr>
        </p:nvGraphicFramePr>
        <p:xfrm>
          <a:off x="1475656" y="3140968"/>
          <a:ext cx="6096000" cy="1925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2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Banální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/>
                        <a:t>Zajímavé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Dobře </a:t>
                      </a:r>
                      <a:r>
                        <a:rPr lang="cs-CZ" dirty="0" err="1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Nejčastější, potřeba se vyhnout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IDEÁL (neexistuje?)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Špatně </a:t>
                      </a:r>
                      <a:r>
                        <a:rPr lang="cs-CZ" dirty="0" err="1">
                          <a:latin typeface="+mj-lt"/>
                        </a:rPr>
                        <a:t>zkoumatelné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  <a:sym typeface="Wingdings" pitchFamily="2" charset="2"/>
                        </a:rPr>
                        <a:t>:-)</a:t>
                      </a:r>
                    </a:p>
                    <a:p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>
                          <a:latin typeface="+mj-lt"/>
                        </a:rPr>
                        <a:t>Nejčastější, proto je teorie</a:t>
                      </a:r>
                      <a:r>
                        <a:rPr lang="cs-CZ" baseline="0" dirty="0">
                          <a:latin typeface="+mj-lt"/>
                        </a:rPr>
                        <a:t> výzkumné praxe</a:t>
                      </a:r>
                      <a:endParaRPr lang="cs-CZ" dirty="0">
                        <a:latin typeface="+mj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512" name="Rectangle 21511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514" name="Rectangle 21513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900">
                <a:solidFill>
                  <a:srgbClr val="FFFFFF"/>
                </a:solidFill>
              </a:rPr>
              <a:t>Sociálněvědný výzkum (</a:t>
            </a:r>
            <a:r>
              <a:rPr lang="cs-CZ" sz="2900" i="1">
                <a:solidFill>
                  <a:srgbClr val="FFFFFF"/>
                </a:solidFill>
              </a:rPr>
              <a:t>research</a:t>
            </a:r>
            <a:r>
              <a:rPr lang="cs-CZ" sz="2900">
                <a:solidFill>
                  <a:srgbClr val="FFFFFF"/>
                </a:solidFill>
              </a:rPr>
              <a:t>): definice</a:t>
            </a:r>
          </a:p>
        </p:txBody>
      </p:sp>
      <p:sp>
        <p:nvSpPr>
          <p:cNvPr id="21516" name="Rectangle 21515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cs-CZ" b="1" dirty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b="1" dirty="0">
                <a:latin typeface="+mj-lt"/>
              </a:rPr>
              <a:t>Výzkum</a:t>
            </a:r>
            <a:r>
              <a:rPr lang="cs-CZ" dirty="0">
                <a:latin typeface="+mj-lt"/>
              </a:rPr>
              <a:t>: </a:t>
            </a:r>
            <a:r>
              <a:rPr lang="cs-CZ" u="sng" dirty="0">
                <a:latin typeface="+mj-lt"/>
              </a:rPr>
              <a:t>1.</a:t>
            </a:r>
            <a:r>
              <a:rPr lang="cs-CZ" dirty="0">
                <a:latin typeface="+mj-lt"/>
              </a:rPr>
              <a:t> aktivní, soustavný a systematický proces bádání s cílem zjišťování, interpretace a prověřování fakt, událostí, chování či teorií a/(„základní výzkum“) nebo </a:t>
            </a:r>
            <a:r>
              <a:rPr lang="cs-CZ" u="sng" dirty="0">
                <a:latin typeface="+mj-lt"/>
              </a:rPr>
              <a:t>2.</a:t>
            </a:r>
            <a:r>
              <a:rPr lang="cs-CZ" dirty="0">
                <a:latin typeface="+mj-lt"/>
              </a:rPr>
              <a:t> praktická aplikace </a:t>
            </a:r>
            <a:r>
              <a:rPr lang="cs-CZ" u="sng" dirty="0">
                <a:latin typeface="+mj-lt"/>
              </a:rPr>
              <a:t>1. („aplikovaný výzkum“).</a:t>
            </a:r>
          </a:p>
          <a:p>
            <a:pPr eaLnBrk="1" hangingPunct="1">
              <a:buFont typeface="Wingdings" pitchFamily="2" charset="2"/>
              <a:buNone/>
            </a:pPr>
            <a:endParaRPr lang="cs-CZ" u="sng" dirty="0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r>
              <a:rPr lang="cs-CZ" dirty="0">
                <a:latin typeface="+mj-lt"/>
              </a:rPr>
              <a:t>Slova </a:t>
            </a:r>
            <a:r>
              <a:rPr lang="cs-CZ" u="sng" dirty="0">
                <a:latin typeface="+mj-lt"/>
              </a:rPr>
              <a:t>výzkum</a:t>
            </a:r>
            <a:r>
              <a:rPr lang="cs-CZ" dirty="0">
                <a:latin typeface="+mj-lt"/>
              </a:rPr>
              <a:t> se používá i v souvislosti s určitým objemem informací o určitém předmětu.  </a:t>
            </a:r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Cíle výzkumu a výzkumné otázky</a:t>
            </a:r>
          </a:p>
        </p:txBody>
      </p:sp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50688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endParaRPr lang="cs-CZ" sz="2400" dirty="0">
              <a:latin typeface="+mj-lt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Výzkumné otázky představují první redukcí zkoumaného tématu. Měly by (</a:t>
            </a:r>
            <a:r>
              <a:rPr lang="cs-CZ" sz="2400" dirty="0" err="1">
                <a:latin typeface="+mj-lt"/>
              </a:rPr>
              <a:t>Mason</a:t>
            </a:r>
            <a:r>
              <a:rPr lang="cs-CZ" sz="2400" dirty="0">
                <a:latin typeface="+mj-lt"/>
              </a:rPr>
              <a:t> 1996):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dirty="0">
              <a:latin typeface="+mj-lt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latin typeface="+mj-lt"/>
              </a:rPr>
              <a:t>„být </a:t>
            </a:r>
            <a:r>
              <a:rPr lang="cs-CZ" sz="2400" b="1" dirty="0">
                <a:latin typeface="+mj-lt"/>
              </a:rPr>
              <a:t>jasně formulované, intelektuálně plnohodnotné</a:t>
            </a:r>
            <a:r>
              <a:rPr lang="cs-CZ" sz="2400" dirty="0">
                <a:latin typeface="+mj-lt"/>
              </a:rPr>
              <a:t> a </a:t>
            </a:r>
            <a:r>
              <a:rPr lang="cs-CZ" sz="2400" b="1" dirty="0" err="1">
                <a:latin typeface="+mj-lt"/>
              </a:rPr>
              <a:t>zkoumateln</a:t>
            </a:r>
            <a:r>
              <a:rPr lang="cs-CZ" sz="2400" dirty="0" err="1">
                <a:latin typeface="+mj-lt"/>
              </a:rPr>
              <a:t>é</a:t>
            </a:r>
            <a:r>
              <a:rPr lang="cs-CZ" sz="2400" dirty="0">
                <a:latin typeface="+mj-lt"/>
              </a:rPr>
              <a:t>, neboť spojují přání vědce -</a:t>
            </a:r>
            <a:r>
              <a:rPr lang="cs-CZ" sz="2400" b="1" dirty="0">
                <a:latin typeface="+mj-lt"/>
              </a:rPr>
              <a:t>co zkoumat-</a:t>
            </a:r>
            <a:r>
              <a:rPr lang="cs-CZ" sz="2400" dirty="0">
                <a:latin typeface="+mj-lt"/>
              </a:rPr>
              <a:t> se </a:t>
            </a:r>
            <a:r>
              <a:rPr lang="cs-CZ" sz="2400" b="1" dirty="0">
                <a:latin typeface="+mj-lt"/>
              </a:rPr>
              <a:t>způsobem zkoumání</a:t>
            </a:r>
            <a:r>
              <a:rPr lang="cs-CZ" sz="2400" dirty="0">
                <a:latin typeface="+mj-lt"/>
              </a:rPr>
              <a:t>.“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05717753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311973C2-EB8B-452A-A698-4A252FD3AE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1"/>
            <a:ext cx="9144000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10162E77-11AD-44A7-84EC-40C59EEFBD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86200" y="634946"/>
            <a:ext cx="4776107" cy="1450757"/>
          </a:xfrm>
        </p:spPr>
        <p:txBody>
          <a:bodyPr>
            <a:normAutofit/>
          </a:bodyPr>
          <a:lstStyle/>
          <a:p>
            <a:r>
              <a:rPr lang="cs-CZ" dirty="0"/>
              <a:t>Klíčová rada</a:t>
            </a:r>
          </a:p>
        </p:txBody>
      </p:sp>
      <p:pic>
        <p:nvPicPr>
          <p:cNvPr id="5" name="Picture 4" descr="Člověk, který pročistí schody">
            <a:extLst>
              <a:ext uri="{FF2B5EF4-FFF2-40B4-BE49-F238E27FC236}">
                <a16:creationId xmlns:a16="http://schemas.microsoft.com/office/drawing/2014/main" id="{479C4BFE-B1D2-380E-658F-423AB5C28C1A}"/>
              </a:ext>
            </a:extLst>
          </p:cNvPr>
          <p:cNvPicPr>
            <a:picLocks noChangeAspect="1"/>
          </p:cNvPicPr>
          <p:nvPr/>
        </p:nvPicPr>
        <p:blipFill>
          <a:blip r:embed="rId2"/>
          <a:srcRect l="42507" r="23577" b="1"/>
          <a:stretch/>
        </p:blipFill>
        <p:spPr>
          <a:xfrm>
            <a:off x="20" y="-12128"/>
            <a:ext cx="3490702" cy="6870127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5AB158E9-1B40-4CD6-95F0-95CA11DF7B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3965712" y="2085703"/>
            <a:ext cx="46280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2198914"/>
            <a:ext cx="4776107" cy="3670180"/>
          </a:xfrm>
        </p:spPr>
        <p:txBody>
          <a:bodyPr>
            <a:normAutofit/>
          </a:bodyPr>
          <a:lstStyle/>
          <a:p>
            <a:endParaRPr lang="cs-CZ" sz="1900"/>
          </a:p>
          <a:p>
            <a:endParaRPr lang="cs-CZ" sz="1900"/>
          </a:p>
          <a:p>
            <a:r>
              <a:rPr lang="cs-CZ" sz="1900">
                <a:latin typeface="+mj-lt"/>
              </a:rPr>
              <a:t>Stavte „co“ před „jak“</a:t>
            </a:r>
          </a:p>
          <a:p>
            <a:r>
              <a:rPr lang="cs-CZ" sz="1900">
                <a:latin typeface="+mj-lt"/>
              </a:rPr>
              <a:t>Téma, teorie, celý výzkum </a:t>
            </a:r>
            <a:r>
              <a:rPr lang="cs-CZ" sz="1900" u="sng">
                <a:latin typeface="+mj-lt"/>
              </a:rPr>
              <a:t>se nesmí </a:t>
            </a:r>
            <a:r>
              <a:rPr lang="cs-CZ" sz="1900">
                <a:latin typeface="+mj-lt"/>
              </a:rPr>
              <a:t>podřizovat metodám</a:t>
            </a:r>
          </a:p>
          <a:p>
            <a:r>
              <a:rPr lang="cs-CZ" sz="1900" b="1" u="sng">
                <a:latin typeface="+mj-lt"/>
              </a:rPr>
              <a:t>Důležité je zkoumat teoreticky a sociálně relevantní problémy, ne používat přehnaně sofistikované metody nebo jazyk</a:t>
            </a:r>
          </a:p>
          <a:p>
            <a:r>
              <a:rPr lang="cs-CZ" sz="1900" b="1" u="sng">
                <a:latin typeface="+mj-lt"/>
              </a:rPr>
              <a:t>Snažte se, aby výzkum posouval kupředu vědu i vás</a:t>
            </a:r>
          </a:p>
        </p:txBody>
      </p:sp>
    </p:spTree>
    <p:extLst>
      <p:ext uri="{BB962C8B-B14F-4D97-AF65-F5344CB8AC3E}">
        <p14:creationId xmlns:p14="http://schemas.microsoft.com/office/powerpoint/2010/main" val="4305734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Hierarchie výzkumných otázek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Váš výzkum můžete (měli byste</a:t>
            </a:r>
            <a:r>
              <a:rPr lang="cs-CZ" dirty="0">
                <a:latin typeface="+mj-lt"/>
                <a:sym typeface="Wingdings" pitchFamily="2" charset="2"/>
              </a:rPr>
              <a:t>) uchopit na pěti úrovních: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Výzkumná oblast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Výzkumné téma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Obecná výzkumná otázka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Specifická výzkumná otázka</a:t>
            </a:r>
          </a:p>
          <a:p>
            <a:pPr marL="514350" indent="-514350">
              <a:buAutoNum type="arabicPeriod"/>
            </a:pPr>
            <a:r>
              <a:rPr lang="cs-CZ" dirty="0">
                <a:latin typeface="+mj-lt"/>
                <a:sym typeface="Wingdings" pitchFamily="2" charset="2"/>
              </a:rPr>
              <a:t>Otázky při sběru dat</a:t>
            </a:r>
          </a:p>
          <a:p>
            <a:pPr marL="514350" indent="-514350" algn="ctr">
              <a:buNone/>
            </a:pPr>
            <a:endParaRPr lang="cs-CZ" b="1" dirty="0">
              <a:latin typeface="+mj-lt"/>
              <a:sym typeface="Wingdings" pitchFamily="2" charset="2"/>
            </a:endParaRPr>
          </a:p>
          <a:p>
            <a:pPr marL="514350" indent="-514350" algn="ctr">
              <a:buNone/>
            </a:pPr>
            <a:r>
              <a:rPr lang="cs-CZ" b="1" dirty="0">
                <a:latin typeface="+mj-lt"/>
                <a:sym typeface="Wingdings" pitchFamily="2" charset="2"/>
              </a:rPr>
              <a:t>HIERARCHIE! Postupujeme mnohem častěji shora dolů</a:t>
            </a:r>
          </a:p>
          <a:p>
            <a:pPr marL="514350" indent="-51435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15147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Výzkumné oblasti a témata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b="1" dirty="0">
              <a:latin typeface="+mj-lt"/>
            </a:endParaRPr>
          </a:p>
          <a:p>
            <a:endParaRPr lang="cs-CZ" b="1" dirty="0">
              <a:latin typeface="+mj-lt"/>
            </a:endParaRPr>
          </a:p>
          <a:p>
            <a:r>
              <a:rPr lang="cs-CZ" b="1" dirty="0">
                <a:latin typeface="+mj-lt"/>
              </a:rPr>
              <a:t>Oblast výzkumu: </a:t>
            </a:r>
            <a:r>
              <a:rPr lang="cs-CZ" dirty="0">
                <a:latin typeface="+mj-lt"/>
              </a:rPr>
              <a:t>to co nás zajímá (neproblematické)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>
                <a:latin typeface="+mj-lt"/>
              </a:rPr>
              <a:t>Témata výzkumu</a:t>
            </a:r>
            <a:r>
              <a:rPr lang="cs-CZ" dirty="0">
                <a:latin typeface="+mj-lt"/>
              </a:rPr>
              <a:t>: složitější (musíte se něčeho vzdát, zároveň limituje literaturu, kterou je potřeba posoudit).</a:t>
            </a:r>
          </a:p>
        </p:txBody>
      </p:sp>
    </p:spTree>
    <p:extLst>
      <p:ext uri="{BB962C8B-B14F-4D97-AF65-F5344CB8AC3E}">
        <p14:creationId xmlns:p14="http://schemas.microsoft.com/office/powerpoint/2010/main" val="95859786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>
                <a:latin typeface="+mj-lt"/>
              </a:rPr>
              <a:t>Oblasti:</a:t>
            </a:r>
          </a:p>
          <a:p>
            <a:r>
              <a:rPr lang="cs-CZ" dirty="0">
                <a:latin typeface="+mj-lt"/>
              </a:rPr>
              <a:t>Česká politika, Demokratizace, Antikomunismus, Emoce v politice, Propaganda, Konflikty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Témata:</a:t>
            </a:r>
          </a:p>
          <a:p>
            <a:pPr>
              <a:buNone/>
            </a:pPr>
            <a:r>
              <a:rPr lang="cs-CZ" dirty="0">
                <a:latin typeface="+mj-lt"/>
              </a:rPr>
              <a:t>Opoziční smlouva, Institucionalizace demokratických pravidel, Rozšíření antikomunistických postojů v populaci, Emoce a politická participace, Propaganda mocností v ČR, </a:t>
            </a:r>
            <a:r>
              <a:rPr lang="cs-CZ" dirty="0" err="1">
                <a:latin typeface="+mj-lt"/>
              </a:rPr>
              <a:t>Postkonfliktní</a:t>
            </a:r>
            <a:r>
              <a:rPr lang="cs-CZ" dirty="0">
                <a:latin typeface="+mj-lt"/>
              </a:rPr>
              <a:t> rekonstrukce.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4862894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Obecné a specifické otázky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r>
              <a:rPr lang="cs-CZ" dirty="0">
                <a:latin typeface="+mj-lt"/>
              </a:rPr>
              <a:t>Dále omezují téma. Obecná otázka je obvykle příliš „obecná“, je nutné ji dále specifikovat ve specifických otázkách (nejčastěji několika).</a:t>
            </a: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Každá obecná otázka obvykle připouští celou řadu specifických, vybíráme si (náš zájem + relevance)</a:t>
            </a:r>
          </a:p>
        </p:txBody>
      </p:sp>
    </p:spTree>
    <p:extLst>
      <p:ext uri="{BB962C8B-B14F-4D97-AF65-F5344CB8AC3E}">
        <p14:creationId xmlns:p14="http://schemas.microsoft.com/office/powerpoint/2010/main" val="10437349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Výzkumné téma: Emoce a politická participace</a:t>
            </a:r>
          </a:p>
          <a:p>
            <a:endParaRPr lang="cs-CZ" dirty="0">
              <a:latin typeface="+mj-lt"/>
            </a:endParaRPr>
          </a:p>
          <a:p>
            <a:r>
              <a:rPr lang="cs-CZ" b="1" dirty="0">
                <a:latin typeface="+mj-lt"/>
              </a:rPr>
              <a:t>Obecná otázka: </a:t>
            </a:r>
            <a:r>
              <a:rPr lang="cs-CZ" dirty="0">
                <a:latin typeface="+mj-lt"/>
              </a:rPr>
              <a:t>Liší se nějak jednotlivé emoce v tom, jak ovlivňují ochotu politicky participovat?</a:t>
            </a:r>
          </a:p>
          <a:p>
            <a:r>
              <a:rPr lang="cs-CZ" b="1" dirty="0">
                <a:latin typeface="+mj-lt"/>
              </a:rPr>
              <a:t>Specifická otázka</a:t>
            </a:r>
            <a:r>
              <a:rPr lang="cs-CZ" dirty="0">
                <a:latin typeface="+mj-lt"/>
              </a:rPr>
              <a:t>: Ovlivňují vztek a sklíčenost ochotu politicky participovat stejně nebo různě?</a:t>
            </a:r>
          </a:p>
          <a:p>
            <a:pPr>
              <a:buNone/>
            </a:pPr>
            <a:r>
              <a:rPr lang="cs-CZ" dirty="0">
                <a:latin typeface="+mj-lt"/>
              </a:rPr>
              <a:t>NEBO</a:t>
            </a:r>
          </a:p>
          <a:p>
            <a:r>
              <a:rPr lang="cs-CZ" b="1" dirty="0">
                <a:latin typeface="+mj-lt"/>
              </a:rPr>
              <a:t>Obecná otázka: </a:t>
            </a:r>
            <a:r>
              <a:rPr lang="cs-CZ" dirty="0">
                <a:latin typeface="+mj-lt"/>
              </a:rPr>
              <a:t>Jaké emoce vyvolává politická participace?</a:t>
            </a:r>
          </a:p>
          <a:p>
            <a:r>
              <a:rPr lang="cs-CZ" b="1" dirty="0">
                <a:latin typeface="+mj-lt"/>
              </a:rPr>
              <a:t>Specifická otázka: </a:t>
            </a:r>
            <a:r>
              <a:rPr lang="cs-CZ" dirty="0">
                <a:latin typeface="+mj-lt"/>
              </a:rPr>
              <a:t>Vnímají emociálně politickou participaci různé věkové skupiny stejně nebo různě?</a:t>
            </a:r>
          </a:p>
        </p:txBody>
      </p:sp>
    </p:spTree>
    <p:extLst>
      <p:ext uri="{BB962C8B-B14F-4D97-AF65-F5344CB8AC3E}">
        <p14:creationId xmlns:p14="http://schemas.microsoft.com/office/powerpoint/2010/main" val="3722124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Specifičnost otázky a úroveň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Dostatečně specifickou otázku máme v případě, pokud jsme již schopni jednoznačně určit, jaká </a:t>
            </a:r>
            <a:r>
              <a:rPr lang="cs-CZ" b="1" dirty="0">
                <a:latin typeface="+mj-lt"/>
              </a:rPr>
              <a:t>data</a:t>
            </a:r>
            <a:r>
              <a:rPr lang="cs-CZ" dirty="0">
                <a:latin typeface="+mj-lt"/>
              </a:rPr>
              <a:t> potřebujeme k jejímu zodpovězení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neboli</a:t>
            </a:r>
          </a:p>
          <a:p>
            <a:pPr>
              <a:buNone/>
            </a:pPr>
            <a:endParaRPr lang="cs-CZ" dirty="0">
              <a:latin typeface="+mj-lt"/>
            </a:endParaRPr>
          </a:p>
          <a:p>
            <a:pPr>
              <a:buNone/>
            </a:pPr>
            <a:r>
              <a:rPr lang="cs-CZ" b="1" dirty="0">
                <a:latin typeface="+mj-lt"/>
              </a:rPr>
              <a:t>zaměřte se na pozorovatelné (</a:t>
            </a:r>
            <a:r>
              <a:rPr lang="cs-CZ" dirty="0">
                <a:latin typeface="+mj-lt"/>
              </a:rPr>
              <a:t>klaďte si otázky jako „Jaké jsou pozorovatelné důsledky této teorie?“, ale také „Mají tato data význam pro mou teorii?“)</a:t>
            </a:r>
          </a:p>
          <a:p>
            <a:pPr>
              <a:buNone/>
            </a:pPr>
            <a:r>
              <a:rPr lang="cs-CZ" b="1" dirty="0">
                <a:latin typeface="+mj-lt"/>
              </a:rPr>
              <a:t>Data (standardizované svědectví o tom, co pozorujeme ve světě) potřebujeme ve výzkumu skoro vždy </a:t>
            </a:r>
            <a:r>
              <a:rPr lang="cs-CZ" dirty="0">
                <a:latin typeface="+mj-lt"/>
              </a:rPr>
              <a:t>(viz hokejový výzkum- všechna paradigmata měla nějaká „data“), otázky </a:t>
            </a:r>
            <a:r>
              <a:rPr lang="cs-CZ" b="1" dirty="0">
                <a:latin typeface="+mj-lt"/>
              </a:rPr>
              <a:t>neodpovídáme spekulativně</a:t>
            </a:r>
            <a:r>
              <a:rPr lang="cs-CZ" dirty="0">
                <a:latin typeface="+mj-lt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193187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Otázky při sběru dat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latin typeface="+mj-lt"/>
              </a:rPr>
              <a:t>Specifická otázka:</a:t>
            </a:r>
          </a:p>
          <a:p>
            <a:pPr>
              <a:buNone/>
            </a:pPr>
            <a:r>
              <a:rPr lang="cs-CZ" dirty="0">
                <a:latin typeface="+mj-lt"/>
              </a:rPr>
              <a:t>Ovlivňují vztek a sklíčenost ochotu politicky participovat stejně nebo různě?</a:t>
            </a:r>
          </a:p>
          <a:p>
            <a:pPr>
              <a:buNone/>
            </a:pPr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Potřebujeme data od lidí, kterým přesvědčivě indukujeme vztek a/nebo sklíčenost o tom, jak pak budou (ochotni) politicky participovat. Získat je můžeme buďto experimentálně nebo i dotazníkem (tam je ale problém, jak v populaci najít vzteklé a sklíčené lidi).</a:t>
            </a: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Empirické kritérium pro otázky: DATA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>
                <a:latin typeface="+mj-lt"/>
              </a:rPr>
              <a:t>Problém s některými </a:t>
            </a:r>
            <a:r>
              <a:rPr lang="cs-CZ" b="1" dirty="0">
                <a:latin typeface="+mj-lt"/>
              </a:rPr>
              <a:t>normativními</a:t>
            </a:r>
            <a:r>
              <a:rPr lang="cs-CZ" dirty="0">
                <a:latin typeface="+mj-lt"/>
              </a:rPr>
              <a:t> otázkami (na vstupu): „Jaká má být dobrá internetová kampaň?“, „Má ČR provést volební reformu?“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r>
              <a:rPr lang="cs-CZ" dirty="0">
                <a:latin typeface="+mj-lt"/>
              </a:rPr>
              <a:t>(je nutné přeformulovat, aby bylo jasné, jaká data potřebujeme, není jasné, na základě jakých dat máme odpovědět)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142152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/>
              <a:t>Politologie/</a:t>
            </a:r>
            <a:r>
              <a:rPr lang="cs-CZ" dirty="0" err="1"/>
              <a:t>bss</a:t>
            </a:r>
            <a:r>
              <a:rPr lang="cs-CZ" dirty="0"/>
              <a:t>- aplikovaný nebo základní výzkum?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cs-CZ" sz="2800" dirty="0">
                <a:latin typeface="+mj-lt"/>
              </a:rPr>
              <a:t>V politologii převažuje základní výzkum, případně kombinace základního a aplikovaného výzkumu. Tím se politologie odlišuje od některých jiných </a:t>
            </a:r>
            <a:r>
              <a:rPr lang="cs-CZ" sz="2800" dirty="0" err="1">
                <a:latin typeface="+mj-lt"/>
              </a:rPr>
              <a:t>sociálněvědních</a:t>
            </a:r>
            <a:r>
              <a:rPr lang="cs-CZ" sz="2800" dirty="0">
                <a:latin typeface="+mj-lt"/>
              </a:rPr>
              <a:t> disciplín (např. sociální politiky, ale i BSS).</a:t>
            </a:r>
          </a:p>
          <a:p>
            <a:pPr eaLnBrk="1" hangingPunct="1"/>
            <a:r>
              <a:rPr lang="cs-CZ" sz="2800" dirty="0">
                <a:latin typeface="+mj-lt"/>
              </a:rPr>
              <a:t>Čistě aplikovaný výzkum souvisí s rozvojem </a:t>
            </a:r>
            <a:r>
              <a:rPr lang="cs-CZ" sz="2800" b="1" dirty="0">
                <a:latin typeface="+mj-lt"/>
              </a:rPr>
              <a:t>politického poradenství</a:t>
            </a:r>
            <a:r>
              <a:rPr lang="cs-CZ" sz="2800" dirty="0">
                <a:latin typeface="+mj-lt"/>
              </a:rPr>
              <a:t>, které probíhá obvykle mimo akademickou sféru, a </a:t>
            </a:r>
            <a:r>
              <a:rPr lang="cs-CZ" sz="2800" b="1" dirty="0">
                <a:latin typeface="+mj-lt"/>
              </a:rPr>
              <a:t>výzkumem </a:t>
            </a:r>
            <a:r>
              <a:rPr lang="cs-CZ" sz="2800" b="1" i="1" dirty="0">
                <a:latin typeface="+mj-lt"/>
              </a:rPr>
              <a:t>policy (</a:t>
            </a:r>
            <a:r>
              <a:rPr lang="cs-CZ" sz="2800" b="1" dirty="0">
                <a:latin typeface="+mj-lt"/>
              </a:rPr>
              <a:t>veřejná politika</a:t>
            </a:r>
            <a:r>
              <a:rPr lang="cs-CZ" sz="2800" b="1" i="1" dirty="0">
                <a:latin typeface="+mj-lt"/>
              </a:rPr>
              <a:t>)</a:t>
            </a:r>
            <a:r>
              <a:rPr lang="cs-CZ" sz="2800" dirty="0">
                <a:latin typeface="+mj-lt"/>
              </a:rPr>
              <a:t>.</a:t>
            </a:r>
          </a:p>
          <a:p>
            <a:pPr eaLnBrk="1" hangingPunct="1"/>
            <a:r>
              <a:rPr lang="cs-CZ" sz="2800" dirty="0">
                <a:latin typeface="+mj-lt"/>
              </a:rPr>
              <a:t>BSS- o něco silnější „trojí závislost“ s politikou než politologie (víc k nim směřují požadavky z politiky, víc aplikovaného výzkumu).</a:t>
            </a:r>
          </a:p>
          <a:p>
            <a:pPr eaLnBrk="1" hangingPunct="1"/>
            <a:r>
              <a:rPr lang="cs-CZ" sz="2800" dirty="0">
                <a:latin typeface="+mj-lt"/>
              </a:rPr>
              <a:t>V ČR obecně závislost hodně malá</a:t>
            </a:r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Př. „Má ČR provést volební reformu?“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>
                <a:latin typeface="+mj-lt"/>
              </a:rPr>
              <a:t>Není jasné, jaká </a:t>
            </a:r>
            <a:r>
              <a:rPr lang="cs-CZ" b="1" dirty="0">
                <a:latin typeface="+mj-lt"/>
              </a:rPr>
              <a:t>empirická data </a:t>
            </a:r>
            <a:r>
              <a:rPr lang="cs-CZ" dirty="0">
                <a:latin typeface="+mj-lt"/>
              </a:rPr>
              <a:t>použít, aby se tato otázka vědecky zodpověděla.</a:t>
            </a:r>
          </a:p>
          <a:p>
            <a:r>
              <a:rPr lang="cs-CZ" dirty="0">
                <a:latin typeface="+mj-lt"/>
              </a:rPr>
              <a:t>Můžeme spočítat některé přímé účinky volebního systému, např. jeho proporcionalitu, ale stejně není žádný konsensus, zda jde o „správnou“ a/nebo „špatnou“ míru proporcionality ani v tom, že proporcionalita je klíčová vlastnost volebního systému.</a:t>
            </a:r>
          </a:p>
          <a:p>
            <a:r>
              <a:rPr lang="cs-CZ" dirty="0">
                <a:latin typeface="+mj-lt"/>
              </a:rPr>
              <a:t>Místo toho se např. můžeme ptát (a zkoumat), jaká je v ČR dostupnost voleb, pro různé okrajové skupiny (handicapovaní, vězni, bezdomovci atd.) a srovnávat to se světem/mezinárodními standardy. Pokud zjistíme anomálie, můžeme navrhnout změnu, děje se tak na základě empirického kritéria. 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„Machiavellistická“ pravidla pro výzkumné otázky (Shively)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endParaRPr lang="cs-CZ" dirty="0"/>
          </a:p>
          <a:p>
            <a:pPr marL="514350" indent="-514350">
              <a:buAutoNum type="arabicPeriod"/>
            </a:pPr>
            <a:r>
              <a:rPr lang="cs-CZ" b="1" dirty="0">
                <a:latin typeface="+mj-lt"/>
              </a:rPr>
              <a:t>měly by připouštět možnost, že budou učiněny co nejširší závěry</a:t>
            </a:r>
          </a:p>
          <a:p>
            <a:pPr marL="514350" indent="-514350">
              <a:buNone/>
            </a:pPr>
            <a:r>
              <a:rPr lang="cs-CZ" dirty="0">
                <a:latin typeface="+mj-lt"/>
              </a:rPr>
              <a:t>	(příklad: prezidentství- politická biografie vs. srovnání prvního a druhého období např. v otázce využívání pravomocí a otázka, jaké faktory ovlivňují rozdíly mezi nimi).</a:t>
            </a:r>
          </a:p>
          <a:p>
            <a:pPr marL="514350" indent="-514350">
              <a:buNone/>
            </a:pPr>
            <a:r>
              <a:rPr lang="cs-CZ" b="1" dirty="0">
                <a:latin typeface="+mj-lt"/>
              </a:rPr>
              <a:t>2. striktně dodržovat kritéria teoretické relevance </a:t>
            </a:r>
            <a:r>
              <a:rPr lang="cs-CZ" dirty="0">
                <a:latin typeface="+mj-lt"/>
              </a:rPr>
              <a:t>(zaměřovat se na teoretické anomálie, nově aplikovat geograficky).</a:t>
            </a:r>
          </a:p>
          <a:p>
            <a:pPr marL="514350" indent="-514350">
              <a:buNone/>
            </a:pPr>
            <a:r>
              <a:rPr lang="cs-CZ" dirty="0">
                <a:latin typeface="+mj-lt"/>
              </a:rPr>
              <a:t>3. </a:t>
            </a:r>
            <a:r>
              <a:rPr lang="cs-CZ" b="1" dirty="0">
                <a:latin typeface="+mj-lt"/>
              </a:rPr>
              <a:t>pište o nich co nejpoutavěji- </a:t>
            </a:r>
            <a:r>
              <a:rPr lang="cs-CZ" dirty="0">
                <a:latin typeface="+mj-lt"/>
              </a:rPr>
              <a:t>dobrá výzkumná otázka musí zaujmout nejen vás, není to v jazyce ani metodách, ale v tom, že píšete o věcech, o kterých se chtějí dozvědět i ostatní</a:t>
            </a:r>
          </a:p>
          <a:p>
            <a:pPr marL="514350" indent="-514350">
              <a:buNone/>
            </a:pP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500881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BD73C44-7400-4866-920F-98CA691F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Rozdíly v základním a aplikovaném výzkumu: PŘÍKLADY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25B7B02-232A-4D63-A81D-715FFBDF1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výzkum: možné přístupy k segmentaci v politickém marketingu</a:t>
            </a:r>
          </a:p>
          <a:p>
            <a:r>
              <a:rPr lang="cs-CZ" dirty="0"/>
              <a:t>Aplikovaný výzkum: segmentace voličů ANO2011, navržení kampaně, reflektující segmentaci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Základní výzkum: srovnání pandemických opatření autoritativních a demokratických států</a:t>
            </a:r>
          </a:p>
          <a:p>
            <a:r>
              <a:rPr lang="cs-CZ" dirty="0"/>
              <a:t>Aplikovaný výzkum: návrh pandemických opatření pro „neliberální demokracii“.</a:t>
            </a:r>
          </a:p>
        </p:txBody>
      </p:sp>
    </p:spTree>
    <p:extLst>
      <p:ext uri="{BB962C8B-B14F-4D97-AF65-F5344CB8AC3E}">
        <p14:creationId xmlns:p14="http://schemas.microsoft.com/office/powerpoint/2010/main" val="2068660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39763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400" dirty="0"/>
              <a:t>Základní a aplikovaný výzkum: rozdíly v motivaci vědce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>
          <a:xfrm>
            <a:off x="1182688" y="981075"/>
            <a:ext cx="7772400" cy="5616575"/>
          </a:xfrm>
        </p:spPr>
        <p:txBody>
          <a:bodyPr/>
          <a:lstStyle/>
          <a:p>
            <a:pPr eaLnBrk="1" hangingPunct="1"/>
            <a:endParaRPr lang="cs-CZ" dirty="0"/>
          </a:p>
        </p:txBody>
      </p:sp>
      <p:graphicFrame>
        <p:nvGraphicFramePr>
          <p:cNvPr id="14380" name="Group 4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5012717"/>
              </p:ext>
            </p:extLst>
          </p:nvPr>
        </p:nvGraphicFramePr>
        <p:xfrm>
          <a:off x="1187624" y="1844824"/>
          <a:ext cx="6409432" cy="4117933"/>
        </p:xfrm>
        <a:graphic>
          <a:graphicData uri="http://schemas.openxmlformats.org/drawingml/2006/table">
            <a:tbl>
              <a:tblPr/>
              <a:tblGrid>
                <a:gridCol w="320548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039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8999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Poskytuje emoční uspokojení, je posuzován vědeckou komunitou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Je součástí pracovních povinností, posuzován jeho iniciátory a sponzory, tj. i mimo vědeckou komunitu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065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Svoboda volby výzkumných témat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Volba výzkumných témat podřízena požadavkům zadavatele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399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Podřízení paradigmatu vědy, striktní postupy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Striktně vědecký postup je méně zaručen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22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Primární snaha o koherenci výzkumu a korektnost výzkumného plánu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Základním cílem snaha o aplikaci výsledků na oblast, která zajímá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51769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snaha o rozvoj teorie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motivací zisk nebo využití (aplikace)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5288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Měřítkem úspěchu publikace a citovanost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Úspěch měřen spokojeností zadavatele.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696" name="Rectangle 27695">
            <a:extLst>
              <a:ext uri="{FF2B5EF4-FFF2-40B4-BE49-F238E27FC236}">
                <a16:creationId xmlns:a16="http://schemas.microsoft.com/office/drawing/2014/main" id="{284B70D5-875B-433D-BDBD-1522A85D6C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4000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5894613" y="634946"/>
            <a:ext cx="2767693" cy="1450757"/>
          </a:xfrm>
        </p:spPr>
        <p:txBody>
          <a:bodyPr>
            <a:normAutofit/>
          </a:bodyPr>
          <a:lstStyle/>
          <a:p>
            <a:pPr eaLnBrk="1" hangingPunct="1"/>
            <a:r>
              <a:rPr lang="cs-CZ" sz="3400"/>
              <a:t>Cíle výzkumu (</a:t>
            </a:r>
            <a:r>
              <a:rPr lang="cs-CZ" sz="3400" err="1"/>
              <a:t>Blaikie</a:t>
            </a:r>
            <a:r>
              <a:rPr lang="cs-CZ" sz="3400"/>
              <a:t> 2001:72)</a:t>
            </a:r>
          </a:p>
        </p:txBody>
      </p:sp>
      <p:cxnSp>
        <p:nvCxnSpPr>
          <p:cNvPr id="27698" name="Straight Connector 27697">
            <a:extLst>
              <a:ext uri="{FF2B5EF4-FFF2-40B4-BE49-F238E27FC236}">
                <a16:creationId xmlns:a16="http://schemas.microsoft.com/office/drawing/2014/main" id="{C947DF4A-614C-4B4C-8B80-E5B9D8E8CF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919107" y="2085703"/>
            <a:ext cx="26746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579" name="Rectangle 3"/>
          <p:cNvSpPr>
            <a:spLocks noGrp="1" noChangeArrowheads="1"/>
          </p:cNvSpPr>
          <p:nvPr>
            <p:ph idx="1"/>
          </p:nvPr>
        </p:nvSpPr>
        <p:spPr>
          <a:xfrm>
            <a:off x="5894613" y="2198914"/>
            <a:ext cx="2767693" cy="3670180"/>
          </a:xfrm>
        </p:spPr>
        <p:txBody>
          <a:bodyPr>
            <a:normAutofit/>
          </a:bodyPr>
          <a:lstStyle/>
          <a:p>
            <a:pPr eaLnBrk="1" hangingPunct="1"/>
            <a:r>
              <a:rPr lang="cs-CZ">
                <a:latin typeface="+mj-lt"/>
              </a:rPr>
              <a:t>Na základě znalosti pramenů a stanovení výzkumných otázek je možné definovat cíle (</a:t>
            </a:r>
            <a:r>
              <a:rPr lang="cs-CZ" i="1">
                <a:latin typeface="+mj-lt"/>
              </a:rPr>
              <a:t>goals, </a:t>
            </a:r>
            <a:r>
              <a:rPr lang="cs-CZ" i="1" err="1">
                <a:latin typeface="+mj-lt"/>
              </a:rPr>
              <a:t>objectives</a:t>
            </a:r>
            <a:r>
              <a:rPr lang="cs-CZ">
                <a:latin typeface="+mj-lt"/>
              </a:rPr>
              <a:t>) výzkumu, které se liší pro základní a aplikovaný výzkum</a:t>
            </a:r>
          </a:p>
          <a:p>
            <a:pPr eaLnBrk="1" hangingPunct="1"/>
            <a:endParaRPr lang="cs-CZ">
              <a:latin typeface="Tahoma" pitchFamily="34" charset="0"/>
            </a:endParaRPr>
          </a:p>
          <a:p>
            <a:pPr eaLnBrk="1" hangingPunct="1">
              <a:buFont typeface="Wingdings" pitchFamily="2" charset="2"/>
              <a:buNone/>
            </a:pPr>
            <a:endParaRPr lang="cs-CZ">
              <a:latin typeface="Tahoma" pitchFamily="34" charset="0"/>
            </a:endParaRPr>
          </a:p>
        </p:txBody>
      </p:sp>
      <p:sp>
        <p:nvSpPr>
          <p:cNvPr id="27700" name="Rectangle 27699">
            <a:extLst>
              <a:ext uri="{FF2B5EF4-FFF2-40B4-BE49-F238E27FC236}">
                <a16:creationId xmlns:a16="http://schemas.microsoft.com/office/drawing/2014/main" id="{1E299956-A9E7-4FC1-A0B1-D590CA9730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" y="6334316"/>
            <a:ext cx="9143989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7702" name="Rectangle 27701">
            <a:extLst>
              <a:ext uri="{FF2B5EF4-FFF2-40B4-BE49-F238E27FC236}">
                <a16:creationId xmlns:a16="http://schemas.microsoft.com/office/drawing/2014/main" id="{17FC539C-B783-4B03-9F9E-D13430F3F6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9144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graphicFrame>
        <p:nvGraphicFramePr>
          <p:cNvPr id="27691" name="Group 4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402816"/>
              </p:ext>
            </p:extLst>
          </p:nvPr>
        </p:nvGraphicFramePr>
        <p:xfrm>
          <a:off x="475499" y="827972"/>
          <a:ext cx="5182352" cy="4938626"/>
        </p:xfrm>
        <a:graphic>
          <a:graphicData uri="http://schemas.openxmlformats.org/drawingml/2006/table">
            <a:tbl>
              <a:tblPr/>
              <a:tblGrid>
                <a:gridCol w="25727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096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926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Základní výzkum</a:t>
                      </a:r>
                    </a:p>
                  </a:txBody>
                  <a:tcPr marL="75901" marR="75901" marT="37950" marB="379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7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Aplikovaný výzkum</a:t>
                      </a:r>
                    </a:p>
                  </a:txBody>
                  <a:tcPr marL="75901" marR="75901" marT="37950" marB="379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15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PROZKOUMAT</a:t>
                      </a: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získat hrubý popis a jistý stupeň porozumění o studovaném fenoménu</a:t>
                      </a:r>
                    </a:p>
                  </a:txBody>
                  <a:tcPr marL="75901" marR="75901" marT="37950" marB="379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ZMĚNIT</a:t>
                      </a: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intervenovat do sociální situace prostřednictvím manipulace s některými jejími aspekty</a:t>
                      </a:r>
                    </a:p>
                  </a:txBody>
                  <a:tcPr marL="75901" marR="75901" marT="37950" marB="379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15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POPSAT</a:t>
                      </a: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detailní znalost o zkoumaném problému (populaci) se zaměřením se na pravidelnosti</a:t>
                      </a:r>
                    </a:p>
                  </a:txBody>
                  <a:tcPr marL="75901" marR="75901" marT="37950" marB="379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EVALUOVAT</a:t>
                      </a: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posouzení současného stavu/výsledků a účinnosti provedené intervence</a:t>
                      </a:r>
                    </a:p>
                  </a:txBody>
                  <a:tcPr marL="75901" marR="75901" marT="37950" marB="379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1347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VYSVĚTLIT</a:t>
                      </a: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faktory a mechanismy, produkující pravidelnosti</a:t>
                      </a:r>
                    </a:p>
                  </a:txBody>
                  <a:tcPr marL="75901" marR="75901" marT="37950" marB="379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HODNOCENÍ SOCIÁLNÍCH DOPADŮ-</a:t>
                      </a: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 analýza širšího kontextu změny</a:t>
                      </a:r>
                    </a:p>
                  </a:txBody>
                  <a:tcPr marL="75901" marR="75901" marT="37950" marB="379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182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POROZUMĚT</a:t>
                      </a: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identifikovat důvody pro určitý proces, obvykle na základě výpovědí (jednání) těch, kdo se ho účastní</a:t>
                      </a:r>
                    </a:p>
                  </a:txBody>
                  <a:tcPr marL="75901" marR="75901" marT="37950" marB="379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marL="75901" marR="75901" marT="37950" marB="379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91587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3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PŘEDPOVĚDĚT</a:t>
                      </a:r>
                      <a:r>
                        <a:rPr kumimoji="0" lang="cs-CZ" sz="13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+mj-lt"/>
                        </a:rPr>
                        <a:t>- na základě porozumění a vysvětlení se prognózuje vývoj za určitých podmínek. </a:t>
                      </a:r>
                    </a:p>
                  </a:txBody>
                  <a:tcPr marL="75901" marR="75901" marT="37950" marB="3795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3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+mj-lt"/>
                      </a:endParaRPr>
                    </a:p>
                  </a:txBody>
                  <a:tcPr marL="75901" marR="75901" marT="37950" marB="3795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608" name="Rectangle 25607">
            <a:extLst>
              <a:ext uri="{FF2B5EF4-FFF2-40B4-BE49-F238E27FC236}">
                <a16:creationId xmlns:a16="http://schemas.microsoft.com/office/drawing/2014/main" id="{3741B58E-3B65-4A01-A276-975AB2CF8A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39736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610" name="Rectangle 25609">
            <a:extLst>
              <a:ext uri="{FF2B5EF4-FFF2-40B4-BE49-F238E27FC236}">
                <a16:creationId xmlns:a16="http://schemas.microsoft.com/office/drawing/2014/main" id="{7AAC67C3-831B-4AB1-A259-DFB839CAFAF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69277" y="605896"/>
            <a:ext cx="2313633" cy="5646208"/>
          </a:xfrm>
        </p:spPr>
        <p:txBody>
          <a:bodyPr anchor="ctr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2600">
                <a:solidFill>
                  <a:srgbClr val="FFFFFF"/>
                </a:solidFill>
              </a:rPr>
              <a:t>(Praktický) výzkumný design sociálněvědního výzkumu</a:t>
            </a:r>
          </a:p>
        </p:txBody>
      </p:sp>
      <p:sp>
        <p:nvSpPr>
          <p:cNvPr id="25612" name="Rectangle 25611">
            <a:extLst>
              <a:ext uri="{FF2B5EF4-FFF2-40B4-BE49-F238E27FC236}">
                <a16:creationId xmlns:a16="http://schemas.microsoft.com/office/drawing/2014/main" id="{054B3F04-9EAC-45C0-B3CE-0387EEA10A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cs-CZ"/>
          </a:p>
        </p:txBody>
      </p:sp>
      <p:sp>
        <p:nvSpPr>
          <p:cNvPr id="25603" name="Rectangle 3"/>
          <p:cNvSpPr>
            <a:spLocks noGrp="1" noChangeArrowheads="1"/>
          </p:cNvSpPr>
          <p:nvPr>
            <p:ph idx="1"/>
          </p:nvPr>
        </p:nvSpPr>
        <p:spPr>
          <a:xfrm>
            <a:off x="3556512" y="605896"/>
            <a:ext cx="4810247" cy="5646208"/>
          </a:xfrm>
        </p:spPr>
        <p:txBody>
          <a:bodyPr anchor="ctr">
            <a:normAutofit/>
          </a:bodyPr>
          <a:lstStyle/>
          <a:p>
            <a:pPr eaLnBrk="1" hangingPunct="1"/>
            <a:r>
              <a:rPr lang="cs-CZ" dirty="0" err="1">
                <a:latin typeface="+mj-lt"/>
              </a:rPr>
              <a:t>Sociálněvědný</a:t>
            </a:r>
            <a:r>
              <a:rPr lang="cs-CZ" dirty="0">
                <a:latin typeface="+mj-lt"/>
              </a:rPr>
              <a:t> výzkum lze rozfázovat, přičemž v každé fázi musí výzkumník učinit řadu rozhodnutí, vyplývajících z nutnosti </a:t>
            </a:r>
            <a:r>
              <a:rPr lang="cs-CZ" b="1" dirty="0">
                <a:latin typeface="+mj-lt"/>
              </a:rPr>
              <a:t>1.transformovat informace</a:t>
            </a:r>
            <a:r>
              <a:rPr lang="cs-CZ" dirty="0">
                <a:latin typeface="+mj-lt"/>
              </a:rPr>
              <a:t> a 2. </a:t>
            </a:r>
            <a:r>
              <a:rPr lang="cs-CZ" b="1" dirty="0">
                <a:latin typeface="+mj-lt"/>
              </a:rPr>
              <a:t>redukovat zkoumanou realitu.</a:t>
            </a:r>
            <a:endParaRPr lang="cs-CZ" b="1">
              <a:latin typeface="+mj-lt"/>
            </a:endParaRPr>
          </a:p>
          <a:p>
            <a:pPr eaLnBrk="1" hangingPunct="1"/>
            <a:endParaRPr lang="cs-CZ" b="1">
              <a:latin typeface="+mj-lt"/>
            </a:endParaRPr>
          </a:p>
          <a:p>
            <a:pPr eaLnBrk="1" hangingPunct="1">
              <a:buFont typeface="Wingdings" pitchFamily="2" charset="2"/>
              <a:buNone/>
            </a:pPr>
            <a:endParaRPr lang="cs-CZ" b="1">
              <a:latin typeface="+mj-lt"/>
            </a:endParaRPr>
          </a:p>
          <a:p>
            <a:pPr eaLnBrk="1" hangingPunct="1"/>
            <a:r>
              <a:rPr lang="cs-CZ" dirty="0" err="1">
                <a:latin typeface="+mj-lt"/>
              </a:rPr>
              <a:t>Blaikie</a:t>
            </a:r>
            <a:r>
              <a:rPr lang="cs-CZ" dirty="0">
                <a:latin typeface="+mj-lt"/>
              </a:rPr>
              <a:t> rozlišuje tři základní fáze: </a:t>
            </a:r>
            <a:r>
              <a:rPr lang="cs-CZ" b="1" dirty="0">
                <a:latin typeface="+mj-lt"/>
              </a:rPr>
              <a:t>1. plánovací 2. provedení výzkumu 3. zpráva o provedeném výzkumu</a:t>
            </a:r>
            <a:r>
              <a:rPr lang="cs-CZ" dirty="0">
                <a:latin typeface="+mj-lt"/>
              </a:rPr>
              <a:t> </a:t>
            </a:r>
            <a:endParaRPr lang="cs-CZ">
              <a:latin typeface="+mj-lt"/>
            </a:endParaRPr>
          </a:p>
          <a:p>
            <a:pPr eaLnBrk="1" hangingPunct="1"/>
            <a:endParaRPr lang="cs-CZ">
              <a:latin typeface="+mj-lt"/>
            </a:endParaRPr>
          </a:p>
          <a:p>
            <a:pPr eaLnBrk="1" hangingPunct="1"/>
            <a:r>
              <a:rPr lang="cs-CZ" dirty="0">
                <a:latin typeface="+mj-lt"/>
              </a:rPr>
              <a:t>Zpráva (vědecký text) v podstatě shrnuje fáze výzkumu, je i tak napsaná.</a:t>
            </a:r>
            <a:endParaRPr lang="cs-CZ">
              <a:latin typeface="+mj-lt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/>
              <a:t>1. fáze (plánovací)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2438400" y="1600200"/>
            <a:ext cx="6400800" cy="4852988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Formálními výsledky této fáze jsou </a:t>
            </a:r>
            <a:r>
              <a:rPr lang="cs-CZ" sz="2400" b="1" dirty="0">
                <a:latin typeface="+mj-lt"/>
              </a:rPr>
              <a:t>návrh výzkumu</a:t>
            </a:r>
            <a:r>
              <a:rPr lang="cs-CZ" sz="2400" dirty="0">
                <a:latin typeface="+mj-lt"/>
              </a:rPr>
              <a:t> (</a:t>
            </a:r>
            <a:r>
              <a:rPr lang="cs-CZ" sz="2400" i="1" dirty="0" err="1">
                <a:latin typeface="+mj-lt"/>
              </a:rPr>
              <a:t>research</a:t>
            </a:r>
            <a:r>
              <a:rPr lang="cs-CZ" sz="2400" i="1" dirty="0">
                <a:latin typeface="+mj-lt"/>
              </a:rPr>
              <a:t> </a:t>
            </a:r>
            <a:r>
              <a:rPr lang="cs-CZ" sz="2400" i="1" dirty="0" err="1">
                <a:latin typeface="+mj-lt"/>
              </a:rPr>
              <a:t>proposal</a:t>
            </a:r>
            <a:r>
              <a:rPr lang="cs-CZ" sz="2400" dirty="0">
                <a:latin typeface="+mj-lt"/>
              </a:rPr>
              <a:t>) a </a:t>
            </a:r>
            <a:r>
              <a:rPr lang="cs-CZ" sz="2400" b="1" dirty="0">
                <a:latin typeface="+mj-lt"/>
              </a:rPr>
              <a:t>plán výzkumu</a:t>
            </a:r>
            <a:r>
              <a:rPr lang="cs-CZ" sz="2400" dirty="0">
                <a:latin typeface="+mj-lt"/>
              </a:rPr>
              <a:t> (</a:t>
            </a:r>
            <a:r>
              <a:rPr lang="cs-CZ" sz="2400" i="1" dirty="0" err="1">
                <a:latin typeface="+mj-lt"/>
              </a:rPr>
              <a:t>research</a:t>
            </a:r>
            <a:r>
              <a:rPr lang="cs-CZ" sz="2400" i="1" dirty="0">
                <a:latin typeface="+mj-lt"/>
              </a:rPr>
              <a:t> design</a:t>
            </a:r>
            <a:r>
              <a:rPr lang="cs-CZ" sz="2400" dirty="0">
                <a:latin typeface="+mj-lt"/>
              </a:rPr>
              <a:t>). 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Mezi oběma dokumenty existují podobnosti i rozdíly. </a:t>
            </a:r>
            <a:r>
              <a:rPr lang="cs-CZ" sz="2400" u="sng" dirty="0">
                <a:latin typeface="+mj-lt"/>
              </a:rPr>
              <a:t>Návrh výzkumu</a:t>
            </a:r>
            <a:r>
              <a:rPr lang="cs-CZ" sz="2400" dirty="0">
                <a:latin typeface="+mj-lt"/>
              </a:rPr>
              <a:t> je určen pro veřejnou prezentaci, získání byrokratického souhlasu s projektem či grantovou podporu výzkumu. </a:t>
            </a:r>
            <a:r>
              <a:rPr lang="cs-CZ" sz="2400" u="sng" dirty="0">
                <a:latin typeface="+mj-lt"/>
              </a:rPr>
              <a:t>Plán výzkumu</a:t>
            </a:r>
            <a:r>
              <a:rPr lang="cs-CZ" sz="2400" dirty="0">
                <a:latin typeface="+mj-lt"/>
              </a:rPr>
              <a:t> je specifičtější, podává </a:t>
            </a:r>
            <a:r>
              <a:rPr lang="cs-CZ" sz="2400" b="1" dirty="0">
                <a:latin typeface="+mj-lt"/>
              </a:rPr>
              <a:t>explicitní</a:t>
            </a:r>
            <a:r>
              <a:rPr lang="cs-CZ" sz="2400" dirty="0">
                <a:latin typeface="+mj-lt"/>
              </a:rPr>
              <a:t> informaci o rozhodnutích, vyplývajících z nutnosti redukce a transformace informací, snaží se je vysvětlit a obhájit jejich konzistenci způsobem, který umožňuje zpětné přezkoušení.</a:t>
            </a:r>
          </a:p>
          <a:p>
            <a:pPr eaLnBrk="1" hangingPunct="1">
              <a:lnSpc>
                <a:spcPct val="90000"/>
              </a:lnSpc>
            </a:pPr>
            <a:r>
              <a:rPr lang="cs-CZ" sz="2400" dirty="0">
                <a:latin typeface="+mj-lt"/>
              </a:rPr>
              <a:t>Fáze výzkumu se často navzájem prolínají. 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985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/>
              <a:t>Návrh výzkumu (obsah)</a:t>
            </a:r>
            <a:endParaRPr lang="cs-CZ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900113" y="1052513"/>
            <a:ext cx="7772400" cy="5656262"/>
          </a:xfrm>
        </p:spPr>
        <p:txBody>
          <a:bodyPr>
            <a:normAutofit/>
          </a:bodyPr>
          <a:lstStyle/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Titul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Formulace tématu (problému)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dirty="0">
                <a:latin typeface="+mj-lt"/>
              </a:rPr>
              <a:t>Cíle výzkumu a jejich význam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teoretické nebo metodologické oblasti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získání sumy nových informací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rozvoj výzkumných metod a technik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zisk znalosti o/porozumění problému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dirty="0">
                <a:latin typeface="+mj-lt"/>
              </a:rPr>
              <a:t>návod pro praxi (např. konkrétní politika)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Pozadí (diskuse o dosavadních výsledcích výzkumu v dané oblasti)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Výzkumný plán a metody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r>
              <a:rPr lang="cs-CZ" dirty="0">
                <a:latin typeface="+mj-lt"/>
              </a:rPr>
              <a:t>Finanční náročnost (odůvodnění), Harmonogram, Etické otázky, Očekávaný přínos, Problémy a omezení, Způsob prezentace výsledků</a:t>
            </a: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>
              <a:latin typeface="Calibri" pitchFamily="34" charset="0"/>
            </a:endParaRPr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8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None/>
              <a:defRPr/>
            </a:pPr>
            <a:endParaRPr lang="cs-CZ" sz="2000" dirty="0"/>
          </a:p>
          <a:p>
            <a:pPr marL="320040" indent="-320040" eaLnBrk="1" fontAlgn="auto" hangingPunct="1">
              <a:lnSpc>
                <a:spcPct val="90000"/>
              </a:lnSpc>
              <a:spcAft>
                <a:spcPts val="0"/>
              </a:spcAft>
              <a:buFontTx/>
              <a:buChar char="-"/>
              <a:defRPr/>
            </a:pPr>
            <a:endParaRPr lang="cs-CZ" sz="2000" dirty="0"/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569</TotalTime>
  <Words>2066</Words>
  <Application>Microsoft Office PowerPoint</Application>
  <PresentationFormat>Předvádění na obrazovce (4:3)</PresentationFormat>
  <Paragraphs>243</Paragraphs>
  <Slides>31</Slides>
  <Notes>4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7" baseType="lpstr">
      <vt:lpstr>Calibri</vt:lpstr>
      <vt:lpstr>Calibri Light</vt:lpstr>
      <vt:lpstr>Tahoma</vt:lpstr>
      <vt:lpstr>Tw Cen MT</vt:lpstr>
      <vt:lpstr>Wingdings</vt:lpstr>
      <vt:lpstr>Retrospektiva</vt:lpstr>
      <vt:lpstr>VÝZKUM V SOCIÁLNÍCH VĚDÁCH I.  (TYPY VÝZKUMU, STRUKTURA, TÉMA, RELEVANCE, VÝZKUMNÉ OTÁZKY)</vt:lpstr>
      <vt:lpstr>Sociálněvědný výzkum (research): definice</vt:lpstr>
      <vt:lpstr>Politologie/bss- aplikovaný nebo základní výzkum?</vt:lpstr>
      <vt:lpstr>Rozdíly v základním a aplikovaném výzkumu: PŘÍKLADY</vt:lpstr>
      <vt:lpstr>Základní a aplikovaný výzkum: rozdíly v motivaci vědce</vt:lpstr>
      <vt:lpstr>Cíle výzkumu (Blaikie 2001:72)</vt:lpstr>
      <vt:lpstr>(Praktický) výzkumný design sociálněvědního výzkumu</vt:lpstr>
      <vt:lpstr>1. fáze (plánovací)</vt:lpstr>
      <vt:lpstr>Návrh výzkumu (obsah)</vt:lpstr>
      <vt:lpstr>Plán výzkumu: obsah- (VYUŽIJE SE I VE VÝZKUMNÉ ZPRÁVĚ PO VÝZKUMU )</vt:lpstr>
      <vt:lpstr>NEBOLI (Blaikie 2001:42)</vt:lpstr>
      <vt:lpstr>VÝZKUM (VÝZVY)</vt:lpstr>
      <vt:lpstr>Výzkumné téma</vt:lpstr>
      <vt:lpstr>Příklad: JSOU TÉMATA, KTERÁ ZAJÍMAJÍ VĚDU, HORŠÍ NEŽ TA, KTERÁ ZAJÍMAJÍ PRAXI?</vt:lpstr>
      <vt:lpstr>Hledání výzkumného tématu podle von Alemanna </vt:lpstr>
      <vt:lpstr>Teoretická a sociální relevance výzkumné otázky</vt:lpstr>
      <vt:lpstr>Teoretická relevance: způsoby - POKUD TÉMA VYHOVUJE ASPOŇ V JEDNOM, JE TO OK</vt:lpstr>
      <vt:lpstr>Sociální relevance (kritéria)</vt:lpstr>
      <vt:lpstr>Banalita vs. Zkoumatelnost</vt:lpstr>
      <vt:lpstr>Cíle výzkumu a výzkumné otázky</vt:lpstr>
      <vt:lpstr>Klíčová rada</vt:lpstr>
      <vt:lpstr>Hierarchie výzkumných otázek</vt:lpstr>
      <vt:lpstr>Výzkumné oblasti a témata</vt:lpstr>
      <vt:lpstr>Příklady</vt:lpstr>
      <vt:lpstr>Obecné a specifické otázky</vt:lpstr>
      <vt:lpstr>Příklad:</vt:lpstr>
      <vt:lpstr>Specifičnost otázky a úroveň sběru dat</vt:lpstr>
      <vt:lpstr>Otázky při sběru dat</vt:lpstr>
      <vt:lpstr>Empirické kritérium pro otázky: DATA</vt:lpstr>
      <vt:lpstr>Př. „Má ČR provést volební reformu?“</vt:lpstr>
      <vt:lpstr>„Machiavellistická“ pravidla pro výzkumné otázky (Shively)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43</cp:revision>
  <dcterms:created xsi:type="dcterms:W3CDTF">2012-10-04T06:37:18Z</dcterms:created>
  <dcterms:modified xsi:type="dcterms:W3CDTF">2024-10-10T06:24:47Z</dcterms:modified>
</cp:coreProperties>
</file>