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5"/>
  </p:notesMasterIdLst>
  <p:sldIdLst>
    <p:sldId id="256" r:id="rId2"/>
    <p:sldId id="276" r:id="rId3"/>
    <p:sldId id="258" r:id="rId4"/>
    <p:sldId id="275" r:id="rId5"/>
    <p:sldId id="264" r:id="rId6"/>
    <p:sldId id="277" r:id="rId7"/>
    <p:sldId id="266" r:id="rId8"/>
    <p:sldId id="305" r:id="rId9"/>
    <p:sldId id="304" r:id="rId10"/>
    <p:sldId id="268" r:id="rId11"/>
    <p:sldId id="271" r:id="rId12"/>
    <p:sldId id="306" r:id="rId13"/>
    <p:sldId id="307" r:id="rId14"/>
    <p:sldId id="272" r:id="rId15"/>
    <p:sldId id="273" r:id="rId16"/>
    <p:sldId id="279" r:id="rId17"/>
    <p:sldId id="296" r:id="rId18"/>
    <p:sldId id="297" r:id="rId19"/>
    <p:sldId id="28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01" r:id="rId33"/>
    <p:sldId id="302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752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57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75D42EC-9BF7-4D44-BDAE-CD475875874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EB10EA0-2EC0-4B02-BDBD-4BF131F27CE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0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37839B1-7E29-4BD0-9028-18025A06710B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1B432AD-342A-42D0-9EE3-266EA57B98BC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39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DE53F0-CE12-4D92-A0DC-9AE609DB9A5E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2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7C4592C-34F0-434C-93EB-06B52CD29FB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3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815A475-AAE8-45B5-8EB2-82695987849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3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DA02F87-DA35-49E0-B0B6-30C8820FBD4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B92BC0D-052E-46B5-9268-2B2661E75CB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61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263C8EB-5030-4EB7-8C68-EA124B6BDC04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827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EE6F7D9-879E-44FF-8FD0-A788F333F67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 dirty="0">
                <a:latin typeface="Times New Roman" panose="02020603050405020304" pitchFamily="18" charset="0"/>
              </a:rPr>
              <a:t>937*643</a:t>
            </a:r>
            <a:r>
              <a:rPr lang="en-US" altLang="cs-CZ" dirty="0">
                <a:latin typeface="Times New Roman" panose="02020603050405020304" pitchFamily="18" charset="0"/>
              </a:rPr>
              <a:t>=602491</a:t>
            </a:r>
          </a:p>
          <a:p>
            <a:r>
              <a:rPr lang="en-US" altLang="cs-CZ" dirty="0">
                <a:latin typeface="Times New Roman" panose="02020603050405020304" pitchFamily="18" charset="0"/>
              </a:rPr>
              <a:t>521*911=474631</a:t>
            </a:r>
          </a:p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5144510-012C-43F8-9072-CA2A9EB246A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6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9A352ED-502A-444D-9A28-6F9AAF3C2625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43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CC68FE9-3541-492D-B8C9-96E3857DF5E2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4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3B3E9FF-9654-4CBA-A723-A69CC4343C1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1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35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6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49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371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6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0DBCAF4-5AAF-4A4A-8ECD-F92C963C2D2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3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0" y="792675"/>
            <a:ext cx="9144000" cy="333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 sz="4800" dirty="0"/>
              <a:t>Technologie, </a:t>
            </a:r>
            <a:r>
              <a:rPr lang="cs-CZ" sz="4800" dirty="0"/>
              <a:t>t</a:t>
            </a:r>
            <a:r>
              <a:rPr lang="en-US" sz="4800" dirty="0" err="1"/>
              <a:t>erminologie</a:t>
            </a:r>
            <a:r>
              <a:rPr lang="en" sz="4800" dirty="0"/>
              <a:t> a nástroje kybernetického boje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CCCCCC"/>
                </a:solidFill>
              </a:rPr>
              <a:t>BSS</a:t>
            </a:r>
            <a:r>
              <a:rPr lang="cs-CZ" dirty="0">
                <a:solidFill>
                  <a:srgbClr val="CCCCCC"/>
                </a:solidFill>
              </a:rPr>
              <a:t>b</a:t>
            </a:r>
            <a:r>
              <a:rPr lang="en-US" dirty="0">
                <a:solidFill>
                  <a:srgbClr val="CCCCCC"/>
                </a:solidFill>
              </a:rPr>
              <a:t>1</a:t>
            </a:r>
            <a:r>
              <a:rPr lang="en" dirty="0">
                <a:solidFill>
                  <a:srgbClr val="CCCCCC"/>
                </a:solidFill>
              </a:rPr>
              <a:t>152</a:t>
            </a:r>
          </a:p>
          <a:p>
            <a:pPr lvl="0" algn="r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CCCCCC"/>
                </a:solidFill>
              </a:rPr>
              <a:t>Jakub Drmola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152400"/>
            <a:ext cx="9144000" cy="50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152400"/>
            <a:ext cx="9144001" cy="587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08A8E-6E69-4A58-9539-8930E89E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1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C47C7-0C12-4A3E-8469-0843B4867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79" y="0"/>
            <a:ext cx="6431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Sociální inženýrství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využívání lidské hlouposti</a:t>
            </a:r>
            <a:r>
              <a:rPr lang="cs-CZ" dirty="0"/>
              <a:t> a naivity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phishing, spearphishing, whalephising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slabost a opakování hesel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přenosná média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9143999" cy="345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58262" y="3710354"/>
            <a:ext cx="8493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</a:t>
            </a:r>
            <a:r>
              <a:rPr lang="cs-CZ" sz="3000" dirty="0"/>
              <a:t>ž</a:t>
            </a:r>
            <a:r>
              <a:rPr lang="en-GB" sz="3000" dirty="0" err="1"/>
              <a:t>ivatelsk</a:t>
            </a:r>
            <a:r>
              <a:rPr lang="cs-CZ" sz="3000" dirty="0"/>
              <a:t>á</a:t>
            </a:r>
            <a:r>
              <a:rPr lang="en-GB" sz="3000" dirty="0"/>
              <a:t> </a:t>
            </a:r>
            <a:r>
              <a:rPr lang="en-GB" sz="3000" dirty="0" err="1"/>
              <a:t>podpora</a:t>
            </a:r>
            <a:r>
              <a:rPr lang="cs-CZ" sz="3000" dirty="0"/>
              <a:t>, servis, snaha pomoci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na živo, po telefonu, mailem, IM</a:t>
            </a:r>
            <a:endParaRPr lang="en-GB" sz="3000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cache-ec0.pinimg.com/736x/53/77/81/537781fbf8c01938221e48a5aef5f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2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904875"/>
            <a:ext cx="9142413" cy="29098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777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/>
        </p:nvGraphicFramePr>
        <p:xfrm>
          <a:off x="0" y="0"/>
          <a:ext cx="9144000" cy="7264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6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601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PIN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Freq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1234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10.713%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1.881%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1.197%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7777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0.745%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4444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0.526%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2222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6969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0.512%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9999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0.451%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3333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0.419%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5555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6666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0.366%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0.304%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8888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4321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0.290%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0.285%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200" y="4176713"/>
            <a:ext cx="7893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>
                <a:srgbClr val="EEEEEE"/>
              </a:buClr>
              <a:buSzPct val="45000"/>
            </a:pPr>
            <a:r>
              <a:rPr lang="cs-CZ" altLang="cs-CZ" sz="4000" b="1" dirty="0">
                <a:solidFill>
                  <a:srgbClr val="EEEEEE"/>
                </a:solidFill>
              </a:rPr>
              <a:t>Kryptologie</a:t>
            </a:r>
            <a:endParaRPr lang="en-GB" altLang="cs-CZ" sz="4000" b="1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ages.dailytech.com/nimage/22623_large_cyber-security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89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 err="1">
                <a:solidFill>
                  <a:srgbClr val="FFFFFF"/>
                </a:solidFill>
                <a:cs typeface="Arial" panose="020B0604020202020204" pitchFamily="34" charset="0"/>
              </a:rPr>
              <a:t>Histor</a:t>
            </a:r>
            <a:r>
              <a:rPr lang="cs-CZ" altLang="cs-CZ" sz="4800" b="1" dirty="0" err="1">
                <a:solidFill>
                  <a:srgbClr val="FFFFFF"/>
                </a:solidFill>
                <a:cs typeface="Arial" panose="020B0604020202020204" pitchFamily="34" charset="0"/>
              </a:rPr>
              <a:t>ie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od antiky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pozvolný vývoj až do novověku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revoluce ve 20. století (války)</a:t>
            </a: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současnost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0"/>
            <a:ext cx="5284787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9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57199" y="257053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Prolamování kódů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198" y="1956226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frekvenční analýza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repetice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chyby operátorů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kódové knihy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91919"/>
                </a:solidFill>
                <a:cs typeface="Arial" panose="020B0604020202020204" pitchFamily="34" charset="0"/>
              </a:rPr>
              <a:t>hrubá síla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2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4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457199" y="23360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Některé pojmy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8636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Steganogra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fie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kdysi a dnes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text, obrázky, hudba</a:t>
            </a: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, </a:t>
            </a:r>
            <a:r>
              <a:rPr lang="en-GB" altLang="cs-CZ" sz="2600" dirty="0" err="1">
                <a:solidFill>
                  <a:srgbClr val="191919"/>
                </a:solidFill>
                <a:cs typeface="Arial" panose="020B0604020202020204" pitchFamily="34" charset="0"/>
              </a:rPr>
              <a:t>neviditeln</a:t>
            </a: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ý inkoust…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Hash</a:t>
            </a: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+ salt</a:t>
            </a:r>
            <a:endParaRPr lang="cs-CZ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241300" lvl="2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Security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through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obscurity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dat, algoritmu, klíče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Symetrie a asymetrie šifer</a:t>
            </a:r>
          </a:p>
          <a:p>
            <a:pPr marL="1104900" lvl="3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>
                <a:solidFill>
                  <a:srgbClr val="191919"/>
                </a:solidFill>
                <a:cs typeface="Arial" panose="020B0604020202020204" pitchFamily="34" charset="0"/>
              </a:rPr>
              <a:t>handshake</a:t>
            </a: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5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6038"/>
            <a:ext cx="5183187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2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8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0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067801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71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Vymezení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b="1" u="sng" dirty="0"/>
              <a:t>kybernetické</a:t>
            </a:r>
            <a:r>
              <a:rPr lang="en" dirty="0"/>
              <a:t> útoky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tj. mimo EWar, InfoWar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satelity, C3, drony, atp.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všude a pořád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digitální podpis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bankovnictví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komunikace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TOR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e2ee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využití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0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58388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703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03237" y="400906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Řízení přístupu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5885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identifikace, autorizace, autentizace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 jste, znáte, máte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biometrika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výhody, nevýhody</a:t>
            </a: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FAR, FRR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09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sbiometrics.wikidot.com/local--files/start/Biometrics_traits_classification%5b1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2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</a:t>
            </a:r>
            <a:r>
              <a:rPr lang="en-GB" dirty="0" err="1"/>
              <a:t>chr</a:t>
            </a:r>
            <a:r>
              <a:rPr lang="cs-CZ" dirty="0" err="1"/>
              <a:t>áníme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CIA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Confidentiality</a:t>
            </a: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Integrity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Availability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3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Východiska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většina škod neúmyslná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bugy, nehody, přírodní katastrofy, ...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případně útoky zevnitř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např. nespokojení zaměstnanci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útoky v zásadě spočívají v nalezení a využití nějaké existující slabiny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lidské, strukturální, implementační, technické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neexistuje dokonalý systém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Častá tvrzení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„biliony útoků“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cs-CZ" dirty="0"/>
              <a:t>čím dál zranitelnější“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/>
              <a:t>airgap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466975"/>
            <a:ext cx="9144000" cy="4760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371D7-FF17-4C09-BA6E-52EFBC8D27E6}"/>
              </a:ext>
            </a:extLst>
          </p:cNvPr>
          <p:cNvSpPr txBox="1"/>
          <p:nvPr/>
        </p:nvSpPr>
        <p:spPr>
          <a:xfrm>
            <a:off x="1162050" y="333375"/>
            <a:ext cx="547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(D)DoS</a:t>
            </a:r>
            <a:endParaRPr lang="cs-CZ" sz="4400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C089-3C8B-4809-A707-A4DA57A1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A sophisticated DoS attack using large Botnet (Known as DDoS) [21] |  Download High-Resolution Scientific Diagram">
            <a:extLst>
              <a:ext uri="{FF2B5EF4-FFF2-40B4-BE49-F238E27FC236}">
                <a16:creationId xmlns:a16="http://schemas.microsoft.com/office/drawing/2014/main" id="{66F77AC1-C41C-4EF6-89A8-DB0745E5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" y="1845995"/>
            <a:ext cx="7179310" cy="48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3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oin the DDOS - 9GAG">
            <a:extLst>
              <a:ext uri="{FF2B5EF4-FFF2-40B4-BE49-F238E27FC236}">
                <a16:creationId xmlns:a16="http://schemas.microsoft.com/office/drawing/2014/main" id="{408E4A94-BBB9-456A-801C-7F29D637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67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ip Novák (@filip_novaak) / Twitter">
            <a:extLst>
              <a:ext uri="{FF2B5EF4-FFF2-40B4-BE49-F238E27FC236}">
                <a16:creationId xmlns:a16="http://schemas.microsoft.com/office/drawing/2014/main" id="{D2F85B4C-2AA9-435F-A964-ABC88019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3749207"/>
            <a:ext cx="6035040" cy="30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72473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351</Words>
  <Application>Microsoft Office PowerPoint</Application>
  <PresentationFormat>On-screen Show (4:3)</PresentationFormat>
  <Paragraphs>165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Microsoft YaHei</vt:lpstr>
      <vt:lpstr>Arial</vt:lpstr>
      <vt:lpstr>Courier New</vt:lpstr>
      <vt:lpstr>Times New Roman</vt:lpstr>
      <vt:lpstr>modern</vt:lpstr>
      <vt:lpstr>Technologie, terminologie a nástroje kybernetického boje</vt:lpstr>
      <vt:lpstr>PowerPoint Presentation</vt:lpstr>
      <vt:lpstr>Vymezení</vt:lpstr>
      <vt:lpstr>Co chráníme</vt:lpstr>
      <vt:lpstr>Východiska</vt:lpstr>
      <vt:lpstr>Častá tvrzení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Sociální inženýrství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Současné využití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a nástroje kybernetického boje</dc:title>
  <dc:creator>cloth</dc:creator>
  <cp:lastModifiedBy>Jakub Drmola</cp:lastModifiedBy>
  <cp:revision>19</cp:revision>
  <dcterms:modified xsi:type="dcterms:W3CDTF">2024-10-31T14:53:31Z</dcterms:modified>
</cp:coreProperties>
</file>