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351" r:id="rId2"/>
    <p:sldId id="365" r:id="rId3"/>
    <p:sldId id="380" r:id="rId4"/>
    <p:sldId id="369" r:id="rId5"/>
    <p:sldId id="371" r:id="rId6"/>
    <p:sldId id="470" r:id="rId7"/>
    <p:sldId id="370" r:id="rId8"/>
    <p:sldId id="374" r:id="rId9"/>
    <p:sldId id="466" r:id="rId10"/>
    <p:sldId id="463" r:id="rId11"/>
    <p:sldId id="378" r:id="rId12"/>
    <p:sldId id="376" r:id="rId13"/>
    <p:sldId id="467" r:id="rId14"/>
    <p:sldId id="468" r:id="rId15"/>
    <p:sldId id="382" r:id="rId16"/>
    <p:sldId id="352" r:id="rId17"/>
    <p:sldId id="421" r:id="rId18"/>
    <p:sldId id="422" r:id="rId19"/>
    <p:sldId id="424" r:id="rId20"/>
    <p:sldId id="425" r:id="rId21"/>
    <p:sldId id="428" r:id="rId22"/>
    <p:sldId id="429" r:id="rId23"/>
    <p:sldId id="471" r:id="rId24"/>
  </p:sldIdLst>
  <p:sldSz cx="9906000" cy="6858000" type="A4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77838" indent="-20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57263" indent="-428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436688" indent="-650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914525" indent="-857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FFA66-3DCF-EA47-BF33-31E9FC71D20F}" v="58" dt="2024-12-17T21:42:22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5118" autoAdjust="0"/>
  </p:normalViewPr>
  <p:slideViewPr>
    <p:cSldViewPr>
      <p:cViewPr varScale="1">
        <p:scale>
          <a:sx n="90" d="100"/>
          <a:sy n="90" d="100"/>
        </p:scale>
        <p:origin x="208" y="1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695D79F-5991-C9D4-23A2-4D7B7AC0BF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l" eaLnBrk="1" hangingPunct="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E292C1-B258-06A4-26AD-9E535E5F89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62975" tIns="31487" rIns="62975" bIns="31487" rtlCol="0"/>
          <a:lstStyle>
            <a:lvl1pPr algn="r" eaLnBrk="1" hangingPunct="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E514F4-1818-2F42-AD60-288B09B2A722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6F21E7C-3D98-216C-2E3C-007104622D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62975" tIns="31487" rIns="62975" bIns="31487" rtlCol="0" anchor="b"/>
          <a:lstStyle>
            <a:lvl1pPr algn="l" eaLnBrk="1" hangingPunct="1">
              <a:defRPr sz="8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3182F6F-E535-DB78-1C6E-6636FF1CA3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62975" tIns="31487" rIns="62975" bIns="314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6E4FE1F1-AB34-6A42-BA10-02A7B226CF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09C9B17-FDF1-D5A5-AAA0-CF29D7DE85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3323667-9B80-9B4A-5B31-7B7A85ECCD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3A7F23-9A11-9C42-8CFA-171CB0317E46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B1B5ACB-9700-27A5-FECE-20EAD9BE05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4A0F7109-56C2-9CD3-6F25-643F6A67F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5558" tIns="47779" rIns="95558" bIns="47779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C59C16-447E-2A15-4347-039020FD21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C4C220-94DA-0109-4E58-D8AE3DFC5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E47FD5-E59E-944C-B46E-2DA66245BC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838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263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688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4525" algn="l" defTabSz="95726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>
            <a:extLst>
              <a:ext uri="{FF2B5EF4-FFF2-40B4-BE49-F238E27FC236}">
                <a16:creationId xmlns:a16="http://schemas.microsoft.com/office/drawing/2014/main" id="{C43E671D-A0C2-D852-9343-D239E6D112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>
            <a:extLst>
              <a:ext uri="{FF2B5EF4-FFF2-40B4-BE49-F238E27FC236}">
                <a16:creationId xmlns:a16="http://schemas.microsoft.com/office/drawing/2014/main" id="{9B2A0970-5413-2968-1013-77BC8E066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88" eaLnBrk="1" hangingPunct="1">
              <a:spcBef>
                <a:spcPct val="0"/>
              </a:spcBef>
            </a:pPr>
            <a:endParaRPr lang="en-US" altLang="cs-CZ" sz="1200"/>
          </a:p>
        </p:txBody>
      </p:sp>
      <p:sp>
        <p:nvSpPr>
          <p:cNvPr id="8196" name="Zástupný symbol pro číslo snímku 3">
            <a:extLst>
              <a:ext uri="{FF2B5EF4-FFF2-40B4-BE49-F238E27FC236}">
                <a16:creationId xmlns:a16="http://schemas.microsoft.com/office/drawing/2014/main" id="{9B2C55B5-D322-AD62-741F-386F1C5B3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1175" indent="-19526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785813" indent="-15716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01725" indent="-15716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16050" indent="-15716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73250" indent="-1571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30450" indent="-1571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87650" indent="-1571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44850" indent="-1571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BD4515-7253-7C43-8753-89FD246ABBE2}" type="slidenum">
              <a:rPr lang="cs-CZ" altLang="cs-CZ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EEA00B5F-2D04-64BA-6D72-CCDECA408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B9FD0902-A808-DDEB-086B-DAF6F8D489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Karla Šlechtová a Lubomír Metnar</a:t>
            </a:r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3CD8009C-FD40-0351-648A-B2BB771E2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4B1F413-F0FA-D44D-9D3D-F46DCB4F4C5E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6B37CD30-0719-BC1A-337A-D1BAD7244F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9524A8B6-C2E4-0893-0F69-09C37961E6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54088" eaLnBrk="1" hangingPunct="1">
              <a:spcBef>
                <a:spcPct val="0"/>
              </a:spcBef>
            </a:pPr>
            <a:endParaRPr lang="en-US" altLang="cs-CZ" sz="1200"/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AF534A7A-0D29-33CF-644B-4F3B25DF1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1175" indent="-19526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785813" indent="-15716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01725" indent="-15716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16050" indent="-15716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73250" indent="-1571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30450" indent="-1571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87650" indent="-1571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44850" indent="-15716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2284A8-9855-3543-B85E-028D3C0D638C}" type="slidenum">
              <a:rPr lang="cs-CZ" altLang="cs-CZ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cs-CZ" altLang="cs-CZ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915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9156"/>
          <a:lstStyle>
            <a:lvl1pPr marL="0" marR="47891" indent="0" algn="r">
              <a:buNone/>
              <a:defRPr>
                <a:solidFill>
                  <a:schemeClr val="tx1"/>
                </a:solidFill>
              </a:defRPr>
            </a:lvl1pPr>
            <a:lvl2pPr marL="478908" indent="0" algn="ctr">
              <a:buNone/>
            </a:lvl2pPr>
            <a:lvl3pPr marL="957816" indent="0" algn="ctr">
              <a:buNone/>
            </a:lvl3pPr>
            <a:lvl4pPr marL="1436724" indent="0" algn="ctr">
              <a:buNone/>
            </a:lvl4pPr>
            <a:lvl5pPr marL="1915631" indent="0" algn="ctr">
              <a:buNone/>
            </a:lvl5pPr>
            <a:lvl6pPr marL="2394539" indent="0" algn="ctr">
              <a:buNone/>
            </a:lvl6pPr>
            <a:lvl7pPr marL="2873447" indent="0" algn="ctr">
              <a:buNone/>
            </a:lvl7pPr>
            <a:lvl8pPr marL="3352355" indent="0" algn="ctr">
              <a:buNone/>
            </a:lvl8pPr>
            <a:lvl9pPr marL="3831263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2" name="Zástupný symbol pro datum 29">
            <a:extLst>
              <a:ext uri="{FF2B5EF4-FFF2-40B4-BE49-F238E27FC236}">
                <a16:creationId xmlns:a16="http://schemas.microsoft.com/office/drawing/2014/main" id="{1A6BF313-0ECC-E412-2EF6-45610FA2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EDB0-D7FC-214F-8A03-12C12ED7B7C6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3" name="Zástupný symbol pro zápatí 18">
            <a:extLst>
              <a:ext uri="{FF2B5EF4-FFF2-40B4-BE49-F238E27FC236}">
                <a16:creationId xmlns:a16="http://schemas.microsoft.com/office/drawing/2014/main" id="{344FF2FF-F01F-CB20-BC17-879F76CF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6">
            <a:extLst>
              <a:ext uri="{FF2B5EF4-FFF2-40B4-BE49-F238E27FC236}">
                <a16:creationId xmlns:a16="http://schemas.microsoft.com/office/drawing/2014/main" id="{92AEDC1D-8B57-F2FE-233E-580339ED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D68F7DB-E54C-0646-8131-9429C706EE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4346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>
            <a:extLst>
              <a:ext uri="{FF2B5EF4-FFF2-40B4-BE49-F238E27FC236}">
                <a16:creationId xmlns:a16="http://schemas.microsoft.com/office/drawing/2014/main" id="{8D9FB0D3-62B5-ADEF-970F-7AB50112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1E0C7-7266-7F41-AF50-6EA4A8B88A46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5" name="Zástupný symbol pro zápatí 21">
            <a:extLst>
              <a:ext uri="{FF2B5EF4-FFF2-40B4-BE49-F238E27FC236}">
                <a16:creationId xmlns:a16="http://schemas.microsoft.com/office/drawing/2014/main" id="{A0F9369F-3AE8-B8F4-37EA-F16BF261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A0763A5A-6950-91A7-9872-4DC7821B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2F0C-2642-E74B-B6A9-17B1214FA6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004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>
            <a:extLst>
              <a:ext uri="{FF2B5EF4-FFF2-40B4-BE49-F238E27FC236}">
                <a16:creationId xmlns:a16="http://schemas.microsoft.com/office/drawing/2014/main" id="{C8F620C7-BE55-6858-EBBA-B87BD1F8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00B4-063A-1443-9C2E-56830FA709A8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5" name="Zástupný symbol pro zápatí 21">
            <a:extLst>
              <a:ext uri="{FF2B5EF4-FFF2-40B4-BE49-F238E27FC236}">
                <a16:creationId xmlns:a16="http://schemas.microsoft.com/office/drawing/2014/main" id="{03A9BB01-05B8-2C03-B2A3-3D0C499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4888D27B-1F44-3E23-65B8-E15B1D10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7059-8D41-C84A-A087-A00868F07B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01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9">
            <a:extLst>
              <a:ext uri="{FF2B5EF4-FFF2-40B4-BE49-F238E27FC236}">
                <a16:creationId xmlns:a16="http://schemas.microsoft.com/office/drawing/2014/main" id="{CE66686F-BB90-E811-C1DB-8F4A1555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6A026-60B1-8444-B824-7F7708B85D64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5" name="Zástupný symbol pro zápatí 21">
            <a:extLst>
              <a:ext uri="{FF2B5EF4-FFF2-40B4-BE49-F238E27FC236}">
                <a16:creationId xmlns:a16="http://schemas.microsoft.com/office/drawing/2014/main" id="{9FC429E9-92F0-11C6-A4DC-211FA9AE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F07051DE-B6FC-CB4D-19F0-874EAC04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C9B1-4B31-3B42-ACEE-F5AB31CEE7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283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5"/>
            <a:ext cx="8420100" cy="1509712"/>
          </a:xfrm>
        </p:spPr>
        <p:txBody>
          <a:bodyPr lIns="47891" rIns="47891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2B2BE8-D925-01B5-4208-05537B53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BC59-9CC5-734A-8774-AE8F32F9BCFD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11E8B6-2A02-2BBE-686F-72B418C9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98C487-FD5B-037F-F4EA-9316E47C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F38D8FD-70E6-9B46-821E-231C31FE36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4199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>
            <a:extLst>
              <a:ext uri="{FF2B5EF4-FFF2-40B4-BE49-F238E27FC236}">
                <a16:creationId xmlns:a16="http://schemas.microsoft.com/office/drawing/2014/main" id="{8BE99C23-603A-385B-C0EF-ECE31719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11CA-3D66-B242-9B1E-FCA57DBD786C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6" name="Zástupný symbol pro zápatí 21">
            <a:extLst>
              <a:ext uri="{FF2B5EF4-FFF2-40B4-BE49-F238E27FC236}">
                <a16:creationId xmlns:a16="http://schemas.microsoft.com/office/drawing/2014/main" id="{48490883-6292-6C22-AD13-3786FC68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C83128B4-536A-DB53-8CC5-02C864A2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2AE2-70D6-BF4F-9D41-48B9982335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275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7891" tIns="0" rIns="47891" bIns="0" anchor="ctr">
            <a:noAutofit/>
          </a:bodyPr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7891" tIns="0" rIns="47891" bIns="0" anchor="ctr"/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9">
            <a:extLst>
              <a:ext uri="{FF2B5EF4-FFF2-40B4-BE49-F238E27FC236}">
                <a16:creationId xmlns:a16="http://schemas.microsoft.com/office/drawing/2014/main" id="{E931B1F1-CFB6-C0CA-D4B1-F975B7A4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E6975-08C8-BC44-89E5-14F1693D1169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8" name="Zástupný symbol pro zápatí 21">
            <a:extLst>
              <a:ext uri="{FF2B5EF4-FFF2-40B4-BE49-F238E27FC236}">
                <a16:creationId xmlns:a16="http://schemas.microsoft.com/office/drawing/2014/main" id="{61FEDC0A-F36B-5F54-6C8C-5A3FD438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>
            <a:extLst>
              <a:ext uri="{FF2B5EF4-FFF2-40B4-BE49-F238E27FC236}">
                <a16:creationId xmlns:a16="http://schemas.microsoft.com/office/drawing/2014/main" id="{EC0046B3-541B-6AB4-FBD3-A2BA2B88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E6AC-AF09-FE4C-84A0-F8C15CBD1E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64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>
            <a:extLst>
              <a:ext uri="{FF2B5EF4-FFF2-40B4-BE49-F238E27FC236}">
                <a16:creationId xmlns:a16="http://schemas.microsoft.com/office/drawing/2014/main" id="{7FFCCF66-7EE8-BA13-15BF-61870CFF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3CDC-171E-204A-91DA-D6BD0EFA026F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4" name="Zástupný symbol pro zápatí 21">
            <a:extLst>
              <a:ext uri="{FF2B5EF4-FFF2-40B4-BE49-F238E27FC236}">
                <a16:creationId xmlns:a16="http://schemas.microsoft.com/office/drawing/2014/main" id="{4ECAF43A-1067-79FD-167A-C0CAA383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>
            <a:extLst>
              <a:ext uri="{FF2B5EF4-FFF2-40B4-BE49-F238E27FC236}">
                <a16:creationId xmlns:a16="http://schemas.microsoft.com/office/drawing/2014/main" id="{864744CC-8722-BFC5-2DB2-5E686AE7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13E6-C1D9-F94A-9A67-72B54ECB93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662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>
            <a:extLst>
              <a:ext uri="{FF2B5EF4-FFF2-40B4-BE49-F238E27FC236}">
                <a16:creationId xmlns:a16="http://schemas.microsoft.com/office/drawing/2014/main" id="{270C6B0C-4DB4-DA5C-B8AB-37719B38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EC26-674B-7445-87AA-D59534F90E80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3" name="Zástupný symbol pro zápatí 21">
            <a:extLst>
              <a:ext uri="{FF2B5EF4-FFF2-40B4-BE49-F238E27FC236}">
                <a16:creationId xmlns:a16="http://schemas.microsoft.com/office/drawing/2014/main" id="{0E899CF4-C0B8-11D2-2D0F-3047461D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>
            <a:extLst>
              <a:ext uri="{FF2B5EF4-FFF2-40B4-BE49-F238E27FC236}">
                <a16:creationId xmlns:a16="http://schemas.microsoft.com/office/drawing/2014/main" id="{37F96EBB-B335-E0D5-6F45-AE5AED13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3CC22-8F4A-D547-BFAB-412DE9ED75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965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9156" rIns="1915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0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9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19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9">
            <a:extLst>
              <a:ext uri="{FF2B5EF4-FFF2-40B4-BE49-F238E27FC236}">
                <a16:creationId xmlns:a16="http://schemas.microsoft.com/office/drawing/2014/main" id="{0989AD88-AC73-0C42-68B0-207CDB78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6B38-04D9-204E-9521-3FAC90870148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6" name="Zástupný symbol pro zápatí 21">
            <a:extLst>
              <a:ext uri="{FF2B5EF4-FFF2-40B4-BE49-F238E27FC236}">
                <a16:creationId xmlns:a16="http://schemas.microsoft.com/office/drawing/2014/main" id="{38037DBF-04B1-A525-BA8B-D11A9A394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C25122A3-5993-56D1-901E-77260F0D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5C09-41EB-DF4D-85FB-180CE340F7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159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13">
            <a:extLst>
              <a:ext uri="{FF2B5EF4-FFF2-40B4-BE49-F238E27FC236}">
                <a16:creationId xmlns:a16="http://schemas.microsoft.com/office/drawing/2014/main" id="{A1644755-5E6B-EA59-88C7-F5532522286C}"/>
              </a:ext>
            </a:extLst>
          </p:cNvPr>
          <p:cNvSpPr/>
          <p:nvPr/>
        </p:nvSpPr>
        <p:spPr>
          <a:xfrm rot="420000" flipV="1">
            <a:off x="3429000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úhlý trojúhelník 5">
            <a:extLst>
              <a:ext uri="{FF2B5EF4-FFF2-40B4-BE49-F238E27FC236}">
                <a16:creationId xmlns:a16="http://schemas.microsoft.com/office/drawing/2014/main" id="{6455623C-F99E-5E95-BBF8-6F1C0B6F4D43}"/>
              </a:ext>
            </a:extLst>
          </p:cNvPr>
          <p:cNvSpPr/>
          <p:nvPr/>
        </p:nvSpPr>
        <p:spPr>
          <a:xfrm rot="420000" flipV="1">
            <a:off x="8670925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lný tvar 3">
            <a:extLst>
              <a:ext uri="{FF2B5EF4-FFF2-40B4-BE49-F238E27FC236}">
                <a16:creationId xmlns:a16="http://schemas.microsoft.com/office/drawing/2014/main" id="{B48C39AD-4171-A38E-9F4A-E6B3035B355D}"/>
              </a:ext>
            </a:extLst>
          </p:cNvPr>
          <p:cNvSpPr>
            <a:spLocks/>
          </p:cNvSpPr>
          <p:nvPr/>
        </p:nvSpPr>
        <p:spPr bwMode="auto">
          <a:xfrm flipV="1">
            <a:off x="-11113" y="5816600"/>
            <a:ext cx="9928226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4">
            <a:extLst>
              <a:ext uri="{FF2B5EF4-FFF2-40B4-BE49-F238E27FC236}">
                <a16:creationId xmlns:a16="http://schemas.microsoft.com/office/drawing/2014/main" id="{2F368BA9-3F0D-4AAF-773C-5448D9B1FC9C}"/>
              </a:ext>
            </a:extLst>
          </p:cNvPr>
          <p:cNvSpPr>
            <a:spLocks/>
          </p:cNvSpPr>
          <p:nvPr/>
        </p:nvSpPr>
        <p:spPr bwMode="auto">
          <a:xfrm flipV="1">
            <a:off x="4746625" y="6219825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7891" rIns="47891" bIns="47891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7047" rIns="47891"/>
          <a:lstStyle>
            <a:lvl1pPr marL="0" indent="0" algn="l">
              <a:spcBef>
                <a:spcPts val="262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4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>
            <a:extLst>
              <a:ext uri="{FF2B5EF4-FFF2-40B4-BE49-F238E27FC236}">
                <a16:creationId xmlns:a16="http://schemas.microsoft.com/office/drawing/2014/main" id="{CFB81714-C67B-3C54-3AE0-2F618C59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4A18D-F63B-3F47-A44F-746536FB45E0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10" name="Zástupný symbol pro zápatí 5">
            <a:extLst>
              <a:ext uri="{FF2B5EF4-FFF2-40B4-BE49-F238E27FC236}">
                <a16:creationId xmlns:a16="http://schemas.microsoft.com/office/drawing/2014/main" id="{8B47D5B3-BDE4-103D-49E2-1A24804A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>
            <a:extLst>
              <a:ext uri="{FF2B5EF4-FFF2-40B4-BE49-F238E27FC236}">
                <a16:creationId xmlns:a16="http://schemas.microsoft.com/office/drawing/2014/main" id="{2E0D574B-EED9-5A04-4B9F-5EBD7F48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0300" y="6356350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6A8C4-FFBC-FD47-A2D5-F25E72CAA4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761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>
            <a:extLst>
              <a:ext uri="{FF2B5EF4-FFF2-40B4-BE49-F238E27FC236}">
                <a16:creationId xmlns:a16="http://schemas.microsoft.com/office/drawing/2014/main" id="{F0A95FC7-ACEE-643B-B735-CE1D08DEE864}"/>
              </a:ext>
            </a:extLst>
          </p:cNvPr>
          <p:cNvSpPr>
            <a:spLocks/>
          </p:cNvSpPr>
          <p:nvPr/>
        </p:nvSpPr>
        <p:spPr bwMode="auto">
          <a:xfrm>
            <a:off x="-11113" y="-7938"/>
            <a:ext cx="9928226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>
            <a:extLst>
              <a:ext uri="{FF2B5EF4-FFF2-40B4-BE49-F238E27FC236}">
                <a16:creationId xmlns:a16="http://schemas.microsoft.com/office/drawing/2014/main" id="{40F8CF71-12A7-52D3-8719-400DFF1B511A}"/>
              </a:ext>
            </a:extLst>
          </p:cNvPr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pro nadpis 8">
            <a:extLst>
              <a:ext uri="{FF2B5EF4-FFF2-40B4-BE49-F238E27FC236}">
                <a16:creationId xmlns:a16="http://schemas.microsoft.com/office/drawing/2014/main" id="{7267D548-790A-9CB1-2492-5D33B5F121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789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9" name="Zástupný symbol pro text 29">
            <a:extLst>
              <a:ext uri="{FF2B5EF4-FFF2-40B4-BE49-F238E27FC236}">
                <a16:creationId xmlns:a16="http://schemas.microsoft.com/office/drawing/2014/main" id="{8CAC55BA-320F-6CC7-8932-0B537B0B25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935163"/>
            <a:ext cx="89154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0" name="Zástupný symbol pro datum 9">
            <a:extLst>
              <a:ext uri="{FF2B5EF4-FFF2-40B4-BE49-F238E27FC236}">
                <a16:creationId xmlns:a16="http://schemas.microsoft.com/office/drawing/2014/main" id="{5501DF49-6F84-BB34-314D-4D36884BB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74DE9-AA41-1443-B779-A069E1E324F9}" type="datetimeFigureOut">
              <a:rPr lang="cs-CZ"/>
              <a:pPr>
                <a:defRPr/>
              </a:pPr>
              <a:t>17.12.2024</a:t>
            </a:fld>
            <a:endParaRPr lang="cs-CZ"/>
          </a:p>
        </p:txBody>
      </p:sp>
      <p:sp>
        <p:nvSpPr>
          <p:cNvPr id="22" name="Zástupný symbol pro zápatí 21">
            <a:extLst>
              <a:ext uri="{FF2B5EF4-FFF2-40B4-BE49-F238E27FC236}">
                <a16:creationId xmlns:a16="http://schemas.microsoft.com/office/drawing/2014/main" id="{3139DF3A-061C-D9E4-80F8-6AB2F6B5B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F1535E83-2BEC-ECDE-2DD6-BF28E4F7B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B7912714-DA37-C24A-B867-576E0FD84A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33" name="Skupina 1">
            <a:extLst>
              <a:ext uri="{FF2B5EF4-FFF2-40B4-BE49-F238E27FC236}">
                <a16:creationId xmlns:a16="http://schemas.microsoft.com/office/drawing/2014/main" id="{4D30C236-8C46-D86D-1BF6-9AE42EB6C1C8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203200"/>
            <a:ext cx="9945688" cy="647700"/>
            <a:chOff x="-19045" y="216550"/>
            <a:chExt cx="9180548" cy="649224"/>
          </a:xfrm>
        </p:grpSpPr>
        <p:grpSp>
          <p:nvGrpSpPr>
            <p:cNvPr id="1034" name="Volný tvar 11">
              <a:extLst>
                <a:ext uri="{FF2B5EF4-FFF2-40B4-BE49-F238E27FC236}">
                  <a16:creationId xmlns:a16="http://schemas.microsoft.com/office/drawing/2014/main" id="{921E6BB1-3E2E-DFD5-B6D6-C389F6527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" y="-25318"/>
              <a:ext cx="9120467" cy="1082040"/>
              <a:chOff x="0" y="-38100"/>
              <a:chExt cx="9880600" cy="1079500"/>
            </a:xfrm>
          </p:grpSpPr>
          <p:pic>
            <p:nvPicPr>
              <p:cNvPr id="1038" name="Volný tvar 11">
                <a:extLst>
                  <a:ext uri="{FF2B5EF4-FFF2-40B4-BE49-F238E27FC236}">
                    <a16:creationId xmlns:a16="http://schemas.microsoft.com/office/drawing/2014/main" id="{100A6151-930B-EE13-3B2E-D88D5175124F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38100"/>
                <a:ext cx="9880600" cy="1079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9" name="Text Box 11">
                <a:extLst>
                  <a:ext uri="{FF2B5EF4-FFF2-40B4-BE49-F238E27FC236}">
                    <a16:creationId xmlns:a16="http://schemas.microsoft.com/office/drawing/2014/main" id="{B97F99B2-3D28-E036-A929-53B146BAAA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64308">
                <a:off x="-30443" y="440705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altLang="cs-CZ">
                  <a:latin typeface="Constantia" panose="02030602050306030303" pitchFamily="18" charset="0"/>
                </a:endParaRPr>
              </a:p>
            </p:txBody>
          </p:sp>
        </p:grpSp>
        <p:sp>
          <p:nvSpPr>
            <p:cNvPr id="13" name="Volný tvar 12">
              <a:extLst>
                <a:ext uri="{FF2B5EF4-FFF2-40B4-BE49-F238E27FC236}">
                  <a16:creationId xmlns:a16="http://schemas.microsoft.com/office/drawing/2014/main" id="{D423689C-E73C-66E2-E860-F30D0C83567F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3" r:id="rId2"/>
    <p:sldLayoutId id="2147484082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83" r:id="rId9"/>
    <p:sldLayoutId id="2147484079" r:id="rId10"/>
    <p:sldLayoutId id="21474840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57263" indent="-2571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013" indent="-219075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350" indent="-219075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850" indent="-22029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413" indent="-19156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8758" indent="-19156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102" indent="-19156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1A5D9E7-9682-835E-9920-724F3B31E594}"/>
              </a:ext>
            </a:extLst>
          </p:cNvPr>
          <p:cNvSpPr txBox="1"/>
          <p:nvPr/>
        </p:nvSpPr>
        <p:spPr>
          <a:xfrm>
            <a:off x="0" y="4392613"/>
            <a:ext cx="9906000" cy="511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lIns="95782" tIns="47891" rIns="95782" bIns="47891">
            <a:spAutoFit/>
          </a:bodyPr>
          <a:lstStyle/>
          <a:p>
            <a:pPr algn="ctr" eaLnBrk="1" hangingPunct="1">
              <a:defRPr/>
            </a:pPr>
            <a:r>
              <a:rPr lang="cs-CZ" sz="2700" b="1" dirty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Josef Kraus, </a:t>
            </a:r>
            <a:r>
              <a:rPr lang="cs-CZ" sz="2700" b="1" dirty="0" err="1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Ph.D</a:t>
            </a:r>
            <a:endParaRPr lang="cs-CZ" sz="2700" b="1" dirty="0">
              <a:solidFill>
                <a:schemeClr val="bg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171" name="Nadpis 1">
            <a:extLst>
              <a:ext uri="{FF2B5EF4-FFF2-40B4-BE49-F238E27FC236}">
                <a16:creationId xmlns:a16="http://schemas.microsoft.com/office/drawing/2014/main" id="{55EE8900-E39E-5541-2620-26C3D23F16A4}"/>
              </a:ext>
            </a:extLst>
          </p:cNvPr>
          <p:cNvPicPr>
            <a:picLocks noGrp="1" noChangeArrowheads="1"/>
          </p:cNvPicPr>
          <p:nvPr>
            <p:ph type="ctr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371600"/>
            <a:ext cx="8521700" cy="24384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Obrázek 1">
            <a:extLst>
              <a:ext uri="{FF2B5EF4-FFF2-40B4-BE49-F238E27FC236}">
                <a16:creationId xmlns:a16="http://schemas.microsoft.com/office/drawing/2014/main" id="{7A465EC2-046D-AD28-95F5-6ECB5D6F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94251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ovéPole 2">
            <a:extLst>
              <a:ext uri="{FF2B5EF4-FFF2-40B4-BE49-F238E27FC236}">
                <a16:creationId xmlns:a16="http://schemas.microsoft.com/office/drawing/2014/main" id="{5E28423C-C092-BCA2-C7A8-28A61627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5732463"/>
            <a:ext cx="74882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2500"/>
              <a:t>Ekvivalent 1,5 % HDP pro rok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D787083-0FAF-EF7A-DF0B-EAB2B8C4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792163"/>
            <a:ext cx="9185275" cy="576262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 situace a AČR #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jsmearmada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8675" name="Picture 4" descr="Armáda ČR (@ArmadaCR) | Twitter">
            <a:extLst>
              <a:ext uri="{FF2B5EF4-FFF2-40B4-BE49-F238E27FC236}">
                <a16:creationId xmlns:a16="http://schemas.microsoft.com/office/drawing/2014/main" id="{39EC702E-9172-2237-7151-4AB52BE1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4151313"/>
            <a:ext cx="46196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Image">
            <a:extLst>
              <a:ext uri="{FF2B5EF4-FFF2-40B4-BE49-F238E27FC236}">
                <a16:creationId xmlns:a16="http://schemas.microsoft.com/office/drawing/2014/main" id="{3BC47BF6-EA3A-ABD9-E5CA-ECF10F59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8600"/>
            <a:ext cx="315436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Polní záložní zdravotnické zařízení P3Z v Letňanech - YouTube">
            <a:extLst>
              <a:ext uri="{FF2B5EF4-FFF2-40B4-BE49-F238E27FC236}">
                <a16:creationId xmlns:a16="http://schemas.microsoft.com/office/drawing/2014/main" id="{23588BDA-21B4-6153-4747-CE5B573C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509713"/>
            <a:ext cx="46974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Armáda ČR on Twitter: &quot;Naše odběrové místo v areálu @uvn_praha jede na plný  plyn. Do 15 minut oznamujeme výsledek antigenního testu. #JsmeArmada  #ArmadaPomaha… https://t.co/H3Yf8mgWMN&quot;">
            <a:extLst>
              <a:ext uri="{FF2B5EF4-FFF2-40B4-BE49-F238E27FC236}">
                <a16:creationId xmlns:a16="http://schemas.microsoft.com/office/drawing/2014/main" id="{762BA9EA-E9BD-4A3C-A0E0-781868FC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52963"/>
            <a:ext cx="325755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 descr="JsmeArmada - Twitter Search">
            <a:extLst>
              <a:ext uri="{FF2B5EF4-FFF2-40B4-BE49-F238E27FC236}">
                <a16:creationId xmlns:a16="http://schemas.microsoft.com/office/drawing/2014/main" id="{37149D53-F644-FD4D-5E4B-5A7D7412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4652963"/>
            <a:ext cx="220503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C0C07C48-6D42-00B2-0DB7-F076ED3C4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704850"/>
            <a:ext cx="8928100" cy="636588"/>
          </a:xfrm>
        </p:spPr>
        <p:txBody>
          <a:bodyPr/>
          <a:lstStyle/>
          <a:p>
            <a:r>
              <a:rPr lang="pl-PL" altLang="cs-CZ" sz="4000"/>
              <a:t>Hrozby a rizika spojená s realizací Koncepce</a:t>
            </a:r>
            <a:endParaRPr lang="cs-CZ" altLang="cs-CZ" sz="4000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625D4D22-8A50-8ADE-36B0-E99A8CB9D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" y="1628775"/>
            <a:ext cx="9577388" cy="2736850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pl-PL" altLang="cs-CZ" sz="2800" dirty="0">
                <a:latin typeface="+mj-lt"/>
              </a:rPr>
              <a:t>Pokles výkonu ekonomiky EU s dopady na ekonomiku ČR </a:t>
            </a:r>
            <a:br>
              <a:rPr lang="pl-PL" altLang="cs-CZ" sz="2800" dirty="0">
                <a:latin typeface="+mj-lt"/>
              </a:rPr>
            </a:br>
            <a:r>
              <a:rPr lang="pl-PL" altLang="cs-CZ" sz="2800" dirty="0">
                <a:latin typeface="+mj-lt"/>
              </a:rPr>
              <a:t>(ne 2 % růst)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pl-PL" altLang="cs-CZ" sz="2800" dirty="0">
                <a:latin typeface="+mj-lt"/>
              </a:rPr>
              <a:t>Nepředvídatelný zdrojový rámec a nedodržení </a:t>
            </a:r>
            <a:r>
              <a:rPr lang="pl-PL" altLang="cs-CZ" sz="2800" dirty="0" err="1">
                <a:latin typeface="+mj-lt"/>
              </a:rPr>
              <a:t>politických</a:t>
            </a:r>
            <a:r>
              <a:rPr lang="pl-PL" altLang="cs-CZ" sz="2800" dirty="0">
                <a:latin typeface="+mj-lt"/>
              </a:rPr>
              <a:t> </a:t>
            </a:r>
            <a:r>
              <a:rPr lang="pl-PL" altLang="cs-CZ" sz="2800" dirty="0" err="1">
                <a:latin typeface="+mj-lt"/>
              </a:rPr>
              <a:t>slibů</a:t>
            </a:r>
            <a:endParaRPr lang="pl-PL" altLang="cs-CZ" sz="2800" dirty="0">
              <a:latin typeface="+mj-lt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"/>
              <a:defRPr/>
            </a:pPr>
            <a:r>
              <a:rPr lang="cs-CZ" altLang="cs-CZ" sz="2800" dirty="0">
                <a:latin typeface="+mj-lt"/>
              </a:rPr>
              <a:t>Akviziční proces neodpovídající potřebám AČR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"/>
              <a:defRPr/>
            </a:pPr>
            <a:r>
              <a:rPr lang="cs-CZ" altLang="cs-CZ" sz="2800" dirty="0">
                <a:latin typeface="+mj-lt"/>
              </a:rPr>
              <a:t>Pokles konkurenceschopnosti AČR na trhu práce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"/>
              <a:defRPr/>
            </a:pPr>
            <a:r>
              <a:rPr lang="pl-PL" altLang="cs-CZ" sz="2800" dirty="0" err="1">
                <a:latin typeface="+mj-lt"/>
              </a:rPr>
              <a:t>Absence</a:t>
            </a:r>
            <a:r>
              <a:rPr lang="pl-PL" altLang="cs-CZ" sz="2800" dirty="0">
                <a:latin typeface="+mj-lt"/>
              </a:rPr>
              <a:t> strategie </a:t>
            </a:r>
            <a:r>
              <a:rPr lang="pl-PL" altLang="cs-CZ" sz="2800" dirty="0" err="1">
                <a:latin typeface="+mj-lt"/>
              </a:rPr>
              <a:t>rozvoje</a:t>
            </a:r>
            <a:r>
              <a:rPr lang="pl-PL" altLang="cs-CZ" sz="2800" dirty="0">
                <a:latin typeface="+mj-lt"/>
              </a:rPr>
              <a:t> </a:t>
            </a:r>
            <a:r>
              <a:rPr lang="pl-PL" altLang="cs-CZ" sz="2800" dirty="0" err="1">
                <a:latin typeface="+mj-lt"/>
              </a:rPr>
              <a:t>domácího</a:t>
            </a:r>
            <a:r>
              <a:rPr lang="pl-PL" altLang="cs-CZ" sz="2800" dirty="0">
                <a:latin typeface="+mj-lt"/>
              </a:rPr>
              <a:t> </a:t>
            </a:r>
            <a:r>
              <a:rPr lang="pl-PL" altLang="cs-CZ" sz="2800" dirty="0" err="1">
                <a:latin typeface="+mj-lt"/>
              </a:rPr>
              <a:t>obranného</a:t>
            </a:r>
            <a:r>
              <a:rPr lang="pl-PL" altLang="cs-CZ" sz="2800" dirty="0">
                <a:latin typeface="+mj-lt"/>
              </a:rPr>
              <a:t> </a:t>
            </a:r>
            <a:r>
              <a:rPr lang="pl-PL" altLang="cs-CZ" sz="2800" dirty="0" err="1">
                <a:latin typeface="+mj-lt"/>
              </a:rPr>
              <a:t>průmyslu</a:t>
            </a:r>
            <a:r>
              <a:rPr lang="pl-PL" altLang="cs-CZ" sz="2800" dirty="0">
                <a:latin typeface="+mj-lt"/>
              </a:rPr>
              <a:t> </a:t>
            </a: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"/>
              <a:defRPr/>
            </a:pPr>
            <a:r>
              <a:rPr lang="cs-CZ" altLang="cs-CZ" sz="2800" dirty="0">
                <a:latin typeface="+mj-lt"/>
              </a:rPr>
              <a:t>Neočekávaná změna ve vývoji bezpečnostního prostředí</a:t>
            </a:r>
            <a:endParaRPr lang="pl-PL" altLang="cs-CZ" sz="2800" dirty="0">
              <a:latin typeface="+mj-lt"/>
            </a:endParaRPr>
          </a:p>
          <a:p>
            <a:pPr>
              <a:lnSpc>
                <a:spcPct val="150000"/>
              </a:lnSpc>
              <a:buFont typeface="Wingdings 2" panose="05020102010507070707" pitchFamily="18" charset="2"/>
              <a:buChar char=""/>
              <a:defRPr/>
            </a:pPr>
            <a:endParaRPr lang="cs-CZ" altLang="cs-CZ" sz="2800" dirty="0">
              <a:latin typeface="+mj-lt"/>
            </a:endParaRP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cs-CZ" altLang="cs-CZ" sz="28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D1088A12-092E-2617-B250-C0392651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704850"/>
            <a:ext cx="8928100" cy="636588"/>
          </a:xfrm>
        </p:spPr>
        <p:txBody>
          <a:bodyPr/>
          <a:lstStyle/>
          <a:p>
            <a:r>
              <a:rPr lang="pl-PL" altLang="cs-CZ" sz="4000"/>
              <a:t>Ukrajinské „zemětřesení”</a:t>
            </a:r>
            <a:endParaRPr lang="cs-CZ" altLang="cs-CZ" sz="4000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7E383298-82F1-F581-5013-DE86547C3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" y="1557338"/>
            <a:ext cx="9758363" cy="5472112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100" dirty="0">
                <a:latin typeface="+mj-lt"/>
              </a:rPr>
              <a:t>Velká materiální, lidská, finanční a energetická podpora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900" dirty="0">
                <a:latin typeface="+mj-lt"/>
              </a:rPr>
              <a:t>Orientace na východní hrozbu (ukrajinizace AČR?)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900" dirty="0">
                <a:latin typeface="+mj-lt"/>
              </a:rPr>
              <a:t>Přeskupení sil</a:t>
            </a:r>
          </a:p>
          <a:p>
            <a:pPr lvl="2">
              <a:buFont typeface="Wingdings 2" panose="05020102010507070707" pitchFamily="18" charset="2"/>
              <a:buChar char=""/>
              <a:defRPr/>
            </a:pPr>
            <a:r>
              <a:rPr lang="cs-CZ" altLang="cs-CZ" sz="2600" dirty="0">
                <a:latin typeface="+mj-lt"/>
              </a:rPr>
              <a:t>Rušení afrických misí</a:t>
            </a:r>
          </a:p>
          <a:p>
            <a:pPr lvl="2">
              <a:buFont typeface="Wingdings 2" panose="05020102010507070707" pitchFamily="18" charset="2"/>
              <a:buChar char=""/>
              <a:defRPr/>
            </a:pPr>
            <a:r>
              <a:rPr lang="cs-CZ" altLang="cs-CZ" sz="2600" dirty="0">
                <a:latin typeface="+mj-lt"/>
              </a:rPr>
              <a:t>Důraz na Slovensko a Pobaltí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900" dirty="0">
                <a:latin typeface="+mj-lt"/>
              </a:rPr>
              <a:t>Revize plánu obrany ČR (poslední aktualizace 2011)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900" dirty="0">
                <a:latin typeface="+mj-lt"/>
              </a:rPr>
              <a:t>Vyprazdňování skladových zásob </a:t>
            </a:r>
          </a:p>
          <a:p>
            <a:pPr lvl="2">
              <a:buFont typeface="Wingdings 2" panose="05020102010507070707" pitchFamily="18" charset="2"/>
              <a:buChar char=""/>
              <a:defRPr/>
            </a:pPr>
            <a:r>
              <a:rPr lang="cs-CZ" altLang="cs-CZ" sz="2600" dirty="0">
                <a:latin typeface="+mj-lt"/>
              </a:rPr>
              <a:t>Pomalá výroba a dodávky</a:t>
            </a:r>
          </a:p>
          <a:p>
            <a:pPr lvl="2">
              <a:buFont typeface="Wingdings 2" panose="05020102010507070707" pitchFamily="18" charset="2"/>
              <a:buChar char=""/>
              <a:defRPr/>
            </a:pPr>
            <a:r>
              <a:rPr lang="cs-CZ" altLang="cs-CZ" sz="2600" dirty="0">
                <a:latin typeface="+mj-lt"/>
              </a:rPr>
              <a:t>Zvýšená poptávka na celosvětovém trhu – růst ceny, nedostatek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9E32852D-390B-834A-A321-3759EBC8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704850"/>
            <a:ext cx="8928100" cy="636588"/>
          </a:xfrm>
        </p:spPr>
        <p:txBody>
          <a:bodyPr/>
          <a:lstStyle/>
          <a:p>
            <a:r>
              <a:rPr lang="pl-PL" altLang="cs-CZ" sz="4000"/>
              <a:t>Ukrajinské „zemětřesení”</a:t>
            </a:r>
            <a:endParaRPr lang="cs-CZ" altLang="cs-CZ" sz="4000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6243A29E-D0D0-7DE5-27DC-C04E3A03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" y="1412875"/>
            <a:ext cx="9758363" cy="5616575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100" dirty="0">
                <a:latin typeface="+mj-lt"/>
              </a:rPr>
              <a:t>Ekonomické problémy a drahá AČR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900" dirty="0">
                <a:latin typeface="+mj-lt"/>
              </a:rPr>
              <a:t>Vyšší náklady na provoz OS</a:t>
            </a:r>
          </a:p>
          <a:p>
            <a:pPr lvl="2">
              <a:buFont typeface="Wingdings 2" panose="05020102010507070707" pitchFamily="18" charset="2"/>
              <a:buChar char=""/>
              <a:defRPr/>
            </a:pPr>
            <a:r>
              <a:rPr lang="cs-CZ" altLang="cs-CZ" sz="2600" dirty="0">
                <a:latin typeface="+mj-lt"/>
              </a:rPr>
              <a:t>Energie, pohonné hmoty</a:t>
            </a:r>
          </a:p>
          <a:p>
            <a:pPr lvl="2">
              <a:buFont typeface="Wingdings 2" panose="05020102010507070707" pitchFamily="18" charset="2"/>
              <a:buChar char=""/>
              <a:defRPr/>
            </a:pPr>
            <a:r>
              <a:rPr lang="cs-CZ" altLang="cs-CZ" sz="2600" dirty="0">
                <a:latin typeface="+mj-lt"/>
              </a:rPr>
              <a:t>Inflace – mzdy, nákup zboží</a:t>
            </a:r>
          </a:p>
          <a:p>
            <a:pPr lvl="2">
              <a:buFont typeface="Wingdings 2" panose="05020102010507070707" pitchFamily="18" charset="2"/>
              <a:buChar char=""/>
              <a:defRPr/>
            </a:pPr>
            <a:r>
              <a:rPr lang="cs-CZ" altLang="cs-CZ" sz="2600" dirty="0">
                <a:latin typeface="+mj-lt"/>
              </a:rPr>
              <a:t>Zvýšení výdajů a nákladů jde proti deklarované snaze šetřit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900" dirty="0">
                <a:latin typeface="+mj-lt"/>
              </a:rPr>
              <a:t>Malý růst / stagnace HDP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100" dirty="0">
                <a:latin typeface="+mj-lt"/>
              </a:rPr>
              <a:t>Ruské informační a psychologické působení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900" dirty="0">
                <a:latin typeface="+mj-lt"/>
              </a:rPr>
              <a:t>Odolnost příslušníků AČR X úspěch ruské propagandy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endParaRPr lang="cs-CZ" altLang="cs-CZ" sz="2900" dirty="0">
              <a:latin typeface="+mj-lt"/>
            </a:endParaRP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100" dirty="0">
                <a:latin typeface="+mj-lt"/>
              </a:rPr>
              <a:t>Zvýší se či sníží ochota veřejnosti financovat obranu?</a:t>
            </a:r>
            <a:endParaRPr lang="cs-CZ" altLang="cs-CZ" sz="2600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3B3E49F5-C33D-E43E-1DD3-983F1EAA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765175"/>
            <a:ext cx="9758363" cy="636588"/>
          </a:xfrm>
        </p:spPr>
        <p:txBody>
          <a:bodyPr/>
          <a:lstStyle/>
          <a:p>
            <a:r>
              <a:rPr lang="pl-PL" altLang="cs-CZ" sz="4000"/>
              <a:t>Ukrajinské „zemětřesení” - Lessons learned </a:t>
            </a:r>
            <a:endParaRPr lang="cs-CZ" altLang="cs-CZ" sz="4000"/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24AE0B98-4EFD-4FDE-B5E9-37C629BF2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563" y="1762125"/>
            <a:ext cx="9758362" cy="5543550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100" dirty="0">
                <a:latin typeface="+mj-lt"/>
              </a:rPr>
              <a:t>Rozvíření odborné i laické diskuze nad podobou, schopnostmi a účelem AČR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100" dirty="0">
                <a:latin typeface="+mj-lt"/>
              </a:rPr>
              <a:t>Posílení pozice dělostřelectva a PVO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100" dirty="0">
                <a:latin typeface="+mj-lt"/>
              </a:rPr>
              <a:t>Udržení schopnosti nadzvukového letectva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100" dirty="0">
                <a:latin typeface="+mj-lt"/>
              </a:rPr>
              <a:t>Zvýšený zájem o bezpilotní prostředky u obrany i útoku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900" dirty="0">
                <a:latin typeface="+mj-lt"/>
              </a:rPr>
              <a:t>Dopad na velení a řízení?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900" dirty="0">
                <a:latin typeface="+mj-lt"/>
              </a:rPr>
              <a:t>Proměna taktiky rozmisťování, přesunu, pohybu…?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100" dirty="0">
                <a:latin typeface="+mj-lt"/>
              </a:rPr>
              <a:t>Zvýšený důraz na menší, levnější a mobilnější zbraně?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pl-PL" altLang="cs-CZ" sz="3100" dirty="0">
                <a:latin typeface="+mj-lt"/>
              </a:rPr>
              <a:t>Školení, cvičení a příprava veřejnosti?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7" descr="http://i.ytimg.com/vi/EFhii04Piww/maxresdefault.jpg">
            <a:extLst>
              <a:ext uri="{FF2B5EF4-FFF2-40B4-BE49-F238E27FC236}">
                <a16:creationId xmlns:a16="http://schemas.microsoft.com/office/drawing/2014/main" id="{C97F92AC-3590-CE19-53AC-FB51716C9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3788"/>
            <a:ext cx="99060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4158547-C1F0-754E-C7B6-A125087240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500" dirty="0"/>
              <a:t>Otázky?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F5D69560-7E05-B567-73AC-1CC4BE37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747713"/>
            <a:ext cx="8915400" cy="779462"/>
          </a:xfrm>
        </p:spPr>
        <p:txBody>
          <a:bodyPr/>
          <a:lstStyle/>
          <a:p>
            <a:pPr eaLnBrk="1" hangingPunct="1"/>
            <a:r>
              <a:rPr lang="cs-CZ" altLang="cs-CZ" sz="5400"/>
              <a:t>Příčiny privatizace bezpečnosti</a:t>
            </a:r>
            <a:endParaRPr lang="cs-CZ" altLang="cs-CZ">
              <a:solidFill>
                <a:srgbClr val="7B9899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761805-CF12-A956-D2E0-D6033F8FFC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00025" y="1649413"/>
            <a:ext cx="9212263" cy="507047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100" dirty="0"/>
              <a:t>Konec studené války</a:t>
            </a:r>
            <a:br>
              <a:rPr lang="cs-CZ" dirty="0"/>
            </a:br>
            <a:r>
              <a:rPr lang="cs-CZ" dirty="0"/>
              <a:t>	</a:t>
            </a:r>
            <a:r>
              <a:rPr lang="cs-CZ" sz="2800" dirty="0"/>
              <a:t>-mnoho vojáků na pracovním trhu</a:t>
            </a:r>
            <a:br>
              <a:rPr lang="cs-CZ" sz="2800" dirty="0"/>
            </a:br>
            <a:r>
              <a:rPr lang="cs-CZ" sz="2800" dirty="0"/>
              <a:t>	-mocenské vakuum v zemích třetího světa</a:t>
            </a:r>
            <a:br>
              <a:rPr lang="cs-CZ" sz="2800" dirty="0"/>
            </a:br>
            <a:r>
              <a:rPr lang="cs-CZ" sz="2800" dirty="0"/>
              <a:t>	-otevření trhu se zbraněmi a přetlak nabídky</a:t>
            </a:r>
            <a:br>
              <a:rPr lang="cs-CZ" sz="1800" dirty="0"/>
            </a:br>
            <a:endParaRPr lang="cs-CZ" sz="1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100" dirty="0"/>
              <a:t>Profesionalizace řady západních armád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31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100" dirty="0"/>
              <a:t>Otevření trhu se zbraněmi</a:t>
            </a:r>
            <a:br>
              <a:rPr lang="cs-CZ" sz="3100" dirty="0"/>
            </a:br>
            <a:endParaRPr lang="cs-CZ" sz="31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100" dirty="0"/>
              <a:t>Větší technická náročnost řízení </a:t>
            </a:r>
            <a:br>
              <a:rPr lang="cs-CZ" sz="3100" dirty="0"/>
            </a:br>
            <a:r>
              <a:rPr lang="cs-CZ" sz="3100" dirty="0"/>
              <a:t>a kontroly</a:t>
            </a:r>
            <a:br>
              <a:rPr lang="cs-CZ" sz="3100" dirty="0"/>
            </a:br>
            <a:endParaRPr lang="cs-CZ" sz="31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100" dirty="0"/>
              <a:t>Globalizace a deregulace </a:t>
            </a:r>
            <a:br>
              <a:rPr lang="cs-CZ" sz="3100" dirty="0"/>
            </a:br>
            <a:r>
              <a:rPr lang="cs-CZ" sz="3100" dirty="0"/>
              <a:t>mezinárodního trhu</a:t>
            </a:r>
            <a:br>
              <a:rPr lang="cs-CZ" sz="3100" dirty="0"/>
            </a:br>
            <a:endParaRPr lang="cs-CZ" sz="31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3100" dirty="0"/>
              <a:t>Válka v Afghánistánu a Iráku</a:t>
            </a:r>
          </a:p>
        </p:txBody>
      </p:sp>
      <p:pic>
        <p:nvPicPr>
          <p:cNvPr id="8196" name="Picture 5" descr="http://static01.nyt.com/images/2014/06/30/us/JP-BLACKWATER/JP-BLACKWATER-master675.jpg">
            <a:extLst>
              <a:ext uri="{FF2B5EF4-FFF2-40B4-BE49-F238E27FC236}">
                <a16:creationId xmlns:a16="http://schemas.microsoft.com/office/drawing/2014/main" id="{84AD49B3-888B-7D1A-568A-1A104FD6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3716338"/>
            <a:ext cx="44846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A1D2CBA7-5A5D-9E5B-D6B2-C09B3768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3" y="704850"/>
            <a:ext cx="7697787" cy="708025"/>
          </a:xfrm>
        </p:spPr>
        <p:txBody>
          <a:bodyPr/>
          <a:lstStyle/>
          <a:p>
            <a:pPr eaLnBrk="1" hangingPunct="1"/>
            <a:r>
              <a:rPr lang="cs-CZ" altLang="cs-CZ" sz="5400"/>
              <a:t>Žoldáctví a PMC</a:t>
            </a:r>
            <a:endParaRPr lang="cs-CZ" altLang="cs-CZ">
              <a:solidFill>
                <a:srgbClr val="7B9899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3328F7-8770-23E3-AB89-3DF5B4A457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3050" y="1773238"/>
            <a:ext cx="9212263" cy="47815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Žoldáci jsou jednotlivci bojující kvůli finančnímu zisku v cizích válkách</a:t>
            </a:r>
            <a:br>
              <a:rPr lang="cs-CZ" dirty="0"/>
            </a:br>
            <a:br>
              <a:rPr lang="cs-CZ" dirty="0"/>
            </a:br>
            <a:r>
              <a:rPr lang="cs-CZ" sz="2200" dirty="0"/>
              <a:t>- žoldáctví je zakázáno mezinárodním právem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-Na rozdíl od PMC - žoldáci dočasnými ad hoc vytvořenými skupinkami bojovníků, </a:t>
            </a:r>
            <a:r>
              <a:rPr lang="cs-CZ" sz="2200" dirty="0" err="1"/>
              <a:t>rekrutace</a:t>
            </a:r>
            <a:r>
              <a:rPr lang="cs-CZ" sz="2200" dirty="0"/>
              <a:t> nepřímými cestami (vyhnutí se právním postihům)</a:t>
            </a:r>
            <a:br>
              <a:rPr lang="cs-CZ" sz="1800" dirty="0"/>
            </a:br>
            <a:endParaRPr lang="cs-CZ" sz="1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PMC (</a:t>
            </a:r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Military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)</a:t>
            </a:r>
            <a:br>
              <a:rPr lang="cs-CZ" dirty="0"/>
            </a:br>
            <a:br>
              <a:rPr lang="cs-CZ" dirty="0"/>
            </a:br>
            <a:r>
              <a:rPr lang="cs-CZ" sz="2200" dirty="0"/>
              <a:t>-  Společnost, která kvůli zisku poskytuje služby, které dříve zastávaly národní vojska, včetně vojenského tréninku, zpravodajství, logistiky, útočného boje, stejně jako zabezpečení konfliktních zón.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99072C63-6C7E-086C-83BB-A618C142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704850"/>
            <a:ext cx="8634412" cy="708025"/>
          </a:xfrm>
        </p:spPr>
        <p:txBody>
          <a:bodyPr/>
          <a:lstStyle/>
          <a:p>
            <a:pPr eaLnBrk="1" hangingPunct="1"/>
            <a:r>
              <a:rPr lang="cs-CZ" altLang="cs-CZ" sz="5400"/>
              <a:t>Služby PMC</a:t>
            </a:r>
            <a:endParaRPr lang="cs-CZ" altLang="cs-CZ">
              <a:solidFill>
                <a:srgbClr val="7B9899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3AE1F6-7498-3576-1BAA-4BE75E541E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7025" y="1527175"/>
            <a:ext cx="9212263" cy="507047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600" dirty="0"/>
              <a:t>Konzultace: </a:t>
            </a:r>
            <a:r>
              <a:rPr lang="cs-CZ" sz="2300" dirty="0"/>
              <a:t>vše od rad až po reformu a restrukturalizaci ozbrojených sil</a:t>
            </a:r>
            <a:br>
              <a:rPr lang="cs-CZ" sz="2200" dirty="0"/>
            </a:br>
            <a:endParaRPr lang="cs-CZ" sz="22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600" dirty="0"/>
              <a:t>Výcvik: </a:t>
            </a:r>
            <a:r>
              <a:rPr lang="cs-CZ" sz="2300" dirty="0"/>
              <a:t>Jedna z hlavních aktivit PMC - </a:t>
            </a:r>
            <a:r>
              <a:rPr lang="cs-CZ" sz="2300" i="1" dirty="0" err="1"/>
              <a:t>Executive</a:t>
            </a:r>
            <a:r>
              <a:rPr lang="cs-CZ" sz="2300" i="1" dirty="0"/>
              <a:t> </a:t>
            </a:r>
            <a:r>
              <a:rPr lang="cs-CZ" sz="2300" i="1" dirty="0" err="1"/>
              <a:t>Outcomes</a:t>
            </a:r>
            <a:r>
              <a:rPr lang="cs-CZ" sz="2300" dirty="0"/>
              <a:t> (Sierra </a:t>
            </a:r>
            <a:r>
              <a:rPr lang="cs-CZ" sz="2300" dirty="0" err="1"/>
              <a:t>Leone</a:t>
            </a:r>
            <a:r>
              <a:rPr lang="cs-CZ" sz="2300" dirty="0"/>
              <a:t>), </a:t>
            </a:r>
            <a:r>
              <a:rPr lang="cs-CZ" sz="2300" i="1" dirty="0" err="1"/>
              <a:t>Vinnel</a:t>
            </a:r>
            <a:r>
              <a:rPr lang="cs-CZ" sz="2300" i="1" dirty="0"/>
              <a:t> </a:t>
            </a:r>
            <a:r>
              <a:rPr lang="cs-CZ" sz="2300" dirty="0"/>
              <a:t>a</a:t>
            </a:r>
            <a:r>
              <a:rPr lang="cs-CZ" sz="2300" i="1" dirty="0"/>
              <a:t> </a:t>
            </a:r>
            <a:r>
              <a:rPr lang="cs-CZ" sz="2300" i="1" dirty="0" err="1"/>
              <a:t>Booz</a:t>
            </a:r>
            <a:r>
              <a:rPr lang="cs-CZ" sz="2300" i="1" dirty="0"/>
              <a:t> Allen &amp; </a:t>
            </a:r>
            <a:r>
              <a:rPr lang="cs-CZ" sz="2300" i="1" dirty="0" err="1"/>
              <a:t>Hamilton</a:t>
            </a:r>
            <a:r>
              <a:rPr lang="cs-CZ" sz="2300" i="1" dirty="0"/>
              <a:t> (</a:t>
            </a:r>
            <a:r>
              <a:rPr lang="cs-CZ" sz="2300" dirty="0"/>
              <a:t>Saúdská národní garda)</a:t>
            </a:r>
            <a:br>
              <a:rPr lang="cs-CZ" sz="2000" dirty="0"/>
            </a:br>
            <a:endParaRPr lang="cs-CZ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600" dirty="0"/>
              <a:t>Logistika: </a:t>
            </a:r>
            <a:r>
              <a:rPr lang="cs-CZ" sz="2300" i="1" dirty="0" err="1"/>
              <a:t>Kellogg</a:t>
            </a:r>
            <a:r>
              <a:rPr lang="cs-CZ" sz="2300" i="1" dirty="0"/>
              <a:t> </a:t>
            </a:r>
            <a:r>
              <a:rPr lang="cs-CZ" sz="2300" dirty="0"/>
              <a:t>zajišťuje americké armádě vše od zásobení kasáren materiálem či potravinami přes doručování pošty, čištění vody až po repatriaci těl. </a:t>
            </a:r>
            <a:br>
              <a:rPr lang="cs-CZ" sz="2000" dirty="0"/>
            </a:br>
            <a:endParaRPr lang="cs-CZ" sz="20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600" dirty="0"/>
              <a:t>Údržba bojové techniky: </a:t>
            </a:r>
            <a:r>
              <a:rPr lang="cs-CZ" sz="2300" dirty="0"/>
              <a:t>samotní výrobci (</a:t>
            </a:r>
            <a:r>
              <a:rPr lang="cs-CZ" sz="2300" i="1" dirty="0" err="1"/>
              <a:t>Lockheed</a:t>
            </a:r>
            <a:r>
              <a:rPr lang="cs-CZ" sz="2300" i="1" dirty="0"/>
              <a:t> Martin, </a:t>
            </a:r>
            <a:r>
              <a:rPr lang="cs-CZ" sz="2300" i="1" dirty="0" err="1"/>
              <a:t>Boeing</a:t>
            </a:r>
            <a:r>
              <a:rPr lang="cs-CZ" sz="2300" dirty="0"/>
              <a:t>) i PMC. Soukromý sektor se stará o 28 % všech zbraňových systémů US </a:t>
            </a:r>
            <a:r>
              <a:rPr lang="cs-CZ" sz="2300" dirty="0" err="1"/>
              <a:t>Army</a:t>
            </a:r>
            <a:br>
              <a:rPr lang="cs-CZ" sz="1800" dirty="0"/>
            </a:br>
            <a:endParaRPr lang="cs-CZ" sz="1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600" dirty="0"/>
              <a:t>Zpravodajství, rekognoskace, dozor a monitorování:</a:t>
            </a:r>
            <a:br>
              <a:rPr lang="cs-CZ" sz="2400" dirty="0"/>
            </a:br>
            <a:r>
              <a:rPr lang="cs-CZ" sz="2300" i="1" dirty="0"/>
              <a:t>Diligence</a:t>
            </a:r>
            <a:r>
              <a:rPr lang="cs-CZ" sz="2300" dirty="0"/>
              <a:t> zpravodajská data a analýzy, </a:t>
            </a:r>
            <a:r>
              <a:rPr lang="cs-CZ" sz="2300" i="1" dirty="0"/>
              <a:t>Titan</a:t>
            </a:r>
            <a:r>
              <a:rPr lang="cs-CZ" sz="2300" dirty="0"/>
              <a:t> (zpravodajci, vyjednavači či tlumočníci)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726AB95E-F884-9779-2852-7009C378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1196975"/>
            <a:ext cx="8994775" cy="358775"/>
          </a:xfrm>
        </p:spPr>
        <p:txBody>
          <a:bodyPr/>
          <a:lstStyle/>
          <a:p>
            <a:r>
              <a:rPr lang="cs-CZ" altLang="cs-CZ" sz="4000"/>
              <a:t>Udržitelnost schopností ozbrojených sil ČR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0F6701DB-2D68-27A3-E2E0-3C5A2A19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989138"/>
            <a:ext cx="8915400" cy="4335462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dirty="0">
                <a:latin typeface="+mj-lt"/>
              </a:rPr>
              <a:t>V důsledku škrtů se prohloubilo riziko, že </a:t>
            </a:r>
            <a:r>
              <a:rPr lang="cs-CZ" altLang="cs-CZ" b="1" dirty="0">
                <a:latin typeface="+mj-lt"/>
              </a:rPr>
              <a:t>do roku 2020 nebude dosaženo množiny schopností </a:t>
            </a:r>
            <a:r>
              <a:rPr lang="cs-CZ" altLang="cs-CZ" dirty="0">
                <a:latin typeface="+mj-lt"/>
              </a:rPr>
              <a:t>potřebných pro zajištění všech stávajících funkcí ozbrojených sil a naplnění souboru politicko-vojenských ambicí.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cs-CZ" altLang="cs-CZ" dirty="0">
              <a:latin typeface="+mj-lt"/>
            </a:endParaRP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dirty="0">
                <a:latin typeface="+mj-lt"/>
              </a:rPr>
              <a:t>Životnost systémů končí ve vlnách 2015 a 2020 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dirty="0">
                <a:latin typeface="+mj-lt"/>
              </a:rPr>
              <a:t>(nadzvukové letectvo, letištní radiolokátory, raketové komplety 2K12 KUB, 120mm minomety, modernizace či nahrazení bojových vozidel pěchoty, dělostřelectva a ženijní techniky)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24AA3361-409A-3A9A-BB95-F48AE314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704850"/>
            <a:ext cx="8705850" cy="779463"/>
          </a:xfrm>
        </p:spPr>
        <p:txBody>
          <a:bodyPr/>
          <a:lstStyle/>
          <a:p>
            <a:pPr eaLnBrk="1" hangingPunct="1"/>
            <a:r>
              <a:rPr lang="cs-CZ" altLang="cs-CZ" sz="5400"/>
              <a:t>PSC</a:t>
            </a:r>
            <a:endParaRPr lang="cs-CZ" altLang="cs-CZ">
              <a:solidFill>
                <a:srgbClr val="7B9899"/>
              </a:solidFill>
            </a:endParaRP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BC099F77-39BF-05DA-D29B-D4C8B3DE421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7025" y="1412875"/>
            <a:ext cx="9212263" cy="4686300"/>
          </a:xfrm>
        </p:spPr>
        <p:txBody>
          <a:bodyPr/>
          <a:lstStyle/>
          <a:p>
            <a:pPr eaLnBrk="1" hangingPunct="1"/>
            <a:r>
              <a:rPr lang="cs-CZ" altLang="cs-CZ"/>
              <a:t>PSC </a:t>
            </a:r>
            <a:r>
              <a:rPr lang="cs-CZ" altLang="cs-CZ" sz="2400"/>
              <a:t>(Private Security Company): </a:t>
            </a:r>
            <a:r>
              <a:rPr lang="cs-CZ" altLang="cs-CZ" sz="2200"/>
              <a:t>Registrované civilní společnosti specializující se na domácí i zahraniční zakázky v poskytování služeb týkajících se ochrany osobního, humanitárního či firemního majetku v rámci zákonů domácí země. </a:t>
            </a:r>
          </a:p>
          <a:p>
            <a:pPr eaLnBrk="1" hangingPunct="1"/>
            <a:endParaRPr lang="cs-CZ" altLang="cs-CZ" sz="1800"/>
          </a:p>
          <a:p>
            <a:pPr eaLnBrk="1" hangingPunct="1"/>
            <a:r>
              <a:rPr lang="cs-CZ" altLang="cs-CZ"/>
              <a:t>Dempsey (2011):</a:t>
            </a:r>
          </a:p>
          <a:p>
            <a:pPr lvl="1" eaLnBrk="1" hangingPunct="1"/>
            <a:r>
              <a:rPr lang="cs-CZ" altLang="cs-CZ" i="1"/>
              <a:t>Osoby samostatně výdělečné a soukromě financované podnikatelské subjekty a organizace, které poskytují s bezpečností související služby za úplatek pro jednotlivce či subjekty, které je zaměstnávají, anebo pro sebe, v zájmu ochrany osob, soukromého vlastnictví nebo zájmů před různým nebezpečím.</a:t>
            </a:r>
            <a:endParaRPr lang="cs-CZ" altLang="cs-CZ" sz="2000" i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C541AD25-5C59-536D-31DA-B5E5B807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704850"/>
            <a:ext cx="8915400" cy="708025"/>
          </a:xfrm>
        </p:spPr>
        <p:txBody>
          <a:bodyPr/>
          <a:lstStyle/>
          <a:p>
            <a:pPr eaLnBrk="1" hangingPunct="1"/>
            <a:r>
              <a:rPr lang="cs-CZ" altLang="cs-CZ" sz="5400"/>
              <a:t>Výhody privatizace bezpečnosti</a:t>
            </a:r>
            <a:endParaRPr lang="cs-CZ" altLang="cs-CZ">
              <a:solidFill>
                <a:srgbClr val="7B9899"/>
              </a:solidFill>
            </a:endParaRP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25A807CB-2F20-2CEA-3CBD-CA3B9BECBF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7025" y="1527175"/>
            <a:ext cx="9212263" cy="4572000"/>
          </a:xfrm>
        </p:spPr>
        <p:txBody>
          <a:bodyPr/>
          <a:lstStyle/>
          <a:p>
            <a:pPr eaLnBrk="1" hangingPunct="1"/>
            <a:r>
              <a:rPr lang="cs-CZ" altLang="cs-CZ"/>
              <a:t>Finanční úspora (?)</a:t>
            </a:r>
            <a:br>
              <a:rPr lang="cs-CZ" altLang="cs-CZ"/>
            </a:br>
            <a:endParaRPr lang="cs-CZ" altLang="cs-CZ"/>
          </a:p>
          <a:p>
            <a:pPr eaLnBrk="1" hangingPunct="1"/>
            <a:r>
              <a:rPr lang="cs-CZ" altLang="cs-CZ"/>
              <a:t>Efektivita oproti klasickým armádám a bezpečnostním službám – malá byrokracie, velká flexibilita</a:t>
            </a:r>
            <a:br>
              <a:rPr lang="cs-CZ" altLang="cs-CZ"/>
            </a:br>
            <a:endParaRPr lang="cs-CZ" altLang="cs-CZ"/>
          </a:p>
          <a:p>
            <a:pPr eaLnBrk="1" hangingPunct="1"/>
            <a:r>
              <a:rPr lang="cs-CZ" altLang="cs-CZ"/>
              <a:t>Státy neriskují životy svých vojáků</a:t>
            </a:r>
            <a:br>
              <a:rPr lang="cs-CZ" altLang="cs-CZ"/>
            </a:br>
            <a:endParaRPr lang="cs-CZ" altLang="cs-CZ"/>
          </a:p>
          <a:p>
            <a:pPr eaLnBrk="1" hangingPunct="1"/>
            <a:r>
              <a:rPr lang="cs-CZ" altLang="cs-CZ"/>
              <a:t>Budoucnost u mírových misí, kam OSN nechce vysílat své vlastní vojáky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Nějaké další?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80FA10AD-7EF4-1383-5182-02D1191C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704850"/>
            <a:ext cx="8778875" cy="708025"/>
          </a:xfrm>
        </p:spPr>
        <p:txBody>
          <a:bodyPr/>
          <a:lstStyle/>
          <a:p>
            <a:pPr eaLnBrk="1" hangingPunct="1"/>
            <a:r>
              <a:rPr lang="cs-CZ" altLang="cs-CZ" sz="5000"/>
              <a:t>Nevýhody privatizace bezpečnosti</a:t>
            </a:r>
            <a:endParaRPr lang="cs-CZ" altLang="cs-CZ" sz="5000">
              <a:solidFill>
                <a:srgbClr val="7B9899"/>
              </a:solidFill>
            </a:endParaRP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B99EDDE5-4D1A-B71A-3ABF-B8E1D53FF7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6075" y="1844675"/>
            <a:ext cx="9212263" cy="4572000"/>
          </a:xfrm>
        </p:spPr>
        <p:txBody>
          <a:bodyPr/>
          <a:lstStyle/>
          <a:p>
            <a:pPr eaLnBrk="1" hangingPunct="1"/>
            <a:r>
              <a:rPr lang="cs-CZ" altLang="cs-CZ"/>
              <a:t>PMC přetahují státu kvalitní personál</a:t>
            </a:r>
          </a:p>
          <a:p>
            <a:pPr eaLnBrk="1" hangingPunct="1"/>
            <a:r>
              <a:rPr lang="cs-CZ" altLang="cs-CZ"/>
              <a:t>Oslabování role státu</a:t>
            </a:r>
          </a:p>
          <a:p>
            <a:pPr eaLnBrk="1" hangingPunct="1"/>
            <a:r>
              <a:rPr lang="cs-CZ" altLang="cs-CZ"/>
              <a:t>Závislost slabých států (ovšem i USA) na kontraktorovi, jakmile přestanou platit, odejde</a:t>
            </a:r>
          </a:p>
          <a:p>
            <a:pPr eaLnBrk="1" hangingPunct="1"/>
            <a:r>
              <a:rPr lang="cs-CZ" altLang="cs-CZ"/>
              <a:t>Obava z možného prodlužování konfliktu, aby jejich kontrakty byly prodlužovány</a:t>
            </a:r>
          </a:p>
          <a:p>
            <a:pPr eaLnBrk="1" hangingPunct="1"/>
            <a:r>
              <a:rPr lang="cs-CZ" altLang="cs-CZ"/>
              <a:t>Využívání PMC na „špinavou práci“ </a:t>
            </a:r>
          </a:p>
          <a:p>
            <a:pPr eaLnBrk="1" hangingPunct="1"/>
            <a:r>
              <a:rPr lang="cs-CZ" altLang="cs-CZ"/>
              <a:t>Menší kontrola nad jejich činností v porovnáním s armádou (?)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2183B-5CB7-9646-3D67-1499F12B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/>
              <a:t>Všechno jasné?</a:t>
            </a:r>
          </a:p>
        </p:txBody>
      </p:sp>
      <p:pic>
        <p:nvPicPr>
          <p:cNvPr id="75778" name="Picture 2" descr="Why calorie counters are confused - Diet Doctor">
            <a:extLst>
              <a:ext uri="{FF2B5EF4-FFF2-40B4-BE49-F238E27FC236}">
                <a16:creationId xmlns:a16="http://schemas.microsoft.com/office/drawing/2014/main" id="{128426A2-644C-EA04-BE2F-B1135265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52" y="2058500"/>
            <a:ext cx="6865168" cy="4551905"/>
          </a:xfrm>
          <a:prstGeom prst="rect">
            <a:avLst/>
          </a:prstGeom>
          <a:noFill/>
          <a:effectLst>
            <a:softEdge rad="268599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8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55F4F853-C8D9-CDB8-ABAC-0B6CD223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765175"/>
            <a:ext cx="8915400" cy="779463"/>
          </a:xfrm>
        </p:spPr>
        <p:txBody>
          <a:bodyPr/>
          <a:lstStyle/>
          <a:p>
            <a:r>
              <a:rPr lang="cs-CZ" altLang="cs-CZ"/>
              <a:t>Ambice a schopnosti AČR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69D4A8CE-4B67-FD74-7404-A5CCA57DE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700213"/>
            <a:ext cx="9066212" cy="4624387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000" dirty="0">
                <a:latin typeface="+mj-lt"/>
              </a:rPr>
              <a:t>Rozevírají se tím nůžky mezi ambicemi a schopnostmi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600" b="1" dirty="0">
                <a:latin typeface="+mj-lt"/>
              </a:rPr>
              <a:t>Ambice</a:t>
            </a:r>
            <a:r>
              <a:rPr lang="cs-CZ" altLang="cs-CZ" sz="2600" dirty="0">
                <a:latin typeface="+mj-lt"/>
              </a:rPr>
              <a:t> je žádoucí cílový stav a je rozložena v delším časovém období</a:t>
            </a:r>
          </a:p>
          <a:p>
            <a:pPr lvl="2">
              <a:buFont typeface="Wingdings 2" panose="05020102010507070707" pitchFamily="18" charset="2"/>
              <a:buChar char=""/>
              <a:defRPr/>
            </a:pPr>
            <a:r>
              <a:rPr lang="cs-CZ" altLang="cs-CZ" sz="2300" dirty="0">
                <a:latin typeface="+mj-lt"/>
              </a:rPr>
              <a:t>Plánovaná plná operační schopnost OS v roce 2025 (reálné pouze za finanční stability a navýšení rozpočtu)</a:t>
            </a:r>
            <a:br>
              <a:rPr lang="cs-CZ" altLang="cs-CZ" sz="2300" dirty="0">
                <a:latin typeface="+mj-lt"/>
              </a:rPr>
            </a:br>
            <a:endParaRPr lang="cs-CZ" altLang="cs-CZ" sz="2300" dirty="0">
              <a:latin typeface="+mj-lt"/>
            </a:endParaRP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600" b="1" dirty="0">
                <a:latin typeface="+mj-lt"/>
              </a:rPr>
              <a:t>Schopnosti</a:t>
            </a:r>
            <a:r>
              <a:rPr lang="cs-CZ" altLang="cs-CZ" sz="2600" dirty="0">
                <a:latin typeface="+mj-lt"/>
              </a:rPr>
              <a:t> vyjadřují způsobilost OS efektivně působit v krizových situacích a válečných konfliktech. Jsou podmíněny dostatkem připraveného personálu, odpovídající organizační strukturou, kvalitou výzbroje a techniky…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6ED02ED1-A144-1F2F-1733-D49E9244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704850"/>
            <a:ext cx="8561387" cy="636588"/>
          </a:xfrm>
        </p:spPr>
        <p:txBody>
          <a:bodyPr/>
          <a:lstStyle/>
          <a:p>
            <a:r>
              <a:rPr lang="cs-CZ" altLang="cs-CZ" sz="4000"/>
              <a:t>Koncepce výstavby AČR 2025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DF15B2D4-D9D4-E785-C2F8-81E5308A7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7338"/>
            <a:ext cx="8915400" cy="5040312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2500" dirty="0">
                <a:latin typeface="+mj-lt"/>
              </a:rPr>
              <a:t>Schváleno 2015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2500" dirty="0">
                <a:latin typeface="+mj-lt"/>
              </a:rPr>
              <a:t>Pestrost hrozeb = AČR budována jako vyvážená, rovnoměrně rozvíjeny schopnosti všech jejich druhů vojsk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2500" dirty="0">
                <a:latin typeface="+mj-lt"/>
              </a:rPr>
              <a:t>Schopnost čelit konvenčnímu symetrickému protivníkovi, </a:t>
            </a:r>
            <a:br>
              <a:rPr lang="cs-CZ" altLang="cs-CZ" sz="2500" dirty="0">
                <a:latin typeface="+mj-lt"/>
              </a:rPr>
            </a:br>
            <a:r>
              <a:rPr lang="cs-CZ" altLang="cs-CZ" sz="2500" dirty="0">
                <a:latin typeface="+mj-lt"/>
              </a:rPr>
              <a:t>i asymetrickým hrozbám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2500" dirty="0">
                <a:latin typeface="+mj-lt"/>
              </a:rPr>
              <a:t>Zdrojový rámec – růst ekonomiky ČR o 2% HDP ročně a Smlouva koaličních stran o zajištění obrany ČR – růst na 1,4% HDP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2500" dirty="0">
                <a:latin typeface="+mj-lt"/>
              </a:rPr>
              <a:t>Personální zabezpečení - 24 000 vojáků z povolání, 3 600 občanských zaměstnanců a do 5 000 vojáků v aktivní záloze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2500" dirty="0">
                <a:latin typeface="+mj-lt"/>
              </a:rPr>
              <a:t>Hodnocení materiální stránky - </a:t>
            </a:r>
            <a:r>
              <a:rPr lang="pl-PL" altLang="cs-CZ" sz="2500" dirty="0">
                <a:latin typeface="+mj-lt"/>
              </a:rPr>
              <a:t>na konci životního cyklu a je morálně a fyzicky zastaralá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pl-PL" altLang="cs-CZ" sz="2500" dirty="0">
                <a:latin typeface="+mj-lt"/>
              </a:rPr>
              <a:t>Dislokace útvarů – zůstává stejná</a:t>
            </a:r>
            <a:endParaRPr lang="cs-CZ" altLang="cs-CZ" sz="2500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A3EE64D9-EF20-51A7-F376-B558A14E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704850"/>
            <a:ext cx="8561387" cy="636588"/>
          </a:xfrm>
        </p:spPr>
        <p:txBody>
          <a:bodyPr/>
          <a:lstStyle/>
          <a:p>
            <a:r>
              <a:rPr lang="cs-CZ" altLang="cs-CZ" sz="4000"/>
              <a:t>Koncepce výstavby AČR 2025 - síly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CA3FD5D0-00BB-5085-62C7-B71059E15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2875"/>
            <a:ext cx="8915400" cy="5184775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2400" dirty="0">
                <a:latin typeface="+mj-lt"/>
              </a:rPr>
              <a:t>Pozemní síly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000" dirty="0">
                <a:latin typeface="+mj-lt"/>
              </a:rPr>
              <a:t>Mechanizované vojsko – udržení brigády, nahrazení starého BVP, modernizace či náhrada tanků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000" dirty="0">
                <a:latin typeface="+mj-lt"/>
              </a:rPr>
              <a:t>Dělostřelectvo – koncentrace na dostřel 40 km a palebnou podporu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000" dirty="0">
                <a:latin typeface="+mj-lt"/>
              </a:rPr>
              <a:t>Ženijní vojsko – podpora a nasazení doma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2400" dirty="0">
                <a:latin typeface="+mj-lt"/>
              </a:rPr>
              <a:t>Vzdušné síly 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000" dirty="0">
                <a:latin typeface="+mj-lt"/>
              </a:rPr>
              <a:t>tvořeny taktickým, vrtulníkovým a dopravním letectvem, PVO a řízení a průzkum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000" dirty="0">
                <a:latin typeface="+mj-lt"/>
              </a:rPr>
              <a:t>Taktické letectvo – obrana vzdušného prostoru ČR, podpora pozemních sil + air </a:t>
            </a:r>
            <a:r>
              <a:rPr lang="cs-CZ" altLang="cs-CZ" sz="2000" dirty="0" err="1">
                <a:latin typeface="+mj-lt"/>
              </a:rPr>
              <a:t>policing</a:t>
            </a:r>
            <a:endParaRPr lang="cs-CZ" altLang="cs-CZ" sz="2000" dirty="0">
              <a:latin typeface="+mj-lt"/>
            </a:endParaRP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000" dirty="0">
                <a:latin typeface="+mj-lt"/>
              </a:rPr>
              <a:t>Vrtulníkové letectvo – podpora pozemních sil, bitevní vrtulníky nahrazeny víceúčelovými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000" dirty="0">
                <a:latin typeface="+mj-lt"/>
              </a:rPr>
              <a:t>Dopravní letectvo – přeprava materiálu a osob na krátkou a střední vzdálenost, strategická přeprava v rámci mezinárodních programů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545B3E84-72D5-13DC-F375-D07C65C5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704850"/>
            <a:ext cx="8561387" cy="636588"/>
          </a:xfrm>
        </p:spPr>
        <p:txBody>
          <a:bodyPr/>
          <a:lstStyle/>
          <a:p>
            <a:r>
              <a:rPr lang="cs-CZ" altLang="cs-CZ" sz="4000"/>
              <a:t>Koncepce výstavby AČR 2030 (2019)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9E164998-F1E9-4FF2-7652-1E81C6DD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557338"/>
            <a:ext cx="8915400" cy="5184775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000" dirty="0">
                <a:latin typeface="+mj-lt"/>
              </a:rPr>
              <a:t>Update hrozeb 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600" dirty="0">
                <a:latin typeface="+mj-lt"/>
              </a:rPr>
              <a:t>Nestabilita globálního bezpečnostního prostředí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600" dirty="0">
                <a:latin typeface="+mj-lt"/>
              </a:rPr>
              <a:t>Nárůst významu kybernetických hrozeb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600" dirty="0">
                <a:latin typeface="+mj-lt"/>
              </a:rPr>
              <a:t>Výrazné zkrácení varovací doby pro přípravu AČR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endParaRPr lang="cs-CZ" altLang="cs-CZ" sz="2600" dirty="0">
              <a:latin typeface="+mj-lt"/>
            </a:endParaRP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000" dirty="0">
                <a:latin typeface="+mj-lt"/>
              </a:rPr>
              <a:t>Stabilní zdrojový rámec – 2 % HDP od 2024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000" dirty="0">
                <a:latin typeface="+mj-lt"/>
              </a:rPr>
              <a:t>Požadované schopnosti: klasika + zajištění kyberbezpečnosti, zavedení dronů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000" dirty="0">
                <a:latin typeface="+mj-lt"/>
              </a:rPr>
              <a:t>Důraz na udržení schopnosti a rozvoje taktické letectva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153BE1A-A699-BDC9-97CF-EF05403DD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704850"/>
            <a:ext cx="8561387" cy="636588"/>
          </a:xfrm>
        </p:spPr>
        <p:txBody>
          <a:bodyPr/>
          <a:lstStyle/>
          <a:p>
            <a:r>
              <a:rPr lang="cs-CZ" altLang="cs-CZ" sz="4000"/>
              <a:t>Koncepce výstavby AČR 2030 - SWOT</a:t>
            </a:r>
          </a:p>
        </p:txBody>
      </p:sp>
      <p:pic>
        <p:nvPicPr>
          <p:cNvPr id="22531" name="Zástupný symbol pro obsah 2">
            <a:extLst>
              <a:ext uri="{FF2B5EF4-FFF2-40B4-BE49-F238E27FC236}">
                <a16:creationId xmlns:a16="http://schemas.microsoft.com/office/drawing/2014/main" id="{D9226892-97A9-DD90-F5EA-B0FB6E00C9EF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71600"/>
            <a:ext cx="9613900" cy="5524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1A7CA12A-1113-2546-CFE6-721E8101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704850"/>
            <a:ext cx="8561387" cy="636588"/>
          </a:xfrm>
        </p:spPr>
        <p:txBody>
          <a:bodyPr/>
          <a:lstStyle/>
          <a:p>
            <a:r>
              <a:rPr lang="cs-CZ" altLang="cs-CZ" sz="4000"/>
              <a:t>Koncepce výstavby AČR 2030 - personál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0A921644-F344-5330-9C24-0DBEAF95B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8" y="1673225"/>
            <a:ext cx="9145587" cy="5184775"/>
          </a:xfrm>
        </p:spPr>
        <p:txBody>
          <a:bodyPr/>
          <a:lstStyle/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000" dirty="0">
                <a:latin typeface="+mj-lt"/>
              </a:rPr>
              <a:t>Do roku 2030 chybí ve struktuře 3 000 vojáků z povolání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000" dirty="0">
                <a:latin typeface="+mj-lt"/>
              </a:rPr>
              <a:t>Snaha neslevit z kvalitativních požadavků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r>
              <a:rPr lang="cs-CZ" altLang="cs-CZ" sz="3000" dirty="0">
                <a:latin typeface="+mj-lt"/>
              </a:rPr>
              <a:t>Ideální poměr uvnitř struktur  20 % důstojníci, 30 % praporčíci a 50 % poddůstojníci a mužstvo, z toho 13 % občanští zaměstnanci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800" dirty="0">
                <a:latin typeface="+mj-lt"/>
              </a:rPr>
              <a:t>Zatraktivnění zaměstnání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800" dirty="0">
                <a:latin typeface="+mj-lt"/>
              </a:rPr>
              <a:t>Zlepšení životních podmínek personálu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800" dirty="0">
                <a:latin typeface="+mj-lt"/>
              </a:rPr>
              <a:t>Systém řízení kariér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D1EF154B-BE32-E0F1-0DF4-F1A521BC1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704850"/>
            <a:ext cx="8561387" cy="636588"/>
          </a:xfrm>
        </p:spPr>
        <p:txBody>
          <a:bodyPr/>
          <a:lstStyle/>
          <a:p>
            <a:r>
              <a:rPr lang="cs-CZ" altLang="cs-CZ" sz="4000"/>
              <a:t>Koncepce výstavby AČR 2030 - personál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FA821719-FB33-9A66-2336-69752142C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2875"/>
            <a:ext cx="8915400" cy="51847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3000" dirty="0">
                <a:latin typeface="+mj-lt"/>
              </a:rPr>
              <a:t> 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800" dirty="0" err="1">
                <a:latin typeface="+mj-lt"/>
              </a:rPr>
              <a:t>VzP</a:t>
            </a:r>
            <a:r>
              <a:rPr lang="cs-CZ" altLang="cs-CZ" sz="2800" dirty="0">
                <a:latin typeface="+mj-lt"/>
              </a:rPr>
              <a:t> 26 928 (30 000) </a:t>
            </a:r>
          </a:p>
          <a:p>
            <a:pPr lvl="1">
              <a:buFont typeface="Wingdings 2" panose="05020102010507070707" pitchFamily="18" charset="2"/>
              <a:buChar char=""/>
              <a:defRPr/>
            </a:pPr>
            <a:r>
              <a:rPr lang="cs-CZ" altLang="cs-CZ" sz="2800" dirty="0">
                <a:latin typeface="+mj-lt"/>
              </a:rPr>
              <a:t>AZ 4 191 (10 000)</a:t>
            </a: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cs-CZ" altLang="cs-CZ" sz="2600" dirty="0" err="1">
              <a:latin typeface="+mj-lt"/>
            </a:endParaRPr>
          </a:p>
        </p:txBody>
      </p:sp>
      <p:pic>
        <p:nvPicPr>
          <p:cNvPr id="25604" name="Picture 2" descr="Český voják 21. století podle Armádních novin | ArmadniNoviny.cz">
            <a:extLst>
              <a:ext uri="{FF2B5EF4-FFF2-40B4-BE49-F238E27FC236}">
                <a16:creationId xmlns:a16="http://schemas.microsoft.com/office/drawing/2014/main" id="{42BC3EA4-9C9F-B536-DB3C-95F1E6706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673225"/>
            <a:ext cx="42259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Obrázek 4">
            <a:extLst>
              <a:ext uri="{FF2B5EF4-FFF2-40B4-BE49-F238E27FC236}">
                <a16:creationId xmlns:a16="http://schemas.microsoft.com/office/drawing/2014/main" id="{52800FC8-028D-A075-8241-A3FC3A6E3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0" y="3490912"/>
            <a:ext cx="5212532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3627</TotalTime>
  <Words>1184</Words>
  <Application>Microsoft Macintosh PowerPoint</Application>
  <PresentationFormat>A4 (210 × 297 mm)</PresentationFormat>
  <Paragraphs>131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Tok</vt:lpstr>
      <vt:lpstr>Prezentace aplikace PowerPoint</vt:lpstr>
      <vt:lpstr>Udržitelnost schopností ozbrojených sil ČR</vt:lpstr>
      <vt:lpstr>Ambice a schopnosti AČR</vt:lpstr>
      <vt:lpstr>Koncepce výstavby AČR 2025</vt:lpstr>
      <vt:lpstr>Koncepce výstavby AČR 2025 - síly</vt:lpstr>
      <vt:lpstr>Koncepce výstavby AČR 2030 (2019)</vt:lpstr>
      <vt:lpstr>Koncepce výstavby AČR 2030 - SWOT</vt:lpstr>
      <vt:lpstr>Koncepce výstavby AČR 2030 - personál</vt:lpstr>
      <vt:lpstr>Koncepce výstavby AČR 2030 - personál</vt:lpstr>
      <vt:lpstr>Prezentace aplikace PowerPoint</vt:lpstr>
      <vt:lpstr>COVID situace a AČR #jsmearmada </vt:lpstr>
      <vt:lpstr>Hrozby a rizika spojená s realizací Koncepce</vt:lpstr>
      <vt:lpstr>Ukrajinské „zemětřesení”</vt:lpstr>
      <vt:lpstr>Ukrajinské „zemětřesení”</vt:lpstr>
      <vt:lpstr>Ukrajinské „zemětřesení” - Lessons learned </vt:lpstr>
      <vt:lpstr>Otázky?</vt:lpstr>
      <vt:lpstr>Příčiny privatizace bezpečnosti</vt:lpstr>
      <vt:lpstr>Žoldáctví a PMC</vt:lpstr>
      <vt:lpstr>Služby PMC</vt:lpstr>
      <vt:lpstr>PSC</vt:lpstr>
      <vt:lpstr>Výhody privatizace bezpečnosti</vt:lpstr>
      <vt:lpstr>Nevýhody privatizace bezpečnosti</vt:lpstr>
      <vt:lpstr>Všechno jasné?</vt:lpstr>
    </vt:vector>
  </TitlesOfParts>
  <Company>Univerzita obrany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ussfra</dc:creator>
  <cp:lastModifiedBy>Josef Kraus</cp:lastModifiedBy>
  <cp:revision>713</cp:revision>
  <cp:lastPrinted>2015-09-30T09:24:42Z</cp:lastPrinted>
  <dcterms:created xsi:type="dcterms:W3CDTF">2009-06-03T09:43:44Z</dcterms:created>
  <dcterms:modified xsi:type="dcterms:W3CDTF">2024-12-17T21:42:27Z</dcterms:modified>
</cp:coreProperties>
</file>