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81" r:id="rId16"/>
    <p:sldId id="278" r:id="rId17"/>
    <p:sldId id="279" r:id="rId18"/>
    <p:sldId id="280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5AC8AF"/>
    <a:srgbClr val="0000DC"/>
    <a:srgbClr val="00287D"/>
    <a:srgbClr val="969696"/>
    <a:srgbClr val="007A53"/>
    <a:srgbClr val="F01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331" autoAdjust="0"/>
  </p:normalViewPr>
  <p:slideViewPr>
    <p:cSldViewPr snapToGrid="0">
      <p:cViewPr varScale="1">
        <p:scale>
          <a:sx n="87" d="100"/>
          <a:sy n="87" d="100"/>
        </p:scale>
        <p:origin x="1428" y="9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DF5B8-8BFF-CD73-572E-80997E57D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C9A09FD-EA43-2AAF-F828-B933838DE8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D2BCC14-5B7E-28DA-8BE0-6E4EE23A85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BB15129-C98A-1453-61B1-E5FA7B8FC1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9580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68C13-0E47-888A-F706-9523E3F52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C351502-FB24-5850-7D38-5006F49885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BA92D40-BD3E-DC13-27C2-49514B2506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71F5A5B-C251-CB62-DAB2-DC3800790D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1487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C260D-E6E7-A929-4D35-88A80AF91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E7C2B0C-68B0-8C77-6F06-93AF57F922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F81BF2C-F3EE-A4FF-F008-274ABE530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C0BC681-B7ED-808C-CD5C-B99281978B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6106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9DE85-43EC-5110-1F82-DF9E5442C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D35E53F-A95D-EBBB-0164-C4352DE0BA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F92F074-C1D1-60C5-237C-5DEC4AC663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D307DD-18DC-AD68-55B9-546AE1FC5E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9808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A98AB-93E1-D007-6B39-AAD4A1A0A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EBBFFD9-3401-3EB0-E675-31790E5C7F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5A288B3-2C4D-2368-9B39-74B54CDB93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00C1EE9-2DAF-A8B7-5F65-49B65FDB61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7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42323-C737-0509-1110-87B809026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924CFEB-FC87-E278-EF4F-7C53315941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9EEB6C9-D62B-55F3-F96E-B8432CE08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B694BBB-7B1C-0ED4-BA80-FA4C2D8464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0322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D47E5-D556-E181-7118-45FCBFB8F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FA57836-2023-7FC5-D94F-DA3B71F8D8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F7A7E75-D94A-D71D-99EB-53958991FB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656E70-10EC-0699-9EE9-8667DD2B51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7764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827B2-7F1F-F3C0-733A-E1AE01537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087D61C-8AB4-463E-39EB-9C22AF37A7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CEF0577-78BF-6C54-57D9-67DFA8A197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CAA431-F00B-D382-788D-468AF4AEEE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9962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B8E1A-E7E7-CD66-DF1A-2FFD6DBC6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78A59D3-19ED-CEB8-6C13-ACC0983569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64AC1A9-BC70-FB67-53A5-17CA094E70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https://www.youtube.com/watch?v=OSsPfbup0ac</a:t>
            </a:r>
          </a:p>
          <a:p>
            <a:r>
              <a:rPr lang="cs-CZ" dirty="0"/>
              <a:t>https://www.youtube.com/watch?v=Ax0qdsYl5Z8</a:t>
            </a:r>
          </a:p>
          <a:p>
            <a:r>
              <a:rPr lang="cs-CZ" dirty="0"/>
              <a:t>https://www.youtube.com/watch?v=Z59sJbg_if0</a:t>
            </a:r>
          </a:p>
          <a:p>
            <a:r>
              <a:rPr lang="cs-CZ" dirty="0"/>
              <a:t>https://www.youtube.com/watch?v=kepwlL44Neo</a:t>
            </a:r>
          </a:p>
          <a:p>
            <a:r>
              <a:rPr lang="cs-CZ" dirty="0"/>
              <a:t>https://www.youtube.com/watch?v=Ufs8cKyzLvg</a:t>
            </a:r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8072384-D6CF-5498-B640-BD3B60F234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4206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BF9A2-7816-2866-134B-D4BB33876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EAEE8F8-EF49-1C5B-6803-BEDE938310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5C22433-DBC9-69FE-9345-59CC799379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3272DE-5C14-CC64-E6A4-8371D319B6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900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3044D-A1AF-5E50-F16C-494D53F6B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65514EE-6F6F-348A-4DBB-85B68F5F40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4A62622-63BD-E1C5-C3F3-4301B67A31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C32F5F2-2932-5FB0-91C4-D48F205F39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6317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1ED7B-9EC2-E91B-A165-868DD94E7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6808888-C64E-BBC0-7B9F-6FB51CD75A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CBDF2BA-F2BF-8EC2-8E42-9F7A9E2262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687F5E9-F22C-AF95-286D-35B1294574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03574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DD090-4D55-D6CB-5718-8230C186E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4BCF99E-0C29-54C9-A7EE-0361DAE9EC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5E28D42-77EB-F8E8-AF87-989AF56B41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dirty="0">
                <a:latin typeface="Arial-BoldMT"/>
              </a:rPr>
              <a:t>(2) </a:t>
            </a:r>
            <a:r>
              <a:rPr lang="en-US" sz="1200" b="0" i="0" u="none" strike="noStrike" baseline="0" dirty="0" err="1">
                <a:latin typeface="ArialMT"/>
              </a:rPr>
              <a:t>Policie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České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republiky</a:t>
            </a:r>
            <a:r>
              <a:rPr lang="en-US" sz="1200" b="0" i="0" u="none" strike="noStrike" baseline="0" dirty="0">
                <a:latin typeface="ArialMT"/>
              </a:rPr>
              <a:t>, </a:t>
            </a:r>
            <a:r>
              <a:rPr lang="en-US" sz="1200" b="0" i="0" u="none" strike="noStrike" baseline="0" dirty="0" err="1">
                <a:latin typeface="ArialMT"/>
              </a:rPr>
              <a:t>orgány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činné</a:t>
            </a:r>
            <a:r>
              <a:rPr lang="en-US" sz="1200" b="0" i="0" u="none" strike="noStrike" baseline="0" dirty="0">
                <a:latin typeface="ArialMT"/>
              </a:rPr>
              <a:t> v </a:t>
            </a:r>
            <a:r>
              <a:rPr lang="en-US" sz="1200" b="0" i="0" u="none" strike="noStrike" baseline="0" dirty="0" err="1">
                <a:latin typeface="ArialMT"/>
              </a:rPr>
              <a:t>trestním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řízení</a:t>
            </a:r>
            <a:r>
              <a:rPr lang="en-US" sz="1200" b="0" i="0" u="none" strike="noStrike" baseline="0" dirty="0">
                <a:latin typeface="ArialMT"/>
              </a:rPr>
              <a:t> a </a:t>
            </a:r>
            <a:r>
              <a:rPr lang="en-US" sz="1200" b="0" i="0" u="none" strike="noStrike" baseline="0" dirty="0" err="1">
                <a:latin typeface="ArialMT"/>
              </a:rPr>
              <a:t>další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orgány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veřejné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moci</a:t>
            </a:r>
            <a:r>
              <a:rPr lang="en-US" sz="1200" b="0" i="0" u="none" strike="noStrike" baseline="0" dirty="0">
                <a:latin typeface="ArialMT"/>
              </a:rPr>
              <a:t>, </a:t>
            </a:r>
            <a:r>
              <a:rPr lang="en-US" sz="1200" b="0" i="0" u="none" strike="noStrike" baseline="0" dirty="0" err="1">
                <a:latin typeface="ArialMT"/>
              </a:rPr>
              <a:t>subjekty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zapsané</a:t>
            </a:r>
            <a:r>
              <a:rPr lang="en-US" sz="1200" b="0" i="0" u="none" strike="noStrike" baseline="0" dirty="0">
                <a:latin typeface="ArialMT"/>
              </a:rPr>
              <a:t> v </a:t>
            </a:r>
            <a:r>
              <a:rPr lang="en-US" sz="1200" b="0" i="0" u="none" strike="noStrike" baseline="0" dirty="0" err="1">
                <a:latin typeface="ArialMT"/>
              </a:rPr>
              <a:t>registru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poskytovatelů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pomoci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obětem</a:t>
            </a:r>
            <a:endParaRPr lang="en-US" sz="1200" b="0" i="0" u="none" strike="noStrike" baseline="0" dirty="0">
              <a:latin typeface="ArialMT"/>
            </a:endParaRPr>
          </a:p>
          <a:p>
            <a:pPr algn="l"/>
            <a:r>
              <a:rPr lang="en-US" sz="1200" b="0" i="0" u="none" strike="noStrike" baseline="0" dirty="0" err="1">
                <a:latin typeface="ArialMT"/>
              </a:rPr>
              <a:t>trestných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činů</a:t>
            </a:r>
            <a:r>
              <a:rPr lang="en-US" sz="1200" b="0" i="0" u="none" strike="noStrike" baseline="0" dirty="0">
                <a:latin typeface="ArialMT"/>
              </a:rPr>
              <a:t>, </a:t>
            </a:r>
            <a:r>
              <a:rPr lang="en-US" sz="1200" b="0" i="0" u="none" strike="noStrike" baseline="0" dirty="0" err="1">
                <a:latin typeface="ArialMT"/>
              </a:rPr>
              <a:t>poskytovatelé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zdravotních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služeb</a:t>
            </a:r>
            <a:r>
              <a:rPr lang="en-US" sz="1200" b="0" i="0" u="none" strike="noStrike" baseline="0" dirty="0">
                <a:latin typeface="ArialMT"/>
              </a:rPr>
              <a:t>, </a:t>
            </a:r>
            <a:r>
              <a:rPr lang="en-US" sz="1200" b="0" i="0" u="none" strike="noStrike" baseline="0" dirty="0" err="1">
                <a:latin typeface="ArialMT"/>
              </a:rPr>
              <a:t>znalci</a:t>
            </a:r>
            <a:r>
              <a:rPr lang="en-US" sz="1200" b="0" i="0" u="none" strike="noStrike" baseline="0" dirty="0">
                <a:latin typeface="ArialMT"/>
              </a:rPr>
              <a:t>, </a:t>
            </a:r>
            <a:r>
              <a:rPr lang="en-US" sz="1200" b="0" i="0" u="none" strike="noStrike" baseline="0" dirty="0" err="1">
                <a:latin typeface="ArialMT"/>
              </a:rPr>
              <a:t>tlumočníci</a:t>
            </a:r>
            <a:r>
              <a:rPr lang="en-US" sz="1200" b="0" i="0" u="none" strike="noStrike" baseline="0" dirty="0">
                <a:latin typeface="ArialMT"/>
              </a:rPr>
              <a:t>, </a:t>
            </a:r>
            <a:r>
              <a:rPr lang="en-US" sz="1200" b="0" i="0" u="none" strike="noStrike" baseline="0" dirty="0" err="1">
                <a:latin typeface="ArialMT"/>
              </a:rPr>
              <a:t>obhájci</a:t>
            </a:r>
            <a:r>
              <a:rPr lang="en-US" sz="1200" b="0" i="0" u="none" strike="noStrike" baseline="0" dirty="0">
                <a:latin typeface="ArialMT"/>
              </a:rPr>
              <a:t> a </a:t>
            </a:r>
            <a:r>
              <a:rPr lang="en-US" sz="1200" b="0" i="0" u="none" strike="noStrike" baseline="0" dirty="0" err="1">
                <a:latin typeface="ArialMT"/>
              </a:rPr>
              <a:t>sdělovací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prostředky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mají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povinnost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respektovat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osobnost</a:t>
            </a:r>
            <a:r>
              <a:rPr lang="en-US" sz="1200" b="0" i="0" u="none" strike="noStrike" baseline="0" dirty="0">
                <a:latin typeface="ArialMT"/>
              </a:rPr>
              <a:t> a</a:t>
            </a:r>
          </a:p>
          <a:p>
            <a:pPr algn="l"/>
            <a:r>
              <a:rPr lang="en-US" sz="1200" b="0" i="0" u="none" strike="noStrike" baseline="0" dirty="0" err="1">
                <a:latin typeface="ArialMT"/>
              </a:rPr>
              <a:t>důstojnost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oběti</a:t>
            </a:r>
            <a:r>
              <a:rPr lang="en-US" sz="1200" b="0" i="0" u="none" strike="noStrike" baseline="0" dirty="0">
                <a:latin typeface="ArialMT"/>
              </a:rPr>
              <a:t>, </a:t>
            </a:r>
            <a:r>
              <a:rPr lang="en-US" sz="1200" b="0" i="0" u="none" strike="noStrike" baseline="0" dirty="0" err="1">
                <a:latin typeface="ArialMT"/>
              </a:rPr>
              <a:t>přistupovat</a:t>
            </a:r>
            <a:r>
              <a:rPr lang="en-US" sz="1200" b="0" i="0" u="none" strike="noStrike" baseline="0" dirty="0">
                <a:latin typeface="ArialMT"/>
              </a:rPr>
              <a:t> k </a:t>
            </a:r>
            <a:r>
              <a:rPr lang="en-US" sz="1200" b="0" i="0" u="none" strike="noStrike" baseline="0" dirty="0" err="1">
                <a:latin typeface="ArialMT"/>
              </a:rPr>
              <a:t>oběti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zdvořile</a:t>
            </a:r>
            <a:r>
              <a:rPr lang="en-US" sz="1200" b="0" i="0" u="none" strike="noStrike" baseline="0" dirty="0">
                <a:latin typeface="ArialMT"/>
              </a:rPr>
              <a:t> a </a:t>
            </a:r>
            <a:r>
              <a:rPr lang="en-US" sz="1200" b="0" i="0" u="none" strike="noStrike" baseline="0" dirty="0" err="1">
                <a:latin typeface="ArialMT"/>
              </a:rPr>
              <a:t>šetrně</a:t>
            </a:r>
            <a:r>
              <a:rPr lang="en-US" sz="1200" b="0" i="0" u="none" strike="noStrike" baseline="0" dirty="0">
                <a:latin typeface="ArialMT"/>
              </a:rPr>
              <a:t> a </a:t>
            </a:r>
            <a:r>
              <a:rPr lang="en-US" sz="1200" b="0" i="0" u="none" strike="noStrike" baseline="0" dirty="0" err="1">
                <a:latin typeface="ArialMT"/>
              </a:rPr>
              <a:t>podle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možností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jí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vycházet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vstříc</a:t>
            </a:r>
            <a:r>
              <a:rPr lang="en-US" sz="1200" b="0" i="0" u="none" strike="noStrike" baseline="0" dirty="0">
                <a:latin typeface="ArialMT"/>
              </a:rPr>
              <a:t>. </a:t>
            </a:r>
            <a:r>
              <a:rPr lang="en-US" sz="1200" b="0" i="0" u="none" strike="noStrike" baseline="0" dirty="0" err="1">
                <a:latin typeface="ArialMT"/>
              </a:rPr>
              <a:t>Vůči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oběti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postupují</a:t>
            </a:r>
            <a:r>
              <a:rPr lang="en-US" sz="1200" b="0" i="0" u="none" strike="noStrike" baseline="0" dirty="0">
                <a:latin typeface="ArialMT"/>
              </a:rPr>
              <a:t> s </a:t>
            </a:r>
            <a:r>
              <a:rPr lang="en-US" sz="1200" b="0" i="0" u="none" strike="noStrike" baseline="0" dirty="0" err="1">
                <a:latin typeface="ArialMT"/>
              </a:rPr>
              <a:t>přihlédnutím</a:t>
            </a:r>
            <a:r>
              <a:rPr lang="en-US" sz="1200" b="0" i="0" u="none" strike="noStrike" baseline="0" dirty="0">
                <a:latin typeface="ArialMT"/>
              </a:rPr>
              <a:t> k </a:t>
            </a:r>
            <a:r>
              <a:rPr lang="en-US" sz="1200" b="0" i="0" u="none" strike="noStrike" baseline="0" dirty="0" err="1">
                <a:latin typeface="ArialMT"/>
              </a:rPr>
              <a:t>jejímu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věku</a:t>
            </a:r>
            <a:r>
              <a:rPr lang="en-US" sz="1200" b="0" i="0" u="none" strike="noStrike" baseline="0" dirty="0">
                <a:latin typeface="ArialMT"/>
              </a:rPr>
              <a:t>,</a:t>
            </a:r>
          </a:p>
          <a:p>
            <a:pPr algn="l"/>
            <a:r>
              <a:rPr lang="en-US" sz="1200" b="0" i="0" u="none" strike="noStrike" baseline="0" dirty="0" err="1">
                <a:latin typeface="ArialMT"/>
              </a:rPr>
              <a:t>zdravotnímu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stavu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včetně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psychického</a:t>
            </a:r>
            <a:endParaRPr lang="cs-CZ" sz="1200" b="0" i="0" u="none" strike="noStrike" baseline="0" dirty="0">
              <a:latin typeface="ArialMT"/>
            </a:endParaRPr>
          </a:p>
          <a:p>
            <a:pPr algn="l"/>
            <a:endParaRPr lang="cs-CZ" sz="1200" b="0" i="0" u="none" strike="noStrike" baseline="0" dirty="0">
              <a:latin typeface="ArialMT"/>
            </a:endParaRPr>
          </a:p>
          <a:p>
            <a:pPr algn="l"/>
            <a:r>
              <a:rPr lang="cs-CZ" i="1" dirty="0"/>
              <a:t>(2)</a:t>
            </a:r>
            <a:r>
              <a:rPr lang="cs-CZ" dirty="0"/>
              <a:t> Nasvědčují-li zjištěné okolnosti tomu, že svědku nebo osobě jemu blízké v souvislosti s podáním svědectví zřejmě hrozí újma na zdraví nebo jiné vážné nebezpečí porušení jejich základních práv, a nelze-li ochranu svědka spolehlivě zajistit jiným způsobem, orgán činný v trestním řízení učiní opatření k utajení totožnosti i podoby svědka; jméno a příjmení a jeho další osobní údaje se do protokolu nezapisují, ale vedou se odděleně od trestního spisu a mohou se s nimi seznamovat jen orgány činné v trestním řízení v dané věci. Svědek se poučí o právu požádat o utajení své podoby a podepsat protokol smyšleným jménem a příjmením, pod kterým je pak veden. Je-li třeba zajistit ochranu těchto osob, orgán činný v trestním řízení učiní bezodkladně všechna potřebná opatření. Zvláštní způsob ochrany svědků a osob jim blízkých stanoví zvláštní zákon. Pominou-li důvody pro utajení podoby svědka a oddělené vedení osobních údajů svědka, orgán, který v té době vede trestní řízení, zruší stupeň utajení těchto informací, připojí uvedené údaje k trestnímu spisu a podoba svědka ani údaje o jeho totožnosti se nadále neutajují; to neplatí, je-li utajována totožnost a podoba osob uvedených v § 102a. O postupu podle věty páté orgán činný v trestním řízení bez zbytečného odkladu svědka informuje.</a:t>
            </a:r>
            <a:endParaRPr lang="cs-CZ" sz="1200" b="0" i="0" u="none" strike="noStrike" baseline="0" dirty="0">
              <a:latin typeface="ArialMT"/>
            </a:endParaRPr>
          </a:p>
          <a:p>
            <a:pPr algn="l"/>
            <a:endParaRPr lang="cs-CZ" sz="1200" b="0" i="0" u="none" strike="noStrike" baseline="0" dirty="0">
              <a:latin typeface="ArialMT"/>
            </a:endParaRPr>
          </a:p>
          <a:p>
            <a:r>
              <a:rPr lang="cs-CZ" b="1" dirty="0"/>
              <a:t>Právo na informace v trestním řízení</a:t>
            </a:r>
          </a:p>
          <a:p>
            <a:r>
              <a:rPr lang="cs-CZ" b="1" dirty="0"/>
              <a:t>Právo oznamovatele na vyrozumění o učiněných opatřeních</a:t>
            </a:r>
            <a:endParaRPr lang="cs-CZ" dirty="0"/>
          </a:p>
          <a:p>
            <a:r>
              <a:rPr lang="cs-CZ" dirty="0"/>
              <a:t>Právo náleží oznamovateli (často jde o poškozeného). Žádost o vyrozumění se podává při podání trestního oznámení, kam se volnou formou připíše např. „Přeji si být informován(a) o výsledku šetření v této záležitosti.“</a:t>
            </a:r>
          </a:p>
          <a:p>
            <a:r>
              <a:rPr lang="cs-CZ" dirty="0"/>
              <a:t>Policejní orgán je povinen vyrozumět oznamovatele písemně či ústně nejpozději do 1 měsíce od podání trestního oznámení.</a:t>
            </a:r>
          </a:p>
          <a:p>
            <a:r>
              <a:rPr lang="cs-CZ" dirty="0"/>
              <a:t>Tímto právem nejsou dotčena práva na informace, která náleží oběti trestného činu.</a:t>
            </a:r>
          </a:p>
          <a:p>
            <a:r>
              <a:rPr lang="cs-CZ" dirty="0"/>
              <a:t> </a:t>
            </a:r>
          </a:p>
          <a:p>
            <a:r>
              <a:rPr lang="cs-CZ" b="1" dirty="0"/>
              <a:t>Právo na opis o zahájení trestního stíhání</a:t>
            </a:r>
            <a:endParaRPr lang="cs-CZ" dirty="0"/>
          </a:p>
          <a:p>
            <a:r>
              <a:rPr lang="cs-CZ" dirty="0"/>
              <a:t>Pokud o to poškozený výslovně požádá a je známa jeho adresa, bude mu doručen opis o zahájení trestního stíhání.</a:t>
            </a:r>
          </a:p>
          <a:p>
            <a:r>
              <a:rPr lang="cs-CZ" dirty="0"/>
              <a:t> </a:t>
            </a:r>
          </a:p>
          <a:p>
            <a:r>
              <a:rPr lang="cs-CZ" b="1" dirty="0"/>
              <a:t>Právo na poučení</a:t>
            </a:r>
            <a:endParaRPr lang="cs-CZ" dirty="0"/>
          </a:p>
          <a:p>
            <a:r>
              <a:rPr lang="cs-CZ" dirty="0"/>
              <a:t>Orgány činné v trestním řízení jsou povinny poškozeného o jeho právech poučit a umožnit mu plnou možnost k jejich uplatnění.</a:t>
            </a:r>
          </a:p>
          <a:p>
            <a:r>
              <a:rPr lang="cs-CZ" dirty="0"/>
              <a:t> </a:t>
            </a:r>
          </a:p>
          <a:p>
            <a:r>
              <a:rPr lang="cs-CZ" b="1" dirty="0"/>
              <a:t>Právo nahlížet do spisu</a:t>
            </a:r>
            <a:endParaRPr lang="cs-CZ" dirty="0"/>
          </a:p>
          <a:p>
            <a:r>
              <a:rPr lang="cs-CZ" dirty="0"/>
              <a:t>Poškozený má právo nahlížet do spisu, činit si z něj výpisky a poznámky, pořizovat si na své náklady kopie spisu a jeho částí. Toto právo může v přípravném řízení ze závažných důvodů odepřít státní zástupce nebo policejní orgán.</a:t>
            </a:r>
          </a:p>
          <a:p>
            <a:r>
              <a:rPr lang="cs-CZ" dirty="0"/>
              <a:t> </a:t>
            </a:r>
          </a:p>
          <a:p>
            <a:r>
              <a:rPr lang="cs-CZ" b="1" dirty="0"/>
              <a:t>Doručování písemností</a:t>
            </a:r>
            <a:endParaRPr lang="cs-CZ" dirty="0"/>
          </a:p>
          <a:p>
            <a:r>
              <a:rPr lang="cs-CZ" dirty="0"/>
              <a:t>Písemnosti určené poškozenému se doručují na adresu, kterou uvedl; tato adresa nemusí být shodná s adresou trvalého bydliště. V případě, že má poškozený zmocněnce, doručují se písemnosti pouze zmocněnci (to neplatí v případě zasílání výzvy, aby osobně něco vykonal).</a:t>
            </a:r>
          </a:p>
          <a:p>
            <a:pPr algn="l"/>
            <a:endParaRPr lang="cs-CZ" sz="1200" b="0" i="0" u="none" strike="noStrike" baseline="0" dirty="0">
              <a:latin typeface="ArialMT"/>
            </a:endParaRPr>
          </a:p>
          <a:p>
            <a:r>
              <a:rPr lang="cs-CZ" b="1" dirty="0"/>
              <a:t>Právo na aktivní účast v trestním řízení</a:t>
            </a:r>
          </a:p>
          <a:p>
            <a:pPr algn="just"/>
            <a:r>
              <a:rPr lang="cs-CZ" b="1" dirty="0">
                <a:effectLst/>
              </a:rPr>
              <a:t>Právo činit návrhy na doplnění vyšetřování (v přípravném řízení)</a:t>
            </a:r>
            <a:endParaRPr lang="cs-CZ" dirty="0">
              <a:effectLst/>
            </a:endParaRPr>
          </a:p>
          <a:p>
            <a:pPr algn="just"/>
            <a:br>
              <a:rPr lang="cs-CZ" dirty="0">
                <a:effectLst/>
              </a:rPr>
            </a:br>
            <a:r>
              <a:rPr lang="cs-CZ" dirty="0">
                <a:effectLst/>
              </a:rPr>
              <a:t>Poškozenému, který podal návrh na náhradu škody, nemajetkové újmy nebo vydání bezdůvodného obohacení, může být ze strany policejního orgánu umožněno při skončení vyšetřování prostudovat spisy a učinit návrhy na doplnění vyšetřování.</a:t>
            </a:r>
          </a:p>
          <a:p>
            <a:pPr algn="just"/>
            <a:r>
              <a:rPr lang="cs-CZ" b="1" dirty="0">
                <a:effectLst/>
              </a:rPr>
              <a:t>Právo činit návrhy na doplnění dokazování(v řízení před soudem)</a:t>
            </a:r>
            <a:endParaRPr lang="cs-CZ" dirty="0">
              <a:effectLst/>
            </a:endParaRPr>
          </a:p>
          <a:p>
            <a:pPr algn="just"/>
            <a:br>
              <a:rPr lang="cs-CZ" dirty="0">
                <a:effectLst/>
              </a:rPr>
            </a:br>
            <a:r>
              <a:rPr lang="cs-CZ" dirty="0">
                <a:effectLst/>
              </a:rPr>
              <a:t>Poškozený má právo činit návrhy na doplnění dokazování. Návrh lze učinit písemně či ústně do protokolu u příslušného orgánu činného v trestním řízení.</a:t>
            </a:r>
          </a:p>
          <a:p>
            <a:pPr algn="just"/>
            <a:r>
              <a:rPr lang="cs-CZ" b="1" dirty="0">
                <a:effectLst/>
              </a:rPr>
              <a:t>Právo nedat souhlas s trestním stíháním, příp. vzít učiněný souhlas zpět</a:t>
            </a:r>
            <a:endParaRPr lang="cs-CZ" dirty="0">
              <a:effectLst/>
            </a:endParaRPr>
          </a:p>
          <a:p>
            <a:pPr algn="just"/>
            <a:br>
              <a:rPr lang="cs-CZ" dirty="0">
                <a:effectLst/>
              </a:rPr>
            </a:br>
            <a:r>
              <a:rPr lang="cs-CZ" dirty="0">
                <a:effectLst/>
              </a:rPr>
              <a:t>Toto právo lze uplatnit pouze </a:t>
            </a:r>
            <a:r>
              <a:rPr lang="cs-CZ" b="1" dirty="0">
                <a:effectLst/>
              </a:rPr>
              <a:t>u některých trestných činů vyjmenovaných v § 163 trestního řádu</a:t>
            </a:r>
            <a:r>
              <a:rPr lang="cs-CZ" dirty="0">
                <a:effectLst/>
              </a:rPr>
              <a:t> (např. ublížení na zdraví, omezování osobní svobody, poškození cizích práv aj.).</a:t>
            </a:r>
          </a:p>
          <a:p>
            <a:pPr algn="just"/>
            <a:br>
              <a:rPr lang="cs-CZ" dirty="0">
                <a:effectLst/>
              </a:rPr>
            </a:br>
            <a:r>
              <a:rPr lang="cs-CZ" dirty="0">
                <a:effectLst/>
              </a:rPr>
              <a:t>Poškozený má </a:t>
            </a:r>
            <a:r>
              <a:rPr lang="cs-CZ" b="1" dirty="0">
                <a:effectLst/>
              </a:rPr>
              <a:t>právo nedat či vzít zpět souhlas se stíháním</a:t>
            </a:r>
            <a:r>
              <a:rPr lang="cs-CZ" dirty="0">
                <a:effectLst/>
              </a:rPr>
              <a:t> v případě, kdy pachatel je osobou blízkou poškozeného, výslovně </a:t>
            </a:r>
            <a:r>
              <a:rPr lang="cs-CZ" b="1" dirty="0">
                <a:effectLst/>
              </a:rPr>
              <a:t>odepřený souhlas však nelze znovu udělit</a:t>
            </a:r>
            <a:r>
              <a:rPr lang="cs-CZ" dirty="0">
                <a:effectLst/>
              </a:rPr>
              <a:t>. Souhlas lze vzít zpět výslovným prohlášením kdykoli v průběhu trestního řízení až do doby, než se odvolací soud odebere k závěrečné poradě.</a:t>
            </a:r>
          </a:p>
          <a:p>
            <a:pPr algn="just"/>
            <a:br>
              <a:rPr lang="cs-CZ" dirty="0">
                <a:effectLst/>
              </a:rPr>
            </a:br>
            <a:r>
              <a:rPr lang="cs-CZ" dirty="0">
                <a:effectLst/>
              </a:rPr>
              <a:t>U trestných činů vyjmenovaných v § 163 trestního řádu </a:t>
            </a:r>
            <a:r>
              <a:rPr lang="cs-CZ" b="1" dirty="0">
                <a:effectLst/>
              </a:rPr>
              <a:t>není k trestnímu stíhání nutný souhlas poškozeného</a:t>
            </a:r>
            <a:r>
              <a:rPr lang="cs-CZ" dirty="0">
                <a:effectLst/>
              </a:rPr>
              <a:t>, pokud: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byla trestným činem způsobena smrt,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poškozený není schopen dát souhlas pro duševní chorobu nebo poruchu, pro kterou byla omezena jeho svéprávnost, poškozeným je osoba mladší 15 let,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poškozeným je osoba mladší 15 let,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je zřejmé, že souhlas nebyl dán nebo byl vzat zpět v tísni vyvolané výhružkami, nátlakem, závislostí nebo podřízeností.</a:t>
            </a:r>
          </a:p>
          <a:p>
            <a:pPr algn="just"/>
            <a:r>
              <a:rPr lang="cs-CZ" dirty="0">
                <a:effectLst/>
              </a:rPr>
              <a:t>Pokud se poškozený na výzvu orgánu činného v trestním řízení ihned nevyjádří, zda souhlasí s trestním stíháním, bude mu poskytnuta dle povahy věci lhůta k vyjádření max. 30 dnů. Po uplynutí této lhůty již souhlas s trestním stíháním udělit nelze.</a:t>
            </a:r>
          </a:p>
          <a:p>
            <a:pPr algn="just"/>
            <a:br>
              <a:rPr lang="cs-CZ" dirty="0">
                <a:effectLst/>
              </a:rPr>
            </a:br>
            <a:r>
              <a:rPr lang="cs-CZ" dirty="0">
                <a:effectLst/>
              </a:rPr>
              <a:t>Pokud je poškozených více, stačí k trestnímu stíhání souhlas jednoho z nich.</a:t>
            </a:r>
          </a:p>
          <a:p>
            <a:pPr algn="just"/>
            <a:br>
              <a:rPr lang="cs-CZ" dirty="0">
                <a:effectLst/>
              </a:rPr>
            </a:br>
            <a:r>
              <a:rPr lang="cs-CZ" b="1" dirty="0">
                <a:effectLst/>
              </a:rPr>
              <a:t>Právo zúčastnit se sjednávání dohody, hlavního líčení a veřejného zasedání o odvolání a vyjádřit se k věci</a:t>
            </a:r>
            <a:endParaRPr lang="cs-CZ" dirty="0">
              <a:effectLst/>
            </a:endParaRPr>
          </a:p>
          <a:p>
            <a:pPr algn="just"/>
            <a:br>
              <a:rPr lang="cs-CZ" dirty="0">
                <a:effectLst/>
              </a:rPr>
            </a:br>
            <a:r>
              <a:rPr lang="cs-CZ" dirty="0">
                <a:effectLst/>
              </a:rPr>
              <a:t>Poškozený má právo zúčastnit se sjednávání dohody o vině a trestu, zúčastnit se hlavního líčení a veřejného zasedání o odvolání nebo schválení dohody o vině a trestu a před skončením řízení se k věci vyjádřit.</a:t>
            </a:r>
          </a:p>
          <a:p>
            <a:pPr algn="just"/>
            <a:br>
              <a:rPr lang="cs-CZ" dirty="0">
                <a:effectLst/>
              </a:rPr>
            </a:br>
            <a:r>
              <a:rPr lang="cs-CZ" dirty="0">
                <a:effectLst/>
              </a:rPr>
              <a:t>Cestou Probační a mediační služby může dojít ke sjednání narovnání.</a:t>
            </a:r>
          </a:p>
          <a:p>
            <a:pPr algn="just"/>
            <a:r>
              <a:rPr lang="cs-CZ" dirty="0">
                <a:effectLst/>
              </a:rPr>
              <a:t>Pokud je poškozený zároveň obětí dle zákona o obětech trestných činů, může také při hlavním líčení nebo při odvolacím řízení přednést </a:t>
            </a:r>
            <a:r>
              <a:rPr lang="cs-CZ" b="1" dirty="0">
                <a:effectLst/>
              </a:rPr>
              <a:t>prohlášení o dopadu trestného činu na jeho život</a:t>
            </a:r>
            <a:r>
              <a:rPr lang="cs-CZ" dirty="0">
                <a:effectLst/>
              </a:rPr>
              <a:t> a to i v případě, kdy prohlášení již učinil písemně. Žádosti o možnost přednesení prohlášení musí být vyhověno nejpozději v závěrečné řeči.</a:t>
            </a:r>
          </a:p>
          <a:p>
            <a:pPr algn="just"/>
            <a:br>
              <a:rPr lang="cs-CZ" dirty="0">
                <a:effectLst/>
              </a:rPr>
            </a:br>
            <a:r>
              <a:rPr lang="cs-CZ" dirty="0">
                <a:effectLst/>
              </a:rPr>
              <a:t>Poškozený je v trestním řízení zároveň </a:t>
            </a:r>
            <a:r>
              <a:rPr lang="cs-CZ" b="1" dirty="0">
                <a:effectLst/>
              </a:rPr>
              <a:t>svědkem</a:t>
            </a:r>
            <a:r>
              <a:rPr lang="cs-CZ" dirty="0">
                <a:effectLst/>
              </a:rPr>
              <a:t>, z čehož mu vyplývají další práva a povinnosti.</a:t>
            </a:r>
          </a:p>
          <a:p>
            <a:pPr algn="just"/>
            <a:r>
              <a:rPr lang="cs-CZ" b="1" dirty="0">
                <a:effectLst/>
              </a:rPr>
              <a:t>Dále má poškozený</a:t>
            </a:r>
            <a:endParaRPr lang="cs-CZ" dirty="0"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právo klást u hlavního líčení otázky svědkům,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právo vyjádřit se k věci před skončením řízení,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právo navrhnout, aby soud v odsuzujícím rozsudku uložil obžalovanému povinnost nahradit v penězích škodu, nemajetkovou újmu, nebo vydat bezdůvodné obohacení,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právo podat odvolání proti rozsudku ve věci rozhodnutí o náhradě škody, nemajetkové újmy nebo vydání bezdůvodného obohacení.</a:t>
            </a:r>
          </a:p>
          <a:p>
            <a:pPr algn="l"/>
            <a:endParaRPr lang="cs-CZ" sz="1200" b="0" i="0" u="none" strike="noStrike" baseline="0" dirty="0">
              <a:latin typeface="ArialMT"/>
            </a:endParaRPr>
          </a:p>
          <a:p>
            <a:r>
              <a:rPr lang="cs-CZ" b="1" dirty="0"/>
              <a:t>Práva a povinnosti oběti v roli svědka</a:t>
            </a:r>
          </a:p>
          <a:p>
            <a:pPr algn="just"/>
            <a:r>
              <a:rPr lang="cs-CZ" dirty="0">
                <a:effectLst/>
              </a:rPr>
              <a:t>Jako svědek máte řadu práv a povinností vymezených v trestním řádu: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máte povinnost dostavit se na předvolání k orgánu činnému v trestním řízení a vypovídat o tom, co je Vám známo o trestném činu, o pachateli nebo o okolnostech důležitých pro trestní řízení; v případě nedostavení se bez řádné omluvy může být svědek předveden,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výpověď jako svědek můžete odepřít, pokud je obviněný Vaším příbuzným v pokolení přímém (např. syn, dcera, otec, matka), sourozenec, osvojitel, osvojenec, manžel, parter nebo druh,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dále lze výpověď odepřít, jestliže byste výpovědí způsobili nebezpečí trestního stíhání sobě nebo blízké osobě (příbuznému, partnerovi apod.), jejíž újmu byste pociťovali jako újmu vlastní,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máte povinnost vypovídat pravdu a nic nezamlčovat, v opačném případě byste se mohli dopustit trestného činu křivé výpovědi dle § 346 trestního zákoníku,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je-li potřeba zjistit pravost rukopisu, může Vám být přikázáno napsat potřebný počet slov,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máte povinnost podrobit se účasti na úkonech trestního řízení, např. na konfrontaci, rekognici, vyšetřovacím pokusu, rekonstrukci, prověrce na místě,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v případě potřeby máte povinnost podrobit se vyšetření duševního stavu, prohlídce těla, strpět odběr krve apod.,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za podmínek uvedených v trestním řádu máte např. právo na utajení totožnosti a podoby svědka, právo podepsat protokol pod smyšleným jménem, právo na respektování zákazu výslechu, právo vypovídat v mateřském jazyce nebo v jazyce, který ovládáte, právo na právní pomoc a právo na svědečné.</a:t>
            </a:r>
          </a:p>
          <a:p>
            <a:pPr algn="l"/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3F9F484-156D-75C2-2DAD-CE75EC5F86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2145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4141C-7899-1F57-66BA-115B76060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A8CA6F7-32AB-4199-6E10-C8654EEB85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5CA0A01-1002-E821-C107-332FC34B86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Zákon č. 45/2013 Sb., o obětech trestných činů uvažuje o každé oběti trestného činu jako o zranitelné, proto stanoví, aby s obětí bylo zacházeno citlivě, s respektem k jejím individuálním potřebám a s přihlédnutím k povaze trestného činu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Existují však také </a:t>
            </a:r>
            <a:r>
              <a:rPr lang="es-ES" sz="12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zvlášť zranitelné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 kterých je </a:t>
            </a:r>
            <a:r>
              <a:rPr lang="es-ES" sz="1200" dirty="0">
                <a:effectLst/>
                <a:highlight>
                  <a:srgbClr val="00808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vyšší nebezpečí způsobení druhotné újmy nebo zastrašování ze strany pachatele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Tyto oběti také mohou být zvláště </a:t>
            </a:r>
            <a:r>
              <a:rPr lang="es-ES" sz="12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náchylné k prohloubení prožívaného stresu a citového zranění v důsledku samotné účasti v trestním řízení, např. při výslechu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Zákon proto stanoví </a:t>
            </a:r>
            <a:r>
              <a:rPr lang="es-ES" sz="12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speciální opatření pro zabránění prohlubování stresu oběti a snížení nebezpečí druhotné újmy, viktimizace.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0A4DB4-0CC0-CE48-D921-9804F7EB5C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0771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60C88-4E22-AB71-F0D1-3DF156B78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E85F97E-0C5B-22F6-EC0B-18C3849FF9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7672581-998A-7CE8-61AF-5EFDFD4DF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4A689A-BD16-D769-30AD-EE28C37986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3587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4CC68-AB38-E438-C75B-FE3FDEE3D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35162B8-07CA-777E-6634-ADD18EC279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E75591B-8A5B-2905-8D03-2C13C48637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4E25FD-72EA-4DE5-70A7-6B0004B7C4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8013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1AB99-25FF-ED60-265A-D6ADA3DD6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8C835BC-2C5A-1BCC-AE8B-FCD32DC350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8890B8C-190E-E232-CD84-0C34DB1F4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510818C-680F-1379-1E0C-AAD58E97BE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1874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96504829-97A8-0C4A-80EE-4326F3B8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B34EDCF-2F50-6D46-80EF-64A38D013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3528B9-C12B-BC4F-AF93-D9895556F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90D2AF3-9D7F-614C-BFDA-1610205D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076177D2-E0A9-DB4F-9BE6-71A1D66C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D12A9152-FA59-9745-A59D-D50FB6F18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98DFDC9-AC84-AB44-B9E6-08C20AB26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CF56576F-AF41-3849-BD6B-FA3394CC1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0B77763-CB1F-AC44-ACDB-7C064A26D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CD4E5D6-29D8-8A49-B4AC-98EC5D460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0859298-EE15-7744-AB43-3DB4F7409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46E247F-6353-7D48-AB74-30C474494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SsPfbup0ac?feature=oembed" TargetMode="Externa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Oběť trestných činů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Kriminologie (BSSb1166), 9. 12. 2024</a:t>
            </a:r>
          </a:p>
          <a:p>
            <a:r>
              <a:rPr lang="cs-CZ" dirty="0"/>
              <a:t>Vendula Divišová, FSS MU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42DD8-309A-4595-661F-D88F64638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9BDD85-F9AD-69CC-E0D0-EB6502E2FC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88C31AF-E883-AC76-2024-E08312F98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Viktimologie: základní údaje</a:t>
            </a:r>
            <a:endParaRPr lang="en-US" sz="3600" dirty="0"/>
          </a:p>
        </p:txBody>
      </p:sp>
      <p:pic>
        <p:nvPicPr>
          <p:cNvPr id="2" name="Zástupný obsah 1">
            <a:extLst>
              <a:ext uri="{FF2B5EF4-FFF2-40B4-BE49-F238E27FC236}">
                <a16:creationId xmlns:a16="http://schemas.microsoft.com/office/drawing/2014/main" id="{544D393A-5DAA-54B9-B13C-5F05D8FEE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6204" y="1435327"/>
            <a:ext cx="8125658" cy="444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64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5CAFE-A10A-467E-0296-6C47BE753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749A34-3CA4-5B1B-9594-C159E603F3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9FF8E2-3273-3378-A9FC-E5C649DED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Viktimologie (poznatky z výzkumů v ČR)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F77BE3F-B542-E3B7-4506-35F2BB522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3215185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200" dirty="0"/>
              <a:t>studie „Oběti kriminality: Poznatky z </a:t>
            </a:r>
            <a:r>
              <a:rPr lang="cs-CZ" sz="2200" dirty="0" err="1"/>
              <a:t>viktimizační</a:t>
            </a:r>
            <a:r>
              <a:rPr lang="cs-CZ" sz="2200" dirty="0"/>
              <a:t> studie“ (Roubalová et al. 2019)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200" dirty="0"/>
              <a:t>cílem zjistit míru viktimizace a zkušenosti s viktimizací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200" dirty="0"/>
              <a:t>vzorek - 3 328 osob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1FD52B6-5436-41A9-EBE0-9C35AB86A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948" y="1452348"/>
            <a:ext cx="6645176" cy="520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11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80EAB-4C01-079C-1C32-691FA85DE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6E8E21A-BF96-08F8-0398-3E5FC0419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168" y="528809"/>
            <a:ext cx="4487714" cy="3593104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3366D1-987F-DDEA-35DC-5B0C372D1C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311F9DF-D9B8-3C45-97A4-2D1CCD6CE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Viktimologie (poznatky z výzkumů v ČR)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CCB82FE-8BA5-A036-6A3C-D01C3E4CF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9801107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další poznatky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nahlášení policii - spíše delikty proti domácnosti (x závažnější </a:t>
            </a:r>
            <a:br>
              <a:rPr lang="cs-CZ" dirty="0"/>
            </a:br>
            <a:r>
              <a:rPr lang="cs-CZ" dirty="0"/>
              <a:t>delikty)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nejmenší latence - krádež auta a motocyklu, největší - podvodné </a:t>
            </a:r>
            <a:br>
              <a:rPr lang="cs-CZ" dirty="0"/>
            </a:br>
            <a:r>
              <a:rPr lang="cs-CZ" dirty="0"/>
              <a:t>jednání při online nakupování, sexuální napadení a domácí násilí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újma dle typu TČ (častá absence pociťované újmy i u TČ proti osobě!), největší újma u obětí domácího násilí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převážně absence povědomí o možnosti pomoci obětem TČ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strach z viktimizace - spíše u majetkové TČ, občanů ve velkých městech a špatně zajištěných lidí</a:t>
            </a:r>
          </a:p>
        </p:txBody>
      </p:sp>
    </p:spTree>
    <p:extLst>
      <p:ext uri="{BB962C8B-B14F-4D97-AF65-F5344CB8AC3E}">
        <p14:creationId xmlns:p14="http://schemas.microsoft.com/office/powerpoint/2010/main" val="805766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30593-432D-28D0-E107-B3F04633D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342585-5884-8036-7EED-999E2249B4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B1CC43-2134-FAB7-1326-0F7436B61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Viktimologie (poznatky z výzkumů v ČR)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CAFA9F9-84BD-7E57-84F3-26A79341C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9448569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b="1" dirty="0"/>
              <a:t>Senioři jako oběť TČ </a:t>
            </a:r>
            <a:r>
              <a:rPr lang="cs-CZ" sz="2400" dirty="0"/>
              <a:t>- zvýšená zranitelnost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200" dirty="0"/>
              <a:t>špatné zacházení se seniory (</a:t>
            </a:r>
            <a:r>
              <a:rPr lang="cs-CZ" sz="2200" i="1" dirty="0" err="1"/>
              <a:t>Elder</a:t>
            </a:r>
            <a:r>
              <a:rPr lang="cs-CZ" sz="2200" i="1" dirty="0"/>
              <a:t> Abuse </a:t>
            </a:r>
            <a:br>
              <a:rPr lang="cs-CZ" sz="2200" i="1" dirty="0"/>
            </a:br>
            <a:r>
              <a:rPr lang="cs-CZ" sz="2200" i="1" dirty="0"/>
              <a:t>and </a:t>
            </a:r>
            <a:r>
              <a:rPr lang="cs-CZ" sz="2200" i="1" dirty="0" err="1"/>
              <a:t>Neglect</a:t>
            </a:r>
            <a:r>
              <a:rPr lang="cs-CZ" sz="2200" dirty="0"/>
              <a:t>, EAN) - část dosahuje intenzity TČ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200" dirty="0"/>
              <a:t>časté TČ – týrání svěřené osoby, týrání osoby </a:t>
            </a:r>
            <a:br>
              <a:rPr lang="cs-CZ" sz="2200" dirty="0"/>
            </a:br>
            <a:r>
              <a:rPr lang="cs-CZ" sz="2200" dirty="0"/>
              <a:t>žijící ve společném období (+ obecně jakýkoli TČ)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200" dirty="0"/>
              <a:t>studie - Martinková (1994-2007) – v krimi statistikách 64 491 obětí starších 60 let (= 10,3 % evidovaných) - z toho jich 1,2 % přišlo o život, 12,5 % zraněno, 13 % bez následku, 73,3 % utrpělo jiný následek (zejména ztráta majetku)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C6AA8EE-0BA7-B226-A0DE-13D26282A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438" y="1399142"/>
            <a:ext cx="3828515" cy="2153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2609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B19B3-1C2C-051E-CA29-CE5FB6FB9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CF1B2270-743D-BA7F-645E-A07B101A1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664" y="4535602"/>
            <a:ext cx="6307930" cy="2132897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FFB38D-B4EF-A40C-BB1A-2101D05836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A0029A8-4C76-2B2C-BE23-FA5265DEC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Viktimologie (poznatky z výzkumů v ČR)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39CAD0C-871B-03E6-081D-9A1EB87B3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9998800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studie „Senioři v České republice jako oběti i pachatelé kriminálních deliktů“ (IKSP)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celkem 19 deliktů - za poslední rok se stalo obětí 41,4% dotázaných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39EEE67-5C60-F4C7-2C4D-45EA7EFEB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00" y="3043178"/>
            <a:ext cx="6210458" cy="232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22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61278-4272-2FF4-DB80-336B8B324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BB4BD8-F049-05C0-7CC2-B6337AA051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AE29820-FDBD-B04E-1626-E0C9A6D31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Viktimologie (poznatky z výzkumů v ČR)</a:t>
            </a:r>
            <a:endParaRPr lang="en-US" sz="3600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8D0D3148-2003-77BB-2205-8B2481E91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6000" y="1455008"/>
            <a:ext cx="6732472" cy="252467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117463C-BB5A-52D1-C402-596E392BB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318" y="4140653"/>
            <a:ext cx="6456244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55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8247C-7422-94D5-8F9F-D2B3523FF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78FD76-8050-156C-55D0-0CE6935A21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BA8379E-9848-AAE0-8AB2-4D916CB58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Viktimologie (poznatky ze zahraničních výzkumů)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8BEB1F6-3625-78F2-1D03-62B51142A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8699421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USA - </a:t>
            </a:r>
            <a:r>
              <a:rPr lang="cs-CZ" sz="2400" b="1" dirty="0" err="1"/>
              <a:t>National</a:t>
            </a:r>
            <a:r>
              <a:rPr lang="cs-CZ" sz="2400" b="1" dirty="0"/>
              <a:t> </a:t>
            </a:r>
            <a:r>
              <a:rPr lang="cs-CZ" sz="2400" b="1" dirty="0" err="1"/>
              <a:t>Crime</a:t>
            </a:r>
            <a:r>
              <a:rPr lang="cs-CZ" sz="2400" b="1" dirty="0"/>
              <a:t> </a:t>
            </a:r>
            <a:r>
              <a:rPr lang="cs-CZ" sz="2400" b="1" dirty="0" err="1"/>
              <a:t>Victimization</a:t>
            </a:r>
            <a:r>
              <a:rPr lang="cs-CZ" sz="2400" b="1" dirty="0"/>
              <a:t> </a:t>
            </a:r>
            <a:r>
              <a:rPr lang="cs-CZ" sz="2400" b="1" dirty="0" err="1"/>
              <a:t>Survey</a:t>
            </a:r>
            <a:endParaRPr lang="cs-CZ" sz="2400" b="1" dirty="0"/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2022 - 23,5 násilných viktimizací na </a:t>
            </a:r>
            <a:br>
              <a:rPr lang="cs-CZ" sz="2400" dirty="0"/>
            </a:br>
            <a:r>
              <a:rPr lang="cs-CZ" sz="2400" dirty="0"/>
              <a:t>1000 osob (starších 12 let) </a:t>
            </a:r>
            <a:br>
              <a:rPr lang="cs-CZ" sz="2400" dirty="0"/>
            </a:br>
            <a:r>
              <a:rPr lang="cs-CZ" sz="2400" dirty="0"/>
              <a:t>[znásilnění, sexuální útok, loupež,</a:t>
            </a:r>
            <a:br>
              <a:rPr lang="cs-CZ" sz="2400" dirty="0"/>
            </a:br>
            <a:r>
              <a:rPr lang="cs-CZ" sz="2400" dirty="0"/>
              <a:t>těžké/ublížení na zdraví] / 1,24 % </a:t>
            </a:r>
            <a:br>
              <a:rPr lang="cs-CZ" sz="2400" dirty="0"/>
            </a:br>
            <a:r>
              <a:rPr lang="cs-CZ" sz="2400" dirty="0"/>
              <a:t>osob  (min. 1 zkušenost s násilnou </a:t>
            </a:r>
            <a:br>
              <a:rPr lang="cs-CZ" sz="2400" dirty="0"/>
            </a:br>
            <a:r>
              <a:rPr lang="cs-CZ" sz="2400" dirty="0"/>
              <a:t>kriminalitou)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42 % nahlášeno policii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10 % zahrnovalo střelnou zbraň (ne nutně použití)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C97A9A7-D5F1-B2C2-DFC6-8340055BB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91623"/>
            <a:ext cx="5680079" cy="2147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55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FAD84-A864-FAE3-3494-1CC8D747C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601545-8579-22E4-9CFC-12C4FA8A8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336F6D-A144-FF4D-82B4-21B131B44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Viktimologie (poznatky ze zahraničních výzkumů)</a:t>
            </a:r>
            <a:endParaRPr lang="en-US" sz="3600" dirty="0"/>
          </a:p>
        </p:txBody>
      </p:sp>
      <p:pic>
        <p:nvPicPr>
          <p:cNvPr id="2" name="Zástupný obsah 1">
            <a:extLst>
              <a:ext uri="{FF2B5EF4-FFF2-40B4-BE49-F238E27FC236}">
                <a16:creationId xmlns:a16="http://schemas.microsoft.com/office/drawing/2014/main" id="{47340ABA-A007-9BBC-64B0-2C0BF6D0C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9701" y="1323412"/>
            <a:ext cx="7883007" cy="3258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773B9F0-C171-B03D-5A16-CF329A6D4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454" y="1857668"/>
            <a:ext cx="3684608" cy="401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7375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CEAD1-1865-30A8-02EB-4D6B2DC98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4A799F2-9B3F-377C-EAFD-84A89CCBBA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94E9C2-6488-8154-F0CD-24209F45F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Efekt přihlížejícího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6EA03A4-1AD0-AFCF-B06C-DF82A760D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9966362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400" dirty="0" err="1"/>
              <a:t>Zimbardo</a:t>
            </a:r>
            <a:r>
              <a:rPr lang="cs-CZ" sz="2400" dirty="0"/>
              <a:t>: nečinnost jako forma zla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400" dirty="0"/>
              <a:t>efekt přihlížejícího: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400" dirty="0"/>
              <a:t>s počtem přihlížejících snižuje </a:t>
            </a:r>
            <a:br>
              <a:rPr lang="cs-CZ" sz="2400" dirty="0"/>
            </a:br>
            <a:r>
              <a:rPr lang="cs-CZ" sz="2400" dirty="0"/>
              <a:t>pravděpodobnost, že někdo z nich oběti </a:t>
            </a:r>
            <a:br>
              <a:rPr lang="cs-CZ" sz="2400" dirty="0"/>
            </a:br>
            <a:r>
              <a:rPr lang="cs-CZ" sz="2400" dirty="0"/>
              <a:t>poskytne pomoc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400" dirty="0"/>
              <a:t>rozptýlení odpovědnosti - např. případ </a:t>
            </a:r>
            <a:br>
              <a:rPr lang="cs-CZ" sz="2400" dirty="0"/>
            </a:br>
            <a:r>
              <a:rPr lang="cs-CZ" sz="2400" dirty="0"/>
              <a:t>Kitty </a:t>
            </a:r>
            <a:r>
              <a:rPr lang="cs-CZ" sz="2400" dirty="0" err="1"/>
              <a:t>Genovese</a:t>
            </a:r>
            <a:r>
              <a:rPr lang="cs-CZ" sz="2400" dirty="0"/>
              <a:t> (1964)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400" dirty="0"/>
              <a:t>dopad na vyrovnání se oběti s TČ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400" dirty="0"/>
              <a:t>Kdy lidé spíše pomůžou? - když jsou sami/v malé skupince, nebo když jsou požádáni</a:t>
            </a:r>
          </a:p>
        </p:txBody>
      </p:sp>
      <p:pic>
        <p:nvPicPr>
          <p:cNvPr id="2" name="Online médium 3" title="THE BYSTANDER EFFECT">
            <a:hlinkClick r:id="" action="ppaction://media"/>
            <a:extLst>
              <a:ext uri="{FF2B5EF4-FFF2-40B4-BE49-F238E27FC236}">
                <a16:creationId xmlns:a16="http://schemas.microsoft.com/office/drawing/2014/main" id="{70637926-C953-00CA-F568-33371C72BC2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881232" y="1559799"/>
            <a:ext cx="4370431" cy="327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3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FE8C1-312C-9ADB-8CF7-2F778A18F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154367-923A-82B4-EA23-F43AE0A5F9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59D4D01-2C65-7DBE-4EC9-50C99E9C2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Struktura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EFD714D-FE0C-6D55-8D44-ED6C38474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680799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oběť trestného činu (obecné problémy)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oběť a poškozený v českém trestním právu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viktimologie (základní koncepty)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aktuální poznatky z viktimologických výzkumů v ČR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pomoc obětem TČ (efekt přihlížejícího)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1B8D387-7C8F-D3DB-2AD1-005F6503C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069" y="1818471"/>
            <a:ext cx="5177928" cy="291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37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489FD-6D58-E279-D744-D6E9859FE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3CF329-B928-50DC-7765-D142529531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1A4309-F87D-BDE9-B1CD-23E46466F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Oběť trestného činu (obecné problémy)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88F2245-694D-AF32-7E1C-4C86221C4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301786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většina TČ způsobuje újmu konkrétním osobám (život, zdraví, majetek, čest, svoboda a další práva)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předmět zkoumání </a:t>
            </a:r>
            <a:r>
              <a:rPr lang="cs-CZ" sz="2400" b="1" dirty="0"/>
              <a:t>viktimologie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užší pojetí (součást kriminologie) x širší pojetí (samostatná věda)</a:t>
            </a:r>
          </a:p>
          <a:p>
            <a:pPr lvl="2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dirty="0">
                <a:solidFill>
                  <a:srgbClr val="9100DC"/>
                </a:solidFill>
              </a:rPr>
              <a:t>„</a:t>
            </a:r>
            <a:r>
              <a:rPr lang="cs-CZ" sz="2000" i="1" dirty="0">
                <a:solidFill>
                  <a:srgbClr val="9100DC"/>
                </a:solidFill>
              </a:rPr>
              <a:t>viktimologie je součástí kriminologické vědy, zabývající se obětí TČ, její rolí v genezi a průběhu TČ a při jeho odhalování a objasňování, způsoby pomoci oběti po TČ a způsoby, jak zabránit viktimizaci potenciálních obětí</a:t>
            </a:r>
            <a:r>
              <a:rPr lang="cs-CZ" sz="2000" dirty="0">
                <a:solidFill>
                  <a:srgbClr val="9100DC"/>
                </a:solidFill>
              </a:rPr>
              <a:t>“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důraz na sociální angažovanost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b="1" dirty="0"/>
              <a:t>kriminalistická viktimologie </a:t>
            </a:r>
            <a:r>
              <a:rPr lang="cs-CZ" sz="2400" dirty="0"/>
              <a:t>- oběť = zdroj informací o TČ (nositel stop)</a:t>
            </a:r>
          </a:p>
        </p:txBody>
      </p:sp>
    </p:spTree>
    <p:extLst>
      <p:ext uri="{BB962C8B-B14F-4D97-AF65-F5344CB8AC3E}">
        <p14:creationId xmlns:p14="http://schemas.microsoft.com/office/powerpoint/2010/main" val="163303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63D54-EF9A-E532-6709-31FA0BE28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C3E2A3-4088-4336-55D8-702F93251B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6C11202-5F27-5262-9534-D6FEA4320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Viktimologie (základní koncepty)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DB76C4A-677F-C03E-19B4-BD2A9262F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052400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předmět viktimologie</a:t>
            </a:r>
          </a:p>
          <a:p>
            <a:pPr marL="529200" indent="-45720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400" dirty="0"/>
              <a:t>osoba oběti (biologické, psychologické a sociální vlastnosti)</a:t>
            </a:r>
          </a:p>
          <a:p>
            <a:pPr marL="529200" indent="-45720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400" dirty="0"/>
              <a:t>vztahy mezi obětí a pachatelem</a:t>
            </a:r>
          </a:p>
          <a:p>
            <a:pPr marL="529200" indent="-45720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400" dirty="0"/>
              <a:t>proces viktimizace</a:t>
            </a:r>
          </a:p>
          <a:p>
            <a:pPr marL="529200" indent="-45720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400" dirty="0"/>
              <a:t>role oběti v procesu odhalování, </a:t>
            </a:r>
            <a:br>
              <a:rPr lang="cs-CZ" sz="2400" dirty="0"/>
            </a:br>
            <a:r>
              <a:rPr lang="cs-CZ" sz="2400" dirty="0"/>
              <a:t>vyšetřování a soudního projednávání věci</a:t>
            </a:r>
          </a:p>
          <a:p>
            <a:pPr marL="529200" indent="-45720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400" dirty="0"/>
              <a:t>pomoc oběti, způsoby jejího odškodnění a rehabilitace</a:t>
            </a:r>
          </a:p>
          <a:p>
            <a:pPr marL="529200" indent="-45720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400" dirty="0"/>
              <a:t>ochrana občanů před viktimizací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C8D6519-F881-57F9-B4AE-C455E6786180}"/>
              </a:ext>
            </a:extLst>
          </p:cNvPr>
          <p:cNvSpPr txBox="1"/>
          <p:nvPr/>
        </p:nvSpPr>
        <p:spPr>
          <a:xfrm>
            <a:off x="7106442" y="2083015"/>
            <a:ext cx="4708002" cy="3357971"/>
          </a:xfrm>
          <a:prstGeom prst="rect">
            <a:avLst/>
          </a:prstGeom>
          <a:solidFill>
            <a:srgbClr val="5AC8AF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110000"/>
              </a:lnSpc>
              <a:spcAft>
                <a:spcPts val="300"/>
              </a:spcAft>
            </a:pPr>
            <a:r>
              <a:rPr lang="en-US" sz="1600" b="0" i="0" u="none" strike="noStrike" baseline="0" dirty="0">
                <a:solidFill>
                  <a:schemeClr val="bg1"/>
                </a:solidFill>
                <a:latin typeface="Arial Nova" panose="020B0504020202020204" pitchFamily="34" charset="0"/>
              </a:rPr>
              <a:t>Stephen Schafer</a:t>
            </a:r>
            <a:r>
              <a:rPr lang="cs-CZ" sz="1600" b="0" i="0" u="none" strike="noStrike" baseline="0" dirty="0">
                <a:solidFill>
                  <a:schemeClr val="bg1"/>
                </a:solidFill>
                <a:latin typeface="Arial Nova" panose="020B0504020202020204" pitchFamily="34" charset="0"/>
              </a:rPr>
              <a:t> - </a:t>
            </a:r>
            <a:r>
              <a:rPr lang="en-US" sz="1600" b="0" i="0" u="none" strike="noStrike" baseline="0" dirty="0">
                <a:solidFill>
                  <a:schemeClr val="bg1"/>
                </a:solidFill>
                <a:latin typeface="Arial Nova" panose="020B0504020202020204" pitchFamily="34" charset="0"/>
              </a:rPr>
              <a:t>The Victim and His Criminal: A Study in Functional Responsibility</a:t>
            </a:r>
            <a:endParaRPr lang="cs-CZ" sz="1600" b="0" i="0" u="none" strike="noStrike" baseline="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algn="l">
              <a:lnSpc>
                <a:spcPct val="110000"/>
              </a:lnSpc>
              <a:spcAft>
                <a:spcPts val="300"/>
              </a:spcAft>
            </a:pPr>
            <a:endParaRPr lang="en-US" sz="1600" b="0" i="0" u="none" strike="noStrike" baseline="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1600" b="0" i="0" u="none" strike="noStrike" baseline="0" dirty="0">
                <a:solidFill>
                  <a:schemeClr val="bg1"/>
                </a:solidFill>
                <a:latin typeface="Arial Nova" panose="020B0504020202020204" pitchFamily="34" charset="0"/>
              </a:rPr>
              <a:t>Unrelated victims—no responsibility</a:t>
            </a: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1600" b="0" i="0" u="none" strike="noStrike" baseline="0" dirty="0">
                <a:solidFill>
                  <a:schemeClr val="bg1"/>
                </a:solidFill>
                <a:latin typeface="Arial Nova" panose="020B0504020202020204" pitchFamily="34" charset="0"/>
              </a:rPr>
              <a:t>Provocative victims—share responsibility</a:t>
            </a: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1600" b="0" i="0" u="none" strike="noStrike" baseline="0" dirty="0">
                <a:solidFill>
                  <a:schemeClr val="bg1"/>
                </a:solidFill>
                <a:latin typeface="Arial Nova" panose="020B0504020202020204" pitchFamily="34" charset="0"/>
              </a:rPr>
              <a:t>Precipitative victims—some degree of responsibility</a:t>
            </a: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1600" b="0" i="0" u="none" strike="noStrike" baseline="0" dirty="0">
                <a:solidFill>
                  <a:schemeClr val="bg1"/>
                </a:solidFill>
                <a:latin typeface="Arial Nova" panose="020B0504020202020204" pitchFamily="34" charset="0"/>
              </a:rPr>
              <a:t>Biologically weak victims—no responsibility </a:t>
            </a:r>
            <a:endParaRPr lang="cs-CZ" sz="1600" b="0" i="0" u="none" strike="noStrike" baseline="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1600" b="0" i="0" u="none" strike="noStrike" baseline="0" dirty="0">
                <a:solidFill>
                  <a:schemeClr val="bg1"/>
                </a:solidFill>
                <a:latin typeface="Arial Nova" panose="020B0504020202020204" pitchFamily="34" charset="0"/>
              </a:rPr>
              <a:t>Socially weak victims—no responsibility</a:t>
            </a: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1600" b="0" i="0" u="none" strike="noStrike" baseline="0" dirty="0">
                <a:solidFill>
                  <a:schemeClr val="bg1"/>
                </a:solidFill>
                <a:latin typeface="Arial Nova" panose="020B0504020202020204" pitchFamily="34" charset="0"/>
              </a:rPr>
              <a:t>Self-victimizing—total responsibility</a:t>
            </a: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1600" b="0" i="0" u="none" strike="noStrike" baseline="0" dirty="0">
                <a:solidFill>
                  <a:schemeClr val="bg1"/>
                </a:solidFill>
                <a:latin typeface="Arial Nova" panose="020B0504020202020204" pitchFamily="34" charset="0"/>
              </a:rPr>
              <a:t>Political victims—no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3208082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1214D-FC8F-E771-C3B1-4AD0367AF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BD2862-B700-777A-6197-884FE5B632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245FDD-8661-F71F-2482-37AD5730D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Oběť trestného činu (obecné problémy)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F5E26B6-41D5-18B2-0B76-19B7C5DEE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9909900" cy="4139998"/>
          </a:xfrm>
        </p:spPr>
        <p:txBody>
          <a:bodyPr/>
          <a:lstStyle/>
          <a:p>
            <a:pPr marL="72000" indent="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cs-CZ" sz="2400" b="1" dirty="0"/>
              <a:t>Oběť trestného činu</a:t>
            </a:r>
            <a:r>
              <a:rPr lang="cs-CZ" sz="2400" dirty="0"/>
              <a:t> </a:t>
            </a:r>
            <a:r>
              <a:rPr lang="cs-CZ" sz="1800" dirty="0">
                <a:solidFill>
                  <a:srgbClr val="9100DC"/>
                </a:solidFill>
              </a:rPr>
              <a:t>(Zákon č. 45/2013 Sb., o obětech trestných činů)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200" dirty="0"/>
              <a:t>za oběť považována každá osoba, která se </a:t>
            </a:r>
            <a:r>
              <a:rPr lang="cs-CZ" sz="2200" b="1" i="1" dirty="0"/>
              <a:t>cítí být obětí</a:t>
            </a:r>
            <a:r>
              <a:rPr lang="cs-CZ" sz="2200" dirty="0"/>
              <a:t> spáchaného trestného činu, pokud nevyjde najevo opak nebo pokud nejde zjevně o zneužití postavení oběti 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200" dirty="0"/>
              <a:t>pouze fyzické osoby („</a:t>
            </a:r>
            <a:r>
              <a:rPr lang="cs-CZ" sz="2200" i="1" dirty="0"/>
              <a:t>Fyzická osoba, které bylo nebo mělo být trestným činem ublíženo na zdraví, způsobena škoda nebo nemajetková újma nebo na jejíž úkor se pachatel trestným činem obohatil nebo měl obohatit</a:t>
            </a:r>
            <a:r>
              <a:rPr lang="cs-CZ" sz="2200" dirty="0"/>
              <a:t>“)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200" b="1" dirty="0"/>
              <a:t>podmínky statusu oběti</a:t>
            </a:r>
            <a:r>
              <a:rPr lang="cs-CZ" sz="2200" dirty="0"/>
              <a:t>: ublíženo na zdraví, způsobena majetková nebo nemajetková újma nebo se na Váš úkor pachatel trestným činem obohatil + jedná se o pozůstalou osobu po oběti při způsobení smrti</a:t>
            </a:r>
          </a:p>
          <a:p>
            <a:pPr marL="72000" indent="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cs-CZ" sz="2400" b="1" dirty="0"/>
              <a:t>Poškozený</a:t>
            </a:r>
            <a:r>
              <a:rPr lang="cs-CZ" sz="2400" dirty="0"/>
              <a:t> - stejné podmínky + zahájeno </a:t>
            </a:r>
            <a:r>
              <a:rPr lang="cs-CZ" sz="2400" dirty="0" err="1"/>
              <a:t>tr</a:t>
            </a:r>
            <a:r>
              <a:rPr lang="cs-CZ" sz="2400" dirty="0"/>
              <a:t>. řízení (zároveň svědkem)</a:t>
            </a:r>
          </a:p>
        </p:txBody>
      </p:sp>
    </p:spTree>
    <p:extLst>
      <p:ext uri="{BB962C8B-B14F-4D97-AF65-F5344CB8AC3E}">
        <p14:creationId xmlns:p14="http://schemas.microsoft.com/office/powerpoint/2010/main" val="2282449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A316D-FB8A-DCF3-FA93-42EEFD296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4F6C4E-768C-8B5F-51BD-9E037CFF80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E5C5000-A60C-74FB-3E36-8EDDFC92E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Základní práva obětí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FFD340F-03C4-C876-88E4-07353D436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692002"/>
            <a:ext cx="6722669" cy="4139998"/>
          </a:xfrm>
        </p:spPr>
        <p:txBody>
          <a:bodyPr/>
          <a:lstStyle/>
          <a:p>
            <a:pPr marL="529200" indent="-45720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000" dirty="0"/>
              <a:t>Právo na respektování osobnosti a důstojnosti, </a:t>
            </a:r>
            <a:br>
              <a:rPr lang="cs-CZ" sz="2000" dirty="0"/>
            </a:br>
            <a:r>
              <a:rPr lang="cs-CZ" sz="2000" dirty="0"/>
              <a:t>zdvořilý a šetrný přístup (základní zásada)</a:t>
            </a:r>
          </a:p>
          <a:p>
            <a:pPr marL="529200" indent="-45720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000" dirty="0"/>
              <a:t>Právo na informace</a:t>
            </a:r>
          </a:p>
          <a:p>
            <a:pPr marL="529200" indent="-45720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000" dirty="0"/>
              <a:t>Právo na odbornou pomoc</a:t>
            </a:r>
          </a:p>
          <a:p>
            <a:pPr marL="529200" indent="-45720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000" dirty="0"/>
              <a:t>Právo na ochranu před druhotnou újmou </a:t>
            </a:r>
            <a:br>
              <a:rPr lang="cs-CZ" sz="2000" dirty="0"/>
            </a:br>
            <a:r>
              <a:rPr lang="cs-CZ" sz="2000" dirty="0"/>
              <a:t>(zabránění kontaktu s pachatelem, podezřelým, </a:t>
            </a:r>
            <a:br>
              <a:rPr lang="cs-CZ" sz="2000" dirty="0"/>
            </a:br>
            <a:r>
              <a:rPr lang="cs-CZ" sz="2000" dirty="0"/>
              <a:t>podání vysvětlení a výslech, doprovod důvěrníkem, prohlášení o dopadu na život)</a:t>
            </a:r>
          </a:p>
          <a:p>
            <a:pPr marL="529200" indent="-45720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000" dirty="0"/>
              <a:t>Právo na ochranu před hrozícím nebezpečím</a:t>
            </a:r>
          </a:p>
          <a:p>
            <a:pPr marL="529200" indent="-45720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000" dirty="0"/>
              <a:t>Právo na ochranu soukromí</a:t>
            </a:r>
          </a:p>
          <a:p>
            <a:pPr marL="529200" indent="-45720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000" dirty="0"/>
              <a:t>Právo na peněžitou pomoc (při splnění zákonných podmínek</a:t>
            </a:r>
            <a:endParaRPr lang="cs-CZ" sz="24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475FFBF-19E3-E5B5-751E-55153B6F9EB7}"/>
              </a:ext>
            </a:extLst>
          </p:cNvPr>
          <p:cNvSpPr txBox="1"/>
          <p:nvPr/>
        </p:nvSpPr>
        <p:spPr>
          <a:xfrm>
            <a:off x="7442670" y="1683214"/>
            <a:ext cx="4312722" cy="3003386"/>
          </a:xfrm>
          <a:prstGeom prst="rect">
            <a:avLst/>
          </a:prstGeom>
          <a:solidFill>
            <a:srgbClr val="5AC8AF"/>
          </a:solidFill>
          <a:ln w="381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Práva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poškozeného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trestním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řízení</a:t>
            </a:r>
            <a:endParaRPr lang="cs-CZ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s-E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Právo na informace v trestním řízení</a:t>
            </a:r>
            <a:endParaRPr lang="cs-CZ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s-E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Právo na aktivní účast v trestním řízení</a:t>
            </a:r>
            <a:endParaRPr lang="cs-CZ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Právo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zastupování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zmocněncem</a:t>
            </a:r>
            <a:endParaRPr lang="cs-CZ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Právo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náhradu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škody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nemajetkové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újmy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nebo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vydání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bezdůvodného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obohacení</a:t>
            </a:r>
            <a:endParaRPr lang="cs-CZ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Práva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povinnosti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oběti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roli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svědka</a:t>
            </a:r>
            <a:endParaRPr lang="cs-CZ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488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597A9-466A-2A70-8A20-04A87C832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959884-8118-EA1A-245C-5548997EFE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55274E8-AF6D-29D4-60D3-DFDDA9BEC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Zvlášť zranitelné oběti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ECE79D6-4873-5C7A-CC48-8DBA0C96E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9998800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vyšší riziko sekundární viktimizace či zastrašování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1800" dirty="0"/>
              <a:t>oběti mladší 18 let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1800" dirty="0"/>
              <a:t>oběti vysokého věku nebo s fyzickým, mentálním, nebo psychickým hendikepem nebo smyslovým poškozením,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1800" dirty="0"/>
              <a:t>oběti trestného činu obchodování s lidmi nebo trestného činu teroristického útoku,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1800" dirty="0"/>
              <a:t>oběti trestného činu znásilnění, týrání svěřené osoby a trestného činu týrání osoby žijící ve společném obydlí,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1800" dirty="0"/>
              <a:t>oběti TČ v sexuální oblasti, trestného činu zahrnujícího nátlak, násilí nebo pohrůžku násilí, TČ spáchaného pro příslušnost k některému národu, rase, etnické skupině, náboženství, třídě nebo jiné skupině osob nebo obětem TČ ve prospěch organizované zločinecké skupiny,  jestliže je zde zvýšené riziko vzniku druhotné újmy s ohledem na některé charakteristiky oběti (jako je např. věk, pohlaví, rasa, národnost, sexuální orientace a další)</a:t>
            </a:r>
          </a:p>
        </p:txBody>
      </p:sp>
    </p:spTree>
    <p:extLst>
      <p:ext uri="{BB962C8B-B14F-4D97-AF65-F5344CB8AC3E}">
        <p14:creationId xmlns:p14="http://schemas.microsoft.com/office/powerpoint/2010/main" val="1560937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20F7E-DD8A-1E35-6F35-74DC25320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0F40AE2-58A5-C36A-2229-3DA3D9E854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6276544-950C-AD23-33E5-3031B295F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Zvlášť zranitelné oběti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1833713-109F-A957-7D74-BDF7A7593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746901" cy="4139998"/>
          </a:xfrm>
        </p:spPr>
        <p:txBody>
          <a:bodyPr/>
          <a:lstStyle/>
          <a:p>
            <a:pPr marL="72000" indent="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cs-CZ" sz="2400" dirty="0"/>
              <a:t>speciální práva -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nad rámec těch přiznaných všem obětem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000" dirty="0"/>
              <a:t>Právo na bezplatnou odbornou pomoc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000" dirty="0"/>
              <a:t>Právo na zabránění kontaktu s pachatelem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000" dirty="0"/>
              <a:t>Právo na ochranu při výslechu nebo podání vysvětlení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000" dirty="0"/>
              <a:t>Právo na zastupování zmocněncem bezplatně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endParaRPr lang="cs-CZ" sz="24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0CECF40-C932-357C-2BB3-DBE807611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708" y="2093204"/>
            <a:ext cx="5035252" cy="2830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8712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5305F-B342-1001-EB94-EB4BCEFFE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85E2BC-8F12-114B-055B-6344F3EC8D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8CD590E-2AE7-9878-6718-2C1C760A6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Viktimologie (základní koncepty)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2FDD601-681F-7B19-FD84-72661CD32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318114" cy="4139998"/>
          </a:xfrm>
        </p:spPr>
        <p:txBody>
          <a:bodyPr/>
          <a:lstStyle/>
          <a:p>
            <a:pPr marL="720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400" b="1" dirty="0" err="1">
                <a:solidFill>
                  <a:srgbClr val="9100DC"/>
                </a:solidFill>
              </a:rPr>
              <a:t>Viktimnost</a:t>
            </a:r>
            <a:r>
              <a:rPr lang="cs-CZ" sz="2400" dirty="0"/>
              <a:t>  - disponovanost jedince / skupiny stát se obětí TČ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 err="1"/>
              <a:t>viktimogenní</a:t>
            </a:r>
            <a:r>
              <a:rPr lang="cs-CZ" sz="2400" dirty="0"/>
              <a:t> potenciál (vliv různých faktorů - profese, styl života, vlastnosti, příslušnost k minoritám)</a:t>
            </a:r>
          </a:p>
          <a:p>
            <a:pPr marL="720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400" b="1" dirty="0">
                <a:solidFill>
                  <a:srgbClr val="9100DC"/>
                </a:solidFill>
              </a:rPr>
              <a:t>Viktimizace</a:t>
            </a:r>
            <a:r>
              <a:rPr lang="cs-CZ" sz="2400" dirty="0"/>
              <a:t> - proces, v němž se potenciální oběť stává skutečnou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hlavní problémy: a) chování oběti, b) vztah oběť-pachatel, c) index viktimizace</a:t>
            </a:r>
          </a:p>
          <a:p>
            <a:pPr marL="720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400" b="1" dirty="0">
                <a:solidFill>
                  <a:srgbClr val="9100DC"/>
                </a:solidFill>
              </a:rPr>
              <a:t>Újma</a:t>
            </a:r>
            <a:r>
              <a:rPr lang="cs-CZ" sz="2400" dirty="0"/>
              <a:t> - na životě, zdraví, majetku, psychice, cti či jiných </a:t>
            </a:r>
            <a:r>
              <a:rPr lang="cs-CZ" sz="2400" dirty="0" err="1"/>
              <a:t>nemat</a:t>
            </a:r>
            <a:r>
              <a:rPr lang="cs-CZ" sz="2400" dirty="0"/>
              <a:t>. statcích</a:t>
            </a:r>
          </a:p>
          <a:p>
            <a:pPr lvl="1">
              <a:lnSpc>
                <a:spcPct val="110000"/>
              </a:lnSpc>
              <a:spcAft>
                <a:spcPts val="300"/>
              </a:spcAft>
            </a:pPr>
            <a:r>
              <a:rPr lang="cs-CZ" sz="2400" dirty="0"/>
              <a:t>nástup (po TČ x po delší době), délka trvání (krátkodobé až celoživotní)</a:t>
            </a:r>
          </a:p>
          <a:p>
            <a:pPr lvl="1">
              <a:lnSpc>
                <a:spcPct val="110000"/>
              </a:lnSpc>
              <a:spcAft>
                <a:spcPts val="300"/>
              </a:spcAft>
            </a:pPr>
            <a:r>
              <a:rPr lang="cs-CZ" sz="2400" dirty="0"/>
              <a:t>primární x sekundární x terciární újma/viktimizace </a:t>
            </a:r>
          </a:p>
        </p:txBody>
      </p:sp>
    </p:spTree>
    <p:extLst>
      <p:ext uri="{BB962C8B-B14F-4D97-AF65-F5344CB8AC3E}">
        <p14:creationId xmlns:p14="http://schemas.microsoft.com/office/powerpoint/2010/main" val="147163875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cz-v11.potx" id="{1A432768-ED11-4D80-BB7B-F2DE57BF66BD}" vid="{70834B49-2483-4B2E-9811-25D90AF3623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Kriminologie_5_Teorie kriminality I_2024</Template>
  <TotalTime>2100</TotalTime>
  <Words>2743</Words>
  <Application>Microsoft Office PowerPoint</Application>
  <PresentationFormat>Širokoúhlá obrazovka</PresentationFormat>
  <Paragraphs>211</Paragraphs>
  <Slides>18</Slides>
  <Notes>17</Notes>
  <HiddenSlides>0</HiddenSlides>
  <MMClips>1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7" baseType="lpstr">
      <vt:lpstr>Arial</vt:lpstr>
      <vt:lpstr>Arial Nova</vt:lpstr>
      <vt:lpstr>Arial-BoldMT</vt:lpstr>
      <vt:lpstr>ArialMT</vt:lpstr>
      <vt:lpstr>Calibri</vt:lpstr>
      <vt:lpstr>Symbol</vt:lpstr>
      <vt:lpstr>Tahoma</vt:lpstr>
      <vt:lpstr>Wingdings</vt:lpstr>
      <vt:lpstr>Prezentace_MU_CZ</vt:lpstr>
      <vt:lpstr>Oběť trestných činů</vt:lpstr>
      <vt:lpstr>Struktura</vt:lpstr>
      <vt:lpstr>Oběť trestného činu (obecné problémy)</vt:lpstr>
      <vt:lpstr>Viktimologie (základní koncepty)</vt:lpstr>
      <vt:lpstr>Oběť trestného činu (obecné problémy)</vt:lpstr>
      <vt:lpstr>Základní práva obětí</vt:lpstr>
      <vt:lpstr>Zvlášť zranitelné oběti</vt:lpstr>
      <vt:lpstr>Zvlášť zranitelné oběti</vt:lpstr>
      <vt:lpstr>Viktimologie (základní koncepty)</vt:lpstr>
      <vt:lpstr>Viktimologie: základní údaje</vt:lpstr>
      <vt:lpstr>Viktimologie (poznatky z výzkumů v ČR)</vt:lpstr>
      <vt:lpstr>Viktimologie (poznatky z výzkumů v ČR)</vt:lpstr>
      <vt:lpstr>Viktimologie (poznatky z výzkumů v ČR)</vt:lpstr>
      <vt:lpstr>Viktimologie (poznatky z výzkumů v ČR)</vt:lpstr>
      <vt:lpstr>Viktimologie (poznatky z výzkumů v ČR)</vt:lpstr>
      <vt:lpstr>Viktimologie (poznatky ze zahraničních výzkumů)</vt:lpstr>
      <vt:lpstr>Viktimologie (poznatky ze zahraničních výzkumů)</vt:lpstr>
      <vt:lpstr>Efekt přihlížejícího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Divišová Vendula</dc:creator>
  <cp:lastModifiedBy>Divišová Vendula</cp:lastModifiedBy>
  <cp:revision>98</cp:revision>
  <cp:lastPrinted>1601-01-01T00:00:00Z</cp:lastPrinted>
  <dcterms:created xsi:type="dcterms:W3CDTF">2024-10-31T09:04:36Z</dcterms:created>
  <dcterms:modified xsi:type="dcterms:W3CDTF">2024-12-10T08:19:17Z</dcterms:modified>
</cp:coreProperties>
</file>