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3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7" r:id="rId21"/>
    <p:sldId id="288" r:id="rId22"/>
    <p:sldId id="292" r:id="rId23"/>
    <p:sldId id="286" r:id="rId24"/>
    <p:sldId id="289" r:id="rId25"/>
    <p:sldId id="294" r:id="rId26"/>
    <p:sldId id="293" r:id="rId27"/>
    <p:sldId id="290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00DC"/>
    <a:srgbClr val="00287D"/>
    <a:srgbClr val="969696"/>
    <a:srgbClr val="007A53"/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574" autoAdjust="0"/>
  </p:normalViewPr>
  <p:slideViewPr>
    <p:cSldViewPr snapToGrid="0">
      <p:cViewPr varScale="1">
        <p:scale>
          <a:sx n="84" d="100"/>
          <a:sy n="84" d="100"/>
        </p:scale>
        <p:origin x="1548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DF5B8-8BFF-CD73-572E-80997E57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C9A09FD-EA43-2AAF-F828-B933838DE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2BCC14-5B7E-28DA-8BE0-6E4EE23A8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B15129-C98A-1453-61B1-E5FA7B8FC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5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DD57B-2829-5BA9-0FFD-FA46293A6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3C6609-8B4C-DF58-6472-67CAB7927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DF43E21-C4FA-54FD-2ABA-9D98BA5F0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44BB5D-2056-8B64-A3E8-B1BE41961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066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975B0-43C9-81F8-C863-195CEB882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0B5E33-4A33-0045-7EE4-AB4D1C93E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D5E2739-7290-2A4D-BE7D-B093364A1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3AF292-447F-2C88-7439-94A817EDF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777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7F686-9AB2-E072-434F-CC266EC1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C37759-4F03-2CDB-9A48-F0E2DDB42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1DADE7-73CA-C9E3-30E0-DE9E40D2E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6D2AE2-EB9F-07E2-0E3F-EAF1F9E72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777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C1F61-FD64-5F7A-00B4-5B87036AC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57060DE-7533-C231-A9AF-FB465CF35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F80C74-1D00-3676-F8F3-A02C8FFC1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DCAC2F-852A-2256-190F-81F1B5AF5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12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CCA0-8A62-2F7B-C717-AB84B6C32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AA1012-EE64-151E-4FF2-05ADB3F58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F5216D1-61F1-B290-D256-804CDA206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A5C906-BC81-CE20-6FAB-3EA0F00EC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421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2677-44C4-A6BD-2C6E-BAE890DB9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5A865F-DF0A-5632-051F-F56D54770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909B29C-DD38-B2CD-9FA7-1F43DEC3E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CA0E2-50C7-E91A-E0E7-744916B14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6725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5C23B-F826-CCA2-80C4-3F5E335B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4908D7-1C15-6DC4-7C06-051BC117C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E594B2-842E-842A-35DD-5232BEA74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E21C46-D292-15ED-A2A0-6DAC63492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69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D7856-7DB2-B29B-6E15-30C91178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E9ACC83-0B24-7B6E-F338-32A8CC3AD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5F2294-EBFA-03BB-71C2-9E5BA1333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E22943-4601-6F1C-38C7-9C6DDFA29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9521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21C05-A7BA-469C-282B-2CECF791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3948641-59BB-D07C-C644-FF7BA72F2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5C0E732-7065-DF9B-EE3A-31D0DE776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471EBE-D2EF-CF7A-1C3D-D218F2A95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482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060F9-9FF6-C1FF-AB91-6049839E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BEA50F-39EA-AAE2-4C33-91150055C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34CC41-BB00-D951-7D73-8B129A334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43DE2F-9090-7314-207F-7A78516F1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46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BF9A2-7816-2866-134B-D4BB33876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AEE8F8-EF49-1C5B-6803-BEDE93831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5C22433-DBC9-69FE-9345-59CC79937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3272DE-5C14-CC64-E6A4-8371D319B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0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98217-FD9A-C28D-FDFD-6A87759B7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6CF03B-A8AC-96E1-3632-710AC8314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57A30A0-F1B9-BA5F-0238-B391A71F0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0F7D35-940B-8DAE-C002-FD003BE19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810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4540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DF941-84B9-74F3-1EBE-36343B565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419E500-6D7B-87E9-285C-AC23F716A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FC6377-0847-6E1C-EEDE-4353094E2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708CEA-4C28-4B2C-E22B-2CC255A44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280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17B1-9041-9E1E-A93F-F96C90A31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953E25-348B-62A6-C6F9-AB777626C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52F1015-6E5F-6A43-3A98-5056ECEC7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ABCAE1-C3A5-758C-71B8-AB9CB8163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2112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494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217C-A356-2C3A-585C-A8176A589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796976-0C7A-BE76-FF7D-C34DB38FE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653D44B-46ED-5026-0555-87A5850D5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6B3CE4-96E1-9B58-A8E6-EEC4CD8A5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51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5422-1263-4A9A-A1A7-76AFFEE4B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20CEA5-6225-4467-A0B4-3E4C62FA2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9F031FB-3F25-5D5A-8C60-F04AB949A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85A6D5-0F97-88DF-0E7B-F9F04C298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320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E8D7D-52BE-7BBF-9CDC-894DDD61C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96E5875-66F8-33E8-333D-873D7F09F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0A4805-C88D-2D27-CDE1-D5D4B8E51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ED943E-540A-DB14-AF74-4429CF234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0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69F9C-5A8A-D0DB-D963-D27FF3C2C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AA4140F-321B-3386-9D41-B8467C4E5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694E60-763D-7D02-C3AA-56BE65D3B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1DF7D0-BD28-8EE3-329C-C0A843F20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124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D4577-32BF-DBF3-FE20-A81890646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17B219-179E-4744-B016-A0DBD2867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DA3E821-594D-2E1E-4320-29A67EB3A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75CFB8-92B6-695C-5D8C-38AA7C4BD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343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F1637-FDFC-6AC1-6E2E-93DBD6C05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03D22D-2B0D-3376-BA9A-F2570F6FA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5CB323-BEB9-E909-CB50-8E059FE9A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ADCFF8-3A2A-0629-280F-7BDFEE701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28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06DBC-90FD-4469-2A0A-1F2F9E9D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0239E48-970B-A052-F966-D90F53CDF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A922A8-24C9-5B29-2336-29CD6E442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1F22B0-A432-AE5E-7D29-0273BB244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13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7319-A69E-1040-6E8D-722F1C090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21C0F3-9A84-7262-1958-A9C7B4082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19A44A2-3D21-A259-2927-FDEEF7320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8F4045-0230-B5EB-3062-5C94B4080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62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Trestní represe a penologie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Kriminologie (BSSb1166), 16. 12. 2024</a:t>
            </a:r>
          </a:p>
          <a:p>
            <a:r>
              <a:rPr lang="cs-CZ" dirty="0"/>
              <a:t>Vendula Divišová, FSS MU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D7AF5-2717-D65E-881C-16E7F641D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42052F-33EE-DF59-0BA0-D1D0DA48C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99035B-28B7-5F65-37A6-D6E04D4D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Kompenzační teorie (restituční)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A6E5EC-21C5-A1E0-C4E6-0528F4E39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kritika přílišné represe jako neefektivní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náprava škod a sociálních vztahů </a:t>
            </a:r>
            <a:r>
              <a:rPr lang="cs-CZ" sz="2400" dirty="0"/>
              <a:t>– odstranění následků TČ a odškodnění jeho obětí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důležitou součástí – alternativní tresty a jednání pachatele s poškozeným (mediace)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významně posiluje postavení poškozeného v trestním řízení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specifická podoba – tzv. </a:t>
            </a:r>
            <a:r>
              <a:rPr lang="cs-CZ" sz="2400" b="1" dirty="0"/>
              <a:t>restorativní justice</a:t>
            </a:r>
          </a:p>
        </p:txBody>
      </p:sp>
    </p:spTree>
    <p:extLst>
      <p:ext uri="{BB962C8B-B14F-4D97-AF65-F5344CB8AC3E}">
        <p14:creationId xmlns:p14="http://schemas.microsoft.com/office/powerpoint/2010/main" val="206820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6EA7-6D5A-65C7-EEAA-3227168D2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AD3F6E-C9C1-E5F1-0A19-7CBA84EAE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C56EEA-441F-24B3-B20C-9E8D4281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Kompenzační teorie: Restorativní justice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E36603-C035-F2AD-3C55-A36CC9A34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69807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zločin je především újmou způsobenou pachatelem oběti a spol. hrozbou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komplexní posouzení škody způsobené oběti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cílem </a:t>
            </a:r>
            <a:r>
              <a:rPr lang="cs-CZ" sz="2400" b="1" dirty="0"/>
              <a:t>odstranění vzniklé škody </a:t>
            </a:r>
            <a:r>
              <a:rPr lang="cs-CZ" sz="2400" dirty="0"/>
              <a:t>(x potrestání, převýchova, odstrašení)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aktivní spolupráce pachatele na náhradě způsobené škody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dobrovolná spolupráce oběti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primárním způsobem řešení – </a:t>
            </a:r>
            <a:r>
              <a:rPr lang="cs-CZ" sz="2400" b="1" dirty="0"/>
              <a:t>vyjednávání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54E5514-843D-3C72-8034-BD078EE5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58" y="1428659"/>
            <a:ext cx="4000681" cy="40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30CE-EB2E-380D-6705-649C693E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1909EF-BEBF-D5D5-1AFC-D9A9FCC15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523CA1-14FB-BD55-9E99-133F763C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Ukládání trestů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5967E1-2C4D-C947-D61D-A5A7C7F4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/>
              <a:t>Velká</a:t>
            </a:r>
            <a:r>
              <a:rPr lang="en-US" sz="2400" dirty="0"/>
              <a:t> </a:t>
            </a:r>
            <a:r>
              <a:rPr lang="en-US" sz="2400" dirty="0" err="1"/>
              <a:t>Británie</a:t>
            </a:r>
            <a:r>
              <a:rPr lang="en-US" sz="2400" dirty="0"/>
              <a:t>, Criminal Justice Act 2003, Section 142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Any court dealing with an offender in respect of his offence must have regard to the following purposes of sentencing: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00DC"/>
                </a:solidFill>
              </a:rPr>
              <a:t>the punishment of offenders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00DC"/>
                </a:solidFill>
              </a:rPr>
              <a:t>the reduction of crime (including its reduction by deterrence)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00DC"/>
                </a:solidFill>
              </a:rPr>
              <a:t>the reform and rehabilitation of offenders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00DC"/>
                </a:solidFill>
              </a:rPr>
              <a:t>the protection of the public, and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100DC"/>
                </a:solidFill>
              </a:rPr>
              <a:t>the making of reparation by offenders to persons affected by their offences</a:t>
            </a:r>
          </a:p>
        </p:txBody>
      </p:sp>
    </p:spTree>
    <p:extLst>
      <p:ext uri="{BB962C8B-B14F-4D97-AF65-F5344CB8AC3E}">
        <p14:creationId xmlns:p14="http://schemas.microsoft.com/office/powerpoint/2010/main" val="48906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FB642-37B0-8F1B-16A4-E2C1A962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5A1F7C-9B55-362E-C5B2-43D250B60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07B5C6-B357-95BF-7480-7358932F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Vývoj trestního systému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CB51A8-78DB-350A-93B1-AB2F3EBA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060814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Michel </a:t>
            </a:r>
            <a:r>
              <a:rPr lang="cs-CZ" sz="2400" dirty="0" err="1"/>
              <a:t>Foucalt</a:t>
            </a:r>
            <a:r>
              <a:rPr lang="cs-CZ" sz="2400" dirty="0"/>
              <a:t> - </a:t>
            </a:r>
            <a:r>
              <a:rPr lang="cs-CZ" sz="2400" i="1" dirty="0" err="1"/>
              <a:t>Discipline</a:t>
            </a:r>
            <a:r>
              <a:rPr lang="cs-CZ" sz="2400" i="1" dirty="0"/>
              <a:t> and </a:t>
            </a:r>
            <a:r>
              <a:rPr lang="cs-CZ" sz="2400" i="1" dirty="0" err="1"/>
              <a:t>Punish</a:t>
            </a:r>
            <a:r>
              <a:rPr lang="cs-CZ" sz="2400" i="1" dirty="0"/>
              <a:t>: The </a:t>
            </a:r>
            <a:r>
              <a:rPr lang="cs-CZ" sz="2400" i="1" dirty="0" err="1"/>
              <a:t>Birth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Prison</a:t>
            </a:r>
            <a:r>
              <a:rPr lang="cs-CZ" sz="2400" i="1" dirty="0"/>
              <a:t> </a:t>
            </a:r>
            <a:r>
              <a:rPr lang="cs-CZ" sz="2400" dirty="0"/>
              <a:t>(1977)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preindustriální společnosti - tvrdé fyzické tresty (tělo pachatele)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obřady, rituály spojené s výkonem trestu (veřejné popravy)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industriální kapitalistické společnosti - více regulované trestání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cílem nejen potrestat zločin, ale změnit pachatele (duše)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instituce vězení - disciplína a neustálý dohled („</a:t>
            </a:r>
            <a:r>
              <a:rPr lang="cs-CZ" dirty="0" err="1"/>
              <a:t>Panoptikon</a:t>
            </a:r>
            <a:r>
              <a:rPr lang="cs-CZ" dirty="0"/>
              <a:t>“)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role expertízy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trestání odráží fungování moci v moderní společnosti 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BBC21F23-6151-BB15-4C20-2B51A5F67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6" y="895589"/>
            <a:ext cx="1866261" cy="286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8669112-7821-F400-D2DE-373490D4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422" y="3991940"/>
            <a:ext cx="2653298" cy="261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8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BFFFD-C7AA-6B35-EF77-3B45ABF8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70CAC7-3984-CE62-F6FD-9485DB777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70EAF0-C104-F025-9A2B-FDA77094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Vývoj trestní politiky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88A9C0-2CF6-574C-5FA7-53E03828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9844587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původně zákon a pořádek záležitostí </a:t>
            </a:r>
            <a:br>
              <a:rPr lang="cs-CZ" sz="2400" dirty="0"/>
            </a:br>
            <a:r>
              <a:rPr lang="cs-CZ" sz="2400" dirty="0"/>
              <a:t>suveréna (král)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18. a 19. století - monopol státu na </a:t>
            </a:r>
            <a:br>
              <a:rPr lang="cs-CZ" sz="2400" dirty="0"/>
            </a:br>
            <a:r>
              <a:rPr lang="cs-CZ" sz="2400" dirty="0"/>
              <a:t>kontrolu zločinu a trestání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trestání bylo </a:t>
            </a:r>
            <a:r>
              <a:rPr lang="cs-CZ" sz="2400" b="1" dirty="0"/>
              <a:t>retributivní a drsné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demokratizace - veřejný zájem</a:t>
            </a:r>
            <a:br>
              <a:rPr lang="cs-CZ" sz="2400" dirty="0"/>
            </a:br>
            <a:r>
              <a:rPr lang="cs-CZ" sz="2400" dirty="0"/>
              <a:t> („společenský kontrakt“)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1. pol. 20. století - pokles zločinu a násilí - chápáno jako institucionální úspěch = vysoká míra neformální sociální kontroly!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985869-BE6F-1AAA-926D-33A014BC4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87" y="1692002"/>
            <a:ext cx="5179514" cy="291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15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064BF-62E5-2AB2-1B83-F8A5A39E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E6244-40AF-8E03-6E76-414DC67B1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FD1A9C-9C0E-1D43-EBCF-2DB3C207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Rehabilitativní</a:t>
            </a:r>
            <a:r>
              <a:rPr lang="cs-CZ" sz="3600" dirty="0"/>
              <a:t> ideál: vzestup a diskreditace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36CFBF-18CA-57BD-0866-F50F8F65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„</a:t>
            </a:r>
            <a:r>
              <a:rPr lang="cs-CZ" sz="2400" dirty="0" err="1"/>
              <a:t>penal</a:t>
            </a:r>
            <a:r>
              <a:rPr lang="cs-CZ" sz="2400" dirty="0"/>
              <a:t> </a:t>
            </a:r>
            <a:r>
              <a:rPr lang="cs-CZ" sz="2400" dirty="0" err="1"/>
              <a:t>welfarism</a:t>
            </a:r>
            <a:r>
              <a:rPr lang="cs-CZ" sz="2400" dirty="0"/>
              <a:t>“ (od 90. let 19. st., vrchol 50.-60. léta 20. století)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zločin jako sociální problém </a:t>
            </a:r>
            <a:r>
              <a:rPr lang="cs-CZ" sz="2400" dirty="0"/>
              <a:t>(otázka socializace, přizpůsobení jedince)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předpoklady: sociální reforma + </a:t>
            </a:r>
            <a:r>
              <a:rPr lang="cs-CZ" sz="2400" b="1" dirty="0"/>
              <a:t>blahobyt</a:t>
            </a:r>
            <a:r>
              <a:rPr lang="cs-CZ" sz="2400" dirty="0"/>
              <a:t> sníží výskyt zločinu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stát zodpovědný za pachatele (vnímán i jako klient)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rehabilitace</a:t>
            </a:r>
            <a:r>
              <a:rPr lang="cs-CZ" sz="2400" dirty="0"/>
              <a:t> pachatele (individuální přístup vzhledem k převýchově - odsouzení na dobu neurčitou, kriminologický výzkum, expertíza, sociální práce...) x prostor pro libovůli!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60. léta - zvyšující se míra zločinu, recidivy („</a:t>
            </a:r>
            <a:r>
              <a:rPr lang="cs-CZ" sz="2400" dirty="0" err="1"/>
              <a:t>nothing</a:t>
            </a:r>
            <a:r>
              <a:rPr lang="cs-CZ" sz="2400" dirty="0"/>
              <a:t> </a:t>
            </a:r>
            <a:r>
              <a:rPr lang="cs-CZ" sz="2400" dirty="0" err="1"/>
              <a:t>works</a:t>
            </a:r>
            <a:r>
              <a:rPr lang="cs-CZ" sz="2400" dirty="0"/>
              <a:t>“ sentiment)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036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C60F5-2788-9A7D-169E-1577F33DB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8EB378-CAD2-0D9C-6D65-F8356F498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E41A1D-B88F-9576-B882-B2E3FC06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Kultura kontroly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059BDF-88ED-ABA2-F8AA-62E8EE77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zločin jako </a:t>
            </a:r>
            <a:r>
              <a:rPr lang="cs-CZ" sz="2400" b="1" dirty="0"/>
              <a:t>normální sociální fakt </a:t>
            </a:r>
            <a:r>
              <a:rPr lang="cs-CZ" sz="2400" dirty="0"/>
              <a:t>(absence) sebe-kontroly, </a:t>
            </a:r>
            <a:br>
              <a:rPr lang="cs-CZ" sz="2400" dirty="0"/>
            </a:br>
            <a:r>
              <a:rPr lang="cs-CZ" sz="2400" dirty="0"/>
              <a:t>ale zároveň zločinec jako jiný, nebezpečný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teorie rutinních aktivit, situační prevence, teorie racionální </a:t>
            </a:r>
            <a:br>
              <a:rPr lang="cs-CZ" sz="2400" dirty="0"/>
            </a:br>
            <a:r>
              <a:rPr lang="cs-CZ" sz="2400" dirty="0"/>
              <a:t>volby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důraz na </a:t>
            </a:r>
            <a:r>
              <a:rPr lang="cs-CZ" sz="2400" b="1" dirty="0"/>
              <a:t>oběť</a:t>
            </a:r>
            <a:r>
              <a:rPr lang="cs-CZ" sz="2400" dirty="0"/>
              <a:t> (restorativní justice) a </a:t>
            </a:r>
            <a:r>
              <a:rPr lang="cs-CZ" sz="2400" b="1" dirty="0"/>
              <a:t>ochranu veřejnosti </a:t>
            </a:r>
            <a:br>
              <a:rPr lang="cs-CZ" sz="2400" dirty="0"/>
            </a:br>
            <a:r>
              <a:rPr lang="cs-CZ" sz="2400" dirty="0"/>
              <a:t>(x pachatel)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cílem trestu: </a:t>
            </a:r>
            <a:r>
              <a:rPr lang="cs-CZ" sz="2400" b="1" dirty="0"/>
              <a:t>retribuce</a:t>
            </a:r>
            <a:r>
              <a:rPr lang="cs-CZ" sz="2400" dirty="0"/>
              <a:t>, </a:t>
            </a:r>
            <a:r>
              <a:rPr lang="cs-CZ" sz="2400" b="1" dirty="0"/>
              <a:t>odstrašení</a:t>
            </a:r>
            <a:r>
              <a:rPr lang="cs-CZ" sz="2400" dirty="0"/>
              <a:t> → nové cíle: snížení rizik </a:t>
            </a:r>
            <a:br>
              <a:rPr lang="cs-CZ" sz="2400" dirty="0"/>
            </a:br>
            <a:r>
              <a:rPr lang="cs-CZ" sz="2400" dirty="0"/>
              <a:t>a strachu ze zločinu (zvýšení kontroly, dohledu)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politika nulové tolerance, „trestní populismus“, emoce (strach, vztek, fascinace), soukromé subjekty,  „</a:t>
            </a:r>
            <a:r>
              <a:rPr lang="cs-CZ" sz="2400" dirty="0" err="1"/>
              <a:t>community</a:t>
            </a:r>
            <a:r>
              <a:rPr lang="cs-CZ" sz="2400" dirty="0"/>
              <a:t> </a:t>
            </a:r>
            <a:r>
              <a:rPr lang="cs-CZ" sz="2400" dirty="0" err="1"/>
              <a:t>policing</a:t>
            </a:r>
            <a:r>
              <a:rPr lang="cs-CZ" sz="2400" dirty="0"/>
              <a:t>“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91ABD3E-B183-5DE3-9506-1DDBD5341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1527908"/>
            <a:ext cx="2396852" cy="347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92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01C1-939F-0882-A4FA-4A32A195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B29D8F-9A49-0B02-943B-F6DB92B79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038FEB-0F12-569B-94C7-E09CC1FF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Ukládání trestů v ČR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22B425-9ADA-B4B8-9F19-4C7C2A56C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pojem účel trestu už není v TZ zakotven - české trestní právo založené na smíšené teorii trestání (spojuje ochranné, nápravné a generálně preventivní působení trestu)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základní zásady trestání a ukládání ochranných opatření</a:t>
            </a:r>
            <a:r>
              <a:rPr lang="cs-CZ" sz="2400" dirty="0"/>
              <a:t>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zásada zákonnosti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zásada přiměřenosti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zásada individualizace použitých sankcí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zásada personality sankce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zásada neslučitelnosti určitých druhů sankcí u téhož pachatele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zásada humanity sankcí</a:t>
            </a:r>
          </a:p>
        </p:txBody>
      </p:sp>
    </p:spTree>
    <p:extLst>
      <p:ext uri="{BB962C8B-B14F-4D97-AF65-F5344CB8AC3E}">
        <p14:creationId xmlns:p14="http://schemas.microsoft.com/office/powerpoint/2010/main" val="127279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8C4D-0768-64A2-E38E-8B520694C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C38AC3-29A0-CE8E-E1A5-4D16EDCA8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FB9306-E90B-C68A-599D-6868D559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Ukládání trestů v ČR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C6D5C8-69FF-FC35-F0F4-D2F57897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Druhy trestů (Trestní zákoník, §52)</a:t>
            </a:r>
          </a:p>
        </p:txBody>
      </p:sp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B46C7F06-6028-AEC4-5A30-2FB570EC2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95922"/>
              </p:ext>
            </p:extLst>
          </p:nvPr>
        </p:nvGraphicFramePr>
        <p:xfrm>
          <a:off x="1007428" y="2265840"/>
          <a:ext cx="9726930" cy="3566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71167">
                  <a:extLst>
                    <a:ext uri="{9D8B030D-6E8A-4147-A177-3AD203B41FA5}">
                      <a16:colId xmlns:a16="http://schemas.microsoft.com/office/drawing/2014/main" val="610230737"/>
                    </a:ext>
                  </a:extLst>
                </a:gridCol>
                <a:gridCol w="5755763">
                  <a:extLst>
                    <a:ext uri="{9D8B030D-6E8A-4147-A177-3AD203B41FA5}">
                      <a16:colId xmlns:a16="http://schemas.microsoft.com/office/drawing/2014/main" val="3589677904"/>
                    </a:ext>
                  </a:extLst>
                </a:gridCol>
              </a:tblGrid>
              <a:tr h="382847">
                <a:tc>
                  <a:txBody>
                    <a:bodyPr/>
                    <a:lstStyle/>
                    <a:p>
                      <a:r>
                        <a:rPr lang="cs-CZ" sz="2400" b="0" dirty="0"/>
                        <a:t>odnětí svobody</a:t>
                      </a:r>
                      <a:endParaRPr lang="cs-CZ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0" dirty="0"/>
                        <a:t>zákaz držení a chovu zvířat</a:t>
                      </a:r>
                      <a:endParaRPr lang="cs-CZ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110305"/>
                  </a:ext>
                </a:extLst>
              </a:tr>
              <a:tr h="382847">
                <a:tc>
                  <a:txBody>
                    <a:bodyPr/>
                    <a:lstStyle/>
                    <a:p>
                      <a:r>
                        <a:rPr lang="cs-CZ" sz="2400" dirty="0"/>
                        <a:t>domácí vězení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zákaz pobytu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026979"/>
                  </a:ext>
                </a:extLst>
              </a:tr>
              <a:tr h="398087">
                <a:tc>
                  <a:txBody>
                    <a:bodyPr/>
                    <a:lstStyle/>
                    <a:p>
                      <a:r>
                        <a:rPr lang="cs-CZ" sz="2400" dirty="0"/>
                        <a:t>obecně prospěšné práce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zákaz vstupu na sportovní, kulturní a jiné společenské akce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874889"/>
                  </a:ext>
                </a:extLst>
              </a:tr>
              <a:tr h="382847">
                <a:tc>
                  <a:txBody>
                    <a:bodyPr/>
                    <a:lstStyle/>
                    <a:p>
                      <a:r>
                        <a:rPr lang="cs-CZ" sz="2400" dirty="0"/>
                        <a:t>propadnutí majetku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ztráta čestných titulů nebo vyznamenání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51573"/>
                  </a:ext>
                </a:extLst>
              </a:tr>
              <a:tr h="414252">
                <a:tc>
                  <a:txBody>
                    <a:bodyPr/>
                    <a:lstStyle/>
                    <a:p>
                      <a:r>
                        <a:rPr lang="cs-CZ" sz="2400" dirty="0"/>
                        <a:t>peněžitý trest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ztráta vojenské hodnosti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77775"/>
                  </a:ext>
                </a:extLst>
              </a:tr>
              <a:tr h="382847">
                <a:tc>
                  <a:txBody>
                    <a:bodyPr/>
                    <a:lstStyle/>
                    <a:p>
                      <a:r>
                        <a:rPr lang="cs-CZ" sz="2400" dirty="0"/>
                        <a:t>propadnutí věci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vyhoštění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91472"/>
                  </a:ext>
                </a:extLst>
              </a:tr>
              <a:tr h="382847">
                <a:tc>
                  <a:txBody>
                    <a:bodyPr/>
                    <a:lstStyle/>
                    <a:p>
                      <a:r>
                        <a:rPr lang="cs-CZ" sz="2400" dirty="0"/>
                        <a:t>zákaz činnosti</a:t>
                      </a:r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5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68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AD3CD-A793-7089-F427-A955D6AD7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B2680E-4BB0-DF65-B59F-EB04EE8FF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AE6BEF-8725-8231-E911-14A12121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Ukládání trestů v ČR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DA89E7-C0FC-FEE8-3CE2-A12653A3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trest odnětí svobody </a:t>
            </a:r>
            <a:r>
              <a:rPr lang="cs-CZ" sz="2400" dirty="0"/>
              <a:t>- nepodmíněné x podmíněné odsouzení k TOS (s dohledem)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potíže s efektivitou trestu odnětí svobody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sz="2400" dirty="0"/>
              <a:t> </a:t>
            </a:r>
            <a:r>
              <a:rPr lang="cs-CZ" sz="2400" b="1" dirty="0"/>
              <a:t>alternativní tresty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výhody – ekonomické, penitenciární, kompenzační, trestně-politické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typy alternativních trestů: </a:t>
            </a:r>
            <a:r>
              <a:rPr lang="cs-CZ" sz="2400" i="1" dirty="0">
                <a:solidFill>
                  <a:srgbClr val="9100DC"/>
                </a:solidFill>
              </a:rPr>
              <a:t>podmíněné odsouzení </a:t>
            </a:r>
            <a:r>
              <a:rPr lang="cs-CZ" sz="2400" dirty="0"/>
              <a:t>(s dohledem) / </a:t>
            </a:r>
            <a:r>
              <a:rPr lang="cs-CZ" sz="2400" i="1" dirty="0">
                <a:solidFill>
                  <a:srgbClr val="9100DC"/>
                </a:solidFill>
              </a:rPr>
              <a:t>obecně</a:t>
            </a:r>
            <a:r>
              <a:rPr lang="cs-CZ" sz="2400" dirty="0"/>
              <a:t> </a:t>
            </a:r>
            <a:r>
              <a:rPr lang="cs-CZ" sz="2400" i="1" dirty="0">
                <a:solidFill>
                  <a:srgbClr val="9100DC"/>
                </a:solidFill>
              </a:rPr>
              <a:t>prospěšné práce </a:t>
            </a:r>
            <a:r>
              <a:rPr lang="cs-CZ" sz="2400" dirty="0"/>
              <a:t>/ </a:t>
            </a:r>
            <a:r>
              <a:rPr lang="cs-CZ" sz="2400" i="1" dirty="0">
                <a:solidFill>
                  <a:srgbClr val="9100DC"/>
                </a:solidFill>
              </a:rPr>
              <a:t>peněžitý trest </a:t>
            </a:r>
            <a:r>
              <a:rPr lang="cs-CZ" sz="2400" dirty="0"/>
              <a:t>/ </a:t>
            </a:r>
            <a:r>
              <a:rPr lang="cs-CZ" sz="2400" i="1" dirty="0">
                <a:solidFill>
                  <a:srgbClr val="9100DC"/>
                </a:solidFill>
              </a:rPr>
              <a:t>trest domácího vězení </a:t>
            </a:r>
            <a:r>
              <a:rPr lang="cs-CZ" sz="2400" dirty="0"/>
              <a:t>/ </a:t>
            </a:r>
            <a:r>
              <a:rPr lang="cs-CZ" sz="2400" i="1" dirty="0">
                <a:solidFill>
                  <a:srgbClr val="9100DC"/>
                </a:solidFill>
              </a:rPr>
              <a:t>trest zákazu vstupu na sportovní, kulturní a jiné společenské akce</a:t>
            </a:r>
            <a:r>
              <a:rPr lang="cs-CZ" sz="2400" dirty="0"/>
              <a:t> (a další)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alternativy k potrestání - (podmíněné) upuštění od potrestání (s dohledem / za současného uložení ochranného opatření / zabezpečovací detence)</a:t>
            </a:r>
          </a:p>
        </p:txBody>
      </p:sp>
    </p:spTree>
    <p:extLst>
      <p:ext uri="{BB962C8B-B14F-4D97-AF65-F5344CB8AC3E}">
        <p14:creationId xmlns:p14="http://schemas.microsoft.com/office/powerpoint/2010/main" val="426358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FE8C1-312C-9ADB-8CF7-2F778A18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154367-923A-82B4-EA23-F43AE0A5F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9D4D01-2C65-7DBE-4EC9-50C99E9C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Struktura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FD714D-FE0C-6D55-8D44-ED6C3847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80799" cy="413999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základní koncepty / témata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filozofie trestání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vývoj trestní politiky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ukládání trestů v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BBA8EC-3B52-8E56-6D0D-6080856B8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31" y="1571624"/>
            <a:ext cx="6389998" cy="3594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33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A8FF-E633-8426-368D-DCFF69A76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0A9C27-DBB6-FF86-6F08-223F3D994B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CFA9B7-F919-A4EC-32DF-FAEB7794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Ukládání trestů v ČR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05C41-CF90-916F-647E-BA43B5B83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391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nejčastější trest - podmíněný TOS a nepodmíněný TOS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dále peněžitý trest, obecně prospěšné práce, podmíněný TOS s dohledem (vzrůstající trend)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od 2016 - nárůst peněžitého trestu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A83C2D2-67F1-64D3-64BE-B475581A0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86" y="836476"/>
            <a:ext cx="5582429" cy="3943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F6E89CF-C27D-B4F7-A3B3-E92A4ABA5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928" y="4049574"/>
            <a:ext cx="2966357" cy="28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430B-4FB7-6CBA-33D7-DA25F9A89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E5DB6E-1D3C-451F-1CE7-A8C50B574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7E8BC-9D0E-C6CE-A7D7-2716C39D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41" y="1"/>
            <a:ext cx="8092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9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EFD375-61D5-DEB6-9C97-552E39236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E07AC5-CD16-AA5F-91EE-6EFF63533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pic>
        <p:nvPicPr>
          <p:cNvPr id="6" name="Obrázek 5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8A9FD3F1-829A-2869-062D-566F91F6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6" r="2" b="2"/>
          <a:stretch/>
        </p:blipFill>
        <p:spPr>
          <a:xfrm>
            <a:off x="6712421" y="2673242"/>
            <a:ext cx="5220001" cy="3204001"/>
          </a:xfrm>
          <a:prstGeom prst="rect">
            <a:avLst/>
          </a:prstGeom>
          <a:noFill/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5A76F7-F915-A6C5-16DA-A31286FD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38" y="183824"/>
            <a:ext cx="6506483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1D9EEB4-C2E6-0D43-1349-C352E99D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C24A49-0415-410D-BAFA-44C83A8A0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B9D8C2-DEA4-625E-A270-8DF094DE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 Odklony </a:t>
            </a:r>
            <a:r>
              <a:rPr lang="cs-CZ" sz="3200" dirty="0"/>
              <a:t>(alternativní způsoby trestního procesu) 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E832E3-D219-419E-16A1-38CD897A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6272"/>
            <a:ext cx="1101861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zvláštní způsoby trestního řízení, alternativní ve vztahu k standardnímu projednání věci v hlavním líčení (</a:t>
            </a:r>
            <a:r>
              <a:rPr lang="cs-CZ" sz="2400" b="1" dirty="0"/>
              <a:t>zpravidla bez soudního projednání </a:t>
            </a:r>
            <a:r>
              <a:rPr lang="cs-CZ" sz="2400" b="1" dirty="0" err="1"/>
              <a:t>tr</a:t>
            </a:r>
            <a:r>
              <a:rPr lang="cs-CZ" sz="2400" b="1" dirty="0"/>
              <a:t>. věci</a:t>
            </a:r>
            <a:r>
              <a:rPr lang="cs-CZ" sz="2400" dirty="0"/>
              <a:t>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důraz na </a:t>
            </a:r>
            <a:r>
              <a:rPr lang="cs-CZ" sz="2400" b="1" dirty="0"/>
              <a:t>zájmy poškozeného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podmíněné zastavení trestního stíhání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narovnání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trestní příkaz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podmíněné odložení podání návrhu na potrestání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odložení věci za současného schválení narovnání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odstoupení od trestního stíhání (u mladistvých)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dohoda o vině a trestu</a:t>
            </a:r>
            <a:endParaRPr lang="cs-CZ" sz="32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mediace</a:t>
            </a:r>
            <a:r>
              <a:rPr lang="cs-CZ" sz="2400" dirty="0"/>
              <a:t> - mimosoudní řešení následků TČ mezi obětí a pachatelem</a:t>
            </a:r>
          </a:p>
        </p:txBody>
      </p:sp>
    </p:spTree>
    <p:extLst>
      <p:ext uri="{BB962C8B-B14F-4D97-AF65-F5344CB8AC3E}">
        <p14:creationId xmlns:p14="http://schemas.microsoft.com/office/powerpoint/2010/main" val="59290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FC210-0DC0-3162-6D13-A878D8F2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99DD78-4441-3F2C-2F3A-78312F310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C6239A-5516-9083-2EE6-F9D49BA4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Trest odnětí svobody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726D8D-0CAA-B6D9-FC2D-DA23DAE5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505644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klesající kriminalita x vězeňská populace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vysoký počet vězeňské populace – délka trestů, výkon několika TOS a časté ukládání podmíněných trestů bez dohledu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ve vztahu k </a:t>
            </a:r>
            <a:r>
              <a:rPr lang="cs-CZ" sz="2400" dirty="0" err="1"/>
              <a:t>prvopachatelům</a:t>
            </a:r>
            <a:r>
              <a:rPr lang="cs-CZ" sz="2400" dirty="0"/>
              <a:t> užívány výjimečně (do 5 %)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nástup nejčastěji z důvodu nepodmíněného TOS (postupné snižování), dále nařízení výkonu původně podmíněného TOS (zvyšuje se podíl!) a přeměna OPP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více než polovina odsouzených (55,1 %) vykonává více než jeden TOS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99EB59B-277A-01DE-43F9-61020FD0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566" y="254856"/>
            <a:ext cx="2609852" cy="369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21E3855-70CE-2ED6-1409-B635AD87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080" y="3762001"/>
            <a:ext cx="2305629" cy="195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826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799376-A66C-B5ED-48A0-06C8C08863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83A12A-2A2B-F324-E65A-6BE061A48E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FE41CD-3C5F-483E-919A-8AD4B391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65" y="285940"/>
            <a:ext cx="7461269" cy="62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EAC55D-BCD0-45F6-E859-84CB6E6DD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4D8B65-B1BB-DEB4-2CFA-0D74CA180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9CCB9EC-6C0D-D3B0-DE48-E5A31C504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00" y="128796"/>
            <a:ext cx="9031649" cy="66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7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66E91-2518-39F5-525C-80FD58391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3AEB72-26F4-8FF6-14CB-1560C9BBB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A8B47-B505-B3E8-92C7-895FE0F6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Trest odnětí svobody - řešení?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894156-DD87-6BC8-4B4C-52B477E1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zaměřit se na délku TOS (x frekvence ukládání)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snížení trestních sazeb - zejména u drogové a majetkové TČ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dekriminalizace - omezené možnosti řešení problému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novelizace v oblasti ukládání trestů (zamezit kumulaci několika TOS)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širší použití alternativních trestů (zejm. peněžitý trest) - zvláště pokud nahradí podmíněný TOS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 menší míře využití odklonů v trestním řízení (</a:t>
            </a:r>
            <a:r>
              <a:rPr lang="cs-CZ" sz="2400" dirty="0" err="1"/>
              <a:t>podm</a:t>
            </a:r>
            <a:r>
              <a:rPr lang="cs-CZ" sz="2400" dirty="0"/>
              <a:t>. zastavení </a:t>
            </a:r>
            <a:r>
              <a:rPr lang="cs-CZ" sz="2400" dirty="0" err="1"/>
              <a:t>tr</a:t>
            </a:r>
            <a:r>
              <a:rPr lang="cs-CZ" sz="2400" dirty="0"/>
              <a:t>. stíhání, narovnání)</a:t>
            </a:r>
          </a:p>
        </p:txBody>
      </p:sp>
    </p:spTree>
    <p:extLst>
      <p:ext uri="{BB962C8B-B14F-4D97-AF65-F5344CB8AC3E}">
        <p14:creationId xmlns:p14="http://schemas.microsoft.com/office/powerpoint/2010/main" val="179473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489FD-6D58-E279-D744-D6E9859F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3CF329-B928-50DC-7765-D142529531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1A4309-F87D-BDE9-B1CD-23E46466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Trestní represe (základní východiska)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8F2245-694D-AF32-7E1C-4C86221C4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otázka postihu škodlivého chování (ale i preventivní funkce) - následuje </a:t>
            </a:r>
            <a:r>
              <a:rPr lang="cs-CZ" sz="2400" b="1" dirty="0"/>
              <a:t>kriminalizaci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systém trestní represe </a:t>
            </a:r>
            <a:r>
              <a:rPr lang="cs-CZ" sz="2400" dirty="0"/>
              <a:t>– činnost policie, SZ, soudů a vězeňské služby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trestněprávní řešení společensky nežádoucího jednání je </a:t>
            </a:r>
            <a:r>
              <a:rPr lang="cs-CZ" sz="2400" b="1" dirty="0"/>
              <a:t>ultima ratio </a:t>
            </a:r>
            <a:r>
              <a:rPr lang="cs-CZ" sz="2400" dirty="0"/>
              <a:t>(zločin x deviace) - klíčová otázka - co je to zločin?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zásada trestního řízení </a:t>
            </a:r>
            <a:r>
              <a:rPr lang="cs-CZ" sz="2400" dirty="0"/>
              <a:t>- odhalování a objasňování TČ + předcházení trestné činnosti a výchova k dodržování zákonů a pravidel občanského soužití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otázka účinnosti represivních opatření (odhalování x stíhání x náprava)</a:t>
            </a:r>
          </a:p>
        </p:txBody>
      </p:sp>
    </p:spTree>
    <p:extLst>
      <p:ext uri="{BB962C8B-B14F-4D97-AF65-F5344CB8AC3E}">
        <p14:creationId xmlns:p14="http://schemas.microsoft.com/office/powerpoint/2010/main" val="163303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E3F8-1502-5367-848F-8FA9278AE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1F654E-CC68-C257-C38E-A3287AC60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A4BC7E-1046-20D4-FFCB-ABCFE581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Trestní represe (základní východiska)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D35D4F-7883-56BF-23D2-C7F33545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trestní politika (kriminální politika)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i="1" dirty="0">
                <a:solidFill>
                  <a:srgbClr val="9100DC"/>
                </a:solidFill>
              </a:rPr>
              <a:t>„souhrn opatření trestněprávní povahy, kterými společnost reaguje na kriminalitu s cílem tento nežádoucí jev kontrolovat, omezit a potlačit. Trestní politika státu je konkretizována především v jeho trestní legislativě hmotněprávní i procesní, v systému a uspořádání orgánů a institucí zajišťujících uplatňování trestněprávních norem i v praktické činnosti těchto subjektů.“ 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širší cíle: kontrola zločinu (</a:t>
            </a:r>
            <a:r>
              <a:rPr lang="cs-CZ" sz="2400" i="1" dirty="0" err="1"/>
              <a:t>crime</a:t>
            </a:r>
            <a:r>
              <a:rPr lang="cs-CZ" sz="2400" i="1" dirty="0"/>
              <a:t> </a:t>
            </a:r>
            <a:r>
              <a:rPr lang="cs-CZ" sz="2400" i="1" dirty="0" err="1"/>
              <a:t>control</a:t>
            </a:r>
            <a:r>
              <a:rPr lang="cs-CZ" sz="2400" dirty="0"/>
              <a:t>) x spravedlivý proces (</a:t>
            </a:r>
            <a:r>
              <a:rPr lang="cs-CZ" sz="2400" i="1" dirty="0" err="1"/>
              <a:t>due</a:t>
            </a:r>
            <a:r>
              <a:rPr lang="cs-CZ" sz="2400" i="1" dirty="0"/>
              <a:t> </a:t>
            </a:r>
            <a:r>
              <a:rPr lang="cs-CZ" sz="2400" i="1" dirty="0" err="1"/>
              <a:t>process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490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ACBD-1778-1B25-CDF6-56F7EBADA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E45D8C-636F-4B88-A700-450610207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F21E06-16DC-7714-D2CB-FBF483B5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Filozofie trestání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00EF76-C009-944B-C2A2-443FB879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987085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cílem: potrestání již spáchaného zločinu x předejití budoucího zločinu (ochrana společnosti)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i="1" dirty="0"/>
              <a:t>Jak určovat přiměřenost trestu? </a:t>
            </a:r>
            <a:r>
              <a:rPr lang="cs-CZ" sz="2400" dirty="0"/>
              <a:t>(skutek x pachatel x škoda)</a:t>
            </a:r>
            <a:endParaRPr lang="cs-CZ" sz="2400" b="1" i="1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hlavní napětí: právo pachatele nebýt potrestán víc, než si zaslouží (zásada subsidiarity) x ochrana společnosti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tři základní filozofie trestání: </a:t>
            </a:r>
            <a:r>
              <a:rPr lang="cs-CZ" sz="2400" b="1" dirty="0"/>
              <a:t>odstrašení</a:t>
            </a:r>
            <a:r>
              <a:rPr lang="cs-CZ" sz="2400" dirty="0"/>
              <a:t> - </a:t>
            </a:r>
            <a:r>
              <a:rPr lang="cs-CZ" sz="2400" b="1" dirty="0"/>
              <a:t>retribuce</a:t>
            </a:r>
            <a:r>
              <a:rPr lang="cs-CZ" sz="2400" dirty="0"/>
              <a:t> - </a:t>
            </a:r>
            <a:r>
              <a:rPr lang="cs-CZ" sz="2400" b="1" dirty="0"/>
              <a:t>rehabilitace</a:t>
            </a:r>
            <a:r>
              <a:rPr lang="cs-CZ" sz="2400" dirty="0"/>
              <a:t>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další cíle: zneschopnění / (veřejné) odsouzení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023B52-BCCB-76BB-53F9-189A7C1F5C89}"/>
              </a:ext>
            </a:extLst>
          </p:cNvPr>
          <p:cNvSpPr txBox="1"/>
          <p:nvPr/>
        </p:nvSpPr>
        <p:spPr>
          <a:xfrm>
            <a:off x="7903030" y="1830709"/>
            <a:ext cx="3837214" cy="3578224"/>
          </a:xfrm>
          <a:prstGeom prst="rect">
            <a:avLst/>
          </a:prstGeom>
          <a:solidFill>
            <a:srgbClr val="5AC8AF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b="1" dirty="0">
                <a:solidFill>
                  <a:schemeClr val="bg1"/>
                </a:solidFill>
                <a:latin typeface="+mj-lt"/>
              </a:rPr>
              <a:t>STRUČNÁ HISTORIE TRESTÁNÍ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+mj-lt"/>
              </a:rPr>
              <a:t>trestání původně rychlé, drsné a veřejné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+mj-lt"/>
              </a:rPr>
              <a:t>omezená snaha o nápravu pachatele (x konec 18. století → 50.-60. léta)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  <a:latin typeface="+mj-lt"/>
              </a:rPr>
              <a:t>70. léta 20. st. - návrat retributivního přístupu</a:t>
            </a:r>
          </a:p>
        </p:txBody>
      </p:sp>
    </p:spTree>
    <p:extLst>
      <p:ext uri="{BB962C8B-B14F-4D97-AF65-F5344CB8AC3E}">
        <p14:creationId xmlns:p14="http://schemas.microsoft.com/office/powerpoint/2010/main" val="210287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2D8D0-BFA9-029D-47CB-3B036CD69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9A9685-FB45-FAFE-154A-4D973042E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757AC1-75C3-3CFD-8DEF-0E2D2CAB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Teorie odstrašení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E69BF2-62E3-1191-5FF4-433E61D1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utilitarismus - C. </a:t>
            </a:r>
            <a:r>
              <a:rPr lang="cs-CZ" sz="2400" dirty="0" err="1"/>
              <a:t>Beccaria</a:t>
            </a:r>
            <a:r>
              <a:rPr lang="cs-CZ" sz="2400" dirty="0"/>
              <a:t>, J. </a:t>
            </a:r>
            <a:r>
              <a:rPr lang="cs-CZ" sz="2400" dirty="0" err="1"/>
              <a:t>Bentham</a:t>
            </a:r>
            <a:r>
              <a:rPr lang="cs-CZ" sz="2400" dirty="0"/>
              <a:t> - lidé jako racionální, svobodná vůle, maximalizace užitku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cílem odstrašit (potenciální) pachatele - zvažování zisků/nákladů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individuální</a:t>
            </a:r>
            <a:r>
              <a:rPr lang="cs-CZ" sz="2400" dirty="0"/>
              <a:t> odstrašení x </a:t>
            </a:r>
            <a:r>
              <a:rPr lang="cs-CZ" sz="2400" b="1" dirty="0"/>
              <a:t>generální prevence </a:t>
            </a:r>
            <a:r>
              <a:rPr lang="cs-CZ" sz="2400" dirty="0"/>
              <a:t>(exemplární tresty)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důležitým faktorem publicita - odstrašující i vedlejší účinky trestání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co je odstrašujícím faktorem? - uložený trest x pravděpodobnost dopadení/ odsouzení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problematické prokázat, zda odstrašení funguje (individuální vnímání, racionální x impulsivní zločiny)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8592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04E7-C5F0-EA56-493B-E5C23B97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C44403-2706-16A9-62B5-78F4A24B6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07A07-50EA-12F7-25F5-0B4B381F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Teorie odplaty (retribuční)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488F5-AD57-1412-641A-0CCA7A60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vychází z klasické kriminologie (svobodná vůle)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cílem potrestat za již spáchaný zločin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pomsta</a:t>
            </a:r>
            <a:r>
              <a:rPr lang="cs-CZ" sz="2400" dirty="0"/>
              <a:t> = určité jednání (újma) si </a:t>
            </a:r>
            <a:r>
              <a:rPr lang="cs-CZ" sz="2400" b="1" dirty="0"/>
              <a:t>zasluhuje určitý trest </a:t>
            </a:r>
            <a:r>
              <a:rPr lang="cs-CZ" sz="2400" dirty="0"/>
              <a:t>(„oko za oko...“)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trest smrti - typický příklad retributivního trestání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signál, že společnost trestné činy odsuzuje (publicita)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jak změřit újmu? (následek x úmysl)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vzestup v 70. a 80. letech 20. století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model: „just </a:t>
            </a:r>
            <a:r>
              <a:rPr lang="cs-CZ" sz="2400" dirty="0" err="1"/>
              <a:t>deserts</a:t>
            </a:r>
            <a:r>
              <a:rPr lang="cs-CZ" sz="2400" dirty="0"/>
              <a:t>“ (zasloužený trest) - cílem i ochrana pachatele</a:t>
            </a:r>
          </a:p>
        </p:txBody>
      </p:sp>
    </p:spTree>
    <p:extLst>
      <p:ext uri="{BB962C8B-B14F-4D97-AF65-F5344CB8AC3E}">
        <p14:creationId xmlns:p14="http://schemas.microsoft.com/office/powerpoint/2010/main" val="229633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EFACC-C362-7407-0F42-AB7AAF81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8C068-6D63-F718-770E-08162D849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1C5137-DF7E-1532-F99C-E12483D4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Nápravná teorie (rehabilitační)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41FC7F-EDA3-C735-ADCF-4F0E884C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předpoklad, že </a:t>
            </a:r>
            <a:r>
              <a:rPr lang="cs-CZ" sz="2400" b="1" dirty="0"/>
              <a:t>se lidé mohou změnit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sz="2400" dirty="0"/>
              <a:t> cílem, aby se z jedince stal lepší a produktivnější člen společnosti 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větší podpora - konec 18., začátek 19. st. - zároveň rozšíření instituce vězení (disciplína)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postupně větší důraz na expertízu (medicína, psychologie, psychiatrie)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riziko: pachatel vystaven libovůli orgánů trestní justice (kdy je napraven? → neomezené tresty odnětí svobody)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zlatý věk - po WWII, od 70. let diskreditace rehabilitačního přístupu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návrat s restorativní justicí (cílem náprava vztahů ve společnosti)</a:t>
            </a:r>
          </a:p>
        </p:txBody>
      </p:sp>
    </p:spTree>
    <p:extLst>
      <p:ext uri="{BB962C8B-B14F-4D97-AF65-F5344CB8AC3E}">
        <p14:creationId xmlns:p14="http://schemas.microsoft.com/office/powerpoint/2010/main" val="326718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769E-121F-202C-163F-93FCC18CC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7F1457-9187-D1B3-EA15-4241A193B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93928-3FF0-3B3A-BCCB-375846FA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Vylučovací teorie (eliminační)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4A6B8F-1985-F869-41DA-3A38C3C4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0178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trest jako cesta k dočasné nebo trvalé </a:t>
            </a:r>
            <a:r>
              <a:rPr lang="cs-CZ" sz="2400" b="1" dirty="0"/>
              <a:t>izolaci pachatele od společnosti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dva cíle – chránit společnost před pachatelem + způsobit pachateli citelnou újmu, která nakonec může vést k jeho nápravě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různé formy – trest odnětí svobody, sociální exkomunikace, vyhnanství, vyhoštění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krajní prostředky – doživotní odnětí svobody a trest smrti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odsouzení tzv. na neurčito (dle míry nápravy a nebezpečnosti)</a:t>
            </a:r>
          </a:p>
        </p:txBody>
      </p:sp>
    </p:spTree>
    <p:extLst>
      <p:ext uri="{BB962C8B-B14F-4D97-AF65-F5344CB8AC3E}">
        <p14:creationId xmlns:p14="http://schemas.microsoft.com/office/powerpoint/2010/main" val="125204560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Kriminologie_5_Teorie kriminality I_2024</Template>
  <TotalTime>2298</TotalTime>
  <Words>1679</Words>
  <Application>Microsoft Office PowerPoint</Application>
  <PresentationFormat>Širokoúhlá obrazovka</PresentationFormat>
  <Paragraphs>219</Paragraphs>
  <Slides>27</Slides>
  <Notes>25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Prezentace_MU_CZ</vt:lpstr>
      <vt:lpstr>Trestní represe a penologie</vt:lpstr>
      <vt:lpstr>Struktura</vt:lpstr>
      <vt:lpstr>Trestní represe (základní východiska)</vt:lpstr>
      <vt:lpstr>Trestní represe (základní východiska)</vt:lpstr>
      <vt:lpstr>Filozofie trestání</vt:lpstr>
      <vt:lpstr>Teorie odstrašení</vt:lpstr>
      <vt:lpstr>Teorie odplaty (retribuční)</vt:lpstr>
      <vt:lpstr>Nápravná teorie (rehabilitační)</vt:lpstr>
      <vt:lpstr>Vylučovací teorie (eliminační)</vt:lpstr>
      <vt:lpstr>Kompenzační teorie (restituční)</vt:lpstr>
      <vt:lpstr>Kompenzační teorie: Restorativní justice</vt:lpstr>
      <vt:lpstr>Ukládání trestů</vt:lpstr>
      <vt:lpstr>Vývoj trestního systému</vt:lpstr>
      <vt:lpstr>Vývoj trestní politiky</vt:lpstr>
      <vt:lpstr>Rehabilitativní ideál: vzestup a diskreditace</vt:lpstr>
      <vt:lpstr>Kultura kontroly</vt:lpstr>
      <vt:lpstr>Ukládání trestů v ČR</vt:lpstr>
      <vt:lpstr>Ukládání trestů v ČR</vt:lpstr>
      <vt:lpstr>Ukládání trestů v ČR</vt:lpstr>
      <vt:lpstr>Ukládání trestů v ČR</vt:lpstr>
      <vt:lpstr>Prezentace aplikace PowerPoint</vt:lpstr>
      <vt:lpstr>Prezentace aplikace PowerPoint</vt:lpstr>
      <vt:lpstr> Odklony (alternativní způsoby trestního procesu) </vt:lpstr>
      <vt:lpstr>Trest odnětí svobody</vt:lpstr>
      <vt:lpstr>Prezentace aplikace PowerPoint</vt:lpstr>
      <vt:lpstr>Prezentace aplikace PowerPoint</vt:lpstr>
      <vt:lpstr>Trest odnětí svobody - řešení?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Divišová Vendula</dc:creator>
  <cp:lastModifiedBy>Divišová Vendula</cp:lastModifiedBy>
  <cp:revision>120</cp:revision>
  <cp:lastPrinted>1601-01-01T00:00:00Z</cp:lastPrinted>
  <dcterms:created xsi:type="dcterms:W3CDTF">2024-10-31T09:04:36Z</dcterms:created>
  <dcterms:modified xsi:type="dcterms:W3CDTF">2024-12-17T08:27:40Z</dcterms:modified>
</cp:coreProperties>
</file>