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43"/>
  </p:notesMasterIdLst>
  <p:handoutMasterIdLst>
    <p:handoutMasterId r:id="rId44"/>
  </p:handoutMasterIdLst>
  <p:sldIdLst>
    <p:sldId id="256" r:id="rId2"/>
    <p:sldId id="266" r:id="rId3"/>
    <p:sldId id="274" r:id="rId4"/>
    <p:sldId id="330" r:id="rId5"/>
    <p:sldId id="276" r:id="rId6"/>
    <p:sldId id="307" r:id="rId7"/>
    <p:sldId id="308" r:id="rId8"/>
    <p:sldId id="295" r:id="rId9"/>
    <p:sldId id="275" r:id="rId10"/>
    <p:sldId id="296" r:id="rId11"/>
    <p:sldId id="298" r:id="rId12"/>
    <p:sldId id="302" r:id="rId13"/>
    <p:sldId id="277" r:id="rId14"/>
    <p:sldId id="299" r:id="rId15"/>
    <p:sldId id="278" r:id="rId16"/>
    <p:sldId id="300" r:id="rId17"/>
    <p:sldId id="301" r:id="rId18"/>
    <p:sldId id="314" r:id="rId19"/>
    <p:sldId id="315" r:id="rId20"/>
    <p:sldId id="322" r:id="rId21"/>
    <p:sldId id="292" r:id="rId22"/>
    <p:sldId id="279" r:id="rId23"/>
    <p:sldId id="327" r:id="rId24"/>
    <p:sldId id="293" r:id="rId25"/>
    <p:sldId id="309" r:id="rId26"/>
    <p:sldId id="325" r:id="rId27"/>
    <p:sldId id="310" r:id="rId28"/>
    <p:sldId id="311" r:id="rId29"/>
    <p:sldId id="312" r:id="rId30"/>
    <p:sldId id="323" r:id="rId31"/>
    <p:sldId id="320" r:id="rId32"/>
    <p:sldId id="321" r:id="rId33"/>
    <p:sldId id="319" r:id="rId34"/>
    <p:sldId id="324" r:id="rId35"/>
    <p:sldId id="313" r:id="rId36"/>
    <p:sldId id="316" r:id="rId37"/>
    <p:sldId id="317" r:id="rId38"/>
    <p:sldId id="318" r:id="rId39"/>
    <p:sldId id="328" r:id="rId40"/>
    <p:sldId id="329" r:id="rId41"/>
    <p:sldId id="280" r:id="rId4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4813" autoAdjust="0"/>
  </p:normalViewPr>
  <p:slideViewPr>
    <p:cSldViewPr snapToGrid="0">
      <p:cViewPr varScale="1">
        <p:scale>
          <a:sx n="79" d="100"/>
          <a:sy n="79" d="100"/>
        </p:scale>
        <p:origin x="1692" y="84"/>
      </p:cViewPr>
      <p:guideLst/>
    </p:cSldViewPr>
  </p:slideViewPr>
  <p:outlineViewPr>
    <p:cViewPr>
      <p:scale>
        <a:sx n="33" d="100"/>
        <a:sy n="33" d="100"/>
      </p:scale>
      <p:origin x="0" y="-42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2842D-5413-42BA-A77E-9C2630E2A0A0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34157-BBA0-4055-82FB-0496348868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13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B3D1B-5358-40D3-A5E2-655C3F00CA62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C7155-DCC8-4C89-A2AE-E152196A30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9545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C7155-DCC8-4C89-A2AE-E152196A309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697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C7155-DCC8-4C89-A2AE-E152196A309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0518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C7155-DCC8-4C89-A2AE-E152196A309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5094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C7155-DCC8-4C89-A2AE-E152196A309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877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C7155-DCC8-4C89-A2AE-E152196A3099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7220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C7155-DCC8-4C89-A2AE-E152196A3099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00653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C7155-DCC8-4C89-A2AE-E152196A3099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59762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C7155-DCC8-4C89-A2AE-E152196A3099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26227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C7155-DCC8-4C89-A2AE-E152196A3099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75582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C7155-DCC8-4C89-A2AE-E152196A3099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32605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C7155-DCC8-4C89-A2AE-E152196A3099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421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C7155-DCC8-4C89-A2AE-E152196A309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97407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C7155-DCC8-4C89-A2AE-E152196A3099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8447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  <a:p>
            <a:pPr marL="171450" indent="-171450">
              <a:buFontTx/>
              <a:buChar char="-"/>
            </a:pPr>
            <a:endParaRPr lang="cs-CZ" dirty="0"/>
          </a:p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C7155-DCC8-4C89-A2AE-E152196A3099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17697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C7155-DCC8-4C89-A2AE-E152196A3099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56136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C7155-DCC8-4C89-A2AE-E152196A3099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20351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C7155-DCC8-4C89-A2AE-E152196A3099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96744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C7155-DCC8-4C89-A2AE-E152196A3099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37671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C7155-DCC8-4C89-A2AE-E152196A3099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04949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C7155-DCC8-4C89-A2AE-E152196A3099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8002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C7155-DCC8-4C89-A2AE-E152196A3099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29877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C7155-DCC8-4C89-A2AE-E152196A3099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347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C7155-DCC8-4C89-A2AE-E152196A309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52991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C7155-DCC8-4C89-A2AE-E152196A3099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08849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C7155-DCC8-4C89-A2AE-E152196A3099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2335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C7155-DCC8-4C89-A2AE-E152196A3099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4904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C7155-DCC8-4C89-A2AE-E152196A3099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06144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C7155-DCC8-4C89-A2AE-E152196A3099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5231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C7155-DCC8-4C89-A2AE-E152196A3099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43624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C7155-DCC8-4C89-A2AE-E152196A3099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89231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C7155-DCC8-4C89-A2AE-E152196A3099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64349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C7155-DCC8-4C89-A2AE-E152196A3099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94749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C7155-DCC8-4C89-A2AE-E152196A3099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0936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C7155-DCC8-4C89-A2AE-E152196A309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80946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dirty="0"/>
          </a:p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C7155-DCC8-4C89-A2AE-E152196A3099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928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C7155-DCC8-4C89-A2AE-E152196A309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9229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C7155-DCC8-4C89-A2AE-E152196A309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5450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C7155-DCC8-4C89-A2AE-E152196A309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6904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C7155-DCC8-4C89-A2AE-E152196A309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3742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C7155-DCC8-4C89-A2AE-E152196A309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112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59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4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53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0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58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11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6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4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32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81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004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62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endula.divisova@mail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verejnazaloba.cz/nsz/cinnost-nejvyssiho-statniho-zastupitelstvi/zpravy-o-cinnosti/" TargetMode="External"/><Relationship Id="rId13" Type="http://schemas.openxmlformats.org/officeDocument/2006/relationships/hyperlink" Target="https://jaktrestame.cz/" TargetMode="External"/><Relationship Id="rId3" Type="http://schemas.openxmlformats.org/officeDocument/2006/relationships/hyperlink" Target="https://www.policie.cz/clanek/statisticke-prehledy-kriminality-za-rok-2023.aspx" TargetMode="External"/><Relationship Id="rId7" Type="http://schemas.openxmlformats.org/officeDocument/2006/relationships/hyperlink" Target="https://justice.cz/web/msp/statisticke-udaje-z-oblasti-justice" TargetMode="External"/><Relationship Id="rId12" Type="http://schemas.openxmlformats.org/officeDocument/2006/relationships/hyperlink" Target="http://www.ok.cz/iksp/v_prehled.html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riminalita.policie.cz/napoveda/#/prilohy" TargetMode="External"/><Relationship Id="rId11" Type="http://schemas.openxmlformats.org/officeDocument/2006/relationships/hyperlink" Target="https://www.czso.cz/csu/czso/kriminalita_nehody" TargetMode="External"/><Relationship Id="rId5" Type="http://schemas.openxmlformats.org/officeDocument/2006/relationships/hyperlink" Target="https://www.mapakriminality.cz/" TargetMode="External"/><Relationship Id="rId10" Type="http://schemas.openxmlformats.org/officeDocument/2006/relationships/hyperlink" Target="https://www.pmscr.cz/statistiky/" TargetMode="External"/><Relationship Id="rId4" Type="http://schemas.openxmlformats.org/officeDocument/2006/relationships/hyperlink" Target="https://kriminalita.policie.cz/" TargetMode="External"/><Relationship Id="rId9" Type="http://schemas.openxmlformats.org/officeDocument/2006/relationships/hyperlink" Target="https://www.vscr.cz/sekce/statistiky-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236C22-B0A9-4E5A-BB4E-CF22E75422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8126" y="964483"/>
            <a:ext cx="7735748" cy="2836025"/>
          </a:xfrm>
        </p:spPr>
        <p:txBody>
          <a:bodyPr anchor="b">
            <a:normAutofit/>
          </a:bodyPr>
          <a:lstStyle/>
          <a:p>
            <a:r>
              <a:rPr lang="cs-CZ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Popis kriminality (stav, struktura, dynamika)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02AE136-A5CA-469E-BAC1-85ACEF138C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8300" y="4246136"/>
            <a:ext cx="5618019" cy="1643486"/>
          </a:xfrm>
        </p:spPr>
        <p:txBody>
          <a:bodyPr>
            <a:normAutofit/>
          </a:bodyPr>
          <a:lstStyle/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Kriminologie (BSSb1166), 7. 10. 2024</a:t>
            </a: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Vendula Divišová, FSS MU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vendula.divisova@mail.muni.cz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8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339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9671" y="247983"/>
            <a:ext cx="10515600" cy="949881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Úroveň (intenzita) kriminality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BB09412-7F85-83FC-42CB-1F060BE3A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038" y="912392"/>
            <a:ext cx="7324058" cy="569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60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9671" y="247983"/>
            <a:ext cx="10515600" cy="949881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Dynamika kriminality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9671" y="1534491"/>
            <a:ext cx="10074535" cy="435133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kriminalita jako proces</a:t>
            </a: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vývoj kriminality či jejích složek v určitém časovém intervalu</a:t>
            </a: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tendence / trend kriminality</a:t>
            </a: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vyjádřena v absolutních číslech či indexu</a:t>
            </a: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1BA5109-C885-0F15-226F-726008205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499" y="3429000"/>
            <a:ext cx="4386648" cy="309245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C78DDC4-F2E4-C219-2A08-6FD113BAC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3975" y="2673446"/>
            <a:ext cx="5930640" cy="3402705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E07EBAB-AB25-A57F-BA6F-1B0BF6002BD1}"/>
              </a:ext>
            </a:extLst>
          </p:cNvPr>
          <p:cNvSpPr txBox="1"/>
          <p:nvPr/>
        </p:nvSpPr>
        <p:spPr>
          <a:xfrm>
            <a:off x="7414702" y="659255"/>
            <a:ext cx="4220919" cy="1077218"/>
          </a:xfrm>
          <a:prstGeom prst="rect">
            <a:avLst/>
          </a:prstGeom>
          <a:ln w="28575">
            <a:solidFill>
              <a:srgbClr val="0000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Vývoj kriminality v ČR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konec 80. let - kolem 120 000 TČ ročně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1999 - maximum 426 626 skutků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následuje postupný pokles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613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9671" y="247983"/>
            <a:ext cx="10515600" cy="949881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Dynamika kriminality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8E919A3-FEFD-3E90-0402-05ED9FC86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67" y="1791621"/>
            <a:ext cx="5928199" cy="3763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C0265C0-1B05-9BE0-D470-D13D38819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7062" y="532159"/>
            <a:ext cx="4760154" cy="2936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19B4242-13C5-CAC2-95CA-87D2F32A1E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0954" y="3673220"/>
            <a:ext cx="4768588" cy="2936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E621D825-9FD6-D999-F026-A7BB1333B22E}"/>
              </a:ext>
            </a:extLst>
          </p:cNvPr>
          <p:cNvSpPr txBox="1"/>
          <p:nvPr/>
        </p:nvSpPr>
        <p:spPr>
          <a:xfrm>
            <a:off x="1538158" y="5719695"/>
            <a:ext cx="4220919" cy="523220"/>
          </a:xfrm>
          <a:prstGeom prst="rect">
            <a:avLst/>
          </a:prstGeom>
          <a:ln w="28575">
            <a:solidFill>
              <a:srgbClr val="0000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krádež - škoda nikoli nepatrná - zvýšení na 10 000 Kč (říjen 2020)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92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9671" y="247983"/>
            <a:ext cx="10515600" cy="949881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Tíže kriminality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9671" y="1723146"/>
            <a:ext cx="6024826" cy="435133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umožňuje postihnout závažnost skutků </a:t>
            </a: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stanovuje podíl závažné kriminality a podíl ostatní kriminality dle různých kritérií:</a:t>
            </a: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výše trestních sazeb</a:t>
            </a: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výše uložených trestů</a:t>
            </a: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výše způsobené škody</a:t>
            </a: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dokonané TČ x pokusy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387B1F2-C988-9EA0-E8C7-BFB9F38AC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033" y="1422379"/>
            <a:ext cx="5049463" cy="3765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8196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9670" y="308575"/>
            <a:ext cx="10515600" cy="949881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Míra objasněnosti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9670" y="1723146"/>
            <a:ext cx="10074535" cy="435133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objasněný skutek = byl zjištěn (a vykázán) alespoň jeden známý pachatel </a:t>
            </a: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její výše signalizuje veřejnosti i pachatelům, zda se kriminalita vyplatí a má dopad na důvěru v OČTŘ</a:t>
            </a: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stoupá s rostoucí závažností TČ</a:t>
            </a: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podmíněna lokalitou - menší objasněnost ve větších a hustěji zabydlených městech/oblastech</a:t>
            </a: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2023 - míra objasněnosti kriminality v ČR -  45,8 %</a:t>
            </a:r>
          </a:p>
          <a:p>
            <a:pPr lvl="1" algn="just">
              <a:lnSpc>
                <a:spcPct val="100000"/>
              </a:lnSpc>
              <a:spcBef>
                <a:spcPts val="1200"/>
              </a:spcBef>
              <a:buFont typeface="Calibri" panose="020F0502020204030204" pitchFamily="34" charset="0"/>
              <a:buChar char="–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majetková kriminalita (2023 - 28,2 %)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buFont typeface="Calibri" panose="020F0502020204030204" pitchFamily="34" charset="0"/>
              <a:buChar char="–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násilná kriminalita (2023 - 63 %, z toho vraždy - 87,4 %)</a:t>
            </a:r>
          </a:p>
          <a:p>
            <a:pPr lvl="1" algn="just">
              <a:lnSpc>
                <a:spcPct val="100000"/>
              </a:lnSpc>
              <a:spcBef>
                <a:spcPts val="1200"/>
              </a:spcBef>
              <a:buFont typeface="Calibri" panose="020F0502020204030204" pitchFamily="34" charset="0"/>
              <a:buChar char="–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858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744" y="3962399"/>
            <a:ext cx="5086744" cy="28073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9670" y="247983"/>
            <a:ext cx="9320729" cy="949881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Skutečná x registrovaná x latentní kriminalita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9670" y="1723146"/>
            <a:ext cx="11465617" cy="435133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skutečná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kriminalita - všechny reálně spáchané TČ</a:t>
            </a: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registrovaná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(zjevná) kriminalita - zjištěna policejními orgány</a:t>
            </a: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latentní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(skrytá kriminalita) - rozdíl mezi skutečnou a registrovanou kriminalitou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přirozená latence - kriminalita, o které se OČTŘ nedozvěděly („černá čísla“)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umělá latence - činy OČTŘ neregistrují/zatají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„šedá čísla“ – nepodařilo se vypátrat (nebo odsoudit) pachatele</a:t>
            </a: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latentní kriminalita relativizuje všechny dostupné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  údaje o stavu, struktuře a dynamice kriminality!</a:t>
            </a: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Jaké jsou příčiny latentní kriminality?</a:t>
            </a: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536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9671" y="247983"/>
            <a:ext cx="10515600" cy="949881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Skutečná x registrovaná x latentní kriminalita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EF2A26C-AA30-01E5-DD26-E3171487B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533" y="1100667"/>
            <a:ext cx="8163347" cy="560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51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9671" y="247983"/>
            <a:ext cx="10515600" cy="949881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Skutečná x registrovaná x latentní kriminalita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3751135-68FC-98F5-81A9-C37E91BB2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770" y="1548329"/>
            <a:ext cx="8054158" cy="3855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Obdélník 2"/>
          <p:cNvSpPr/>
          <p:nvPr/>
        </p:nvSpPr>
        <p:spPr>
          <a:xfrm>
            <a:off x="1864602" y="5748006"/>
            <a:ext cx="88843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Šetření Institutu pro kriminologii a sociální prevenci (viz Večerka et al., 2007)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A43053C-947D-6B9F-C3F7-E98674380429}"/>
              </a:ext>
            </a:extLst>
          </p:cNvPr>
          <p:cNvSpPr txBox="1"/>
          <p:nvPr/>
        </p:nvSpPr>
        <p:spPr>
          <a:xfrm>
            <a:off x="9624792" y="1200912"/>
            <a:ext cx="2240957" cy="1077218"/>
          </a:xfrm>
          <a:prstGeom prst="rect">
            <a:avLst/>
          </a:prstGeom>
          <a:ln w="28575">
            <a:solidFill>
              <a:srgbClr val="0000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Trestnou činnost nenahlásilo až 60 % poškozených z následujících příčin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66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9671" y="247983"/>
            <a:ext cx="10515600" cy="949881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Skutečná x registrovaná x latentní kriminalita</a:t>
            </a:r>
          </a:p>
        </p:txBody>
      </p:sp>
      <p:sp>
        <p:nvSpPr>
          <p:cNvPr id="3" name="Obdélník 2"/>
          <p:cNvSpPr/>
          <p:nvPr/>
        </p:nvSpPr>
        <p:spPr>
          <a:xfrm>
            <a:off x="229671" y="928559"/>
            <a:ext cx="9298151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Ochota oznámit krádež z dobročinné sbírky (10 000 Kč), pokud je pachatelem… (MEDIAN 2017)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42" y="1757892"/>
            <a:ext cx="1099185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84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9671" y="247983"/>
            <a:ext cx="10515600" cy="949881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Skutečná x registrovaná x latentní kriminalita</a:t>
            </a:r>
          </a:p>
        </p:txBody>
      </p:sp>
      <p:sp>
        <p:nvSpPr>
          <p:cNvPr id="3" name="Obdélník 2"/>
          <p:cNvSpPr/>
          <p:nvPr/>
        </p:nvSpPr>
        <p:spPr>
          <a:xfrm>
            <a:off x="229671" y="928559"/>
            <a:ext cx="9298151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Důvody, proč by krádež na policii lidé neohlásili (MEDIAN 2017)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78" y="1744134"/>
            <a:ext cx="1016317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076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9671" y="247983"/>
            <a:ext cx="10515600" cy="949881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Cíle přednášky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9670" y="1773946"/>
            <a:ext cx="10133529" cy="435133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seznámit se základními pojmy popisujícími kriminalitu (na příkladu stavu kriminality v ČR)</a:t>
            </a: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představit potíže spojené s vytvářením a interpretováním kriminálních statistik</a:t>
            </a: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pochopit hlavní faktory spojené s vnímáním kriminality a její kontroly ze strany veřejnosti</a:t>
            </a: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718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9671" y="247983"/>
            <a:ext cx="10515600" cy="949881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Skutečná x registrovaná x latentní kriminalita</a:t>
            </a:r>
          </a:p>
        </p:txBody>
      </p:sp>
      <p:sp>
        <p:nvSpPr>
          <p:cNvPr id="3" name="Obdélník 2"/>
          <p:cNvSpPr/>
          <p:nvPr/>
        </p:nvSpPr>
        <p:spPr>
          <a:xfrm>
            <a:off x="229671" y="928559"/>
            <a:ext cx="9298151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Reakce na krádež (která se vás bezprostředně netýká) a vyšetřování (MVČR, 2020)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48E88EF-1DCD-C77A-B073-26CAB3807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48" y="1648597"/>
            <a:ext cx="4867275" cy="464820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286BA32-619D-0B8C-97BD-651C9D736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0075" y="1746133"/>
            <a:ext cx="5600477" cy="391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500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9671" y="247983"/>
            <a:ext cx="10515600" cy="949881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Faktory zkreslující kriminální statistiky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9670" y="1723146"/>
            <a:ext cx="10074535" cy="435133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demografické vlivy</a:t>
            </a: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kriminalizace / dekriminalizace (rozšíření trestní odpovědnosti)</a:t>
            </a: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změna v pojetí minimální škody (např. škoda nikoli nepatrná)</a:t>
            </a: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změny v trestní politice</a:t>
            </a: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způsob statistického vykazování</a:t>
            </a: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chyby ve statistickém vykazování</a:t>
            </a: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časová prodleva mezi spácháním TČ a jeho vykázáním</a:t>
            </a: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550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9671" y="247983"/>
            <a:ext cx="10515600" cy="949881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odhadovat rozsah skutečné kriminality?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9670" y="1723146"/>
            <a:ext cx="10074535" cy="435133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výzkum informátorů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- dotazníkové šetření osob, které se dozvěděly o TČ jiné osoby</a:t>
            </a: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self-reportové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 studie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- dotazování respondentů, jakého jednání ze seznamu kriminálního / deviantního chování se ve vymezeném období dopustili</a:t>
            </a: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většina osob se za svého života dopustí protiprávního jednání (příslušníci všech sociálních vrstev!)</a:t>
            </a: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obtížné zachytit závažné formy kriminality</a:t>
            </a: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viktimologické studie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- dotazování respondentů, zda byli v určitém období obětí trestné činnosti (zda a proč ne/ohlásili TČ)</a:t>
            </a: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důraz na obecnou kriminalitu</a:t>
            </a: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přehlížena kriminalita bez přímých obětí</a:t>
            </a: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další metody (expertní šetření, zúčastněné pozorování… )</a:t>
            </a: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E677D7E-8BDA-FEC1-C865-D09E6972E78F}"/>
              </a:ext>
            </a:extLst>
          </p:cNvPr>
          <p:cNvSpPr txBox="1"/>
          <p:nvPr/>
        </p:nvSpPr>
        <p:spPr>
          <a:xfrm>
            <a:off x="7953520" y="4838770"/>
            <a:ext cx="2921744" cy="584775"/>
          </a:xfrm>
          <a:prstGeom prst="rect">
            <a:avLst/>
          </a:prstGeom>
          <a:ln w="28575">
            <a:solidFill>
              <a:srgbClr val="0000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podíl občanů zasažených TČ každoročně 24-25 %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27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9671" y="247983"/>
            <a:ext cx="10515600" cy="949881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Příklad </a:t>
            </a:r>
            <a:r>
              <a:rPr lang="cs-CZ" sz="2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self-reportové</a:t>
            </a:r>
            <a: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9671" y="1723146"/>
            <a:ext cx="4711606" cy="435133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projekt BRIZOLIT - „Bezpečnostní rizika sociálně vyloučených lokalit: Vytváření znalostí a nástrojů pro management a prevenci kriminality“, </a:t>
            </a: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publikováno v Toušek a kol. 2018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. Labyrintem zločinu a chudoby: Kriminalita a viktimizace v sociálně vyloučených lokalitách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BBA1801-A6BA-4996-24C8-978EED934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662" y="545123"/>
            <a:ext cx="6729668" cy="594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7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9671" y="247983"/>
            <a:ext cx="10515600" cy="949881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Média a strach ze zločinu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9670" y="1723146"/>
            <a:ext cx="10074535" cy="5012616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vnímání kriminality zásadně ovlivňuje referování médií</a:t>
            </a: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kriminální zpravodajství v centru zájmu pozornosti</a:t>
            </a: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primárním cílem médií upoutat pozornost čtenářů</a:t>
            </a: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média disproporčně referují o násilné kriminalitě (viz např.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Ditton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Duffy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1983)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hlavní charakteristiky referování (Tomášek, 2010)</a:t>
            </a:r>
          </a:p>
          <a:p>
            <a:pPr lvl="1" algn="just">
              <a:lnSpc>
                <a:spcPct val="100000"/>
              </a:lnSpc>
              <a:spcBef>
                <a:spcPts val="1200"/>
              </a:spcBef>
              <a:buFont typeface="Calibri" panose="020F0502020204030204" pitchFamily="34" charset="0"/>
              <a:buChar char="–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zjednodušování, boj dobra se zlem</a:t>
            </a: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pachatel jako patologický</a:t>
            </a: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posedlost rizikem, nebezpečím</a:t>
            </a: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násilí a sex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2887" y="192780"/>
            <a:ext cx="3794760" cy="2647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5118313" y="4834894"/>
            <a:ext cx="4921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celebrity (v pozicích oběti i pachatele)</a:t>
            </a: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prostorová a kulturní blízkost</a:t>
            </a: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děti a mládež</a:t>
            </a: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vizuální obrazy</a:t>
            </a:r>
          </a:p>
        </p:txBody>
      </p:sp>
    </p:spTree>
    <p:extLst>
      <p:ext uri="{BB962C8B-B14F-4D97-AF65-F5344CB8AC3E}">
        <p14:creationId xmlns:p14="http://schemas.microsoft.com/office/powerpoint/2010/main" val="2846878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9671" y="247983"/>
            <a:ext cx="10515600" cy="949881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Vnímání kriminality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9670" y="1723146"/>
            <a:ext cx="10074535" cy="5012616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souvislost mezi vnímáním kriminality a konzumací médií (množství času, typ zpravodajství)</a:t>
            </a: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vliv zejména na vnímání kriminality na úrovni ČR (x místo bydliště)</a:t>
            </a: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přeceňování podílu násilných zločinů na celkové kriminalitě</a:t>
            </a: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obecně přeceňování závažnosti a rozsahu kriminality</a:t>
            </a: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časté hodnocení trestání jako příliš mírného</a:t>
            </a: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typicky negativní hodnocení a malá důvěra OČTŘ</a:t>
            </a: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buFont typeface="Calibri" panose="020F0502020204030204" pitchFamily="34" charset="0"/>
              <a:buChar char="–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pozn.: pozor na metodologii výzkumů! 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  (např. mýtus o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punitivních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náladách občanů)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8111595-5565-C424-DB81-9603BDD56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6442" y="4687248"/>
            <a:ext cx="4935888" cy="1922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8036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9671" y="247983"/>
            <a:ext cx="10515600" cy="949881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Vnímání kriminality (aktuální výzkumy)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0989" y="1197864"/>
            <a:ext cx="10074535" cy="5012616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Z čeho má veřejnost obavy (CVVM, 2024)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76E5F8F-9A22-572A-40BE-D486AFC98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969" y="1634866"/>
            <a:ext cx="6944062" cy="465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353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118" y="1422990"/>
            <a:ext cx="5248968" cy="501261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9671" y="247983"/>
            <a:ext cx="10515600" cy="949881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Vnímání kriminality (aktuální výzkumy)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914" y="1573284"/>
            <a:ext cx="10074535" cy="5012616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Vnímaná bezpečnost v ČR a v místě bydliště (MEDIAN 2017)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671" y="2839452"/>
            <a:ext cx="7316543" cy="296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8377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9671" y="247983"/>
            <a:ext cx="10515600" cy="949881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Vnímání kriminality (aktuální výzkumy)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9671" y="1474791"/>
            <a:ext cx="10074535" cy="5012616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Zdroje informací o trestných činech (MEDIAN 2017)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446" y="1990392"/>
            <a:ext cx="10029825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196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9671" y="247983"/>
            <a:ext cx="10515600" cy="949881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Vnímání kriminality (aktuální výzkumy)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9671" y="1361902"/>
            <a:ext cx="10074535" cy="5012616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Zdroje o trestných činech podle vnímané bezpečnosti v ČR a v obci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(MEDIAN 2017)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605" y="1952978"/>
            <a:ext cx="10317923" cy="470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041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9671" y="247983"/>
            <a:ext cx="10515600" cy="949881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Rozsah kriminality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9670" y="1723146"/>
            <a:ext cx="4406498" cy="435133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počet trestných činů na určitém území za určité období</a:t>
            </a: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udává se v absolutních číslech</a:t>
            </a: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možné započíst i činy jinak trestné (osoba není trestně odpovědná)</a:t>
            </a: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neodráží demografické vlivy! (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zj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počet obyvatel žijících na daném území)</a:t>
            </a: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70CE991-EBE6-05EE-F690-365A29B9DBFB}"/>
              </a:ext>
            </a:extLst>
          </p:cNvPr>
          <p:cNvSpPr txBox="1"/>
          <p:nvPr/>
        </p:nvSpPr>
        <p:spPr>
          <a:xfrm>
            <a:off x="451719" y="2886083"/>
            <a:ext cx="3962400" cy="646331"/>
          </a:xfrm>
          <a:prstGeom prst="rect">
            <a:avLst/>
          </a:prstGeom>
          <a:ln w="28575">
            <a:solidFill>
              <a:srgbClr val="0000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2023 - v ČR registrováno 181 417 skutků (- 574 skutků - 0,3 %)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6A6CF7F-3A49-423C-65A7-51EE2E4F2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696" y="1832452"/>
            <a:ext cx="6855585" cy="339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0679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9671" y="247983"/>
            <a:ext cx="10515600" cy="949881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Vnímání kriminality (aktuální výzkumy)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9671" y="1197864"/>
            <a:ext cx="10074535" cy="5012616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Pocit bezpečí (CVVM 2023)</a:t>
            </a: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2B5C5C7-7923-3E90-915D-2AF5AE84E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326" y="1587073"/>
            <a:ext cx="9897856" cy="236963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A724CF1A-F340-696B-24CF-4BA6C7A875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338" y="4086109"/>
            <a:ext cx="9897856" cy="212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186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1268607D-ECC2-491E-CDF9-4ACE401DB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171" y="247983"/>
            <a:ext cx="4486158" cy="643741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9671" y="247983"/>
            <a:ext cx="10515600" cy="949881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Vnímání kriminality (aktuální výzkumy)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9671" y="1361902"/>
            <a:ext cx="10074535" cy="5012616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Hodnocení úrovně kriminality (MVČR, 2020. Kriminalita a její prevence)</a:t>
            </a: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8037E0F-2E9A-B950-D414-6F71F2850B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304" y="2179867"/>
            <a:ext cx="6182199" cy="419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965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CE5A6882-3ED2-CB5F-9CA3-392E901B6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04" y="1643449"/>
            <a:ext cx="9970267" cy="489510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9671" y="247983"/>
            <a:ext cx="10515600" cy="949881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Vnímání kriminality (aktuální výzkumy)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9671" y="1361902"/>
            <a:ext cx="10074535" cy="5012616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Ohrožení kriminálními činy (MVČR, 2020. Kriminalita a její prevence)</a:t>
            </a: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9682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9671" y="247983"/>
            <a:ext cx="10515600" cy="949881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Postoje v oblasti kontroly kriminality (aktuální výzkumy)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9671" y="1452213"/>
            <a:ext cx="10074535" cy="5012616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Hodnocení institucí (MVČR. 2020. Kriminalita a její prevence)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AE0476E-7CEA-6FF2-1B04-4CA20869B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495" y="1855169"/>
            <a:ext cx="9824627" cy="450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934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9671" y="247983"/>
            <a:ext cx="10515600" cy="949881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Postoje v oblasti kontroly kriminality (aktuální výzkumy)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9671" y="1463501"/>
            <a:ext cx="10074535" cy="5012616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Spokojenost s činností policie (CVVM, 2024)</a:t>
            </a: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E63EAA0-4E5D-FED7-F27A-AF46A8016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257" y="2273946"/>
            <a:ext cx="9774014" cy="290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840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9671" y="247983"/>
            <a:ext cx="10515600" cy="949881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Postoje v oblasti kontroly kriminality (aktuální výzkumy)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9671" y="1463501"/>
            <a:ext cx="10074535" cy="5012616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Měly by být ukládány mnohem tvrdší tresty, než dnes (MEDIAN 2017)</a:t>
            </a: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506" y="1947042"/>
            <a:ext cx="9592027" cy="468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194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688" y="1574619"/>
            <a:ext cx="5981700" cy="507682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9671" y="247983"/>
            <a:ext cx="10515600" cy="949881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Postoje v oblasti kontroly kriminality (aktuální výzkumy)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9671" y="1418346"/>
            <a:ext cx="10074535" cy="5012616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Souhlas se znovuzavedením trestu smrti (MEDIAN 2017)</a:t>
            </a: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4917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9671" y="247983"/>
            <a:ext cx="10515600" cy="949881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Postoje v oblasti kontroly kriminality (aktuální výzkumy)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9671" y="1407057"/>
            <a:ext cx="10074535" cy="5012616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Souhlas s výroky o trestu smrti – podle toho, zda jej respondent podporuje (MEDIAN 2017)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75" y="1836031"/>
            <a:ext cx="10915650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03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9671" y="247983"/>
            <a:ext cx="10515600" cy="949881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Postoje v oblasti kontroly kriminality (aktuální výzkumy)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9671" y="1452213"/>
            <a:ext cx="10074535" cy="5012616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Je lepší odsoudit s 4 vrahy nevinného, nebo neodsoudit vrahy ani nevinného?</a:t>
            </a: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59" y="2077861"/>
            <a:ext cx="11058525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390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9671" y="247983"/>
            <a:ext cx="10515600" cy="949881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Postoje v oblasti kontroly kriminality </a:t>
            </a:r>
            <a:b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(aktuální výzkumy)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9671" y="1452213"/>
            <a:ext cx="10074535" cy="5012616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Trest smrti v ČR (CVVM 2023)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533DB8A-40F8-2867-0BF9-F4F62CB23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78" y="2542416"/>
            <a:ext cx="6650306" cy="373412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DDD5A10-B0CC-7BD5-04AF-C43281E0CC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7916" y="247983"/>
            <a:ext cx="4147806" cy="322280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A8FFC7F7-9E41-1F21-411B-354FDCDE9B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5961" y="3898232"/>
            <a:ext cx="2986368" cy="177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69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9671" y="247983"/>
            <a:ext cx="10515600" cy="949881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Rozsah kriminality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10E74B0-D3F5-DB95-2587-CB5F8B339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71" y="1283208"/>
            <a:ext cx="11884558" cy="458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730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9671" y="314147"/>
            <a:ext cx="10074535" cy="5012616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Trest smrti v ČR (CVVM 2023)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0717DF9-6590-36D0-FC6A-7D86C6AF5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71" y="691910"/>
            <a:ext cx="6357246" cy="291425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ECCC709-33F9-1362-5AF4-F97CF8DF2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0289" y="3606160"/>
            <a:ext cx="6618363" cy="306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974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9671" y="247983"/>
            <a:ext cx="10515600" cy="949881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Kde hledat informace o stavu kriminality v ČR?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9670" y="1723146"/>
            <a:ext cx="10074535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Kriminální statistiky - základní zdroje: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MV ČR, PPČR -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policejní statistika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- údaje o zjištěné kriminalitě (skutky + osoby), tzv. takticko-statistická kvalifikace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Mapy kriminality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I +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verze II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seznam TČ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0000"/>
              </a:lnSpc>
              <a:buFont typeface="+mj-lt"/>
              <a:buAutoNum type="arabicPeriod" startAt="2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MS ČR - statistika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soudů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státních zastupitelství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0000"/>
              </a:lnSpc>
              <a:buFont typeface="+mj-lt"/>
              <a:buAutoNum type="arabicPeriod" startAt="2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Generální ředitelství VS ČR -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vězeňská statistika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další instituce -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PMS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MPSV, MZ, MŠMT,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ČSÚ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Institut pro kriminologii a sociální prevenci: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http://www.ok.cz/iksp/v_prehled.html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aplikace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jaktrestame.cz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860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9671" y="247983"/>
            <a:ext cx="10515600" cy="949881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 kriminality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301DE77-9707-AE36-60C4-A621D1E57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718" y="247589"/>
            <a:ext cx="4629796" cy="334374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E38FCEB-8FF0-7676-155E-866B808C93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8439" y="3791711"/>
            <a:ext cx="6203891" cy="2483153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9670" y="1723146"/>
            <a:ext cx="10074535" cy="435133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nestrukturovaná data - riziko zvýšených obav občanů</a:t>
            </a: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poskytuje občanům objektivnější obrázek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  (strach z tzv. indexových zločinů)</a:t>
            </a: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kvalitativní prvek hodnocení stavu kriminality</a:t>
            </a: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nejčastější členění: </a:t>
            </a:r>
          </a:p>
          <a:p>
            <a:pPr lvl="1" algn="just">
              <a:lnSpc>
                <a:spcPct val="100000"/>
              </a:lnSpc>
              <a:spcBef>
                <a:spcPts val="1200"/>
              </a:spcBef>
              <a:buFont typeface="Calibri" panose="020F0502020204030204" pitchFamily="34" charset="0"/>
              <a:buChar char="–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druh trestné činnosti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buFont typeface="Calibri" panose="020F0502020204030204" pitchFamily="34" charset="0"/>
              <a:buChar char="–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osoba pachatele či oběti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buFont typeface="Calibri" panose="020F0502020204030204" pitchFamily="34" charset="0"/>
              <a:buChar char="–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územní rozložení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115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EC8C26F-7CAA-140D-DBEC-643D09F70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55" y="123363"/>
            <a:ext cx="11393490" cy="661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81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9671" y="247983"/>
            <a:ext cx="10515600" cy="949881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 kriminality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9671" y="1384480"/>
            <a:ext cx="5646196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Dle charakteristik pachatele (2022 - stíháno a vyšetřováno 75 474 osob)</a:t>
            </a: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recidivisté - téměř 42,6 % pachatelů (cca 50,2 % objasněných TČ)</a:t>
            </a: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cizinci - 10,5 % (6 434 osob,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zj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Slovensko, Ukrajina, Moldavská republika)</a:t>
            </a: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muži - 83,6 % x ženy - 16 %</a:t>
            </a: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věk (viz graf - rok 2022)</a:t>
            </a: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E798A25-70AD-6927-B15A-913D8DC30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572" y="1288435"/>
            <a:ext cx="5866329" cy="391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900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9671" y="247983"/>
            <a:ext cx="10515600" cy="949881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 kriminality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9670" y="1723146"/>
            <a:ext cx="10074535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EFA9692-A449-60F1-99BD-5A9CADAA4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070" y="1110015"/>
            <a:ext cx="8209200" cy="517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2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9671" y="247983"/>
            <a:ext cx="10515600" cy="949881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Úroveň (intenzita) kriminality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9670" y="1723146"/>
            <a:ext cx="10074535" cy="435133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relativní velikost výskytu kriminality = rozsah poměřený četností možných nositelů jevu</a:t>
            </a: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vyjádření v indexu na určitý počet obyvatel (obvykle 10 000 nebo 100 000 obyvatel)</a:t>
            </a: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tzv. čistý index - osoby starší 15 let</a:t>
            </a: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tzv. hrubý index - všechny osoby (i trestně neodpovědné)</a:t>
            </a: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lnSpc>
                <a:spcPct val="100000"/>
              </a:lnSpc>
              <a:buNone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vypočteno ve vztahu k obyvatelům bydlícím na daném území, ale nezapočítává jiné osoby na daném území se pohybující (cizince… )</a:t>
            </a:r>
          </a:p>
          <a:p>
            <a:pPr lvl="1" algn="just">
              <a:lnSpc>
                <a:spcPct val="100000"/>
              </a:lnSpc>
              <a:buFont typeface="Calibri" panose="020F0502020204030204" pitchFamily="34" charset="0"/>
              <a:buChar char="–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0912D93-66C7-C73E-4C90-96E2A9529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795" y="3898815"/>
            <a:ext cx="6400799" cy="900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018636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8072</TotalTime>
  <Words>1455</Words>
  <Application>Microsoft Office PowerPoint</Application>
  <PresentationFormat>Širokoúhlá obrazovka</PresentationFormat>
  <Paragraphs>264</Paragraphs>
  <Slides>41</Slides>
  <Notes>40</Notes>
  <HiddenSlides>2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Motiv Office</vt:lpstr>
      <vt:lpstr>Popis kriminality (stav, struktura, dynamika)</vt:lpstr>
      <vt:lpstr>Cíle přednášky</vt:lpstr>
      <vt:lpstr>Rozsah kriminality</vt:lpstr>
      <vt:lpstr>Rozsah kriminality</vt:lpstr>
      <vt:lpstr>Struktura kriminality</vt:lpstr>
      <vt:lpstr>Prezentace aplikace PowerPoint</vt:lpstr>
      <vt:lpstr>Struktura kriminality</vt:lpstr>
      <vt:lpstr>Struktura kriminality</vt:lpstr>
      <vt:lpstr>Úroveň (intenzita) kriminality</vt:lpstr>
      <vt:lpstr>Úroveň (intenzita) kriminality</vt:lpstr>
      <vt:lpstr>Dynamika kriminality</vt:lpstr>
      <vt:lpstr>Dynamika kriminality</vt:lpstr>
      <vt:lpstr>Tíže kriminality</vt:lpstr>
      <vt:lpstr>Míra objasněnosti</vt:lpstr>
      <vt:lpstr>Skutečná x registrovaná x latentní kriminalita</vt:lpstr>
      <vt:lpstr>Skutečná x registrovaná x latentní kriminalita</vt:lpstr>
      <vt:lpstr>Skutečná x registrovaná x latentní kriminalita</vt:lpstr>
      <vt:lpstr>Skutečná x registrovaná x latentní kriminalita</vt:lpstr>
      <vt:lpstr>Skutečná x registrovaná x latentní kriminalita</vt:lpstr>
      <vt:lpstr>Skutečná x registrovaná x latentní kriminalita</vt:lpstr>
      <vt:lpstr>Faktory zkreslující kriminální statistiky</vt:lpstr>
      <vt:lpstr>Jak odhadovat rozsah skutečné kriminality?</vt:lpstr>
      <vt:lpstr>Příklad self-reportové studie</vt:lpstr>
      <vt:lpstr>Média a strach ze zločinu</vt:lpstr>
      <vt:lpstr>Vnímání kriminality</vt:lpstr>
      <vt:lpstr>Vnímání kriminality (aktuální výzkumy)</vt:lpstr>
      <vt:lpstr>Vnímání kriminality (aktuální výzkumy)</vt:lpstr>
      <vt:lpstr>Vnímání kriminality (aktuální výzkumy)</vt:lpstr>
      <vt:lpstr>Vnímání kriminality (aktuální výzkumy)</vt:lpstr>
      <vt:lpstr>Vnímání kriminality (aktuální výzkumy)</vt:lpstr>
      <vt:lpstr>Vnímání kriminality (aktuální výzkumy)</vt:lpstr>
      <vt:lpstr>Vnímání kriminality (aktuální výzkumy)</vt:lpstr>
      <vt:lpstr>Postoje v oblasti kontroly kriminality (aktuální výzkumy)</vt:lpstr>
      <vt:lpstr>Postoje v oblasti kontroly kriminality (aktuální výzkumy)</vt:lpstr>
      <vt:lpstr>Postoje v oblasti kontroly kriminality (aktuální výzkumy)</vt:lpstr>
      <vt:lpstr>Postoje v oblasti kontroly kriminality (aktuální výzkumy)</vt:lpstr>
      <vt:lpstr>Postoje v oblasti kontroly kriminality (aktuální výzkumy)</vt:lpstr>
      <vt:lpstr>Postoje v oblasti kontroly kriminality (aktuální výzkumy)</vt:lpstr>
      <vt:lpstr>Postoje v oblasti kontroly kriminality  (aktuální výzkumy)</vt:lpstr>
      <vt:lpstr>Prezentace aplikace PowerPoint</vt:lpstr>
      <vt:lpstr>Kde hledat informace o stavu kriminality v ČR?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Odolnost ozbrojených složek vůči hybridnímu působení</dc:title>
  <dc:creator>Vendula Divisova</dc:creator>
  <cp:lastModifiedBy>Divišová Vendula</cp:lastModifiedBy>
  <cp:revision>303</cp:revision>
  <cp:lastPrinted>2021-12-09T10:48:50Z</cp:lastPrinted>
  <dcterms:created xsi:type="dcterms:W3CDTF">2021-12-07T07:19:47Z</dcterms:created>
  <dcterms:modified xsi:type="dcterms:W3CDTF">2024-10-07T19:24:16Z</dcterms:modified>
</cp:coreProperties>
</file>