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87" r:id="rId9"/>
    <p:sldId id="288" r:id="rId10"/>
    <p:sldId id="289" r:id="rId11"/>
    <p:sldId id="271" r:id="rId12"/>
    <p:sldId id="275" r:id="rId13"/>
    <p:sldId id="276" r:id="rId14"/>
    <p:sldId id="277" r:id="rId15"/>
    <p:sldId id="278" r:id="rId16"/>
    <p:sldId id="272" r:id="rId17"/>
    <p:sldId id="273" r:id="rId18"/>
    <p:sldId id="274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00287D"/>
    <a:srgbClr val="969696"/>
    <a:srgbClr val="5AC8AF"/>
    <a:srgbClr val="007A53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09" autoAdjust="0"/>
  </p:normalViewPr>
  <p:slideViewPr>
    <p:cSldViewPr snapToGrid="0">
      <p:cViewPr varScale="1">
        <p:scale>
          <a:sx n="87" d="100"/>
          <a:sy n="87" d="100"/>
        </p:scale>
        <p:origin x="142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DF5B8-8BFF-CD73-572E-80997E57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9A09FD-EA43-2AAF-F828-B933838DE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2BCC14-5B7E-28DA-8BE0-6E4EE23A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B15129-C98A-1453-61B1-E5FA7B8FC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5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DF73-A399-72DE-CADB-E66E909F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45D9C3-7E27-742A-E7D1-3B95FFA82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D3E3F53-79ED-6602-89F1-99B29C2E0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E7D89-EC25-C125-33B3-08CF226BB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62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19340-1FD8-C839-A1CA-3C87B8E5E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23F12E-2C0F-DF04-BA86-7364AC41A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AC5AA6E-BB4F-5E1D-1D60-4C32C39FF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E087FD-F1D6-7F24-4B9E-C8A190222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93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01E00-9DD4-8E1F-962E-8F5B0DBA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75C2B8-3541-8578-D855-589D9FFBD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2AFEA4-A8C2-6E05-C744-0E1A8EDCF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480FCC-CE31-85DF-53F3-6ADDCD1E8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94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D48CF-8992-EC7F-0C8A-7BB04C1FB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9EA246-B503-4E23-3D72-802CC5D19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49710A-91A6-3258-EFBA-C294221EF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179476-D23F-A3E3-9443-2C367FF4F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8797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8EE18-08F6-FEF4-5AD9-EE740C405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742946F-C601-1DFE-C3A6-E3BEF5F30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EAE77D0-AB6E-70A2-35C5-0AD8F00E2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B2B25-4D28-8213-99E8-8B2F6A2F7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81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47677-8B99-DF73-1193-68CDF66B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E8525C-425A-D398-C3AA-53D53F7D2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970FE0-7B2F-3BFA-B6DD-79EB5AD60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821ECC-7BF7-5083-90EE-17980C55C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215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E95AE-79FE-F6A7-16BC-49C8963F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ECCA39-8C8D-FF08-645D-714DB051D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94A37C-E4F7-BE63-4087-7F3675BAF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81C05E-AA8B-FA22-F3E5-56B464528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718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A73BB-BB5A-52CC-EC80-24CD05C42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C0EA8A-380A-DF26-2C21-601855889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A8B4EF-5C1C-B1FD-9634-ADD7BE80E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E67D7A-DF6F-24E0-A4C3-2BECC5C93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1586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A4FAA-1809-C8A6-7A1C-5B9498A1C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4D95A3-FC90-A6D3-F2F1-CD8D8262A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B904642-A1A3-5473-A592-535E8593E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416A-357A-63F2-6D48-1D112BC99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274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C28C1-42A5-D3EF-560D-552827A9F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2C0A06-1AA9-E8C4-A632-DE30FB30E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8DBFD6-7416-8023-BBBD-70601F6EE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F3B598-02CE-8E48-F2CD-452334A7B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25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F9A2-7816-2866-134B-D4BB3387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AEE8F8-EF49-1C5B-6803-BEDE93831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C22433-DBC9-69FE-9345-59CC79937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3272DE-5C14-CC64-E6A4-8371D319B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0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C5379-E97B-6B41-A6A6-7480E22DE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D3E4A3-BA07-28FB-9BED-805AEFB78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9D6B8C-6D89-825E-D401-C99992993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286F64-F4EF-4C25-F360-C430252FF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8504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914E1-70E1-D815-5B1B-E4DEC629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0C6DE35-B9A0-FD31-D527-DE77ECD56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EF4EDE-8874-D922-37EA-A74B5B3D7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464568-7633-59E9-B8EB-376F8E796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99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B609C-FB6F-C513-F7D6-9DF5BDE88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C365BD-96D5-DA90-587A-FE19AC39F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36727B1-476D-E7C8-F180-2BF2F707B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B35D0-8400-C237-45C5-57B1859DA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441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F7FD9-DE7A-48BD-29F5-0B23B82D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BA41FF1-2E3B-705A-43E6-A9111DF26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A7CC3DB-DACA-CFD8-CA7D-50EAB99FD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2BD8FF-95BD-713C-015C-4D6A17EDC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18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20EF-6CF8-20EB-7B65-836EF398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5C1C83-D5F5-F3F2-D373-A90B1C1B1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762FB0-E2EB-951F-D29C-D944DB7D3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3FC97F-B408-C511-B0F3-B7C137D05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195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4D74-2850-8558-BEFD-9223F9E34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1C733B-1BD7-5ECE-843B-BBF380266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7A176BE-16B2-4258-1CD1-A43EF2EFF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E7CEC1-DF2D-0F97-2F0D-5200F0C4E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894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94E5F-7C9C-FA4F-D8D7-6821FF21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36C5DD-0C32-7D9C-31A9-8A47AACFE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6C23DD-9072-E7D1-087F-A6B24AC30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4F9B76-9845-4049-63B1-83779EE96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95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32B56-F073-D440-1427-C2EC76E0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75E4110-120A-2652-965F-8285B674C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25722F-8697-DECC-2225-5E38A7554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0A7CD6-7DB6-E0F5-02D0-594D2037E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676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B00A-81C6-0D4D-CA69-A9ABE1A7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48F5289-86C6-7C98-6D35-A0653CB6A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D72521-3A1B-4DF5-D24B-F3AB8B9C7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332161-10E4-6105-BC6E-003AE066C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5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278B0-7EB7-4B4F-49BC-7EBCCA339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01AD87-DCC9-BF5F-5588-1E8EE47A1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E074D36-F44B-98C0-47CD-A39AB63DD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95F35B-807C-9F45-3D78-04FDA744B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723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781-5100-191D-133B-7173FAE0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0C3A62-8659-6CB7-FB32-AE4720603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3D9DDF-1220-4696-FC90-27E61A316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D67A3C-07CB-76AF-18D1-5CAEEE9BA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671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51FC-BE24-161B-0F7A-EE9B96D7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ADBDD42-3012-0370-3628-112C2080B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06D91AA-0DAB-DDE2-23DC-7CF8F0B34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563C87-6053-F154-ABB1-BAC44EBCF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80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R7CwdHxUE?feature=oembed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ZCHpqEei0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0ylNZhOJI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Pachatel trestných činů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Kriminologie (BSSb1166), 2. 12. 2024</a:t>
            </a:r>
          </a:p>
          <a:p>
            <a:r>
              <a:rPr lang="cs-CZ" dirty="0"/>
              <a:t>Vendula Divišová, FSS MU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6F209-F2C3-4102-60D8-372C530E0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A0BF7C-1DEF-E10B-538D-E3CC0CB10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625912-37BD-A19C-7647-C8037750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17" y="574424"/>
            <a:ext cx="10753200" cy="451576"/>
          </a:xfrm>
        </p:spPr>
        <p:txBody>
          <a:bodyPr/>
          <a:lstStyle/>
          <a:p>
            <a:r>
              <a:rPr lang="cs-CZ" sz="3600" dirty="0"/>
              <a:t>Analýza pachatelů (typologie)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CA6E1F-1BE8-72B8-9DB6-A03B96F5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13812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minimálně </a:t>
            </a:r>
            <a:r>
              <a:rPr lang="cs-CZ" sz="2400" b="1" dirty="0"/>
              <a:t>dva typy mladistvých pachatelů </a:t>
            </a:r>
            <a:r>
              <a:rPr lang="cs-CZ" sz="2400" dirty="0"/>
              <a:t>- liší se </a:t>
            </a:r>
            <a:br>
              <a:rPr lang="cs-CZ" sz="2400" dirty="0"/>
            </a:br>
            <a:r>
              <a:rPr lang="cs-CZ" sz="2400" dirty="0"/>
              <a:t>nástupem problematických projevů (věk), závažností/</a:t>
            </a:r>
            <a:br>
              <a:rPr lang="cs-CZ" sz="2400" dirty="0"/>
            </a:br>
            <a:r>
              <a:rPr lang="cs-CZ" sz="2400" dirty="0"/>
              <a:t>vzrůstající intenzitou, ukončením kriminálního chování</a:t>
            </a:r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solidFill>
                  <a:srgbClr val="9100DC"/>
                </a:solidFill>
              </a:rPr>
              <a:t>Chronický celoživotní pachatel </a:t>
            </a:r>
            <a:r>
              <a:rPr lang="cs-CZ" sz="2400" dirty="0"/>
              <a:t>(</a:t>
            </a:r>
            <a:r>
              <a:rPr lang="cs-CZ" sz="2400" i="1" dirty="0" err="1"/>
              <a:t>Life-Course-Persistent-Offender</a:t>
            </a:r>
            <a:r>
              <a:rPr lang="cs-CZ" sz="2400" dirty="0"/>
              <a:t>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problematické chování od útlého věku (6-12), běžné výchovné postupy nezabírají, stupňování kriminality, různé typy TČ</a:t>
            </a:r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1" dirty="0">
                <a:solidFill>
                  <a:srgbClr val="9100DC"/>
                </a:solidFill>
              </a:rPr>
              <a:t>Mladistvý delikvent </a:t>
            </a:r>
            <a:r>
              <a:rPr lang="cs-CZ" sz="2400" dirty="0"/>
              <a:t>(</a:t>
            </a:r>
            <a:r>
              <a:rPr lang="cs-CZ" sz="2400" i="1" dirty="0"/>
              <a:t>Adolescence-Limited </a:t>
            </a:r>
            <a:r>
              <a:rPr lang="cs-CZ" sz="2400" i="1" dirty="0" err="1"/>
              <a:t>Perpetrator</a:t>
            </a:r>
            <a:r>
              <a:rPr lang="cs-CZ" sz="2400" dirty="0"/>
              <a:t>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problémové chování v adolescenci (12-15), příležitostná kriminalita, postupné vymizení kriminálních vzorců chování (18-21)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7F80A75-3372-0A07-1B78-570683F54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8241" y="405354"/>
            <a:ext cx="2916042" cy="23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0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6B98-FECB-4393-C5F6-77E4B929A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14DA2C-211E-9C3A-C4C5-992121F29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3D746D-FBC2-0974-50BA-E9AA2B86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 v oblasti recidivy)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54E260-91A9-9F58-452C-392CAB17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ČR - před rokem 1990 recidiva do 40 %, postupně nárůst (2013 - 53 %)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800" dirty="0"/>
              <a:t>studie 2007-9 - recidiva nejčastěji u TČ: krádeže tzv. prosté, zanedbání povinné výživy, krádeže vloupáním, maření výkonu, ohrožení pod vlivem návykové látky a opilství, podvody, úmyslné ublížení na zdraví, loupeže a výtržnictví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zejména osoby s brzkým nástupem kriminální kariéry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IKSP - „Problematika recidivy“ (2012) - výzkum ve věznicích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b="1" i="1" dirty="0">
                <a:solidFill>
                  <a:srgbClr val="0000DC"/>
                </a:solidFill>
              </a:rPr>
              <a:t>„Z výsledků výzkumu vykrystalizovala až jakási předurčenost k životnímu selhání respondentů – recidivistů ovlivněná u nich převažujícím cholerickým temperamentem, psychickou labilitou, neurotičností, asociálními postoji, nezakotveností v pracovním a osobním životě“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u většiny špatná prognóza dalšího života po propuštění z TOS</a:t>
            </a:r>
          </a:p>
        </p:txBody>
      </p:sp>
    </p:spTree>
    <p:extLst>
      <p:ext uri="{BB962C8B-B14F-4D97-AF65-F5344CB8AC3E}">
        <p14:creationId xmlns:p14="http://schemas.microsoft.com/office/powerpoint/2010/main" val="39299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FF10B-D349-D1DD-1348-D7D8E0A2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8E528D-4BDD-A250-242B-ABB2F4EA4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412519-72B3-1F73-1B4A-3858CCEF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54DFB2-1522-5F72-58D5-98C1B108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048443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IKSP - „Kriminální historie pachatelů závažného násilí v ČR“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600" dirty="0"/>
              <a:t>13 TČ (4 kategorie: </a:t>
            </a:r>
            <a:r>
              <a:rPr lang="cs-CZ" sz="1600" dirty="0" err="1"/>
              <a:t>homicidium</a:t>
            </a:r>
            <a:r>
              <a:rPr lang="cs-CZ" sz="1600" dirty="0"/>
              <a:t>, napadení, týrání osob, týraní zvířat), soubor 8 321 osob (2007-16, tj. 1,2 % z celkového počtu pachatelů)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40,1 % </a:t>
            </a:r>
            <a:r>
              <a:rPr lang="cs-CZ" sz="2400" dirty="0" err="1"/>
              <a:t>prvopachatelé</a:t>
            </a:r>
            <a:endParaRPr lang="cs-CZ" sz="24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zkoumání kriminální historie (2 220 pachatelů) - z toho recidiva u 3/5 ze vzorku (u 1 075 min. 3. odsouzení), 8 % žen (nižší recidiva)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400" dirty="0"/>
              <a:t>recidivní pachatelé - více než ¼ první záznam před 18. rokem (</a:t>
            </a:r>
            <a:r>
              <a:rPr lang="cs-CZ" sz="2400" dirty="0" err="1"/>
              <a:t>zj</a:t>
            </a:r>
            <a:r>
              <a:rPr lang="cs-CZ" sz="2400" dirty="0"/>
              <a:t>. u sexuálního napadení), průměrně 5 odsouzení (1-30), průměrná délka krimi historie 14,4 let</a:t>
            </a:r>
          </a:p>
        </p:txBody>
      </p:sp>
      <p:pic>
        <p:nvPicPr>
          <p:cNvPr id="2" name="Obrázek 1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13608781-8CED-7F7F-D496-E6332E894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05" y="1436915"/>
            <a:ext cx="2533595" cy="360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32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1952F-1449-5769-99A1-4CD5116E8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0016E6-99BE-ED3D-A507-1B03CD4E7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99D897-C8C6-12A7-A451-C0AB7264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CBEC2E-94D4-5B90-CF0D-942A0F789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u většiny předchozí majetková TČ (72,9 %), více než 50 % násilná kriminalita (méně závažná), dále narušování veřejného pořádku (39,8 %)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opakované odsouzení za závažnou násilnou TČ (jen 11,3 %) = stejnorodí / druhoví recidivisté (ale ne často! - cca 2% podíl mezi odsouzeními)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=&gt; </a:t>
            </a:r>
            <a:r>
              <a:rPr lang="cs-CZ" sz="2400" b="1" dirty="0"/>
              <a:t>nejedná se o homogenní skupinu!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=&gt; iniciace kriminálních aktivit v </a:t>
            </a:r>
            <a:r>
              <a:rPr lang="cs-CZ" sz="2400" b="1" dirty="0"/>
              <a:t>raném věku </a:t>
            </a:r>
            <a:r>
              <a:rPr lang="cs-CZ" sz="2400" dirty="0"/>
              <a:t>výrazně zvyšuje riziko kriminální recidivy (typická gradace od méně závažné TČ k více závažné)</a:t>
            </a:r>
          </a:p>
        </p:txBody>
      </p:sp>
    </p:spTree>
    <p:extLst>
      <p:ext uri="{BB962C8B-B14F-4D97-AF65-F5344CB8AC3E}">
        <p14:creationId xmlns:p14="http://schemas.microsoft.com/office/powerpoint/2010/main" val="419936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327ED-C270-6B62-F0DE-97EBCEC0F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BC8E00-0966-2418-FEDB-E5D522503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EC6194-3D9F-4E86-3DF4-78493716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743B14-4E58-5E9F-EA18-9DEBA14F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950471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IKSP - „Senioři v České republice jako oběti i pachatelé kriminálních deliktů“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pachatelé starší 65 let odsouzeni k nepodmíněnému TOS (vzorek 38 osob, z toho 2 ženy, 3 cizinci)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cca 1/3 dluhy, cca 70 % exekuce, 6 bezdomovců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spíše méně závažná TČ (krádeže a maření)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ale u 13 % zvlášť závažné zločiny (vraždy, znásilnění, podvod ad.)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recidiva u ¾ seniorů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postupný růst stíhaných i odsouzených seniorů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A1D2219-BE3D-786F-6009-747BBE95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99" y="1307358"/>
            <a:ext cx="2727210" cy="388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42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B8BA7-7B64-9918-E551-E5E4FA99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5E43A7-F599-BAA7-CB35-D7833522D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D231C6-30A5-2162-5BD8-F7740353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24EE8FF4-8A55-30CB-42CF-C50E1508C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046" y="1733550"/>
            <a:ext cx="8684831" cy="44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2677B-472C-BBE2-FC21-7A0179AD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D419DC-96ED-FB05-298C-9D1EE52F7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D36E9F-C265-AEF2-9D96-B788D62B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836740" cy="451576"/>
          </a:xfrm>
        </p:spPr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E4F373-5743-E364-8B41-22003045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214002"/>
            <a:ext cx="4717414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MVČR (2012) „</a:t>
            </a:r>
            <a:r>
              <a:rPr lang="cs-CZ" sz="2400" i="1" dirty="0"/>
              <a:t>Kvalitativní popis psychologie osobnosti pachatele extremisticky, rasově motivované a xenofobní trestné činnosti</a:t>
            </a:r>
            <a:r>
              <a:rPr lang="cs-CZ" sz="2400" dirty="0"/>
              <a:t>“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vzorek 15 pachatelů - zkoumání znaleckých posudků (psycholog / psychiatr)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D7EEB7-B013-AF53-DD30-9D93B1E2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40" y="643374"/>
            <a:ext cx="5515515" cy="31412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9B3248-EE4A-4CCA-A417-E9DBCF79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043" y="3865797"/>
            <a:ext cx="4265743" cy="2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FD04-7BC8-B5E8-F5CA-305F4E25D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6C4475-B0C1-EDF8-DB56-9CA308F4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2887B0-390E-C01D-FF95-1AE70963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BA1276-CB42-C23D-C3FE-AEA3C951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 numCol="2"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výsledky: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80 % recidivisté (</a:t>
            </a:r>
            <a:r>
              <a:rPr lang="cs-CZ" dirty="0" err="1"/>
              <a:t>zj</a:t>
            </a:r>
            <a:r>
              <a:rPr lang="cs-CZ" dirty="0"/>
              <a:t>. výtržnictví, majetková TČ a další)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40 % neúplná rodina, 33 % problémy v dětství (ze strany otce), převážně absence negativních vzorů v rodině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80 % zahájilo studium na SOČ, 50 % dokončilo (3 aktuálně studenti)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práce - 73 % - velká fluktuace, brigády (dělnické pozice)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typická konzumace alkoholu a cigaret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endParaRPr lang="cs-CZ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endParaRPr lang="cs-CZ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endParaRPr lang="cs-CZ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endParaRPr lang="cs-CZ" dirty="0"/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67 % svobodných a bezdětných, pouze 4 aktuálně vztah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zájmy převážně pasivní (fotbal, TV… )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většina průměrné kognitivní schopnosti a dovednosti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53 % - sebehodnocení jako extrovertní, 40 % agresivní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dirty="0"/>
              <a:t>47 % žádná diagnózy x 53 % 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9C073A-AA1E-1642-8D4D-3D3D1C6CA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11" y="927188"/>
            <a:ext cx="4231189" cy="21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FB256-DA22-8714-E83A-0D21FBCE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9CB840A-ED6B-B28E-58B5-30C6B6C6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609" y="1435386"/>
            <a:ext cx="3974456" cy="2522251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F5C6F3-7310-DA15-0ADB-42D49835D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F82B1B-4AC9-5F0B-AD4E-BA98D677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5E9B6F-2663-7AB7-27A7-9F7BCD88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798574" cy="4139998"/>
          </a:xfrm>
        </p:spPr>
        <p:txBody>
          <a:bodyPr/>
          <a:lstStyle/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rgbClr val="9100DC"/>
              </a:buClr>
              <a:buFont typeface="+mj-lt"/>
              <a:buAutoNum type="alphaUcPeriod"/>
            </a:pPr>
            <a:r>
              <a:rPr lang="cs-CZ" sz="2400" b="1" dirty="0">
                <a:solidFill>
                  <a:srgbClr val="9100DC"/>
                </a:solidFill>
              </a:rPr>
              <a:t>Typ kriminální agresor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/>
              <a:t>agresivní, impulzivní jedinec</a:t>
            </a:r>
            <a:r>
              <a:rPr lang="cs-CZ" sz="2200" dirty="0"/>
              <a:t> s disociálními vlastnostmi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dirty="0"/>
              <a:t>problém se sebekontrolou, snížená frustrační tolerance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dirty="0"/>
              <a:t>egoismus, lhostejnost k okolí</a:t>
            </a:r>
          </a:p>
          <a:p>
            <a:pPr marL="52920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9100DC"/>
              </a:buClr>
              <a:buFont typeface="+mj-lt"/>
              <a:buAutoNum type="alphaUcPeriod"/>
            </a:pPr>
            <a:r>
              <a:rPr lang="cs-CZ" sz="2400" b="1" dirty="0">
                <a:solidFill>
                  <a:srgbClr val="9100DC"/>
                </a:solidFill>
              </a:rPr>
              <a:t>Typ na skupině závislý pachatel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dirty="0"/>
              <a:t>vysoká </a:t>
            </a:r>
            <a:r>
              <a:rPr lang="cs-CZ" sz="2200" b="1" dirty="0"/>
              <a:t>sebe-kontrola</a:t>
            </a:r>
            <a:r>
              <a:rPr lang="cs-CZ" sz="2200" dirty="0"/>
              <a:t>, absence agresivity a impulzivity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b="1" dirty="0"/>
              <a:t>nejistota a nespokojenost </a:t>
            </a:r>
            <a:r>
              <a:rPr lang="cs-CZ" sz="2200" dirty="0"/>
              <a:t>se sebou → závislost na skupině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200" dirty="0"/>
              <a:t>strach z vyloučení ze skupiny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2200" dirty="0"/>
              <a:t>neutralizační techniky - zejména přenášení odpovědnosti na jinou osobu</a:t>
            </a:r>
          </a:p>
        </p:txBody>
      </p:sp>
    </p:spTree>
    <p:extLst>
      <p:ext uri="{BB962C8B-B14F-4D97-AF65-F5344CB8AC3E}">
        <p14:creationId xmlns:p14="http://schemas.microsoft.com/office/powerpoint/2010/main" val="133365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7D17E-5E83-DDD7-77CA-D4B3CA04A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A6C3E-B71B-9652-DEE1-46003F859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0730FF-ED97-8B91-9402-48295442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Stanfordský experiment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9549F7-3BBE-86D0-6D67-736671B0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579371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esenciální x inkrementální pohled na zlo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dispoziční x situační vlivy na páchání dobra a zla 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svět je naplněn dobrem i zlem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hranice mezi dobrem a zlem je propustná, mlhavá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není vyloučeno, že se z anděla může stát ďábel a i ďábel se může proměnit v anděla </a:t>
            </a:r>
            <a:r>
              <a:rPr lang="cs-CZ" sz="2400" b="1" dirty="0"/>
              <a:t>→ Za jakých podmínek páchají lidé zlo?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vliv nových a neznámých situací na chování lidí, transformace charakteru →´malá prediktivní schopnost osobnostních proměnných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anonymita, vytvoření obrazu nepřítele, dehumanizace a morální vyvázání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74E2B865-9000-0182-1300-A91FD2B72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99" y="339699"/>
            <a:ext cx="2129575" cy="310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6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FE8C1-312C-9ADB-8CF7-2F778A18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154367-923A-82B4-EA23-F43AE0A5F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9D4D01-2C65-7DBE-4EC9-50C99E9C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Struktura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FD714D-FE0C-6D55-8D44-ED6C3847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954087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pachatel trestného činu (obecné problémy)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struktura osobnosti - typologie pachatelů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aktuální poznatky z výzkumu pachatelů v ČR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Stanfordský vězeňský experiment (dispoziční x situační faktory) + kritika experimentu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Vězeňský experiment BBC</a:t>
            </a:r>
          </a:p>
        </p:txBody>
      </p:sp>
    </p:spTree>
    <p:extLst>
      <p:ext uri="{BB962C8B-B14F-4D97-AF65-F5344CB8AC3E}">
        <p14:creationId xmlns:p14="http://schemas.microsoft.com/office/powerpoint/2010/main" val="170133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98DB6-0463-EC41-6097-744001B8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D59FD5-80D1-AEB6-B79E-CE1744F85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AA87F0-2220-928C-1D24-9B59D4E6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Stanfordský experiment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F8EC7E-F76F-41EE-7869-67EB4E74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297815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1971, simulovaný vězeňský experiment na Stanfordské univerzitě - náhodné rozdělení na vězně a dozorce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zkoumání otázky osvojování si nové role vězně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postupné osvojování si rolí vězňů i dozorců → ponižování vězňů, zneužívání moci - experiment ukončen předčasně po 6 dnech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plachost jako dobrovolně přijaté vězení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potvrzení převahy situace nad dispozicí?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/>
              <a:t>dopad špatných systémů a špatných situací </a:t>
            </a:r>
            <a:r>
              <a:rPr lang="cs-CZ" sz="2400" dirty="0"/>
              <a:t>→ patologické chování</a:t>
            </a:r>
          </a:p>
        </p:txBody>
      </p:sp>
      <p:pic>
        <p:nvPicPr>
          <p:cNvPr id="2" name="Obrázek 1" descr="Obsah obrázku text, osoba&#10;&#10;Popis byl vytvořen automaticky">
            <a:extLst>
              <a:ext uri="{FF2B5EF4-FFF2-40B4-BE49-F238E27FC236}">
                <a16:creationId xmlns:a16="http://schemas.microsoft.com/office/drawing/2014/main" id="{EE73EEF4-3765-F03D-D001-25D7014E9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1" y="550360"/>
            <a:ext cx="3396249" cy="2009491"/>
          </a:xfrm>
          <a:prstGeom prst="rect">
            <a:avLst/>
          </a:prstGeom>
        </p:spPr>
      </p:pic>
      <p:pic>
        <p:nvPicPr>
          <p:cNvPr id="6" name="Obrázek 5" descr="Obsah obrázku interiér&#10;&#10;Popis byl vytvořen automaticky">
            <a:extLst>
              <a:ext uri="{FF2B5EF4-FFF2-40B4-BE49-F238E27FC236}">
                <a16:creationId xmlns:a16="http://schemas.microsoft.com/office/drawing/2014/main" id="{447FABE8-FD28-7C28-4A9C-A16428565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34" y="2121451"/>
            <a:ext cx="2438797" cy="32582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A1E2CE-4B6A-A694-AF51-A60ED2DD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66" y="4288368"/>
            <a:ext cx="3126070" cy="18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1A4A6-4235-C4BC-CB97-8D41E25BB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120D7D-3134-8944-C266-8002D15AF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DC4D8E-31ED-9AC1-E51F-4E8DF662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Stanfordský experiment</a:t>
            </a:r>
            <a:endParaRPr lang="en-US" sz="3600" dirty="0"/>
          </a:p>
        </p:txBody>
      </p:sp>
      <p:pic>
        <p:nvPicPr>
          <p:cNvPr id="6" name="Online médium 5" title="The Stanford Prison Experiment Was One of the Most Disturbing Studies Ever">
            <a:hlinkClick r:id="" action="ppaction://media"/>
            <a:extLst>
              <a:ext uri="{FF2B5EF4-FFF2-40B4-BE49-F238E27FC236}">
                <a16:creationId xmlns:a16="http://schemas.microsoft.com/office/drawing/2014/main" id="{40E0AA32-F939-0CD3-4C71-2D089EA8C6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5248"/>
            <a:ext cx="12165013" cy="68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0902-2D0D-F7CD-26D3-F3F91556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3BF234-2064-E88E-34FB-C2157DC70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5F6FC8-C2CC-0B25-83D1-796736C0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Kritika Stanfordského experimentu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75113-2AA6-58C3-9FEA-744A9AC0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20716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zveřejnění archivních materiálů z experimentu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manipulace ze strany výzkumníků k dozorcům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/>
              <a:t> agresivnější styl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absence reakce na porušení pravidel (použití síly)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dozorci si byli vědomi dohledu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400" dirty="0"/>
              <a:t> hraní role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částečně samo-výběr účastníků (inzerát odkazoval na život ve vězení)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přidělení role nebo vstup do brutálního systému samy o sobě nepovedou ke krutému chování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=&gt; nejasné oddělení sociální role x leadership</a:t>
            </a:r>
          </a:p>
        </p:txBody>
      </p:sp>
    </p:spTree>
    <p:extLst>
      <p:ext uri="{BB962C8B-B14F-4D97-AF65-F5344CB8AC3E}">
        <p14:creationId xmlns:p14="http://schemas.microsoft.com/office/powerpoint/2010/main" val="382861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EE87-7754-56DC-0FD2-8C78D800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861E93-211E-1D2C-12E6-0E305F0AB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FA843B-24F9-AA30-ACF4-4B1A5418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Vězeňský experiment BBC </a:t>
            </a:r>
            <a:r>
              <a:rPr lang="cs-CZ" sz="3200" dirty="0"/>
              <a:t>(BBC </a:t>
            </a:r>
            <a:r>
              <a:rPr lang="cs-CZ" sz="3200" dirty="0" err="1"/>
              <a:t>Prison</a:t>
            </a:r>
            <a:r>
              <a:rPr lang="cs-CZ" sz="3200" dirty="0"/>
              <a:t> Experiment)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81A9D-7ADF-021B-77C3-A73BDBE3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837581"/>
            <a:ext cx="9231979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Stephen </a:t>
            </a:r>
            <a:r>
              <a:rPr lang="cs-CZ" sz="2400" dirty="0" err="1"/>
              <a:t>Reicher</a:t>
            </a:r>
            <a:r>
              <a:rPr lang="cs-CZ" sz="2400" dirty="0"/>
              <a:t>, S. Alexander </a:t>
            </a:r>
            <a:r>
              <a:rPr lang="cs-CZ" sz="2400" dirty="0" err="1"/>
              <a:t>Haslam</a:t>
            </a:r>
            <a:r>
              <a:rPr lang="cs-CZ" sz="2400" dirty="0"/>
              <a:t> (poznatky sociální psychologie)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za jakých podmínek lidí ne/přijímají svoje </a:t>
            </a:r>
            <a:br>
              <a:rPr lang="cs-CZ" sz="2400" b="1" dirty="0"/>
            </a:br>
            <a:r>
              <a:rPr lang="cs-CZ" sz="2400" b="1" dirty="0"/>
              <a:t>role + podmínky pro vznik tyranie x odporu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2001 – 8denní experimentální výzkum, </a:t>
            </a:r>
            <a:br>
              <a:rPr lang="cs-CZ" sz="2400" dirty="0"/>
            </a:br>
            <a:r>
              <a:rPr lang="cs-CZ" sz="2400" dirty="0"/>
              <a:t>15 mužů – sociální hierarchie dozorců </a:t>
            </a:r>
            <a:br>
              <a:rPr lang="cs-CZ" sz="2400" dirty="0"/>
            </a:br>
            <a:r>
              <a:rPr lang="cs-CZ" sz="2400" dirty="0"/>
              <a:t>a vězňů, několik plánovaných zásahů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cílem nebylo simulovat vězení! x podobná instituce jako místo pro zkoumání chování skupin, které jsou </a:t>
            </a:r>
            <a:r>
              <a:rPr lang="cs-CZ" sz="2400" b="1" dirty="0"/>
              <a:t>nerovné mocí, statusem a zdroji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5BE0DAE-62D9-528D-D094-5F9F7808F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382" y="2368627"/>
            <a:ext cx="4509651" cy="238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425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52B2-C2B9-CAF0-D656-6DF11A13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8D30B3-16E2-D8EF-E3CC-E61142E75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D7FB20-4C54-9CE8-EA64-F5AEF10A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Vězeňský experiment BBC </a:t>
            </a:r>
            <a:r>
              <a:rPr lang="cs-CZ" sz="3200" dirty="0"/>
              <a:t>(BBC </a:t>
            </a:r>
            <a:r>
              <a:rPr lang="cs-CZ" sz="3200" dirty="0" err="1"/>
              <a:t>Prison</a:t>
            </a:r>
            <a:r>
              <a:rPr lang="cs-CZ" sz="3200" dirty="0"/>
              <a:t> Experiment)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B288EE-5D86-9382-98D5-CE6DA356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46" y="1692002"/>
            <a:ext cx="10461347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>
                <a:solidFill>
                  <a:srgbClr val="0000DC"/>
                </a:solidFill>
              </a:rPr>
              <a:t>Fáze 1: </a:t>
            </a:r>
            <a:r>
              <a:rPr lang="cs-CZ" sz="2400" dirty="0"/>
              <a:t>odmítnutí nerovnosti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dozorci neutvořili soudržnou skupinu x vězni se čím dál více identifikovali jako skupina a kolektivně se stavěli proti dozorcům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dirty="0"/>
              <a:t> kolaps systému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b="1" dirty="0">
                <a:solidFill>
                  <a:srgbClr val="0000DC"/>
                </a:solidFill>
              </a:rPr>
              <a:t>Fáze 2: </a:t>
            </a:r>
            <a:r>
              <a:rPr lang="cs-CZ" sz="2400" dirty="0"/>
              <a:t>podpora nerovnosti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účastníci se zorganizovali v novém systému – „komuně“, postupně čím dál více připraveni tolerovat nový a nespravedlivý systém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nárůst autoritářství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b="1" i="1" dirty="0">
                <a:solidFill>
                  <a:srgbClr val="0000DC"/>
                </a:solidFill>
              </a:rPr>
              <a:t>=&gt; „</a:t>
            </a:r>
            <a:r>
              <a:rPr lang="cs-CZ" b="1" i="1" dirty="0" err="1">
                <a:solidFill>
                  <a:srgbClr val="0000DC"/>
                </a:solidFill>
              </a:rPr>
              <a:t>powerful</a:t>
            </a:r>
            <a:r>
              <a:rPr lang="cs-CZ" b="1" i="1" dirty="0">
                <a:solidFill>
                  <a:srgbClr val="0000DC"/>
                </a:solidFill>
              </a:rPr>
              <a:t> and </a:t>
            </a:r>
            <a:r>
              <a:rPr lang="cs-CZ" b="1" i="1" dirty="0" err="1">
                <a:solidFill>
                  <a:srgbClr val="0000DC"/>
                </a:solidFill>
              </a:rPr>
              <a:t>effective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groups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provide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an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effective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psychological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bulwark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against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tyranny</a:t>
            </a:r>
            <a:r>
              <a:rPr lang="cs-CZ" b="1" i="1" dirty="0">
                <a:solidFill>
                  <a:srgbClr val="0000DC"/>
                </a:solidFill>
              </a:rPr>
              <a:t> and </a:t>
            </a:r>
            <a:r>
              <a:rPr lang="cs-CZ" b="1" i="1" dirty="0" err="1">
                <a:solidFill>
                  <a:srgbClr val="0000DC"/>
                </a:solidFill>
              </a:rPr>
              <a:t>that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it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is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when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groups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prove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ineffective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that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tyrannical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forms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of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social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organization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begin</a:t>
            </a:r>
            <a:r>
              <a:rPr lang="cs-CZ" b="1" i="1" dirty="0">
                <a:solidFill>
                  <a:srgbClr val="0000DC"/>
                </a:solidFill>
              </a:rPr>
              <a:t> to </a:t>
            </a:r>
            <a:r>
              <a:rPr lang="cs-CZ" b="1" i="1" dirty="0" err="1">
                <a:solidFill>
                  <a:srgbClr val="0000DC"/>
                </a:solidFill>
              </a:rPr>
              <a:t>become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i="1" dirty="0" err="1">
                <a:solidFill>
                  <a:srgbClr val="0000DC"/>
                </a:solidFill>
              </a:rPr>
              <a:t>attractive</a:t>
            </a:r>
            <a:r>
              <a:rPr lang="cs-CZ" b="1" i="1" dirty="0">
                <a:solidFill>
                  <a:srgbClr val="0000DC"/>
                </a:solidFill>
              </a:rPr>
              <a:t>“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2400" dirty="0"/>
              <a:t>role různých faktorů (dohled, vnímání legitimity, prostupnosti skupinových hranic, nejistota </a:t>
            </a:r>
            <a:r>
              <a:rPr lang="cs-CZ" sz="2400" dirty="0" err="1"/>
              <a:t>meziskupinových</a:t>
            </a:r>
            <a:r>
              <a:rPr lang="cs-CZ" sz="2400" dirty="0"/>
              <a:t> vztahů)</a:t>
            </a:r>
          </a:p>
        </p:txBody>
      </p:sp>
    </p:spTree>
    <p:extLst>
      <p:ext uri="{BB962C8B-B14F-4D97-AF65-F5344CB8AC3E}">
        <p14:creationId xmlns:p14="http://schemas.microsoft.com/office/powerpoint/2010/main" val="4250868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4E7C8-0AB6-B6C6-E90F-DB0CE9D8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205C6-C65F-49C8-A12F-6E046BA51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BE7055-4A85-C1FA-9051-C8D9AD18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Vězeňský experiment BBC </a:t>
            </a:r>
            <a:r>
              <a:rPr lang="cs-CZ" sz="3200" dirty="0"/>
              <a:t>(BBC </a:t>
            </a:r>
            <a:r>
              <a:rPr lang="cs-CZ" sz="3200" dirty="0" err="1"/>
              <a:t>Prison</a:t>
            </a:r>
            <a:r>
              <a:rPr lang="cs-CZ" sz="3200" dirty="0"/>
              <a:t> Experiment)</a:t>
            </a:r>
            <a:endParaRPr lang="en-US" sz="3600" dirty="0"/>
          </a:p>
        </p:txBody>
      </p:sp>
      <p:pic>
        <p:nvPicPr>
          <p:cNvPr id="7" name="Online médium 6">
            <a:hlinkClick r:id="" action="ppaction://media"/>
            <a:extLst>
              <a:ext uri="{FF2B5EF4-FFF2-40B4-BE49-F238E27FC236}">
                <a16:creationId xmlns:a16="http://schemas.microsoft.com/office/drawing/2014/main" id="{19208115-86DB-1073-0CE8-0742126FD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7555" y="1653983"/>
            <a:ext cx="8131585" cy="45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489FD-6D58-E279-D744-D6E9859F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3CF329-B928-50DC-7765-D142529531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1A4309-F87D-BDE9-B1CD-23E46466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Pachatelé trestného činu (obecné problémy)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8F2245-694D-AF32-7E1C-4C86221C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pachatelé - osoby, které se dopustily činů označených zákonem jako </a:t>
            </a:r>
            <a:r>
              <a:rPr lang="cs-CZ" sz="2400" b="1" dirty="0"/>
              <a:t>trestné činy </a:t>
            </a:r>
            <a:r>
              <a:rPr lang="cs-CZ" sz="2400" dirty="0"/>
              <a:t>+ osoby, které OČTŘ v trestním řízení nestíhají (děti a mladiství, nesvéprávní) → </a:t>
            </a:r>
            <a:r>
              <a:rPr lang="cs-CZ" sz="2400" b="1" dirty="0"/>
              <a:t>činy jinak trestné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základní debaty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rodí se člověk zločincem, nebo stává? („</a:t>
            </a:r>
            <a:r>
              <a:rPr lang="cs-CZ" sz="2400" dirty="0" err="1"/>
              <a:t>nature</a:t>
            </a:r>
            <a:r>
              <a:rPr lang="cs-CZ" sz="2400" dirty="0"/>
              <a:t> x </a:t>
            </a:r>
            <a:r>
              <a:rPr lang="cs-CZ" sz="2400" dirty="0" err="1"/>
              <a:t>nurture</a:t>
            </a:r>
            <a:r>
              <a:rPr lang="cs-CZ" sz="2400" dirty="0"/>
              <a:t>“)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mají pachatelé odlišnou osobnost oproti nekriminální populaci?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otázka vlivu osobnosti pachatele (dispozice) x kriminogenní situace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lze pachatele trestem, výchovou či léčením odstrašit či převychovat?</a:t>
            </a:r>
          </a:p>
        </p:txBody>
      </p:sp>
    </p:spTree>
    <p:extLst>
      <p:ext uri="{BB962C8B-B14F-4D97-AF65-F5344CB8AC3E}">
        <p14:creationId xmlns:p14="http://schemas.microsoft.com/office/powerpoint/2010/main" val="163303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088B7-6C28-5ABA-4D1C-63A016F91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F5D3A0-2007-44BF-9681-90BE7BE33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7E08B8-EB58-AEFE-9C87-D0BE89BF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Pachatelé trestného činu (obecné problémy)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7B0664-4F86-6E0A-1C59-457DB5F9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632314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dispoziční teorie - důraz na osobnost pachatele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800" i="1" dirty="0"/>
              <a:t>„hypotetický konstrukt vyjadřující vnitřní dynamickou organizaci </a:t>
            </a:r>
            <a:br>
              <a:rPr lang="cs-CZ" sz="1800" i="1" dirty="0"/>
            </a:br>
            <a:r>
              <a:rPr lang="cs-CZ" sz="1800" i="1" dirty="0"/>
              <a:t>lidské psychiky, která determinuje její vnější projevy“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předpoklad existence dostatku </a:t>
            </a:r>
            <a:r>
              <a:rPr lang="cs-CZ" sz="2400" b="1" dirty="0"/>
              <a:t>shodných znaků </a:t>
            </a:r>
            <a:br>
              <a:rPr lang="cs-CZ" sz="2400" dirty="0"/>
            </a:br>
            <a:r>
              <a:rPr lang="cs-CZ" sz="2400" dirty="0"/>
              <a:t>u jednotlivců (biologické a psychologické dispozice)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typologie pachatelů - nutné odlišovat dle typů </a:t>
            </a:r>
            <a:br>
              <a:rPr lang="cs-CZ" sz="2400" dirty="0"/>
            </a:br>
            <a:r>
              <a:rPr lang="cs-CZ" sz="2400" dirty="0"/>
              <a:t>kriminality!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soudní psychologie a psychiatrie, vyšetřovací psychologie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cílem identifikace pachatele, vysvětlení motivace pro spáchání zločinu či zvýšení efektivity prevence a trestů</a:t>
            </a:r>
          </a:p>
        </p:txBody>
      </p:sp>
      <p:pic>
        <p:nvPicPr>
          <p:cNvPr id="2" name="Online médium 3" title="McNulty gets Analyzed - The Wire Season 5">
            <a:hlinkClick r:id="" action="ppaction://media"/>
            <a:extLst>
              <a:ext uri="{FF2B5EF4-FFF2-40B4-BE49-F238E27FC236}">
                <a16:creationId xmlns:a16="http://schemas.microsoft.com/office/drawing/2014/main" id="{02A2862C-1518-E0A4-BA4C-9D13B4A0CC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29264" y="1567543"/>
            <a:ext cx="3753550" cy="28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B30A-6AEE-7361-51FE-CBA5A4E2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D178E-A34E-8F10-84B8-E24BD28C6D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42C655-8CE9-8C9A-663E-BB536C86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Pachatelé trestného činu (obecné problémy)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4A19A5-5CA8-FEF7-3F24-FCB52D34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521774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předmětem výzkumu - typicky pohlaví, věk, kriminální historie, recidiva, typ trestné činnosti (specializace x </a:t>
            </a:r>
            <a:r>
              <a:rPr lang="cs-CZ" sz="2400" dirty="0" err="1"/>
              <a:t>versatilita</a:t>
            </a:r>
            <a:r>
              <a:rPr lang="cs-CZ" sz="2400" dirty="0"/>
              <a:t>), socioekonomické poměry, vzdělání, výchova, práce, vztahy, závislost na psychotropních látkách, zájmové aktivity ad.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8145C9-9B41-8979-EDBF-11CC2BF158B3}"/>
              </a:ext>
            </a:extLst>
          </p:cNvPr>
          <p:cNvSpPr txBox="1"/>
          <p:nvPr/>
        </p:nvSpPr>
        <p:spPr>
          <a:xfrm>
            <a:off x="6771861" y="1603852"/>
            <a:ext cx="4996070" cy="3388428"/>
          </a:xfrm>
          <a:prstGeom prst="rect">
            <a:avLst/>
          </a:prstGeom>
          <a:noFill/>
          <a:ln w="38100">
            <a:solidFill>
              <a:srgbClr val="9100D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200" b="1" dirty="0">
                <a:latin typeface="Arial Nova" panose="020B0504020202020204" pitchFamily="34" charset="0"/>
              </a:rPr>
              <a:t>kriminální recidiva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>
                <a:solidFill>
                  <a:srgbClr val="9100DC"/>
                </a:solidFill>
                <a:latin typeface="Arial Nova" panose="020B0504020202020204" pitchFamily="34" charset="0"/>
              </a:rPr>
              <a:t>Trestněprávní</a:t>
            </a:r>
            <a:r>
              <a:rPr lang="cs-CZ" sz="2200" dirty="0">
                <a:latin typeface="Arial Nova" panose="020B0504020202020204" pitchFamily="34" charset="0"/>
              </a:rPr>
              <a:t> (předchozí pravomocné odsouzení)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>
                <a:solidFill>
                  <a:srgbClr val="9100DC"/>
                </a:solidFill>
                <a:latin typeface="Arial Nova" panose="020B0504020202020204" pitchFamily="34" charset="0"/>
              </a:rPr>
              <a:t>Kriminologická</a:t>
            </a:r>
            <a:r>
              <a:rPr lang="cs-CZ" sz="2200" dirty="0">
                <a:latin typeface="Arial Nova" panose="020B0504020202020204" pitchFamily="34" charset="0"/>
              </a:rPr>
              <a:t> (opětovné spáchání TČ bez ohledu na reakci OČTŘ)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>
                <a:solidFill>
                  <a:srgbClr val="9100DC"/>
                </a:solidFill>
                <a:latin typeface="Arial Nova" panose="020B0504020202020204" pitchFamily="34" charset="0"/>
              </a:rPr>
              <a:t>Penologická</a:t>
            </a:r>
            <a:r>
              <a:rPr lang="cs-CZ" sz="2200" dirty="0">
                <a:latin typeface="Arial Nova" panose="020B0504020202020204" pitchFamily="34" charset="0"/>
              </a:rPr>
              <a:t> (opakování výkonu TOS)</a:t>
            </a:r>
          </a:p>
        </p:txBody>
      </p:sp>
    </p:spTree>
    <p:extLst>
      <p:ext uri="{BB962C8B-B14F-4D97-AF65-F5344CB8AC3E}">
        <p14:creationId xmlns:p14="http://schemas.microsoft.com/office/powerpoint/2010/main" val="4198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9BC9D-F95F-EFA0-EE5B-9E2D258FF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9C8475F-5BE2-3C50-04E7-8A85F92F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31" y="2243081"/>
            <a:ext cx="5552269" cy="358891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7537A7-E0E4-FE2D-DB4F-DEA774534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B39866-1798-CCB4-9203-0629C0B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(základní údaje)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11B913-5979-364D-A8EA-351647F40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988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2022 - pohlaví: 83,6 % mužů a žen 16 % z počtu stíhaných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věková struktura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osoby 18-60 let - 91 %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senioři nad 60 - 4%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děti a mladiství - 5 %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recidivisté</a:t>
            </a:r>
            <a:r>
              <a:rPr lang="cs-CZ" sz="2400" dirty="0"/>
              <a:t> - přes 50 % objasněných TČ </a:t>
            </a:r>
            <a:br>
              <a:rPr lang="cs-CZ" sz="2400" dirty="0"/>
            </a:br>
            <a:r>
              <a:rPr lang="cs-CZ" sz="2400" dirty="0"/>
              <a:t>(42 % mezi známými pachateli)</a:t>
            </a:r>
          </a:p>
        </p:txBody>
      </p:sp>
    </p:spTree>
    <p:extLst>
      <p:ext uri="{BB962C8B-B14F-4D97-AF65-F5344CB8AC3E}">
        <p14:creationId xmlns:p14="http://schemas.microsoft.com/office/powerpoint/2010/main" val="345713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8855-8BB9-E2EA-DA48-03A028AFE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2DCC9E-C8B6-EA0D-09C5-7B445E617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48DDC0-A2A4-F9D9-3525-D07773C7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(výzkumy)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51A462-1BF0-D9BE-DA3E-0AC39F1A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7956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výzkumy v 70. a 80. letech (např. 1986 - „Osobnost pachatele“)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90. léta - absence výzkumů, další výzkumy od počátku století (IKSP)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pozdější výzkumy zaměřeny spíše na specifické druhy kriminality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cs-CZ" sz="2400" dirty="0"/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cs-CZ" sz="2400" dirty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dirty="0"/>
              <a:t>idea existence samostatné specifické skupiny osob delikventů výrazně se odlišujících od ostatních občanů nebyla potvrzena!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591E761-B7C2-EB24-B3EE-EB708CF85922}"/>
              </a:ext>
            </a:extLst>
          </p:cNvPr>
          <p:cNvSpPr/>
          <p:nvPr/>
        </p:nvSpPr>
        <p:spPr bwMode="auto">
          <a:xfrm>
            <a:off x="3580083" y="3359885"/>
            <a:ext cx="324998" cy="80423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20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40920-DF6D-BB09-F6DC-675C1249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F53DED-DAF1-2261-13D5-F91704764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21FC7-88FF-6B9E-30AE-50880404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(typologie)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A19E0A-54B2-2137-F5E0-A8ADD27C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795600" cy="413999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strukturální přístup (typologický) - </a:t>
            </a:r>
            <a:r>
              <a:rPr lang="cs-CZ" sz="2400" b="1" i="1" dirty="0"/>
              <a:t>Liší se pachatelé svými psychickými vlastnostmi od sociálně přizpůsobených jedinců?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překonání mýtu o zásadní a trvalé odlišnosti osobnosti pachatele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dirty="0"/>
              <a:t>ale existence rizikové kombinace konkrétních vlastností - </a:t>
            </a:r>
            <a:r>
              <a:rPr lang="cs-CZ" sz="2400" b="1" dirty="0">
                <a:solidFill>
                  <a:srgbClr val="9100DC"/>
                </a:solidFill>
              </a:rPr>
              <a:t>snížená úzkostnost - zvýšená impulsivnost - nezávislost na odměně</a:t>
            </a:r>
          </a:p>
          <a:p>
            <a:pPr marL="72000" indent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cs-CZ" sz="2400" b="1" dirty="0">
              <a:solidFill>
                <a:srgbClr val="9100DC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endParaRPr lang="cs-CZ" sz="2400" b="1" dirty="0">
              <a:solidFill>
                <a:srgbClr val="9100DC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400" b="1" i="1" dirty="0"/>
              <a:t>Jak se liší pachatelé od sebe navzájem? </a:t>
            </a:r>
            <a: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  <a:t>→ </a:t>
            </a:r>
            <a:r>
              <a:rPr lang="cs-CZ" sz="2400" dirty="0"/>
              <a:t>osobnostní typy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563E0711-D7C1-3EF2-3653-9EAEF4E0758F}"/>
              </a:ext>
            </a:extLst>
          </p:cNvPr>
          <p:cNvSpPr/>
          <p:nvPr/>
        </p:nvSpPr>
        <p:spPr bwMode="auto">
          <a:xfrm>
            <a:off x="3209022" y="4167729"/>
            <a:ext cx="324998" cy="804232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05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FDD26-C136-6F00-0C1D-10E7333F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kica, černobílá, umění&#10;&#10;Popis byl vytvořen automaticky">
            <a:extLst>
              <a:ext uri="{FF2B5EF4-FFF2-40B4-BE49-F238E27FC236}">
                <a16:creationId xmlns:a16="http://schemas.microsoft.com/office/drawing/2014/main" id="{1C2771BB-DC42-4C66-13B5-759A28FBC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313913"/>
            <a:ext cx="2494640" cy="344808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92E5EA-4BD8-8BCA-B2AD-02E3118CA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00653C-2764-D787-574D-C18F91EE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Analýza pachatelů (typologie)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3D1B44-21C5-0740-E144-23322A8A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795600" cy="4139998"/>
          </a:xfrm>
        </p:spPr>
        <p:txBody>
          <a:bodyPr/>
          <a:lstStyle/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>
                <a:solidFill>
                  <a:srgbClr val="9100DC"/>
                </a:solidFill>
              </a:rPr>
              <a:t>Socializovaný</a:t>
            </a:r>
            <a:r>
              <a:rPr lang="cs-CZ" sz="2400" dirty="0"/>
              <a:t> (normální) typ - fungují základní potřeby, </a:t>
            </a:r>
            <a:br>
              <a:rPr lang="cs-CZ" sz="2400" dirty="0"/>
            </a:br>
            <a:r>
              <a:rPr lang="cs-CZ" sz="2400" dirty="0"/>
              <a:t>utvořené svědomí, epizodická kriminalita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>
                <a:solidFill>
                  <a:srgbClr val="9100DC"/>
                </a:solidFill>
              </a:rPr>
              <a:t>Neurotický</a:t>
            </a:r>
            <a:r>
              <a:rPr lang="cs-CZ" sz="2400" dirty="0"/>
              <a:t> typ - neurotické poruchy (úzkostnost, deprese…)</a:t>
            </a:r>
            <a:br>
              <a:rPr lang="cs-CZ" sz="2400" dirty="0"/>
            </a:br>
            <a:r>
              <a:rPr lang="cs-CZ" sz="2400" dirty="0"/>
              <a:t>- promítají se do motivace i způsobu spáchání TČ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>
                <a:solidFill>
                  <a:srgbClr val="9100DC"/>
                </a:solidFill>
              </a:rPr>
              <a:t>Psychopatický</a:t>
            </a:r>
            <a:r>
              <a:rPr lang="cs-CZ" sz="2400" dirty="0"/>
              <a:t> typ - zvláštní způsoby chování a prožívání (</a:t>
            </a:r>
            <a:r>
              <a:rPr lang="cs-CZ" sz="2400" dirty="0" err="1"/>
              <a:t>rel</a:t>
            </a:r>
            <a:r>
              <a:rPr lang="cs-CZ" sz="2400" dirty="0"/>
              <a:t>. trvalá odchylka osobnosti), vliv zejména u recidivy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>
                <a:solidFill>
                  <a:srgbClr val="9100DC"/>
                </a:solidFill>
              </a:rPr>
              <a:t>Mentálně nedostatečný</a:t>
            </a:r>
            <a:r>
              <a:rPr lang="cs-CZ" sz="2400" dirty="0"/>
              <a:t> typ - nízká inteligence, vyšší ovlivnitelnost</a:t>
            </a:r>
          </a:p>
          <a:p>
            <a:pPr marL="529200" indent="-4572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dirty="0">
                <a:solidFill>
                  <a:srgbClr val="9100DC"/>
                </a:solidFill>
              </a:rPr>
              <a:t>Psychotický</a:t>
            </a:r>
            <a:r>
              <a:rPr lang="cs-CZ" sz="2400" dirty="0"/>
              <a:t> typ - duševní onemocnění (psychóza), nepříčetnost</a:t>
            </a:r>
          </a:p>
        </p:txBody>
      </p:sp>
    </p:spTree>
    <p:extLst>
      <p:ext uri="{BB962C8B-B14F-4D97-AF65-F5344CB8AC3E}">
        <p14:creationId xmlns:p14="http://schemas.microsoft.com/office/powerpoint/2010/main" val="1093705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Kriminologie_5_Teorie kriminality I_2024</Template>
  <TotalTime>1930</TotalTime>
  <Words>1722</Words>
  <Application>Microsoft Office PowerPoint</Application>
  <PresentationFormat>Širokoúhlá obrazovka</PresentationFormat>
  <Paragraphs>205</Paragraphs>
  <Slides>25</Slides>
  <Notes>24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Arial Nova</vt:lpstr>
      <vt:lpstr>Helvetica</vt:lpstr>
      <vt:lpstr>Tahoma</vt:lpstr>
      <vt:lpstr>Wingdings</vt:lpstr>
      <vt:lpstr>Prezentace_MU_CZ</vt:lpstr>
      <vt:lpstr>Pachatel trestných činů</vt:lpstr>
      <vt:lpstr>Struktura</vt:lpstr>
      <vt:lpstr>Pachatelé trestného činu (obecné problémy)</vt:lpstr>
      <vt:lpstr>Pachatelé trestného činu (obecné problémy)</vt:lpstr>
      <vt:lpstr>Pachatelé trestného činu (obecné problémy)</vt:lpstr>
      <vt:lpstr>Analýza pachatelů (základní údaje)</vt:lpstr>
      <vt:lpstr>Analýza pachatelů (výzkumy)</vt:lpstr>
      <vt:lpstr>Analýza pachatelů (typologie)</vt:lpstr>
      <vt:lpstr>Analýza pachatelů (typologie)</vt:lpstr>
      <vt:lpstr>Analýza pachatelů (typologie)</vt:lpstr>
      <vt:lpstr>Analýza pachatelů (výzkumy v oblasti recidivy)</vt:lpstr>
      <vt:lpstr>Analýza pachatelů (výzkumy)</vt:lpstr>
      <vt:lpstr>Analýza pachatelů (výzkumy)</vt:lpstr>
      <vt:lpstr>Analýza pachatelů (výzkumy)</vt:lpstr>
      <vt:lpstr>Analýza pachatelů (výzkumy)</vt:lpstr>
      <vt:lpstr>Analýza pachatelů (výzkumy)</vt:lpstr>
      <vt:lpstr>Analýza pachatelů (výzkumy)</vt:lpstr>
      <vt:lpstr>Analýza pachatelů (výzkumy)</vt:lpstr>
      <vt:lpstr>Stanfordský experiment</vt:lpstr>
      <vt:lpstr>Stanfordský experiment</vt:lpstr>
      <vt:lpstr>Stanfordský experiment</vt:lpstr>
      <vt:lpstr>Kritika Stanfordského experimentu</vt:lpstr>
      <vt:lpstr>Vězeňský experiment BBC (BBC Prison Experiment)</vt:lpstr>
      <vt:lpstr>Vězeňský experiment BBC (BBC Prison Experiment)</vt:lpstr>
      <vt:lpstr>Vězeňský experiment BBC (BBC Prison Experiment)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Divišová Vendula</dc:creator>
  <cp:lastModifiedBy>Divišová Vendula</cp:lastModifiedBy>
  <cp:revision>86</cp:revision>
  <cp:lastPrinted>1601-01-01T00:00:00Z</cp:lastPrinted>
  <dcterms:created xsi:type="dcterms:W3CDTF">2024-10-31T09:04:36Z</dcterms:created>
  <dcterms:modified xsi:type="dcterms:W3CDTF">2024-12-02T11:13:00Z</dcterms:modified>
</cp:coreProperties>
</file>