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85" r:id="rId4"/>
    <p:sldId id="291" r:id="rId5"/>
    <p:sldId id="290" r:id="rId6"/>
    <p:sldId id="292" r:id="rId7"/>
    <p:sldId id="287" r:id="rId8"/>
    <p:sldId id="293" r:id="rId9"/>
    <p:sldId id="289" r:id="rId10"/>
    <p:sldId id="299" r:id="rId11"/>
    <p:sldId id="297" r:id="rId12"/>
    <p:sldId id="295" r:id="rId13"/>
    <p:sldId id="296" r:id="rId14"/>
    <p:sldId id="298" r:id="rId15"/>
    <p:sldId id="294" r:id="rId16"/>
    <p:sldId id="270" r:id="rId17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Source Code Pro" panose="020B0509030403020204" pitchFamily="49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70E0F6-C706-49BE-BE96-425BA01B0B9A}" v="1" dt="2024-11-23T17:50:20.0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5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51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Konečná" userId="e77d300807919a1d" providerId="LiveId" clId="{5D70E0F6-C706-49BE-BE96-425BA01B0B9A}"/>
    <pc:docChg chg="undo custSel modSld">
      <pc:chgData name="Lucie Konečná" userId="e77d300807919a1d" providerId="LiveId" clId="{5D70E0F6-C706-49BE-BE96-425BA01B0B9A}" dt="2024-11-24T11:26:56.614" v="53" actId="20577"/>
      <pc:docMkLst>
        <pc:docMk/>
      </pc:docMkLst>
      <pc:sldChg chg="modSp mod">
        <pc:chgData name="Lucie Konečná" userId="e77d300807919a1d" providerId="LiveId" clId="{5D70E0F6-C706-49BE-BE96-425BA01B0B9A}" dt="2024-11-24T11:26:56.614" v="53" actId="20577"/>
        <pc:sldMkLst>
          <pc:docMk/>
          <pc:sldMk cId="3181487593" sldId="285"/>
        </pc:sldMkLst>
        <pc:spChg chg="mod">
          <ac:chgData name="Lucie Konečná" userId="e77d300807919a1d" providerId="LiveId" clId="{5D70E0F6-C706-49BE-BE96-425BA01B0B9A}" dt="2024-11-24T11:26:56.614" v="53" actId="20577"/>
          <ac:spMkLst>
            <pc:docMk/>
            <pc:sldMk cId="3181487593" sldId="285"/>
            <ac:spMk id="3" creationId="{B5539C6C-20EF-58EB-42F2-636FF905A089}"/>
          </ac:spMkLst>
        </pc:spChg>
      </pc:sldChg>
      <pc:sldChg chg="addSp delSp modSp mod">
        <pc:chgData name="Lucie Konečná" userId="e77d300807919a1d" providerId="LiveId" clId="{5D70E0F6-C706-49BE-BE96-425BA01B0B9A}" dt="2024-11-23T17:05:43.207" v="5" actId="1076"/>
        <pc:sldMkLst>
          <pc:docMk/>
          <pc:sldMk cId="2425335927" sldId="289"/>
        </pc:sldMkLst>
        <pc:picChg chg="del">
          <ac:chgData name="Lucie Konečná" userId="e77d300807919a1d" providerId="LiveId" clId="{5D70E0F6-C706-49BE-BE96-425BA01B0B9A}" dt="2024-11-23T17:05:31.240" v="0" actId="478"/>
          <ac:picMkLst>
            <pc:docMk/>
            <pc:sldMk cId="2425335927" sldId="289"/>
            <ac:picMk id="5" creationId="{947530EF-AED3-4DF2-3E34-21A2F6D5C3F3}"/>
          </ac:picMkLst>
        </pc:picChg>
        <pc:picChg chg="add mod">
          <ac:chgData name="Lucie Konečná" userId="e77d300807919a1d" providerId="LiveId" clId="{5D70E0F6-C706-49BE-BE96-425BA01B0B9A}" dt="2024-11-23T17:05:43.207" v="5" actId="1076"/>
          <ac:picMkLst>
            <pc:docMk/>
            <pc:sldMk cId="2425335927" sldId="289"/>
            <ac:picMk id="6" creationId="{924CF705-349B-CD61-7607-5CDEE25C8655}"/>
          </ac:picMkLst>
        </pc:picChg>
      </pc:sldChg>
      <pc:sldChg chg="modSp mod">
        <pc:chgData name="Lucie Konečná" userId="e77d300807919a1d" providerId="LiveId" clId="{5D70E0F6-C706-49BE-BE96-425BA01B0B9A}" dt="2024-11-23T18:02:23.344" v="45"/>
        <pc:sldMkLst>
          <pc:docMk/>
          <pc:sldMk cId="372267651" sldId="294"/>
        </pc:sldMkLst>
        <pc:spChg chg="mod">
          <ac:chgData name="Lucie Konečná" userId="e77d300807919a1d" providerId="LiveId" clId="{5D70E0F6-C706-49BE-BE96-425BA01B0B9A}" dt="2024-11-23T18:02:23.344" v="45"/>
          <ac:spMkLst>
            <pc:docMk/>
            <pc:sldMk cId="372267651" sldId="294"/>
            <ac:spMk id="3" creationId="{98FCB862-ECB3-A213-14B2-85C7E1F4898F}"/>
          </ac:spMkLst>
        </pc:spChg>
      </pc:sldChg>
      <pc:sldChg chg="modSp mod">
        <pc:chgData name="Lucie Konečná" userId="e77d300807919a1d" providerId="LiveId" clId="{5D70E0F6-C706-49BE-BE96-425BA01B0B9A}" dt="2024-11-23T17:18:23.466" v="20" actId="20577"/>
        <pc:sldMkLst>
          <pc:docMk/>
          <pc:sldMk cId="1427210329" sldId="296"/>
        </pc:sldMkLst>
        <pc:spChg chg="mod">
          <ac:chgData name="Lucie Konečná" userId="e77d300807919a1d" providerId="LiveId" clId="{5D70E0F6-C706-49BE-BE96-425BA01B0B9A}" dt="2024-11-23T17:18:23.466" v="20" actId="20577"/>
          <ac:spMkLst>
            <pc:docMk/>
            <pc:sldMk cId="1427210329" sldId="296"/>
            <ac:spMk id="3" creationId="{E020B50D-2B2E-53A7-47D7-66E35D8666BE}"/>
          </ac:spMkLst>
        </pc:spChg>
      </pc:sldChg>
      <pc:sldChg chg="modSp mod">
        <pc:chgData name="Lucie Konečná" userId="e77d300807919a1d" providerId="LiveId" clId="{5D70E0F6-C706-49BE-BE96-425BA01B0B9A}" dt="2024-11-23T17:09:47.532" v="12" actId="14100"/>
        <pc:sldMkLst>
          <pc:docMk/>
          <pc:sldMk cId="1702701346" sldId="299"/>
        </pc:sldMkLst>
        <pc:spChg chg="mod">
          <ac:chgData name="Lucie Konečná" userId="e77d300807919a1d" providerId="LiveId" clId="{5D70E0F6-C706-49BE-BE96-425BA01B0B9A}" dt="2024-11-23T17:09:07.185" v="6" actId="1076"/>
          <ac:spMkLst>
            <pc:docMk/>
            <pc:sldMk cId="1702701346" sldId="299"/>
            <ac:spMk id="2" creationId="{CF2282B4-2B20-DF5C-CAF6-FAAF13ED1ACE}"/>
          </ac:spMkLst>
        </pc:spChg>
        <pc:spChg chg="mod">
          <ac:chgData name="Lucie Konečná" userId="e77d300807919a1d" providerId="LiveId" clId="{5D70E0F6-C706-49BE-BE96-425BA01B0B9A}" dt="2024-11-23T17:09:47.532" v="12" actId="14100"/>
          <ac:spMkLst>
            <pc:docMk/>
            <pc:sldMk cId="1702701346" sldId="299"/>
            <ac:spMk id="3" creationId="{C1E264AD-EF67-D319-275B-EE8C8E9AF5FF}"/>
          </ac:spMkLst>
        </pc:spChg>
      </pc:sldChg>
    </pc:docChg>
  </pc:docChgLst>
  <pc:docChgLst>
    <pc:chgData name="Lucie Konečná" userId="e77d300807919a1d" providerId="LiveId" clId="{26F9FFD9-CC9C-458A-9F5D-77EF07A2166C}"/>
    <pc:docChg chg="custSel modSld">
      <pc:chgData name="Lucie Konečná" userId="e77d300807919a1d" providerId="LiveId" clId="{26F9FFD9-CC9C-458A-9F5D-77EF07A2166C}" dt="2024-05-22T14:24:48.799" v="40" actId="20577"/>
      <pc:docMkLst>
        <pc:docMk/>
      </pc:docMkLst>
      <pc:sldChg chg="modSp mod">
        <pc:chgData name="Lucie Konečná" userId="e77d300807919a1d" providerId="LiveId" clId="{26F9FFD9-CC9C-458A-9F5D-77EF07A2166C}" dt="2024-05-22T14:24:48.799" v="40" actId="20577"/>
        <pc:sldMkLst>
          <pc:docMk/>
          <pc:sldMk cId="1702701346" sldId="299"/>
        </pc:sldMkLst>
      </pc:sldChg>
    </pc:docChg>
  </pc:docChgLst>
  <pc:docChgLst>
    <pc:chgData name="Lucie Konečná" userId="e77d300807919a1d" providerId="LiveId" clId="{2200CFD3-002E-48DB-9544-E64B6980B188}"/>
    <pc:docChg chg="undo custSel addSld modSld sldOrd">
      <pc:chgData name="Lucie Konečná" userId="e77d300807919a1d" providerId="LiveId" clId="{2200CFD3-002E-48DB-9544-E64B6980B188}" dt="2023-12-04T18:58:29.848" v="537" actId="20577"/>
      <pc:docMkLst>
        <pc:docMk/>
      </pc:docMkLst>
      <pc:sldChg chg="modSp mod">
        <pc:chgData name="Lucie Konečná" userId="e77d300807919a1d" providerId="LiveId" clId="{2200CFD3-002E-48DB-9544-E64B6980B188}" dt="2023-12-02T13:05:39.478" v="6" actId="20577"/>
        <pc:sldMkLst>
          <pc:docMk/>
          <pc:sldMk cId="0" sldId="256"/>
        </pc:sldMkLst>
      </pc:sldChg>
      <pc:sldChg chg="addSp delSp modSp">
        <pc:chgData name="Lucie Konečná" userId="e77d300807919a1d" providerId="LiveId" clId="{2200CFD3-002E-48DB-9544-E64B6980B188}" dt="2023-12-02T13:59:07.195" v="21" actId="1076"/>
        <pc:sldMkLst>
          <pc:docMk/>
          <pc:sldMk cId="0" sldId="257"/>
        </pc:sldMkLst>
      </pc:sldChg>
      <pc:sldChg chg="modSp mod">
        <pc:chgData name="Lucie Konečná" userId="e77d300807919a1d" providerId="LiveId" clId="{2200CFD3-002E-48DB-9544-E64B6980B188}" dt="2023-12-02T13:08:35.223" v="7" actId="1076"/>
        <pc:sldMkLst>
          <pc:docMk/>
          <pc:sldMk cId="3181487593" sldId="285"/>
        </pc:sldMkLst>
      </pc:sldChg>
      <pc:sldChg chg="modSp mod">
        <pc:chgData name="Lucie Konečná" userId="e77d300807919a1d" providerId="LiveId" clId="{2200CFD3-002E-48DB-9544-E64B6980B188}" dt="2023-12-02T13:10:19.604" v="9" actId="1076"/>
        <pc:sldMkLst>
          <pc:docMk/>
          <pc:sldMk cId="1986047121" sldId="287"/>
        </pc:sldMkLst>
      </pc:sldChg>
      <pc:sldChg chg="addSp delSp modSp mod">
        <pc:chgData name="Lucie Konečná" userId="e77d300807919a1d" providerId="LiveId" clId="{2200CFD3-002E-48DB-9544-E64B6980B188}" dt="2023-12-03T14:50:46.207" v="324" actId="20577"/>
        <pc:sldMkLst>
          <pc:docMk/>
          <pc:sldMk cId="2425335927" sldId="289"/>
        </pc:sldMkLst>
      </pc:sldChg>
      <pc:sldChg chg="modSp mod">
        <pc:chgData name="Lucie Konečná" userId="e77d300807919a1d" providerId="LiveId" clId="{2200CFD3-002E-48DB-9544-E64B6980B188}" dt="2023-12-02T15:18:34.627" v="53" actId="20577"/>
        <pc:sldMkLst>
          <pc:docMk/>
          <pc:sldMk cId="3567003578" sldId="290"/>
        </pc:sldMkLst>
      </pc:sldChg>
      <pc:sldChg chg="modSp mod">
        <pc:chgData name="Lucie Konečná" userId="e77d300807919a1d" providerId="LiveId" clId="{2200CFD3-002E-48DB-9544-E64B6980B188}" dt="2023-12-03T09:20:15.942" v="90" actId="20577"/>
        <pc:sldMkLst>
          <pc:docMk/>
          <pc:sldMk cId="1180413163" sldId="292"/>
        </pc:sldMkLst>
      </pc:sldChg>
      <pc:sldChg chg="modSp mod">
        <pc:chgData name="Lucie Konečná" userId="e77d300807919a1d" providerId="LiveId" clId="{2200CFD3-002E-48DB-9544-E64B6980B188}" dt="2023-12-04T18:58:29.848" v="537" actId="20577"/>
        <pc:sldMkLst>
          <pc:docMk/>
          <pc:sldMk cId="372267651" sldId="294"/>
        </pc:sldMkLst>
      </pc:sldChg>
      <pc:sldChg chg="addSp delSp modSp mod">
        <pc:chgData name="Lucie Konečná" userId="e77d300807919a1d" providerId="LiveId" clId="{2200CFD3-002E-48DB-9544-E64B6980B188}" dt="2023-12-04T18:57:43.687" v="527" actId="1076"/>
        <pc:sldMkLst>
          <pc:docMk/>
          <pc:sldMk cId="960461766" sldId="295"/>
        </pc:sldMkLst>
      </pc:sldChg>
      <pc:sldChg chg="modSp mod">
        <pc:chgData name="Lucie Konečná" userId="e77d300807919a1d" providerId="LiveId" clId="{2200CFD3-002E-48DB-9544-E64B6980B188}" dt="2023-12-04T18:58:05.984" v="536" actId="1076"/>
        <pc:sldMkLst>
          <pc:docMk/>
          <pc:sldMk cId="1427210329" sldId="296"/>
        </pc:sldMkLst>
      </pc:sldChg>
      <pc:sldChg chg="addSp modSp new mod ord">
        <pc:chgData name="Lucie Konečná" userId="e77d300807919a1d" providerId="LiveId" clId="{2200CFD3-002E-48DB-9544-E64B6980B188}" dt="2023-12-03T14:12:19.590" v="255" actId="20577"/>
        <pc:sldMkLst>
          <pc:docMk/>
          <pc:sldMk cId="1800811622" sldId="297"/>
        </pc:sldMkLst>
      </pc:sldChg>
      <pc:sldChg chg="addSp delSp modSp new mod">
        <pc:chgData name="Lucie Konečná" userId="e77d300807919a1d" providerId="LiveId" clId="{2200CFD3-002E-48DB-9544-E64B6980B188}" dt="2023-12-03T14:55:22.517" v="351" actId="1076"/>
        <pc:sldMkLst>
          <pc:docMk/>
          <pc:sldMk cId="3059292881" sldId="298"/>
        </pc:sldMkLst>
      </pc:sldChg>
      <pc:sldChg chg="modSp new mod">
        <pc:chgData name="Lucie Konečná" userId="e77d300807919a1d" providerId="LiveId" clId="{2200CFD3-002E-48DB-9544-E64B6980B188}" dt="2023-12-04T15:43:16.854" v="526" actId="20577"/>
        <pc:sldMkLst>
          <pc:docMk/>
          <pc:sldMk cId="1702701346" sldId="2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5055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83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042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lt1"/>
                </a:solidFill>
              </a:rPr>
              <a:t>‹#›</a:t>
            </a:fld>
            <a:endParaRPr lang="c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cs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v0775WzVSk" TargetMode="External"/><Relationship Id="rId2" Type="http://schemas.openxmlformats.org/officeDocument/2006/relationships/hyperlink" Target="https://www.youtube.com/watch?v=2JWTDDVEAC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Konflikty v Indonésii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7009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Lucie Konečná</a:t>
            </a:r>
          </a:p>
          <a:p>
            <a:r>
              <a:rPr lang="cs-CZ" dirty="0"/>
              <a:t>BSSb1169, 27.11.2024</a:t>
            </a:r>
          </a:p>
          <a:p>
            <a:pPr lvl="0">
              <a:spcBef>
                <a:spcPts val="0"/>
              </a:spcBef>
              <a:buNone/>
            </a:pPr>
            <a:endParaRPr lang="cs" b="0" dirty="0"/>
          </a:p>
          <a:p>
            <a:pPr lvl="0">
              <a:spcBef>
                <a:spcPts val="0"/>
              </a:spcBef>
              <a:buNone/>
            </a:pPr>
            <a:endParaRPr lang="c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2282B4-2B20-DF5C-CAF6-FAAF13ED1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-36461"/>
            <a:ext cx="8520600" cy="801000"/>
          </a:xfrm>
        </p:spPr>
        <p:txBody>
          <a:bodyPr/>
          <a:lstStyle/>
          <a:p>
            <a:pPr algn="ctr"/>
            <a:r>
              <a:rPr lang="cs-CZ" dirty="0"/>
              <a:t>Neznámější ozbrojená křídla OPM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1E264AD-EF67-D319-275B-EE8C8E9AF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209" y="574187"/>
            <a:ext cx="8788056" cy="3340200"/>
          </a:xfrm>
        </p:spPr>
        <p:txBody>
          <a:bodyPr/>
          <a:lstStyle/>
          <a:p>
            <a:r>
              <a:rPr lang="cs-CZ" dirty="0"/>
              <a:t> Politické frakce (</a:t>
            </a:r>
            <a:r>
              <a:rPr lang="en-US" dirty="0"/>
              <a:t>Victoria Headquarters </a:t>
            </a:r>
            <a:r>
              <a:rPr lang="cs-CZ" dirty="0"/>
              <a:t>a </a:t>
            </a:r>
            <a:r>
              <a:rPr lang="en-US" dirty="0"/>
              <a:t>Defenders of Truth</a:t>
            </a:r>
            <a:r>
              <a:rPr lang="cs-CZ" dirty="0"/>
              <a:t>)</a:t>
            </a:r>
          </a:p>
          <a:p>
            <a:r>
              <a:rPr lang="cs-CZ" dirty="0"/>
              <a:t> Národní osvobozenecká armáda Západní Papuy (</a:t>
            </a:r>
            <a:r>
              <a:rPr lang="cs-CZ" dirty="0" err="1"/>
              <a:t>Tentara</a:t>
            </a:r>
            <a:r>
              <a:rPr lang="cs-CZ" dirty="0"/>
              <a:t> </a:t>
            </a:r>
            <a:r>
              <a:rPr lang="cs-CZ" dirty="0" err="1"/>
              <a:t>Pembebasan</a:t>
            </a:r>
            <a:r>
              <a:rPr lang="cs-CZ" dirty="0"/>
              <a:t> </a:t>
            </a:r>
            <a:r>
              <a:rPr lang="cs-CZ" dirty="0" err="1"/>
              <a:t>Nasional</a:t>
            </a:r>
            <a:r>
              <a:rPr lang="cs-CZ" dirty="0"/>
              <a:t> Papua </a:t>
            </a:r>
            <a:r>
              <a:rPr lang="cs-CZ" dirty="0" err="1"/>
              <a:t>Barat</a:t>
            </a:r>
            <a:r>
              <a:rPr lang="cs-CZ" dirty="0"/>
              <a:t> - TPNPB)</a:t>
            </a:r>
          </a:p>
          <a:p>
            <a:r>
              <a:rPr lang="cs-CZ" dirty="0"/>
              <a:t> Armáda Západní Papuy (</a:t>
            </a:r>
            <a:r>
              <a:rPr lang="cs-CZ" dirty="0" err="1"/>
              <a:t>Tentara</a:t>
            </a:r>
            <a:r>
              <a:rPr lang="cs-CZ" dirty="0"/>
              <a:t> Papua </a:t>
            </a:r>
            <a:r>
              <a:rPr lang="cs-CZ" dirty="0" err="1"/>
              <a:t>Barat</a:t>
            </a:r>
            <a:r>
              <a:rPr lang="cs-CZ" dirty="0"/>
              <a:t> – TPA) </a:t>
            </a:r>
          </a:p>
          <a:p>
            <a:r>
              <a:rPr lang="cs-CZ" dirty="0"/>
              <a:t> Revoluční armáda Západní Papuy (</a:t>
            </a:r>
            <a:r>
              <a:rPr lang="cs-CZ" dirty="0" err="1"/>
              <a:t>Tentara</a:t>
            </a:r>
            <a:r>
              <a:rPr lang="cs-CZ" dirty="0"/>
              <a:t> </a:t>
            </a:r>
            <a:r>
              <a:rPr lang="cs-CZ" dirty="0" err="1"/>
              <a:t>Revolusi</a:t>
            </a:r>
            <a:r>
              <a:rPr lang="cs-CZ" dirty="0"/>
              <a:t> </a:t>
            </a:r>
            <a:r>
              <a:rPr lang="cs-CZ" dirty="0" err="1"/>
              <a:t>West</a:t>
            </a:r>
            <a:r>
              <a:rPr lang="cs-CZ" dirty="0"/>
              <a:t> Papua – TRWP)</a:t>
            </a:r>
          </a:p>
          <a:p>
            <a:r>
              <a:rPr lang="cs-CZ" dirty="0"/>
              <a:t> Národní armáda Západní Papuy (</a:t>
            </a:r>
            <a:r>
              <a:rPr lang="cs-CZ" dirty="0" err="1"/>
              <a:t>Tentara</a:t>
            </a:r>
            <a:r>
              <a:rPr lang="cs-CZ" dirty="0"/>
              <a:t> </a:t>
            </a:r>
            <a:r>
              <a:rPr lang="cs-CZ" dirty="0" err="1"/>
              <a:t>Nasional</a:t>
            </a:r>
            <a:r>
              <a:rPr lang="cs-CZ" dirty="0"/>
              <a:t> Papua </a:t>
            </a:r>
            <a:r>
              <a:rPr lang="cs-CZ" dirty="0" err="1"/>
              <a:t>Barat</a:t>
            </a:r>
            <a:r>
              <a:rPr lang="cs-CZ" dirty="0"/>
              <a:t> – TNPB)</a:t>
            </a:r>
          </a:p>
        </p:txBody>
      </p:sp>
    </p:spTree>
    <p:extLst>
      <p:ext uri="{BB962C8B-B14F-4D97-AF65-F5344CB8AC3E}">
        <p14:creationId xmlns:p14="http://schemas.microsoft.com/office/powerpoint/2010/main" val="1702701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498377-8078-46EC-47A6-5A6C9F9E7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Provincie 2003-2022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876A36A-A8E1-266E-BA50-4512B6B66E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C2BD094-8450-1CC8-A432-9EC0DAFAFC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5"/>
          <a:stretch/>
        </p:blipFill>
        <p:spPr bwMode="auto">
          <a:xfrm>
            <a:off x="1055649" y="1026594"/>
            <a:ext cx="6601522" cy="354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811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F98006-4B54-748E-1308-F86863242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Konflikt v provincii Papua/Západní Papua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20B50D-2B2E-53A7-47D7-66E35D8666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6" descr="Morning Star flag - Wikipedia">
            <a:extLst>
              <a:ext uri="{FF2B5EF4-FFF2-40B4-BE49-F238E27FC236}">
                <a16:creationId xmlns:a16="http://schemas.microsoft.com/office/drawing/2014/main" id="{EA96D96E-EC32-BA69-2F1C-FC7623DC6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515" y="104665"/>
            <a:ext cx="1587785" cy="105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1DA19B2C-2A15-B64F-A6AD-DF153C6E3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81" y="1228675"/>
            <a:ext cx="8370849" cy="383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461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F98006-4B54-748E-1308-F86863242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20B50D-2B2E-53A7-47D7-66E35D866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8675"/>
            <a:ext cx="1760448" cy="3340200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dirty="0" err="1"/>
              <a:t>Nduga</a:t>
            </a:r>
            <a:r>
              <a:rPr lang="cs-CZ" dirty="0"/>
              <a:t>, </a:t>
            </a:r>
            <a:r>
              <a:rPr lang="cs-CZ" dirty="0" err="1"/>
              <a:t>Puncak</a:t>
            </a:r>
            <a:r>
              <a:rPr lang="cs-CZ" dirty="0"/>
              <a:t> </a:t>
            </a:r>
            <a:r>
              <a:rPr lang="cs-CZ" dirty="0" err="1"/>
              <a:t>Jaya</a:t>
            </a:r>
            <a:endParaRPr lang="cs-CZ" dirty="0"/>
          </a:p>
        </p:txBody>
      </p:sp>
      <p:pic>
        <p:nvPicPr>
          <p:cNvPr id="4098" name="Picture 2" descr="Indonesian Colonisation, Resource Plunder and West Papuan Grievances | The  Asia-Pacific Journal: Japan Focus">
            <a:extLst>
              <a:ext uri="{FF2B5EF4-FFF2-40B4-BE49-F238E27FC236}">
                <a16:creationId xmlns:a16="http://schemas.microsoft.com/office/drawing/2014/main" id="{AD61B9E3-593F-395C-3B5F-CF7B2CC7E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577" y="6448"/>
            <a:ext cx="6400703" cy="513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210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02FCF2-720F-D226-879F-C213EA59A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Grasberg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A4FD49F-5D21-CE15-CE8B-5C41D69AAD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34BD757D-33A4-0C62-565E-D6076FEFF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4750"/>
            <a:ext cx="4946963" cy="325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682B090C-17C7-D8A0-DC14-88DB55DC9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726" y="1297976"/>
            <a:ext cx="4028013" cy="300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292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DFAD54-8F26-CEA6-E401-C955E57DE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VIDEO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8FCB862-ECB3-A213-14B2-85C7E1F489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Papua - </a:t>
            </a:r>
            <a:r>
              <a:rPr lang="cs-CZ" dirty="0">
                <a:hlinkClick r:id="rId2"/>
              </a:rPr>
              <a:t>https://www.youtube.com/watch?v=2JWTDDVEACg</a:t>
            </a:r>
            <a:r>
              <a:rPr lang="cs-CZ" dirty="0"/>
              <a:t> </a:t>
            </a:r>
          </a:p>
          <a:p>
            <a:pPr>
              <a:buNone/>
            </a:pPr>
            <a:r>
              <a:rPr lang="cs-CZ" dirty="0"/>
              <a:t> - https://www.youtube.com/watch?v=_Gi0julKM9s</a:t>
            </a:r>
          </a:p>
          <a:p>
            <a:r>
              <a:rPr lang="cs-CZ" dirty="0" err="1"/>
              <a:t>Nusantara</a:t>
            </a:r>
            <a:r>
              <a:rPr lang="cs-CZ" dirty="0"/>
              <a:t>  - </a:t>
            </a:r>
            <a:r>
              <a:rPr lang="cs-CZ" dirty="0">
                <a:hlinkClick r:id="rId3"/>
              </a:rPr>
              <a:t>https://www.youtube.com/watch?v=7v0775WzVSk</a:t>
            </a:r>
            <a:endParaRPr lang="cs-CZ" dirty="0"/>
          </a:p>
          <a:p>
            <a:pPr>
              <a:buNone/>
            </a:pPr>
            <a:r>
              <a:rPr lang="cs-CZ" dirty="0"/>
              <a:t> - https://www.youtube.com/watch?v=fWENuDSu05Q&amp;t=64s </a:t>
            </a:r>
          </a:p>
        </p:txBody>
      </p:sp>
    </p:spTree>
    <p:extLst>
      <p:ext uri="{BB962C8B-B14F-4D97-AF65-F5344CB8AC3E}">
        <p14:creationId xmlns:p14="http://schemas.microsoft.com/office/powerpoint/2010/main" val="372267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88C54E-EBC8-472D-996D-522EE9749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40" y="1770750"/>
            <a:ext cx="8520600" cy="801000"/>
          </a:xfrm>
        </p:spPr>
        <p:txBody>
          <a:bodyPr/>
          <a:lstStyle/>
          <a:p>
            <a:pPr algn="ctr"/>
            <a:r>
              <a:rPr lang="cs-CZ" sz="9600" dirty="0"/>
              <a:t>Děkuji za pozornost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E02514A-63E0-4BB9-A1C3-E8A1A6D869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75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-78625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s" dirty="0"/>
              <a:t>Indonésie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0" y="421430"/>
            <a:ext cx="8520600" cy="3695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Bhinneka</a:t>
            </a:r>
            <a:r>
              <a:rPr lang="cs-C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Tunggal</a:t>
            </a:r>
            <a:r>
              <a:rPr lang="cs-C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Ika</a:t>
            </a:r>
            <a:r>
              <a:rPr lang="cs-C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– Jednota v rozmanitosti.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Nizozemská kolonie, začlenění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Acehu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v roce 1903.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Ahmed </a:t>
            </a:r>
            <a:r>
              <a:rPr lang="cs-C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Sukarno</a:t>
            </a:r>
            <a:r>
              <a:rPr lang="cs-C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– 19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45-1967,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Pancasila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NASAKOM, </a:t>
            </a:r>
          </a:p>
          <a:p>
            <a:pPr marL="114300">
              <a:lnSpc>
                <a:spcPct val="100000"/>
              </a:lnSpc>
              <a:spcAft>
                <a:spcPts val="0"/>
              </a:spcAft>
              <a:buNone/>
            </a:pP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Západní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Irian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(1962),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Konfrontasi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– konflikt s Malajsií.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Masakry v Indonésii 1965-1966.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Raden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Suharto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– 1967-1998,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Orde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Baru,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Golkar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korupce. 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Zdroje konfliktů – politická rovina (Studená válka), náboženská rovina (islám vs. ostatní náboženství, etnická rovina (politika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Transmigrasi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), ekonomická rovina (přírodní zdroje a </a:t>
            </a:r>
          </a:p>
          <a:p>
            <a:pPr marL="114300">
              <a:lnSpc>
                <a:spcPct val="100000"/>
              </a:lnSpc>
              <a:spcAft>
                <a:spcPts val="0"/>
              </a:spcAft>
              <a:buNone/>
            </a:pP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redistribuce).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-CZ" sz="1800" dirty="0">
              <a:solidFill>
                <a:srgbClr val="20212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" dirty="0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2D9BB587-D43F-D5A1-DD92-052837809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735" y="166932"/>
            <a:ext cx="1772565" cy="192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C59A0609-2F33-3990-5B84-6B698F9D4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254" y="2714449"/>
            <a:ext cx="5299746" cy="24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Stock vektor „East Timor Administrative Map“ (bez autorských poplatků)  194668907 | Shutterstock">
            <a:extLst>
              <a:ext uri="{FF2B5EF4-FFF2-40B4-BE49-F238E27FC236}">
                <a16:creationId xmlns:a16="http://schemas.microsoft.com/office/drawing/2014/main" id="{0A52B77E-3A99-0920-3F18-C0E882BF80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7"/>
          <a:stretch/>
        </p:blipFill>
        <p:spPr bwMode="auto">
          <a:xfrm>
            <a:off x="5718175" y="2571750"/>
            <a:ext cx="3425825" cy="233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370F853-E26F-E344-8DB4-E25F1FEAE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Východní Timor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5539C6C-20EF-58EB-42F2-636FF905A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93850"/>
            <a:ext cx="8520600" cy="334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>
                <a:solidFill>
                  <a:schemeClr val="accent1"/>
                </a:solidFill>
                <a:latin typeface="+mj-lt"/>
              </a:rPr>
              <a:t> Specifikace oproti Indonésii: jazyky </a:t>
            </a:r>
            <a:r>
              <a:rPr lang="cs-CZ" dirty="0" err="1">
                <a:solidFill>
                  <a:schemeClr val="accent1"/>
                </a:solidFill>
                <a:latin typeface="+mj-lt"/>
              </a:rPr>
              <a:t>tetum</a:t>
            </a:r>
            <a:r>
              <a:rPr lang="cs-CZ" dirty="0">
                <a:solidFill>
                  <a:schemeClr val="accent1"/>
                </a:solidFill>
                <a:latin typeface="+mj-lt"/>
              </a:rPr>
              <a:t> a portugalština, cca 97% katolíků, negramotnost </a:t>
            </a:r>
            <a:r>
              <a:rPr lang="cs-CZ">
                <a:solidFill>
                  <a:schemeClr val="accent1"/>
                </a:solidFill>
                <a:latin typeface="+mj-lt"/>
              </a:rPr>
              <a:t>cca 35%, </a:t>
            </a:r>
            <a:r>
              <a:rPr lang="cs-CZ" dirty="0">
                <a:solidFill>
                  <a:schemeClr val="accent1"/>
                </a:solidFill>
                <a:latin typeface="+mj-lt"/>
              </a:rPr>
              <a:t>obyvatelé </a:t>
            </a:r>
            <a:r>
              <a:rPr lang="cs-CZ" dirty="0" err="1">
                <a:solidFill>
                  <a:schemeClr val="accent1"/>
                </a:solidFill>
                <a:latin typeface="+mj-lt"/>
              </a:rPr>
              <a:t>Mauberové</a:t>
            </a:r>
            <a:r>
              <a:rPr lang="cs-CZ" dirty="0">
                <a:solidFill>
                  <a:schemeClr val="accent1"/>
                </a:solidFill>
                <a:latin typeface="+mj-lt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chemeClr val="accent1"/>
                </a:solidFill>
                <a:latin typeface="+mj-lt"/>
              </a:rPr>
              <a:t> Portugalská kolonie, 1914 smlouva z Haagu, 1974 Karafiátová revoluce v Portugalsku – dekolonizace, </a:t>
            </a:r>
            <a:r>
              <a:rPr lang="cs-CZ" dirty="0" err="1">
                <a:solidFill>
                  <a:schemeClr val="accent1"/>
                </a:solidFill>
                <a:latin typeface="+mj-lt"/>
              </a:rPr>
              <a:t>Lemos</a:t>
            </a:r>
            <a:r>
              <a:rPr lang="cs-CZ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accent1"/>
                </a:solidFill>
                <a:latin typeface="+mj-lt"/>
              </a:rPr>
              <a:t>Pires</a:t>
            </a:r>
            <a:r>
              <a:rPr lang="cs-CZ" dirty="0">
                <a:solidFill>
                  <a:schemeClr val="accent1"/>
                </a:solidFill>
                <a:latin typeface="+mj-lt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chemeClr val="accent1"/>
                </a:solidFill>
                <a:latin typeface="+mj-lt"/>
              </a:rPr>
              <a:t> Charakteristické rysy konfliktu – etnický nacionalismus</a:t>
            </a:r>
          </a:p>
          <a:p>
            <a:pPr>
              <a:lnSpc>
                <a:spcPct val="100000"/>
              </a:lnSpc>
              <a:buNone/>
            </a:pPr>
            <a:r>
              <a:rPr lang="cs-CZ" dirty="0">
                <a:solidFill>
                  <a:schemeClr val="accent1"/>
                </a:solidFill>
                <a:latin typeface="+mj-lt"/>
              </a:rPr>
              <a:t> a separatismus, mocensko-politický rozměr a ekonomický</a:t>
            </a:r>
          </a:p>
          <a:p>
            <a:pPr>
              <a:lnSpc>
                <a:spcPct val="100000"/>
              </a:lnSpc>
              <a:buNone/>
            </a:pPr>
            <a:r>
              <a:rPr lang="cs-CZ" dirty="0">
                <a:solidFill>
                  <a:schemeClr val="accent1"/>
                </a:solidFill>
                <a:latin typeface="+mj-lt"/>
              </a:rPr>
              <a:t> a vojensko-strategický rozměr.</a:t>
            </a:r>
          </a:p>
          <a:p>
            <a:pPr>
              <a:buNone/>
            </a:pPr>
            <a:r>
              <a:rPr lang="cs-CZ" dirty="0"/>
              <a:t>  		</a:t>
            </a:r>
          </a:p>
          <a:p>
            <a:endParaRPr lang="cs-CZ" dirty="0"/>
          </a:p>
        </p:txBody>
      </p:sp>
      <p:pic>
        <p:nvPicPr>
          <p:cNvPr id="2050" name="Picture 2" descr="vlajka Východního Timoru">
            <a:extLst>
              <a:ext uri="{FF2B5EF4-FFF2-40B4-BE49-F238E27FC236}">
                <a16:creationId xmlns:a16="http://schemas.microsoft.com/office/drawing/2014/main" id="{6312571F-6A31-F67C-BECB-51F4CF748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93" y="36121"/>
            <a:ext cx="2250281" cy="112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48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68E568-4212-7B65-06F5-70F9A6F25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Aktéři konfliktu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7919A9-0B1A-BD35-CC1B-1C674ECB62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dirty="0">
                <a:solidFill>
                  <a:schemeClr val="accent1"/>
                </a:solidFill>
              </a:rPr>
              <a:t>Timorský demokratický svaz (UDT).</a:t>
            </a:r>
          </a:p>
          <a:p>
            <a:r>
              <a:rPr lang="cs-CZ" dirty="0">
                <a:solidFill>
                  <a:schemeClr val="accent1"/>
                </a:solidFill>
              </a:rPr>
              <a:t> Revoluční fronta nezávislého Východního Timoru (FRETILIN) (Francisco Xavier do </a:t>
            </a:r>
            <a:r>
              <a:rPr lang="cs-CZ" dirty="0" err="1">
                <a:solidFill>
                  <a:schemeClr val="accent1"/>
                </a:solidFill>
              </a:rPr>
              <a:t>Amaral</a:t>
            </a:r>
            <a:r>
              <a:rPr lang="cs-CZ" dirty="0">
                <a:solidFill>
                  <a:schemeClr val="accent1"/>
                </a:solidFill>
              </a:rPr>
              <a:t>, </a:t>
            </a:r>
            <a:r>
              <a:rPr lang="cs-CZ" dirty="0" err="1">
                <a:solidFill>
                  <a:schemeClr val="accent1"/>
                </a:solidFill>
              </a:rPr>
              <a:t>Nicolau</a:t>
            </a:r>
            <a:r>
              <a:rPr lang="cs-CZ">
                <a:solidFill>
                  <a:schemeClr val="accent1"/>
                </a:solidFill>
              </a:rPr>
              <a:t> des </a:t>
            </a:r>
            <a:r>
              <a:rPr lang="cs-CZ" dirty="0" err="1">
                <a:solidFill>
                  <a:schemeClr val="accent1"/>
                </a:solidFill>
              </a:rPr>
              <a:t>Reis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Lobato</a:t>
            </a:r>
            <a:r>
              <a:rPr lang="cs-CZ" dirty="0">
                <a:solidFill>
                  <a:schemeClr val="accent1"/>
                </a:solidFill>
              </a:rPr>
              <a:t> a </a:t>
            </a:r>
            <a:r>
              <a:rPr lang="cs-CZ" dirty="0" err="1">
                <a:solidFill>
                  <a:schemeClr val="accent1"/>
                </a:solidFill>
              </a:rPr>
              <a:t>Xanana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Gusmão</a:t>
            </a:r>
            <a:r>
              <a:rPr lang="cs-CZ" dirty="0">
                <a:solidFill>
                  <a:schemeClr val="accent1"/>
                </a:solidFill>
              </a:rPr>
              <a:t>).</a:t>
            </a:r>
          </a:p>
          <a:p>
            <a:r>
              <a:rPr lang="cs-CZ" dirty="0">
                <a:solidFill>
                  <a:schemeClr val="accent1"/>
                </a:solidFill>
              </a:rPr>
              <a:t> Timorské lidové demokratické sdružení (APODETI).</a:t>
            </a:r>
          </a:p>
          <a:p>
            <a:r>
              <a:rPr lang="cs-CZ" dirty="0">
                <a:solidFill>
                  <a:schemeClr val="accent1"/>
                </a:solidFill>
              </a:rPr>
              <a:t> Indonésie.</a:t>
            </a:r>
          </a:p>
          <a:p>
            <a:r>
              <a:rPr lang="cs-CZ" dirty="0">
                <a:solidFill>
                  <a:schemeClr val="accent1"/>
                </a:solidFill>
              </a:rPr>
              <a:t> Sekundární aktéři: Austrálie, Portugalsko, USA, VB a OSN.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4646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-78625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s" dirty="0"/>
              <a:t>Konflikt ve východním Timoru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0" y="421430"/>
            <a:ext cx="8520600" cy="3695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-CZ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1974 operace KOMODO.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Dekolonizační výbor, leden 1975 koalice FRETILIN a UDT, 27. května rozpad koalice.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srpna 1975, útok UDT v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Dili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 srpna 1975 protiútok FRETILIN. 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 listopadu 1975 útok indonéské armády na </a:t>
            </a:r>
            <a:r>
              <a:rPr lang="cs-CZ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Atabae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28. listopadu 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1975 – deklarace nezávislosti FRETILIN.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29. listopadu 1975 – deklarace o připojení k Indonésii. 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prosince 1975 – indonéská invaze operace SEROJA. 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  <a:latin typeface="+mj-lt"/>
              </a:rPr>
              <a:t>22. dubna 1976 vydala RB OSN další rezoluci, potvrzující právo VT na sebeurčení a požadující stažení indonéské armády.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  <a:latin typeface="+mj-lt"/>
              </a:rPr>
              <a:t>31. května 1976 – petice Lidového shromáždění. 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  <a:latin typeface="+mj-lt"/>
              </a:rPr>
              <a:t>17. července 1976 vydal </a:t>
            </a:r>
            <a:r>
              <a:rPr lang="cs-CZ" dirty="0" err="1">
                <a:solidFill>
                  <a:schemeClr val="accent1"/>
                </a:solidFill>
                <a:latin typeface="+mj-lt"/>
              </a:rPr>
              <a:t>Suharto</a:t>
            </a:r>
            <a:r>
              <a:rPr lang="cs-CZ" dirty="0">
                <a:solidFill>
                  <a:schemeClr val="accent1"/>
                </a:solidFill>
                <a:latin typeface="+mj-lt"/>
              </a:rPr>
              <a:t> zákon o připojení VT k Indonésii. 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-CZ" dirty="0">
              <a:solidFill>
                <a:schemeClr val="accent1"/>
              </a:solidFill>
              <a:latin typeface="+mj-lt"/>
            </a:endParaRP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-CZ" dirty="0">
              <a:solidFill>
                <a:schemeClr val="accent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-CZ" dirty="0">
              <a:solidFill>
                <a:srgbClr val="202122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-CZ" sz="1800" dirty="0">
              <a:solidFill>
                <a:srgbClr val="20212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-CZ" sz="1800" dirty="0">
              <a:solidFill>
                <a:srgbClr val="20212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" dirty="0"/>
          </a:p>
        </p:txBody>
      </p:sp>
    </p:spTree>
    <p:extLst>
      <p:ext uri="{BB962C8B-B14F-4D97-AF65-F5344CB8AC3E}">
        <p14:creationId xmlns:p14="http://schemas.microsoft.com/office/powerpoint/2010/main" val="3567003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-78625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s" dirty="0"/>
              <a:t>Konflikt ve východním Timoru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0" y="421430"/>
            <a:ext cx="8520600" cy="3695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-CZ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1979  -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Operasi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Keamanan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1983 – „mírová“ dohoda, snížení intenzity násilí. 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1986/1988 dohoda o vytvoření Národní rady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mauberského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hnutí odporu (CNRM).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listopadu 1991 masakr v Santa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Cruz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  <a:latin typeface="+mj-lt"/>
              </a:rPr>
              <a:t>21. května 1998 oznámil </a:t>
            </a:r>
            <a:r>
              <a:rPr lang="cs-CZ" dirty="0" err="1">
                <a:solidFill>
                  <a:schemeClr val="accent1"/>
                </a:solidFill>
                <a:latin typeface="+mj-lt"/>
              </a:rPr>
              <a:t>Suharto</a:t>
            </a:r>
            <a:r>
              <a:rPr lang="cs-CZ" dirty="0">
                <a:solidFill>
                  <a:schemeClr val="accent1"/>
                </a:solidFill>
                <a:latin typeface="+mj-lt"/>
              </a:rPr>
              <a:t> svou rezignaci.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5. května 1999 dohoda o referendu, 8. srpna 1999 referendum. 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30. srpna 1999 referendum o nezávislosti. 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  <a:latin typeface="+mj-lt"/>
              </a:rPr>
              <a:t>12. září 1999 INTERFET (</a:t>
            </a:r>
            <a:r>
              <a:rPr lang="cs-CZ" dirty="0" err="1">
                <a:solidFill>
                  <a:schemeClr val="accent1"/>
                </a:solidFill>
                <a:latin typeface="+mj-lt"/>
              </a:rPr>
              <a:t>The</a:t>
            </a:r>
            <a:r>
              <a:rPr lang="cs-CZ" dirty="0">
                <a:solidFill>
                  <a:schemeClr val="accent1"/>
                </a:solidFill>
                <a:latin typeface="+mj-lt"/>
              </a:rPr>
              <a:t> International </a:t>
            </a:r>
            <a:r>
              <a:rPr lang="cs-CZ" dirty="0" err="1">
                <a:solidFill>
                  <a:schemeClr val="accent1"/>
                </a:solidFill>
                <a:latin typeface="+mj-lt"/>
              </a:rPr>
              <a:t>Forces</a:t>
            </a:r>
            <a:r>
              <a:rPr lang="cs-CZ" dirty="0">
                <a:solidFill>
                  <a:schemeClr val="accent1"/>
                </a:solidFill>
                <a:latin typeface="+mj-lt"/>
              </a:rPr>
              <a:t> in East Timor). 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25. října 1999 UNTAET (United </a:t>
            </a:r>
            <a:r>
              <a:rPr lang="cs-CZ" dirty="0" err="1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Nations</a:t>
            </a:r>
            <a:r>
              <a:rPr lang="cs-CZ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Transitional</a:t>
            </a:r>
            <a:r>
              <a:rPr lang="cs-CZ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Administration</a:t>
            </a:r>
            <a:r>
              <a:rPr lang="cs-CZ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ET).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  <a:latin typeface="+mj-lt"/>
              </a:rPr>
              <a:t>30. srpna 2001 – první svobodné volby. 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20. května 2002 – nezávislý VT.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-CZ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-CZ" sz="1800" dirty="0">
              <a:solidFill>
                <a:srgbClr val="20212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-CZ" sz="1800" dirty="0">
              <a:solidFill>
                <a:srgbClr val="20212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" dirty="0"/>
          </a:p>
        </p:txBody>
      </p:sp>
    </p:spTree>
    <p:extLst>
      <p:ext uri="{BB962C8B-B14F-4D97-AF65-F5344CB8AC3E}">
        <p14:creationId xmlns:p14="http://schemas.microsoft.com/office/powerpoint/2010/main" val="1180413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Aceh in Indonesia.svg">
            <a:extLst>
              <a:ext uri="{FF2B5EF4-FFF2-40B4-BE49-F238E27FC236}">
                <a16:creationId xmlns:a16="http://schemas.microsoft.com/office/drawing/2014/main" id="{BC6CDA3F-EC89-42DD-AE08-A293233BF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36" y="3317929"/>
            <a:ext cx="3983064" cy="182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9C86E91-427B-556B-C0EB-25D941D18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9744" y="0"/>
            <a:ext cx="8520600" cy="801000"/>
          </a:xfrm>
        </p:spPr>
        <p:txBody>
          <a:bodyPr/>
          <a:lstStyle/>
          <a:p>
            <a:pPr algn="ctr"/>
            <a:r>
              <a:rPr lang="cs-CZ" dirty="0" err="1"/>
              <a:t>Aceh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74C1E3-C6FB-4F43-CAA4-314728516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622" y="901650"/>
            <a:ext cx="8520600" cy="33402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>
                <a:solidFill>
                  <a:schemeClr val="accent1"/>
                </a:solidFill>
                <a:latin typeface="Source Code Pro" panose="020B0604020202020204" charset="0"/>
                <a:ea typeface="Source Code Pro" panose="020B0604020202020204" charset="0"/>
              </a:rPr>
              <a:t>Specifikace oproti Indonésii: 90% obyvatel 		   	  </a:t>
            </a:r>
            <a:r>
              <a:rPr lang="cs-CZ" dirty="0" err="1">
                <a:solidFill>
                  <a:schemeClr val="accent1"/>
                </a:solidFill>
                <a:latin typeface="Source Code Pro" panose="020B0604020202020204" charset="0"/>
                <a:ea typeface="Source Code Pro" panose="020B0604020202020204" charset="0"/>
              </a:rPr>
              <a:t>Ačežané</a:t>
            </a:r>
            <a:r>
              <a:rPr lang="cs-CZ" dirty="0">
                <a:solidFill>
                  <a:schemeClr val="accent1"/>
                </a:solidFill>
                <a:latin typeface="Source Code Pro" panose="020B0604020202020204" charset="0"/>
                <a:ea typeface="Source Code Pro" panose="020B0604020202020204" charset="0"/>
              </a:rPr>
              <a:t>, od roku 2009 právo Šaría, 98% islám.</a:t>
            </a:r>
          </a:p>
          <a:p>
            <a:r>
              <a:rPr lang="cs-CZ" dirty="0">
                <a:solidFill>
                  <a:schemeClr val="accent1"/>
                </a:solidFill>
                <a:latin typeface="Source Code Pro" panose="020B0604020202020204" charset="0"/>
                <a:ea typeface="Source Code Pro" panose="020B0604020202020204" charset="0"/>
              </a:rPr>
              <a:t> Historie: sultanát </a:t>
            </a:r>
            <a:r>
              <a:rPr lang="cs-CZ" dirty="0" err="1">
                <a:solidFill>
                  <a:schemeClr val="accent1"/>
                </a:solidFill>
                <a:latin typeface="Source Code Pro" panose="020B0604020202020204" charset="0"/>
                <a:ea typeface="Source Code Pro" panose="020B0604020202020204" charset="0"/>
              </a:rPr>
              <a:t>Samudra-Pasai</a:t>
            </a:r>
            <a:r>
              <a:rPr lang="cs-CZ" dirty="0">
                <a:solidFill>
                  <a:schemeClr val="accent1"/>
                </a:solidFill>
                <a:latin typeface="Source Code Pro" panose="020B0604020202020204" charset="0"/>
                <a:ea typeface="Source Code Pro" panose="020B0604020202020204" charset="0"/>
              </a:rPr>
              <a:t>/</a:t>
            </a:r>
            <a:r>
              <a:rPr lang="cs-CZ" dirty="0" err="1">
                <a:solidFill>
                  <a:schemeClr val="accent1"/>
                </a:solidFill>
                <a:latin typeface="Source Code Pro" panose="020B0604020202020204" charset="0"/>
                <a:ea typeface="Source Code Pro" panose="020B0604020202020204" charset="0"/>
              </a:rPr>
              <a:t>Aceh</a:t>
            </a:r>
            <a:r>
              <a:rPr lang="cs-CZ" dirty="0">
                <a:solidFill>
                  <a:schemeClr val="accent1"/>
                </a:solidFill>
                <a:latin typeface="Source Code Pro" panose="020B0604020202020204" charset="0"/>
                <a:ea typeface="Source Code Pro" panose="020B0604020202020204" charset="0"/>
              </a:rPr>
              <a:t>, 1871- britsko-nizozemská smlouva, autonomní status do roku 1951.</a:t>
            </a:r>
          </a:p>
          <a:p>
            <a:r>
              <a:rPr lang="cs-CZ" dirty="0">
                <a:solidFill>
                  <a:schemeClr val="accent1"/>
                </a:solidFill>
                <a:latin typeface="Source Code Pro" panose="020B0604020202020204" charset="0"/>
                <a:ea typeface="Source Code Pro" panose="020B0604020202020204" charset="0"/>
              </a:rPr>
              <a:t> Charakteristické rysy konfliktu:				 e</a:t>
            </a:r>
            <a:r>
              <a:rPr lang="cs-CZ" dirty="0">
                <a:solidFill>
                  <a:schemeClr val="accent1"/>
                </a:solidFill>
              </a:rPr>
              <a:t>tnický nacionalismus a separatismus,			 ekonomický a sociální rozměr. </a:t>
            </a:r>
            <a:endParaRPr lang="cs-CZ" dirty="0">
              <a:solidFill>
                <a:schemeClr val="accent1"/>
              </a:solidFill>
              <a:latin typeface="Source Code Pro" panose="020B0604020202020204" charset="0"/>
              <a:ea typeface="Source Code Pro" panose="020B0604020202020204" charset="0"/>
            </a:endParaRPr>
          </a:p>
        </p:txBody>
      </p:sp>
      <p:pic>
        <p:nvPicPr>
          <p:cNvPr id="1028" name="Picture 4" descr="Ačeh – vlajka">
            <a:extLst>
              <a:ext uri="{FF2B5EF4-FFF2-40B4-BE49-F238E27FC236}">
                <a16:creationId xmlns:a16="http://schemas.microsoft.com/office/drawing/2014/main" id="{45FB64FD-3C71-4186-B3D1-B65FEFB05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799" y="1"/>
            <a:ext cx="2169963" cy="151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047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-78625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s" dirty="0"/>
              <a:t>Konflikt v </a:t>
            </a:r>
            <a:r>
              <a:rPr lang="cs-CZ" dirty="0" err="1"/>
              <a:t>Acehu</a:t>
            </a:r>
            <a:endParaRPr lang="cs" dirty="0"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0" y="421430"/>
            <a:ext cx="8520600" cy="3695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</a:rPr>
              <a:t>1976 založil </a:t>
            </a:r>
            <a:r>
              <a:rPr lang="cs-CZ" dirty="0" err="1">
                <a:solidFill>
                  <a:schemeClr val="accent1"/>
                </a:solidFill>
              </a:rPr>
              <a:t>Tengku</a:t>
            </a:r>
            <a:r>
              <a:rPr lang="cs-CZ" dirty="0">
                <a:solidFill>
                  <a:schemeClr val="accent1"/>
                </a:solidFill>
              </a:rPr>
              <a:t> Hasan Muhammad di </a:t>
            </a:r>
            <a:r>
              <a:rPr lang="cs-CZ" dirty="0" err="1">
                <a:solidFill>
                  <a:schemeClr val="accent1"/>
                </a:solidFill>
              </a:rPr>
              <a:t>Tiro</a:t>
            </a:r>
            <a:r>
              <a:rPr lang="cs-CZ" dirty="0">
                <a:solidFill>
                  <a:schemeClr val="accent1"/>
                </a:solidFill>
              </a:rPr>
              <a:t> Hnutí za svobodný </a:t>
            </a:r>
            <a:r>
              <a:rPr lang="cs-CZ" dirty="0" err="1">
                <a:solidFill>
                  <a:schemeClr val="accent1"/>
                </a:solidFill>
              </a:rPr>
              <a:t>Aceh</a:t>
            </a:r>
            <a:r>
              <a:rPr lang="cs-CZ" dirty="0">
                <a:solidFill>
                  <a:schemeClr val="accent1"/>
                </a:solidFill>
              </a:rPr>
              <a:t> (</a:t>
            </a:r>
            <a:r>
              <a:rPr lang="cs-CZ" dirty="0" err="1">
                <a:solidFill>
                  <a:schemeClr val="accent1"/>
                </a:solidFill>
              </a:rPr>
              <a:t>Gerakan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Aceh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Merdeka</a:t>
            </a:r>
            <a:r>
              <a:rPr lang="cs-CZ" dirty="0">
                <a:solidFill>
                  <a:schemeClr val="accent1"/>
                </a:solidFill>
              </a:rPr>
              <a:t>, GAM).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</a:rPr>
              <a:t>Od roku 1990 – změna strategie GAM.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</a:rPr>
              <a:t>1990-1998 – období DOM.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</a:rPr>
              <a:t>Nejintenzivnější fáze konfliktu 1989-1991.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</a:rPr>
              <a:t>1999 – zákon o speciální autonomii pro </a:t>
            </a:r>
            <a:r>
              <a:rPr lang="cs-CZ" dirty="0" err="1">
                <a:solidFill>
                  <a:schemeClr val="accent1"/>
                </a:solidFill>
              </a:rPr>
              <a:t>Aceh</a:t>
            </a:r>
            <a:r>
              <a:rPr lang="cs-CZ" dirty="0">
                <a:solidFill>
                  <a:schemeClr val="accent1"/>
                </a:solidFill>
              </a:rPr>
              <a:t> (platnost 2002).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</a:rPr>
              <a:t>Mírové vyjednávání, květen 2000 Ženevská dohoda.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 </a:t>
            </a:r>
            <a:r>
              <a:rPr lang="cs-CZ" sz="1800" dirty="0">
                <a:solidFill>
                  <a:schemeClr val="accent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lednu 2002 vstoupil v platnost nový zákon o zvláštní autonomii </a:t>
            </a:r>
            <a:r>
              <a:rPr lang="cs-CZ" sz="1800" dirty="0" err="1">
                <a:solidFill>
                  <a:schemeClr val="accent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Acehu</a:t>
            </a:r>
            <a:r>
              <a:rPr lang="cs-CZ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Prosinec 2002, Ženevská dohoda – pozastavení palby a odzbrojení GAM.</a:t>
            </a:r>
            <a:endParaRPr lang="cs-CZ" sz="1800" dirty="0">
              <a:solidFill>
                <a:schemeClr val="accent1"/>
              </a:solidFill>
              <a:effectLst/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</a:rPr>
              <a:t>Květen 2003 – výjimečný stav v </a:t>
            </a:r>
            <a:r>
              <a:rPr lang="cs-CZ" dirty="0" err="1">
                <a:solidFill>
                  <a:schemeClr val="accent1"/>
                </a:solidFill>
              </a:rPr>
              <a:t>Acehu</a:t>
            </a:r>
            <a:r>
              <a:rPr lang="cs-CZ" dirty="0">
                <a:solidFill>
                  <a:schemeClr val="accent1"/>
                </a:solidFill>
              </a:rPr>
              <a:t>, DOM II.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</a:rPr>
              <a:t>Prosinec 2004 – tsunami.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</a:rPr>
              <a:t>15. srpna 2005 – podpis mírové smlouvy – Memorandum o porozumění.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-CZ" dirty="0">
              <a:solidFill>
                <a:schemeClr val="accent1"/>
              </a:solidFill>
            </a:endParaRP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-CZ" dirty="0">
              <a:solidFill>
                <a:schemeClr val="accent1"/>
              </a:solidFill>
            </a:endParaRP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-CZ" dirty="0">
              <a:solidFill>
                <a:schemeClr val="accent1"/>
              </a:solidFill>
            </a:endParaRP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-CZ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-CZ" sz="1800" dirty="0">
              <a:solidFill>
                <a:srgbClr val="20212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-CZ" sz="1800" dirty="0">
              <a:solidFill>
                <a:srgbClr val="20212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" dirty="0"/>
          </a:p>
        </p:txBody>
      </p:sp>
    </p:spTree>
    <p:extLst>
      <p:ext uri="{BB962C8B-B14F-4D97-AF65-F5344CB8AC3E}">
        <p14:creationId xmlns:p14="http://schemas.microsoft.com/office/powerpoint/2010/main" val="3651276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63C661-274D-2957-1491-30EACD7EF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582" y="36409"/>
            <a:ext cx="9301163" cy="801000"/>
          </a:xfrm>
        </p:spPr>
        <p:txBody>
          <a:bodyPr/>
          <a:lstStyle/>
          <a:p>
            <a:pPr algn="ctr"/>
            <a:r>
              <a:rPr lang="cs-CZ" dirty="0"/>
              <a:t>Nová Guinea  - Konflikt v provincii Papua/Západní Papua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2CD3DD-B7B7-4C03-0196-CBDD5CB32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78582" y="581390"/>
            <a:ext cx="8520600" cy="3340200"/>
          </a:xfrm>
        </p:spPr>
        <p:txBody>
          <a:bodyPr/>
          <a:lstStyle/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</a:rPr>
              <a:t>Součást Indonésie od roku 1962/1969.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</a:rPr>
              <a:t>New </a:t>
            </a:r>
            <a:r>
              <a:rPr lang="cs-CZ" dirty="0" err="1">
                <a:solidFill>
                  <a:schemeClr val="accent1"/>
                </a:solidFill>
              </a:rPr>
              <a:t>Yorkská</a:t>
            </a:r>
            <a:r>
              <a:rPr lang="cs-CZ" dirty="0">
                <a:solidFill>
                  <a:schemeClr val="accent1"/>
                </a:solidFill>
              </a:rPr>
              <a:t> dohodo 15. srpna 1962, OSN UNT</a:t>
            </a:r>
            <a:r>
              <a:rPr lang="cs-CZ" dirty="0">
                <a:solidFill>
                  <a:schemeClr val="accent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EA </a:t>
            </a:r>
            <a:r>
              <a:rPr lang="en-US" i="0" dirty="0">
                <a:solidFill>
                  <a:srgbClr val="202122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United Nations Temporary Executive Authority</a:t>
            </a:r>
            <a:r>
              <a:rPr lang="cs-CZ" i="0" dirty="0">
                <a:solidFill>
                  <a:srgbClr val="202122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(1962-1963).</a:t>
            </a:r>
            <a:endParaRPr lang="cs-CZ" dirty="0">
              <a:solidFill>
                <a:schemeClr val="accent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</a:rPr>
              <a:t>Hnutí za svobodnou </a:t>
            </a:r>
            <a:r>
              <a:rPr lang="cs-CZ" dirty="0">
                <a:solidFill>
                  <a:schemeClr val="accent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Papuu - </a:t>
            </a:r>
            <a:r>
              <a:rPr lang="cs-CZ" sz="1800" dirty="0" err="1">
                <a:solidFill>
                  <a:schemeClr val="accent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Times New Roman" panose="02020603050405020304" pitchFamily="18" charset="0"/>
              </a:rPr>
              <a:t>Organisasi</a:t>
            </a:r>
            <a:r>
              <a:rPr lang="cs-CZ" sz="1800" dirty="0">
                <a:solidFill>
                  <a:schemeClr val="accent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Times New Roman" panose="02020603050405020304" pitchFamily="18" charset="0"/>
              </a:rPr>
              <a:t> Papua </a:t>
            </a:r>
            <a:r>
              <a:rPr lang="cs-CZ" sz="1800" dirty="0" err="1">
                <a:solidFill>
                  <a:schemeClr val="accent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Times New Roman" panose="02020603050405020304" pitchFamily="18" charset="0"/>
              </a:rPr>
              <a:t>Merdeka</a:t>
            </a:r>
            <a:r>
              <a:rPr lang="cs-CZ" sz="1800" dirty="0">
                <a:solidFill>
                  <a:schemeClr val="accent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Times New Roman" panose="02020603050405020304" pitchFamily="18" charset="0"/>
              </a:rPr>
              <a:t> (OPM), 196</a:t>
            </a:r>
            <a:r>
              <a:rPr lang="cs-CZ" dirty="0">
                <a:solidFill>
                  <a:schemeClr val="accent1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Times New Roman" panose="02020603050405020304" pitchFamily="18" charset="0"/>
              </a:rPr>
              <a:t>3</a:t>
            </a:r>
            <a:r>
              <a:rPr lang="cs-CZ" sz="1800" dirty="0">
                <a:solidFill>
                  <a:schemeClr val="accent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Times New Roman" panose="02020603050405020304" pitchFamily="18" charset="0"/>
              </a:rPr>
              <a:t>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1969 – </a:t>
            </a:r>
            <a:r>
              <a:rPr lang="cs-CZ" dirty="0" err="1">
                <a:solidFill>
                  <a:schemeClr val="accent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Act</a:t>
            </a:r>
            <a:r>
              <a:rPr lang="cs-CZ" dirty="0">
                <a:solidFill>
                  <a:schemeClr val="accent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lang="cs-CZ" dirty="0" err="1">
                <a:solidFill>
                  <a:schemeClr val="accent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of</a:t>
            </a:r>
            <a:r>
              <a:rPr lang="cs-CZ" dirty="0">
                <a:solidFill>
                  <a:schemeClr val="accent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Free </a:t>
            </a:r>
            <a:r>
              <a:rPr lang="cs-CZ" dirty="0" err="1">
                <a:solidFill>
                  <a:schemeClr val="accent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Choice</a:t>
            </a:r>
            <a:r>
              <a:rPr lang="cs-CZ" dirty="0">
                <a:solidFill>
                  <a:schemeClr val="accent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 err="1">
                <a:solidFill>
                  <a:schemeClr val="accent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Irian</a:t>
            </a:r>
            <a:r>
              <a:rPr lang="cs-CZ" dirty="0">
                <a:solidFill>
                  <a:schemeClr val="accent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lang="cs-CZ" dirty="0" err="1">
                <a:solidFill>
                  <a:schemeClr val="accent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Jaya</a:t>
            </a:r>
            <a:r>
              <a:rPr lang="cs-CZ" dirty="0">
                <a:solidFill>
                  <a:schemeClr val="accent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– 1999, 2002 – autonomní status.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Prosinec 2018 – únos stavebních dělníků a následný útok armády.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Srpen 2019 – Protesty v Papui i na Jávě.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-CZ" dirty="0">
              <a:solidFill>
                <a:schemeClr val="accent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114300">
              <a:lnSpc>
                <a:spcPct val="100000"/>
              </a:lnSpc>
              <a:spcAft>
                <a:spcPts val="0"/>
              </a:spcAft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4CF705-349B-CD61-7607-5CDEE25C8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82" y="3479363"/>
            <a:ext cx="7263581" cy="16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35927"/>
      </p:ext>
    </p:extLst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10319</TotalTime>
  <Words>877</Words>
  <Application>Microsoft Office PowerPoint</Application>
  <PresentationFormat>On-screen Show (16:9)</PresentationFormat>
  <Paragraphs>102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Source Code Pro</vt:lpstr>
      <vt:lpstr>Amatic SC</vt:lpstr>
      <vt:lpstr>Calibri</vt:lpstr>
      <vt:lpstr>Beach Day</vt:lpstr>
      <vt:lpstr>Konflikty v Indonésii</vt:lpstr>
      <vt:lpstr>Indonésie</vt:lpstr>
      <vt:lpstr>Východní Timor</vt:lpstr>
      <vt:lpstr>Aktéři konfliktu</vt:lpstr>
      <vt:lpstr>Konflikt ve východním Timoru</vt:lpstr>
      <vt:lpstr>Konflikt ve východním Timoru</vt:lpstr>
      <vt:lpstr>Aceh</vt:lpstr>
      <vt:lpstr>Konflikt v Acehu</vt:lpstr>
      <vt:lpstr>Nová Guinea  - Konflikt v provincii Papua/Západní Papua</vt:lpstr>
      <vt:lpstr>Neznámější ozbrojená křídla OPM</vt:lpstr>
      <vt:lpstr>Provincie 2003-2022</vt:lpstr>
      <vt:lpstr>Konflikt v provincii Papua/Západní Papua</vt:lpstr>
      <vt:lpstr>PowerPoint Presentation</vt:lpstr>
      <vt:lpstr>Grasberg</vt:lpstr>
      <vt:lpstr>VIDEO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in East Africa: Refugee Issues</dc:title>
  <cp:lastModifiedBy>Lucie Konečná</cp:lastModifiedBy>
  <cp:revision>137</cp:revision>
  <dcterms:modified xsi:type="dcterms:W3CDTF">2024-11-27T10:31:05Z</dcterms:modified>
</cp:coreProperties>
</file>