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7.jpg" ContentType="image/gif"/>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1"/>
  </p:notesMasterIdLst>
  <p:sldIdLst>
    <p:sldId id="256" r:id="rId2"/>
    <p:sldId id="323" r:id="rId3"/>
    <p:sldId id="275" r:id="rId4"/>
    <p:sldId id="276" r:id="rId5"/>
    <p:sldId id="350" r:id="rId6"/>
    <p:sldId id="351" r:id="rId7"/>
    <p:sldId id="289" r:id="rId8"/>
    <p:sldId id="290" r:id="rId9"/>
    <p:sldId id="300" r:id="rId10"/>
    <p:sldId id="291" r:id="rId11"/>
    <p:sldId id="292" r:id="rId12"/>
    <p:sldId id="306" r:id="rId13"/>
    <p:sldId id="349" r:id="rId14"/>
    <p:sldId id="308" r:id="rId15"/>
    <p:sldId id="312" r:id="rId16"/>
    <p:sldId id="307" r:id="rId17"/>
    <p:sldId id="340" r:id="rId18"/>
    <p:sldId id="318" r:id="rId19"/>
    <p:sldId id="316" r:id="rId20"/>
    <p:sldId id="338" r:id="rId21"/>
    <p:sldId id="325" r:id="rId22"/>
    <p:sldId id="326" r:id="rId23"/>
    <p:sldId id="328" r:id="rId24"/>
    <p:sldId id="329" r:id="rId25"/>
    <p:sldId id="327" r:id="rId26"/>
    <p:sldId id="348" r:id="rId27"/>
    <p:sldId id="331" r:id="rId28"/>
    <p:sldId id="352" r:id="rId29"/>
    <p:sldId id="30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23"/>
            <p14:sldId id="275"/>
            <p14:sldId id="276"/>
            <p14:sldId id="350"/>
            <p14:sldId id="351"/>
            <p14:sldId id="289"/>
            <p14:sldId id="290"/>
            <p14:sldId id="300"/>
            <p14:sldId id="291"/>
            <p14:sldId id="292"/>
            <p14:sldId id="306"/>
            <p14:sldId id="349"/>
            <p14:sldId id="308"/>
            <p14:sldId id="312"/>
            <p14:sldId id="307"/>
            <p14:sldId id="340"/>
            <p14:sldId id="318"/>
            <p14:sldId id="316"/>
            <p14:sldId id="338"/>
            <p14:sldId id="325"/>
            <p14:sldId id="326"/>
            <p14:sldId id="328"/>
            <p14:sldId id="329"/>
            <p14:sldId id="327"/>
            <p14:sldId id="348"/>
            <p14:sldId id="331"/>
            <p14:sldId id="352"/>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F1A33F-3ED0-46F0-9B26-899B036F641C}" v="21" dt="2024-12-01T14:46:21.92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89565" autoAdjust="0"/>
  </p:normalViewPr>
  <p:slideViewPr>
    <p:cSldViewPr snapToGrid="0">
      <p:cViewPr varScale="1">
        <p:scale>
          <a:sx n="98" d="100"/>
          <a:sy n="98" d="100"/>
        </p:scale>
        <p:origin x="3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04.12.2024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2</a:t>
            </a:fld>
            <a:endParaRPr lang="cs-CZ"/>
          </a:p>
        </p:txBody>
      </p:sp>
    </p:spTree>
    <p:extLst>
      <p:ext uri="{BB962C8B-B14F-4D97-AF65-F5344CB8AC3E}">
        <p14:creationId xmlns:p14="http://schemas.microsoft.com/office/powerpoint/2010/main" val="3056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12</a:t>
            </a:fld>
            <a:endParaRPr lang="cs-CZ"/>
          </a:p>
        </p:txBody>
      </p:sp>
    </p:spTree>
    <p:extLst>
      <p:ext uri="{BB962C8B-B14F-4D97-AF65-F5344CB8AC3E}">
        <p14:creationId xmlns:p14="http://schemas.microsoft.com/office/powerpoint/2010/main" val="143378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28</a:t>
            </a:fld>
            <a:endParaRPr lang="cs-CZ"/>
          </a:p>
        </p:txBody>
      </p:sp>
    </p:spTree>
    <p:extLst>
      <p:ext uri="{BB962C8B-B14F-4D97-AF65-F5344CB8AC3E}">
        <p14:creationId xmlns:p14="http://schemas.microsoft.com/office/powerpoint/2010/main" val="182893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04.12.2024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04.12.2024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04.12.2024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04.12.2024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04.12.2024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04.12.2024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04.12.2024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04.12.2024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04.12.2024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a:t>Great </a:t>
            </a:r>
            <a:r>
              <a:rPr lang="cs-CZ" sz="6000" b="1" dirty="0" err="1"/>
              <a:t>Lakes</a:t>
            </a:r>
            <a:r>
              <a:rPr lang="cs-CZ" sz="6000" b="1" dirty="0"/>
              <a:t> Region</a:t>
            </a:r>
            <a:br>
              <a:rPr lang="cs-CZ" b="1" dirty="0"/>
            </a:b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cs-CZ" dirty="0"/>
              <a:t>BSSn4457 </a:t>
            </a:r>
            <a:r>
              <a:rPr lang="cs-CZ" dirty="0" err="1"/>
              <a:t>Regional</a:t>
            </a:r>
            <a:r>
              <a:rPr lang="cs-CZ" dirty="0"/>
              <a:t> </a:t>
            </a:r>
            <a:r>
              <a:rPr lang="cs-CZ" dirty="0" err="1"/>
              <a:t>Security</a:t>
            </a:r>
            <a:r>
              <a:rPr lang="cs-CZ" dirty="0"/>
              <a:t> </a:t>
            </a:r>
            <a:r>
              <a:rPr lang="cs-CZ" dirty="0" err="1"/>
              <a:t>Complexes</a:t>
            </a:r>
            <a:r>
              <a:rPr lang="cs-CZ" dirty="0"/>
              <a:t> </a:t>
            </a:r>
          </a:p>
          <a:p>
            <a:r>
              <a:rPr lang="cs-CZ" dirty="0"/>
              <a:t>5/12/2024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34DA0-3C85-4D9A-8BAB-65FAAE3CA1EF}"/>
              </a:ext>
            </a:extLst>
          </p:cNvPr>
          <p:cNvSpPr>
            <a:spLocks noGrp="1"/>
          </p:cNvSpPr>
          <p:nvPr>
            <p:ph type="title"/>
          </p:nvPr>
        </p:nvSpPr>
        <p:spPr>
          <a:xfrm>
            <a:off x="1371600" y="0"/>
            <a:ext cx="9601200" cy="1485900"/>
          </a:xfrm>
        </p:spPr>
        <p:txBody>
          <a:bodyPr/>
          <a:lstStyle/>
          <a:p>
            <a:pPr algn="ctr"/>
            <a:r>
              <a:rPr lang="cs-CZ" dirty="0"/>
              <a:t>Rwanda</a:t>
            </a:r>
          </a:p>
        </p:txBody>
      </p:sp>
      <p:sp>
        <p:nvSpPr>
          <p:cNvPr id="3" name="Zástupný obsah 2">
            <a:extLst>
              <a:ext uri="{FF2B5EF4-FFF2-40B4-BE49-F238E27FC236}">
                <a16:creationId xmlns:a16="http://schemas.microsoft.com/office/drawing/2014/main" id="{EE7FBB2E-238F-4BA3-8FF5-E79B10B473B6}"/>
              </a:ext>
            </a:extLst>
          </p:cNvPr>
          <p:cNvSpPr>
            <a:spLocks noGrp="1"/>
          </p:cNvSpPr>
          <p:nvPr>
            <p:ph idx="1"/>
          </p:nvPr>
        </p:nvSpPr>
        <p:spPr>
          <a:xfrm>
            <a:off x="844826" y="657922"/>
            <a:ext cx="9601200" cy="6086142"/>
          </a:xfrm>
        </p:spPr>
        <p:txBody>
          <a:bodyPr>
            <a:normAutofit/>
          </a:bodyPr>
          <a:lstStyle/>
          <a:p>
            <a:r>
              <a:rPr lang="cs-CZ" dirty="0"/>
              <a:t>14 mil </a:t>
            </a:r>
            <a:r>
              <a:rPr lang="cs-CZ" dirty="0" err="1"/>
              <a:t>inhabitants</a:t>
            </a:r>
            <a:r>
              <a:rPr lang="cs-CZ" dirty="0"/>
              <a:t>, </a:t>
            </a:r>
            <a:r>
              <a:rPr lang="cs-CZ" b="0" i="0" dirty="0">
                <a:solidFill>
                  <a:schemeClr val="tx1"/>
                </a:solidFill>
                <a:effectLst/>
                <a:latin typeface="+mj-lt"/>
              </a:rPr>
              <a:t>Protestant 49.5%,</a:t>
            </a:r>
            <a:r>
              <a:rPr lang="en-US" b="0" i="0" dirty="0">
                <a:solidFill>
                  <a:schemeClr val="tx1"/>
                </a:solidFill>
                <a:effectLst/>
                <a:latin typeface="+mj-lt"/>
              </a:rPr>
              <a:t>Roman Catholic 43.7%, Muslim 2%</a:t>
            </a:r>
            <a:endParaRPr lang="cs-CZ" b="0" i="0" dirty="0">
              <a:solidFill>
                <a:schemeClr val="tx1"/>
              </a:solidFill>
              <a:effectLst/>
              <a:latin typeface="+mj-lt"/>
            </a:endParaRPr>
          </a:p>
          <a:p>
            <a:r>
              <a:rPr lang="cs-CZ" dirty="0" err="1">
                <a:solidFill>
                  <a:schemeClr val="tx1"/>
                </a:solidFill>
                <a:latin typeface="+mj-lt"/>
              </a:rPr>
              <a:t>Independence</a:t>
            </a:r>
            <a:r>
              <a:rPr lang="cs-CZ" dirty="0">
                <a:solidFill>
                  <a:schemeClr val="tx1"/>
                </a:solidFill>
                <a:latin typeface="+mj-lt"/>
              </a:rPr>
              <a:t> 1962, </a:t>
            </a:r>
            <a:r>
              <a:rPr lang="cs-CZ" dirty="0">
                <a:effectLst/>
                <a:latin typeface="+mj-lt"/>
                <a:ea typeface="Calibri" panose="020F0502020204030204" pitchFamily="34" charset="0"/>
                <a:cs typeface="Times New Roman" panose="02020603050405020304" pitchFamily="18" charset="0"/>
              </a:rPr>
              <a:t>MDR-</a:t>
            </a:r>
            <a:r>
              <a:rPr lang="cs-CZ" dirty="0" err="1">
                <a:effectLst/>
                <a:latin typeface="+mj-lt"/>
                <a:ea typeface="Calibri" panose="020F0502020204030204" pitchFamily="34" charset="0"/>
                <a:cs typeface="Times New Roman" panose="02020603050405020304" pitchFamily="18" charset="0"/>
              </a:rPr>
              <a:t>Parmehutu</a:t>
            </a:r>
            <a:endParaRPr lang="cs-CZ" dirty="0">
              <a:latin typeface="+mj-lt"/>
              <a:ea typeface="Calibri" panose="020F0502020204030204" pitchFamily="34" charset="0"/>
              <a:cs typeface="Times New Roman" panose="02020603050405020304" pitchFamily="18" charset="0"/>
            </a:endParaRPr>
          </a:p>
          <a:p>
            <a:r>
              <a:rPr lang="en-US" dirty="0">
                <a:solidFill>
                  <a:schemeClr val="tx1"/>
                </a:solidFill>
                <a:latin typeface="+mj-lt"/>
              </a:rPr>
              <a:t>The National Revolutionary Movement for</a:t>
            </a:r>
            <a:r>
              <a:rPr lang="cs-CZ" dirty="0">
                <a:solidFill>
                  <a:schemeClr val="tx1"/>
                </a:solidFill>
                <a:latin typeface="+mj-lt"/>
              </a:rPr>
              <a:t> </a:t>
            </a:r>
            <a:r>
              <a:rPr lang="en-US" dirty="0">
                <a:solidFill>
                  <a:schemeClr val="tx1"/>
                </a:solidFill>
                <a:latin typeface="+mj-lt"/>
              </a:rPr>
              <a:t>Development </a:t>
            </a:r>
            <a:r>
              <a:rPr lang="cs-CZ" dirty="0">
                <a:solidFill>
                  <a:schemeClr val="tx1"/>
                </a:solidFill>
                <a:latin typeface="+mj-lt"/>
              </a:rPr>
              <a:t>                                                  </a:t>
            </a:r>
            <a:r>
              <a:rPr lang="en-US" dirty="0">
                <a:solidFill>
                  <a:schemeClr val="tx1"/>
                </a:solidFill>
                <a:latin typeface="+mj-lt"/>
              </a:rPr>
              <a:t>(MRND) was the ruling political party of Rwanda </a:t>
            </a:r>
            <a:r>
              <a:rPr lang="cs-CZ" dirty="0">
                <a:solidFill>
                  <a:schemeClr val="tx1"/>
                </a:solidFill>
                <a:latin typeface="+mj-lt"/>
              </a:rPr>
              <a:t>                                                       </a:t>
            </a:r>
            <a:r>
              <a:rPr lang="en-US" dirty="0">
                <a:solidFill>
                  <a:schemeClr val="tx1"/>
                </a:solidFill>
                <a:latin typeface="+mj-lt"/>
              </a:rPr>
              <a:t>from 1975 to 1994 under President </a:t>
            </a:r>
            <a:r>
              <a:rPr lang="en-US" dirty="0" err="1">
                <a:solidFill>
                  <a:schemeClr val="tx1"/>
                </a:solidFill>
                <a:latin typeface="+mj-lt"/>
              </a:rPr>
              <a:t>Juvénal</a:t>
            </a:r>
            <a:r>
              <a:rPr lang="en-US" dirty="0">
                <a:solidFill>
                  <a:schemeClr val="tx1"/>
                </a:solidFill>
                <a:latin typeface="+mj-lt"/>
              </a:rPr>
              <a:t> Habyarimana</a:t>
            </a:r>
            <a:endParaRPr lang="cs-CZ" dirty="0">
              <a:solidFill>
                <a:schemeClr val="tx1"/>
              </a:solidFill>
              <a:latin typeface="+mj-lt"/>
            </a:endParaRPr>
          </a:p>
          <a:p>
            <a:r>
              <a:rPr lang="cs-CZ" dirty="0">
                <a:solidFill>
                  <a:schemeClr val="tx1"/>
                </a:solidFill>
                <a:latin typeface="+mj-lt"/>
              </a:rPr>
              <a:t>Civil </a:t>
            </a:r>
            <a:r>
              <a:rPr lang="cs-CZ" dirty="0" err="1">
                <a:solidFill>
                  <a:schemeClr val="tx1"/>
                </a:solidFill>
                <a:latin typeface="+mj-lt"/>
              </a:rPr>
              <a:t>war</a:t>
            </a:r>
            <a:r>
              <a:rPr lang="cs-CZ" dirty="0">
                <a:solidFill>
                  <a:schemeClr val="tx1"/>
                </a:solidFill>
                <a:latin typeface="+mj-lt"/>
              </a:rPr>
              <a:t> 1990-1994 (RPF – </a:t>
            </a:r>
            <a:r>
              <a:rPr lang="cs-CZ" dirty="0" err="1">
                <a:solidFill>
                  <a:schemeClr val="tx1"/>
                </a:solidFill>
                <a:latin typeface="+mj-lt"/>
              </a:rPr>
              <a:t>Rwandan</a:t>
            </a:r>
            <a:r>
              <a:rPr lang="cs-CZ" dirty="0">
                <a:solidFill>
                  <a:schemeClr val="tx1"/>
                </a:solidFill>
                <a:latin typeface="+mj-lt"/>
              </a:rPr>
              <a:t> </a:t>
            </a:r>
            <a:r>
              <a:rPr lang="cs-CZ" dirty="0" err="1">
                <a:solidFill>
                  <a:schemeClr val="tx1"/>
                </a:solidFill>
                <a:latin typeface="+mj-lt"/>
              </a:rPr>
              <a:t>Patriotic</a:t>
            </a:r>
            <a:r>
              <a:rPr lang="cs-CZ" dirty="0">
                <a:solidFill>
                  <a:schemeClr val="tx1"/>
                </a:solidFill>
                <a:latin typeface="+mj-lt"/>
              </a:rPr>
              <a:t> Front)</a:t>
            </a:r>
          </a:p>
          <a:p>
            <a:r>
              <a:rPr lang="cs-CZ" dirty="0" err="1">
                <a:solidFill>
                  <a:schemeClr val="tx1"/>
                </a:solidFill>
                <a:latin typeface="+mj-lt"/>
              </a:rPr>
              <a:t>Genocide</a:t>
            </a:r>
            <a:r>
              <a:rPr lang="cs-CZ" dirty="0">
                <a:solidFill>
                  <a:schemeClr val="tx1"/>
                </a:solidFill>
                <a:latin typeface="+mj-lt"/>
              </a:rPr>
              <a:t> 1994 </a:t>
            </a:r>
            <a:r>
              <a:rPr lang="cs-CZ" dirty="0">
                <a:solidFill>
                  <a:srgbClr val="000000"/>
                </a:solidFill>
                <a:effectLst/>
                <a:latin typeface="+mj-lt"/>
                <a:ea typeface="Calibri" panose="020F0502020204030204" pitchFamily="34" charset="0"/>
              </a:rPr>
              <a:t>(</a:t>
            </a:r>
            <a:r>
              <a:rPr lang="cs-CZ" dirty="0" err="1">
                <a:solidFill>
                  <a:srgbClr val="000000"/>
                </a:solidFill>
                <a:effectLst/>
                <a:latin typeface="+mj-lt"/>
                <a:ea typeface="Calibri" panose="020F0502020204030204" pitchFamily="34" charset="0"/>
              </a:rPr>
              <a:t>Interahamwe</a:t>
            </a:r>
            <a:r>
              <a:rPr lang="cs-CZ" dirty="0">
                <a:solidFill>
                  <a:srgbClr val="000000"/>
                </a:solidFill>
                <a:effectLst/>
                <a:latin typeface="+mj-lt"/>
                <a:ea typeface="Calibri" panose="020F0502020204030204" pitchFamily="34" charset="0"/>
              </a:rPr>
              <a:t>, </a:t>
            </a:r>
            <a:r>
              <a:rPr lang="cs-CZ" dirty="0" err="1">
                <a:solidFill>
                  <a:srgbClr val="000000"/>
                </a:solidFill>
                <a:effectLst/>
                <a:latin typeface="+mj-lt"/>
                <a:ea typeface="Calibri" panose="020F0502020204030204" pitchFamily="34" charset="0"/>
              </a:rPr>
              <a:t>Impuzamugambi</a:t>
            </a:r>
            <a:r>
              <a:rPr lang="cs-CZ" dirty="0">
                <a:solidFill>
                  <a:srgbClr val="000000"/>
                </a:solidFill>
                <a:effectLst/>
                <a:latin typeface="+mj-lt"/>
                <a:ea typeface="Calibri" panose="020F0502020204030204" pitchFamily="34" charset="0"/>
              </a:rPr>
              <a:t> </a:t>
            </a:r>
            <a:r>
              <a:rPr lang="cs-CZ" dirty="0">
                <a:solidFill>
                  <a:schemeClr val="tx1"/>
                </a:solidFill>
                <a:latin typeface="+mj-lt"/>
                <a:ea typeface="Calibri" panose="020F0502020204030204" pitchFamily="34" charset="0"/>
              </a:rPr>
              <a:t>                                                                     </a:t>
            </a:r>
            <a:r>
              <a:rPr lang="cs-CZ" dirty="0">
                <a:solidFill>
                  <a:schemeClr val="tx1"/>
                </a:solidFill>
                <a:effectLst/>
                <a:latin typeface="+mj-lt"/>
                <a:ea typeface="Calibri" panose="020F0502020204030204" pitchFamily="34" charset="0"/>
              </a:rPr>
              <a:t>x </a:t>
            </a:r>
            <a:r>
              <a:rPr lang="cs-CZ" dirty="0" err="1">
                <a:solidFill>
                  <a:srgbClr val="000000"/>
                </a:solidFill>
                <a:effectLst/>
                <a:latin typeface="+mj-lt"/>
                <a:ea typeface="Calibri" panose="020F0502020204030204" pitchFamily="34" charset="0"/>
              </a:rPr>
              <a:t>Inkotanyi</a:t>
            </a:r>
            <a:r>
              <a:rPr lang="cs-CZ" dirty="0">
                <a:solidFill>
                  <a:srgbClr val="000000"/>
                </a:solidFill>
                <a:effectLst/>
                <a:latin typeface="+mj-lt"/>
                <a:ea typeface="Calibri" panose="020F0502020204030204" pitchFamily="34" charset="0"/>
              </a:rPr>
              <a:t>)</a:t>
            </a:r>
            <a:endParaRPr lang="cs-CZ" dirty="0">
              <a:solidFill>
                <a:schemeClr val="tx1"/>
              </a:solidFill>
              <a:latin typeface="+mj-lt"/>
            </a:endParaRPr>
          </a:p>
          <a:p>
            <a:r>
              <a:rPr lang="en-US" dirty="0">
                <a:solidFill>
                  <a:schemeClr val="tx1"/>
                </a:solidFill>
                <a:latin typeface="+mj-lt"/>
              </a:rPr>
              <a:t>Involvement in the first</a:t>
            </a:r>
            <a:r>
              <a:rPr lang="cs-CZ" dirty="0">
                <a:solidFill>
                  <a:schemeClr val="tx1"/>
                </a:solidFill>
                <a:latin typeface="+mj-lt"/>
              </a:rPr>
              <a:t> </a:t>
            </a:r>
            <a:r>
              <a:rPr lang="en-US" dirty="0">
                <a:solidFill>
                  <a:schemeClr val="tx1"/>
                </a:solidFill>
                <a:latin typeface="+mj-lt"/>
              </a:rPr>
              <a:t>and second civil wars in the DRC</a:t>
            </a:r>
            <a:endParaRPr lang="cs-CZ" dirty="0">
              <a:solidFill>
                <a:schemeClr val="tx1"/>
              </a:solidFill>
              <a:latin typeface="+mj-lt"/>
            </a:endParaRPr>
          </a:p>
          <a:p>
            <a:pPr marL="0" indent="0">
              <a:buNone/>
            </a:pPr>
            <a:endParaRPr lang="cs-CZ" dirty="0">
              <a:solidFill>
                <a:schemeClr val="tx1"/>
              </a:solidFill>
              <a:latin typeface="+mj-lt"/>
            </a:endParaRPr>
          </a:p>
          <a:p>
            <a:endParaRPr lang="cs-CZ" dirty="0">
              <a:solidFill>
                <a:schemeClr val="tx1"/>
              </a:solidFill>
              <a:latin typeface="+mj-lt"/>
            </a:endParaRPr>
          </a:p>
        </p:txBody>
      </p:sp>
      <p:pic>
        <p:nvPicPr>
          <p:cNvPr id="5" name="Obrázek 4">
            <a:extLst>
              <a:ext uri="{FF2B5EF4-FFF2-40B4-BE49-F238E27FC236}">
                <a16:creationId xmlns:a16="http://schemas.microsoft.com/office/drawing/2014/main" id="{F92933D4-C303-42C5-AFD3-AB77631E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388" y="1401416"/>
            <a:ext cx="4600612" cy="5342647"/>
          </a:xfrm>
          <a:prstGeom prst="rect">
            <a:avLst/>
          </a:prstGeom>
        </p:spPr>
      </p:pic>
      <p:pic>
        <p:nvPicPr>
          <p:cNvPr id="6" name="Obrázek 5">
            <a:extLst>
              <a:ext uri="{FF2B5EF4-FFF2-40B4-BE49-F238E27FC236}">
                <a16:creationId xmlns:a16="http://schemas.microsoft.com/office/drawing/2014/main" id="{7E98CEE5-E5D1-E542-51C4-929783DF8C2B}"/>
              </a:ext>
            </a:extLst>
          </p:cNvPr>
          <p:cNvPicPr>
            <a:picLocks noChangeAspect="1"/>
          </p:cNvPicPr>
          <p:nvPr/>
        </p:nvPicPr>
        <p:blipFill>
          <a:blip r:embed="rId3"/>
          <a:srcRect t="6351"/>
          <a:stretch/>
        </p:blipFill>
        <p:spPr>
          <a:xfrm>
            <a:off x="5074882" y="4403230"/>
            <a:ext cx="2530059" cy="2340833"/>
          </a:xfrm>
          <a:prstGeom prst="rect">
            <a:avLst/>
          </a:prstGeom>
        </p:spPr>
      </p:pic>
    </p:spTree>
    <p:extLst>
      <p:ext uri="{BB962C8B-B14F-4D97-AF65-F5344CB8AC3E}">
        <p14:creationId xmlns:p14="http://schemas.microsoft.com/office/powerpoint/2010/main" val="363143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24E050-5DEC-4AA8-A5E7-EDED32F36515}"/>
              </a:ext>
            </a:extLst>
          </p:cNvPr>
          <p:cNvSpPr>
            <a:spLocks noGrp="1"/>
          </p:cNvSpPr>
          <p:nvPr>
            <p:ph type="title"/>
          </p:nvPr>
        </p:nvSpPr>
        <p:spPr>
          <a:xfrm>
            <a:off x="1295400" y="0"/>
            <a:ext cx="9601200" cy="1485900"/>
          </a:xfrm>
        </p:spPr>
        <p:txBody>
          <a:bodyPr/>
          <a:lstStyle/>
          <a:p>
            <a:pPr algn="ctr"/>
            <a:r>
              <a:rPr lang="en-US" dirty="0"/>
              <a:t>Tanzania</a:t>
            </a:r>
          </a:p>
        </p:txBody>
      </p:sp>
      <p:sp>
        <p:nvSpPr>
          <p:cNvPr id="3" name="Zástupný obsah 2">
            <a:extLst>
              <a:ext uri="{FF2B5EF4-FFF2-40B4-BE49-F238E27FC236}">
                <a16:creationId xmlns:a16="http://schemas.microsoft.com/office/drawing/2014/main" id="{FDBF18D4-055B-4E5F-BA23-A91338C80D7B}"/>
              </a:ext>
            </a:extLst>
          </p:cNvPr>
          <p:cNvSpPr>
            <a:spLocks noGrp="1"/>
          </p:cNvSpPr>
          <p:nvPr>
            <p:ph idx="1"/>
          </p:nvPr>
        </p:nvSpPr>
        <p:spPr>
          <a:xfrm>
            <a:off x="858982" y="521237"/>
            <a:ext cx="7588827" cy="3581400"/>
          </a:xfrm>
        </p:spPr>
        <p:txBody>
          <a:bodyPr/>
          <a:lstStyle/>
          <a:p>
            <a:r>
              <a:rPr lang="cs-CZ" dirty="0"/>
              <a:t>67 mil </a:t>
            </a:r>
            <a:r>
              <a:rPr lang="cs-CZ" dirty="0" err="1"/>
              <a:t>inhabitants</a:t>
            </a:r>
            <a:r>
              <a:rPr lang="cs-CZ" dirty="0"/>
              <a:t>, </a:t>
            </a:r>
            <a:r>
              <a:rPr lang="cs-CZ" b="0" i="0" dirty="0">
                <a:solidFill>
                  <a:schemeClr val="tx1"/>
                </a:solidFill>
                <a:effectLst/>
                <a:latin typeface="+mj-lt"/>
              </a:rPr>
              <a:t>Christian 61.4%, Muslim 35.2%</a:t>
            </a:r>
          </a:p>
          <a:p>
            <a:r>
              <a:rPr lang="cs-CZ" dirty="0" err="1">
                <a:solidFill>
                  <a:schemeClr val="tx1"/>
                </a:solidFill>
                <a:latin typeface="+mj-lt"/>
              </a:rPr>
              <a:t>Independence</a:t>
            </a:r>
            <a:r>
              <a:rPr lang="cs-CZ" dirty="0">
                <a:solidFill>
                  <a:schemeClr val="tx1"/>
                </a:solidFill>
                <a:latin typeface="+mj-lt"/>
              </a:rPr>
              <a:t> 1961, </a:t>
            </a:r>
            <a:r>
              <a:rPr lang="cs-CZ" dirty="0" err="1">
                <a:solidFill>
                  <a:schemeClr val="tx1"/>
                </a:solidFill>
                <a:latin typeface="+mj-lt"/>
              </a:rPr>
              <a:t>Creation</a:t>
            </a:r>
            <a:r>
              <a:rPr lang="cs-CZ" dirty="0">
                <a:solidFill>
                  <a:schemeClr val="tx1"/>
                </a:solidFill>
                <a:latin typeface="+mj-lt"/>
              </a:rPr>
              <a:t> </a:t>
            </a:r>
            <a:r>
              <a:rPr lang="cs-CZ" dirty="0" err="1">
                <a:solidFill>
                  <a:schemeClr val="tx1"/>
                </a:solidFill>
                <a:latin typeface="+mj-lt"/>
              </a:rPr>
              <a:t>of</a:t>
            </a:r>
            <a:r>
              <a:rPr lang="cs-CZ" dirty="0">
                <a:solidFill>
                  <a:schemeClr val="tx1"/>
                </a:solidFill>
                <a:latin typeface="+mj-lt"/>
              </a:rPr>
              <a:t> </a:t>
            </a:r>
            <a:r>
              <a:rPr lang="cs-CZ" dirty="0"/>
              <a:t>United Republic </a:t>
            </a:r>
            <a:r>
              <a:rPr lang="cs-CZ" dirty="0" err="1"/>
              <a:t>of</a:t>
            </a:r>
            <a:r>
              <a:rPr lang="cs-CZ" dirty="0"/>
              <a:t> </a:t>
            </a:r>
            <a:r>
              <a:rPr lang="cs-CZ" dirty="0" err="1"/>
              <a:t>Tanzania</a:t>
            </a:r>
            <a:r>
              <a:rPr lang="cs-CZ" dirty="0">
                <a:solidFill>
                  <a:schemeClr val="tx1"/>
                </a:solidFill>
                <a:latin typeface="+mj-lt"/>
              </a:rPr>
              <a:t> 1964</a:t>
            </a:r>
          </a:p>
          <a:p>
            <a:r>
              <a:rPr lang="cs-CZ" dirty="0">
                <a:solidFill>
                  <a:schemeClr val="tx1"/>
                </a:solidFill>
                <a:latin typeface="+mj-lt"/>
              </a:rPr>
              <a:t>Kagera </a:t>
            </a:r>
            <a:r>
              <a:rPr lang="cs-CZ" dirty="0" err="1">
                <a:solidFill>
                  <a:schemeClr val="tx1"/>
                </a:solidFill>
                <a:latin typeface="+mj-lt"/>
              </a:rPr>
              <a:t>war</a:t>
            </a:r>
            <a:r>
              <a:rPr lang="cs-CZ" dirty="0">
                <a:solidFill>
                  <a:schemeClr val="tx1"/>
                </a:solidFill>
                <a:latin typeface="+mj-lt"/>
              </a:rPr>
              <a:t> 1978-1979</a:t>
            </a:r>
          </a:p>
          <a:p>
            <a:r>
              <a:rPr lang="cs-CZ" dirty="0">
                <a:solidFill>
                  <a:schemeClr val="tx1"/>
                </a:solidFill>
                <a:latin typeface="+mj-lt"/>
              </a:rPr>
              <a:t>New </a:t>
            </a:r>
            <a:r>
              <a:rPr lang="cs-CZ" dirty="0" err="1">
                <a:solidFill>
                  <a:schemeClr val="tx1"/>
                </a:solidFill>
                <a:latin typeface="+mj-lt"/>
              </a:rPr>
              <a:t>capital</a:t>
            </a:r>
            <a:r>
              <a:rPr lang="cs-CZ" dirty="0">
                <a:solidFill>
                  <a:schemeClr val="tx1"/>
                </a:solidFill>
                <a:latin typeface="+mj-lt"/>
              </a:rPr>
              <a:t> city Dodoma</a:t>
            </a:r>
          </a:p>
          <a:p>
            <a:r>
              <a:rPr lang="cs-CZ" dirty="0">
                <a:solidFill>
                  <a:schemeClr val="tx1"/>
                </a:solidFill>
                <a:latin typeface="+mj-lt"/>
              </a:rPr>
              <a:t>John </a:t>
            </a:r>
            <a:r>
              <a:rPr lang="cs-CZ" dirty="0" err="1">
                <a:solidFill>
                  <a:schemeClr val="tx1"/>
                </a:solidFill>
                <a:latin typeface="+mj-lt"/>
              </a:rPr>
              <a:t>Magufuli</a:t>
            </a:r>
            <a:r>
              <a:rPr lang="cs-CZ" dirty="0">
                <a:solidFill>
                  <a:schemeClr val="tx1"/>
                </a:solidFill>
                <a:latin typeface="+mj-lt"/>
              </a:rPr>
              <a:t> x </a:t>
            </a:r>
            <a:r>
              <a:rPr lang="cs-CZ" dirty="0" err="1">
                <a:solidFill>
                  <a:schemeClr val="tx1"/>
                </a:solidFill>
                <a:latin typeface="+mj-lt"/>
              </a:rPr>
              <a:t>Samia</a:t>
            </a:r>
            <a:r>
              <a:rPr lang="cs-CZ" dirty="0">
                <a:solidFill>
                  <a:schemeClr val="tx1"/>
                </a:solidFill>
                <a:latin typeface="+mj-lt"/>
              </a:rPr>
              <a:t> </a:t>
            </a:r>
            <a:r>
              <a:rPr lang="cs-CZ" dirty="0" err="1">
                <a:solidFill>
                  <a:schemeClr val="tx1"/>
                </a:solidFill>
                <a:latin typeface="+mj-lt"/>
              </a:rPr>
              <a:t>Saluhu</a:t>
            </a:r>
            <a:r>
              <a:rPr lang="cs-CZ" dirty="0">
                <a:solidFill>
                  <a:schemeClr val="tx1"/>
                </a:solidFill>
                <a:latin typeface="+mj-lt"/>
              </a:rPr>
              <a:t> Hassan</a:t>
            </a:r>
          </a:p>
          <a:p>
            <a:r>
              <a:rPr lang="cs-CZ" dirty="0" err="1">
                <a:solidFill>
                  <a:schemeClr val="tx1"/>
                </a:solidFill>
                <a:latin typeface="+mj-lt"/>
              </a:rPr>
              <a:t>Chama</a:t>
            </a:r>
            <a:r>
              <a:rPr lang="cs-CZ" dirty="0">
                <a:solidFill>
                  <a:schemeClr val="tx1"/>
                </a:solidFill>
                <a:latin typeface="+mj-lt"/>
              </a:rPr>
              <a:t> Cha </a:t>
            </a:r>
            <a:r>
              <a:rPr lang="cs-CZ" dirty="0" err="1">
                <a:solidFill>
                  <a:schemeClr val="tx1"/>
                </a:solidFill>
                <a:latin typeface="+mj-lt"/>
              </a:rPr>
              <a:t>Mapinduzi</a:t>
            </a:r>
            <a:r>
              <a:rPr lang="cs-CZ" dirty="0">
                <a:solidFill>
                  <a:schemeClr val="tx1"/>
                </a:solidFill>
                <a:latin typeface="+mj-lt"/>
              </a:rPr>
              <a:t> (Tanganyika </a:t>
            </a:r>
            <a:r>
              <a:rPr lang="cs-CZ" dirty="0" err="1">
                <a:solidFill>
                  <a:schemeClr val="tx1"/>
                </a:solidFill>
                <a:latin typeface="+mj-lt"/>
              </a:rPr>
              <a:t>African</a:t>
            </a:r>
            <a:r>
              <a:rPr lang="cs-CZ" dirty="0">
                <a:solidFill>
                  <a:schemeClr val="tx1"/>
                </a:solidFill>
                <a:latin typeface="+mj-lt"/>
              </a:rPr>
              <a:t> </a:t>
            </a:r>
            <a:r>
              <a:rPr lang="cs-CZ" dirty="0" err="1">
                <a:solidFill>
                  <a:schemeClr val="tx1"/>
                </a:solidFill>
                <a:latin typeface="+mj-lt"/>
              </a:rPr>
              <a:t>National</a:t>
            </a:r>
            <a:r>
              <a:rPr lang="cs-CZ" dirty="0">
                <a:solidFill>
                  <a:schemeClr val="tx1"/>
                </a:solidFill>
                <a:latin typeface="+mj-lt"/>
              </a:rPr>
              <a:t> Union (TANU) + Afro-</a:t>
            </a:r>
            <a:r>
              <a:rPr lang="cs-CZ" dirty="0" err="1">
                <a:solidFill>
                  <a:schemeClr val="tx1"/>
                </a:solidFill>
                <a:latin typeface="+mj-lt"/>
              </a:rPr>
              <a:t>Shirazi</a:t>
            </a:r>
            <a:r>
              <a:rPr lang="cs-CZ" dirty="0">
                <a:solidFill>
                  <a:schemeClr val="tx1"/>
                </a:solidFill>
                <a:latin typeface="+mj-lt"/>
              </a:rPr>
              <a:t> Party)</a:t>
            </a:r>
          </a:p>
          <a:p>
            <a:endParaRPr lang="cs-CZ" dirty="0">
              <a:solidFill>
                <a:schemeClr val="tx1"/>
              </a:solidFill>
              <a:latin typeface="+mj-lt"/>
            </a:endParaRPr>
          </a:p>
          <a:p>
            <a:endParaRPr lang="cs-CZ" dirty="0">
              <a:solidFill>
                <a:schemeClr val="tx1"/>
              </a:solidFill>
              <a:latin typeface="+mj-lt"/>
            </a:endParaRPr>
          </a:p>
        </p:txBody>
      </p:sp>
      <p:pic>
        <p:nvPicPr>
          <p:cNvPr id="5" name="Obrázek 4">
            <a:extLst>
              <a:ext uri="{FF2B5EF4-FFF2-40B4-BE49-F238E27FC236}">
                <a16:creationId xmlns:a16="http://schemas.microsoft.com/office/drawing/2014/main" id="{B0D18AB8-A788-4090-BC9F-4F3794BBE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2539308"/>
            <a:ext cx="3962400" cy="4318692"/>
          </a:xfrm>
          <a:prstGeom prst="rect">
            <a:avLst/>
          </a:prstGeom>
        </p:spPr>
      </p:pic>
      <p:pic>
        <p:nvPicPr>
          <p:cNvPr id="7" name="Obrázek 6">
            <a:extLst>
              <a:ext uri="{FF2B5EF4-FFF2-40B4-BE49-F238E27FC236}">
                <a16:creationId xmlns:a16="http://schemas.microsoft.com/office/drawing/2014/main" id="{22F17767-10A1-4B15-B0FB-03AD705D1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52" y="3429000"/>
            <a:ext cx="3682148" cy="3429000"/>
          </a:xfrm>
          <a:prstGeom prst="rect">
            <a:avLst/>
          </a:prstGeom>
        </p:spPr>
      </p:pic>
    </p:spTree>
    <p:extLst>
      <p:ext uri="{BB962C8B-B14F-4D97-AF65-F5344CB8AC3E}">
        <p14:creationId xmlns:p14="http://schemas.microsoft.com/office/powerpoint/2010/main" val="124042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0D7A81-5CEB-2DFA-B57E-2B0A6B4B2A02}"/>
              </a:ext>
            </a:extLst>
          </p:cNvPr>
          <p:cNvSpPr>
            <a:spLocks noGrp="1"/>
          </p:cNvSpPr>
          <p:nvPr>
            <p:ph type="title"/>
          </p:nvPr>
        </p:nvSpPr>
        <p:spPr>
          <a:xfrm>
            <a:off x="1096179" y="0"/>
            <a:ext cx="9601200" cy="1485900"/>
          </a:xfrm>
        </p:spPr>
        <p:txBody>
          <a:bodyPr/>
          <a:lstStyle/>
          <a:p>
            <a:pPr algn="ctr"/>
            <a:r>
              <a:rPr lang="cs-CZ" dirty="0"/>
              <a:t>DRC</a:t>
            </a:r>
          </a:p>
        </p:txBody>
      </p:sp>
      <p:sp>
        <p:nvSpPr>
          <p:cNvPr id="3" name="Zástupný obsah 2">
            <a:extLst>
              <a:ext uri="{FF2B5EF4-FFF2-40B4-BE49-F238E27FC236}">
                <a16:creationId xmlns:a16="http://schemas.microsoft.com/office/drawing/2014/main" id="{8CBE60CA-0177-F793-6D9A-A03775EE3A9D}"/>
              </a:ext>
            </a:extLst>
          </p:cNvPr>
          <p:cNvSpPr>
            <a:spLocks noGrp="1"/>
          </p:cNvSpPr>
          <p:nvPr>
            <p:ph idx="1"/>
          </p:nvPr>
        </p:nvSpPr>
        <p:spPr>
          <a:xfrm>
            <a:off x="798723" y="630593"/>
            <a:ext cx="8895995" cy="3806114"/>
          </a:xfrm>
        </p:spPr>
        <p:txBody>
          <a:bodyPr>
            <a:normAutofit lnSpcReduction="10000"/>
          </a:bodyPr>
          <a:lstStyle/>
          <a:p>
            <a:r>
              <a:rPr lang="cs-CZ" dirty="0"/>
              <a:t>102 mil </a:t>
            </a:r>
            <a:r>
              <a:rPr lang="cs-CZ" dirty="0" err="1"/>
              <a:t>inhabitants</a:t>
            </a:r>
            <a:r>
              <a:rPr lang="cs-CZ" dirty="0"/>
              <a:t>, </a:t>
            </a:r>
            <a:r>
              <a:rPr lang="cs-CZ" dirty="0" err="1"/>
              <a:t>Christians</a:t>
            </a:r>
            <a:r>
              <a:rPr lang="cs-CZ" dirty="0"/>
              <a:t> </a:t>
            </a:r>
            <a:r>
              <a:rPr lang="cs-CZ" dirty="0" err="1"/>
              <a:t>constituted</a:t>
            </a:r>
            <a:r>
              <a:rPr lang="cs-CZ" dirty="0"/>
              <a:t> 93.7%</a:t>
            </a:r>
          </a:p>
          <a:p>
            <a:r>
              <a:rPr lang="cs-CZ" dirty="0" err="1">
                <a:solidFill>
                  <a:schemeClr val="tx1"/>
                </a:solidFill>
              </a:rPr>
              <a:t>Independence</a:t>
            </a:r>
            <a:r>
              <a:rPr lang="cs-CZ" dirty="0">
                <a:solidFill>
                  <a:schemeClr val="tx1"/>
                </a:solidFill>
              </a:rPr>
              <a:t> 1960</a:t>
            </a:r>
          </a:p>
          <a:p>
            <a:r>
              <a:rPr lang="cs-CZ" dirty="0" err="1">
                <a:solidFill>
                  <a:schemeClr val="tx1"/>
                </a:solidFill>
              </a:rPr>
              <a:t>First</a:t>
            </a:r>
            <a:r>
              <a:rPr lang="cs-CZ" dirty="0">
                <a:solidFill>
                  <a:schemeClr val="tx1"/>
                </a:solidFill>
              </a:rPr>
              <a:t> civil </a:t>
            </a:r>
            <a:r>
              <a:rPr lang="cs-CZ" dirty="0" err="1">
                <a:solidFill>
                  <a:schemeClr val="tx1"/>
                </a:solidFill>
              </a:rPr>
              <a:t>war</a:t>
            </a:r>
            <a:r>
              <a:rPr lang="cs-CZ" dirty="0">
                <a:solidFill>
                  <a:schemeClr val="tx1"/>
                </a:solidFill>
              </a:rPr>
              <a:t> 1996-1997</a:t>
            </a:r>
          </a:p>
          <a:p>
            <a:r>
              <a:rPr lang="cs-CZ" dirty="0">
                <a:solidFill>
                  <a:schemeClr val="tx1"/>
                </a:solidFill>
              </a:rPr>
              <a:t>Second civil </a:t>
            </a:r>
            <a:r>
              <a:rPr lang="cs-CZ" dirty="0" err="1">
                <a:solidFill>
                  <a:schemeClr val="tx1"/>
                </a:solidFill>
              </a:rPr>
              <a:t>war</a:t>
            </a:r>
            <a:r>
              <a:rPr lang="cs-CZ" dirty="0">
                <a:solidFill>
                  <a:schemeClr val="tx1"/>
                </a:solidFill>
              </a:rPr>
              <a:t> 1998-2003</a:t>
            </a:r>
          </a:p>
          <a:p>
            <a:r>
              <a:rPr lang="en-US" dirty="0">
                <a:solidFill>
                  <a:schemeClr val="tx1"/>
                </a:solidFill>
              </a:rPr>
              <a:t>Alliance of Democratic Forces for the </a:t>
            </a:r>
            <a:r>
              <a:rPr lang="cs-CZ" dirty="0">
                <a:solidFill>
                  <a:schemeClr val="tx1"/>
                </a:solidFill>
              </a:rPr>
              <a:t>					  </a:t>
            </a:r>
            <a:r>
              <a:rPr lang="en-US" dirty="0">
                <a:solidFill>
                  <a:schemeClr val="tx1"/>
                </a:solidFill>
              </a:rPr>
              <a:t>Liberation of Congo-Zaire </a:t>
            </a:r>
            <a:r>
              <a:rPr lang="cs-CZ" dirty="0">
                <a:solidFill>
                  <a:schemeClr val="tx1"/>
                </a:solidFill>
              </a:rPr>
              <a:t>(AFDLC)</a:t>
            </a:r>
          </a:p>
          <a:p>
            <a:r>
              <a:rPr lang="en-US" dirty="0">
                <a:solidFill>
                  <a:schemeClr val="tx1"/>
                </a:solidFill>
              </a:rPr>
              <a:t>RCD - Congolese Rally for Democracy, </a:t>
            </a:r>
            <a:r>
              <a:rPr lang="cs-CZ" dirty="0">
                <a:solidFill>
                  <a:schemeClr val="tx1"/>
                </a:solidFill>
              </a:rPr>
              <a:t>                                                                     </a:t>
            </a:r>
            <a:r>
              <a:rPr lang="en-US" dirty="0">
                <a:solidFill>
                  <a:schemeClr val="tx1"/>
                </a:solidFill>
              </a:rPr>
              <a:t>MLC </a:t>
            </a:r>
            <a:r>
              <a:rPr lang="cs-CZ" dirty="0">
                <a:solidFill>
                  <a:schemeClr val="tx1"/>
                </a:solidFill>
              </a:rPr>
              <a:t> </a:t>
            </a:r>
            <a:r>
              <a:rPr lang="en-US" dirty="0">
                <a:solidFill>
                  <a:schemeClr val="tx1"/>
                </a:solidFill>
              </a:rPr>
              <a:t>-Movement for the Liberation of Congo</a:t>
            </a:r>
            <a:endParaRPr lang="cs-CZ" dirty="0">
              <a:solidFill>
                <a:schemeClr val="tx1"/>
              </a:solidFill>
            </a:endParaRPr>
          </a:p>
          <a:p>
            <a:r>
              <a:rPr lang="cs-CZ" dirty="0">
                <a:solidFill>
                  <a:schemeClr val="tx1"/>
                </a:solidFill>
              </a:rPr>
              <a:t>M23, </a:t>
            </a:r>
            <a:r>
              <a:rPr lang="cs-CZ" dirty="0" err="1">
                <a:solidFill>
                  <a:schemeClr val="tx1"/>
                </a:solidFill>
              </a:rPr>
              <a:t>Mai-Mai</a:t>
            </a:r>
            <a:r>
              <a:rPr lang="cs-CZ" dirty="0">
                <a:solidFill>
                  <a:schemeClr val="tx1"/>
                </a:solidFill>
              </a:rPr>
              <a:t>, CODECO</a:t>
            </a:r>
          </a:p>
          <a:p>
            <a:r>
              <a:rPr lang="cs-CZ" dirty="0" err="1">
                <a:solidFill>
                  <a:schemeClr val="tx1"/>
                </a:solidFill>
              </a:rPr>
              <a:t>Félix</a:t>
            </a:r>
            <a:r>
              <a:rPr lang="cs-CZ" dirty="0">
                <a:solidFill>
                  <a:schemeClr val="tx1"/>
                </a:solidFill>
              </a:rPr>
              <a:t> </a:t>
            </a:r>
            <a:r>
              <a:rPr lang="cs-CZ" dirty="0" err="1">
                <a:solidFill>
                  <a:schemeClr val="tx1"/>
                </a:solidFill>
              </a:rPr>
              <a:t>Tshisekedi</a:t>
            </a:r>
            <a:endParaRPr lang="cs-CZ" dirty="0">
              <a:solidFill>
                <a:schemeClr val="tx1"/>
              </a:solidFill>
            </a:endParaRPr>
          </a:p>
          <a:p>
            <a:endParaRPr lang="cs-CZ" dirty="0">
              <a:solidFill>
                <a:schemeClr val="tx1"/>
              </a:solidFill>
            </a:endParaRPr>
          </a:p>
          <a:p>
            <a:endParaRPr lang="cs-CZ" dirty="0"/>
          </a:p>
        </p:txBody>
      </p:sp>
      <p:pic>
        <p:nvPicPr>
          <p:cNvPr id="1028" name="Picture 4" descr="Below the surface, a game changer in Congolese politics - Atlantic Council">
            <a:extLst>
              <a:ext uri="{FF2B5EF4-FFF2-40B4-BE49-F238E27FC236}">
                <a16:creationId xmlns:a16="http://schemas.microsoft.com/office/drawing/2014/main" id="{D499E976-A9F2-43D0-8FA5-F412DDF53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26" y="1740665"/>
            <a:ext cx="5823174" cy="511733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E2959E8F-6AD4-8C37-2315-2A606ADDD43C}"/>
              </a:ext>
            </a:extLst>
          </p:cNvPr>
          <p:cNvPicPr>
            <a:picLocks noChangeAspect="1"/>
          </p:cNvPicPr>
          <p:nvPr/>
        </p:nvPicPr>
        <p:blipFill>
          <a:blip r:embed="rId4"/>
          <a:stretch>
            <a:fillRect/>
          </a:stretch>
        </p:blipFill>
        <p:spPr>
          <a:xfrm>
            <a:off x="798723" y="4436707"/>
            <a:ext cx="5221717" cy="2321557"/>
          </a:xfrm>
          <a:prstGeom prst="rect">
            <a:avLst/>
          </a:prstGeom>
        </p:spPr>
      </p:pic>
    </p:spTree>
    <p:extLst>
      <p:ext uri="{BB962C8B-B14F-4D97-AF65-F5344CB8AC3E}">
        <p14:creationId xmlns:p14="http://schemas.microsoft.com/office/powerpoint/2010/main" val="385091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217A51-00B8-4467-4036-CDFAD46C3CB5}"/>
              </a:ext>
            </a:extLst>
          </p:cNvPr>
          <p:cNvSpPr>
            <a:spLocks noGrp="1"/>
          </p:cNvSpPr>
          <p:nvPr>
            <p:ph type="title"/>
          </p:nvPr>
        </p:nvSpPr>
        <p:spPr>
          <a:xfrm>
            <a:off x="1214006" y="1527464"/>
            <a:ext cx="6016336" cy="3910298"/>
          </a:xfrm>
        </p:spPr>
        <p:txBody>
          <a:bodyPr>
            <a:normAutofit/>
          </a:bodyPr>
          <a:lstStyle/>
          <a:p>
            <a:pPr algn="ctr"/>
            <a:r>
              <a:rPr lang="cs-CZ" dirty="0"/>
              <a:t>DRC - </a:t>
            </a:r>
            <a:r>
              <a:rPr lang="cs-CZ" dirty="0" err="1"/>
              <a:t>Division</a:t>
            </a:r>
            <a:r>
              <a:rPr lang="cs-CZ" dirty="0"/>
              <a:t> </a:t>
            </a:r>
            <a:r>
              <a:rPr lang="cs-CZ" dirty="0" err="1"/>
              <a:t>between</a:t>
            </a:r>
            <a:r>
              <a:rPr lang="cs-CZ" dirty="0"/>
              <a:t> </a:t>
            </a:r>
            <a:r>
              <a:rPr lang="cs-CZ" dirty="0" err="1"/>
              <a:t>VNSAs</a:t>
            </a:r>
            <a:br>
              <a:rPr lang="cs-CZ" dirty="0"/>
            </a:br>
            <a:endParaRPr lang="cs-CZ" dirty="0"/>
          </a:p>
        </p:txBody>
      </p:sp>
      <p:pic>
        <p:nvPicPr>
          <p:cNvPr id="1026" name="Picture 2">
            <a:extLst>
              <a:ext uri="{FF2B5EF4-FFF2-40B4-BE49-F238E27FC236}">
                <a16:creationId xmlns:a16="http://schemas.microsoft.com/office/drawing/2014/main" id="{FDE63286-D0CE-8CB1-C8B4-0D456AF667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7936" y="-13098"/>
            <a:ext cx="4897582" cy="6839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CA19D43-18E0-48DF-B18D-756C629045C7}"/>
              </a:ext>
            </a:extLst>
          </p:cNvPr>
          <p:cNvSpPr txBox="1"/>
          <p:nvPr/>
        </p:nvSpPr>
        <p:spPr>
          <a:xfrm>
            <a:off x="1330258" y="2947640"/>
            <a:ext cx="6143016" cy="646331"/>
          </a:xfrm>
          <a:prstGeom prst="rect">
            <a:avLst/>
          </a:prstGeom>
          <a:noFill/>
        </p:spPr>
        <p:txBody>
          <a:bodyPr wrap="square">
            <a:spAutoFit/>
          </a:bodyPr>
          <a:lstStyle/>
          <a:p>
            <a:pPr marL="285750" indent="-285750">
              <a:buFont typeface="Arial" panose="020B0604020202020204" pitchFamily="34" charset="0"/>
              <a:buChar char="•"/>
            </a:pPr>
            <a:r>
              <a:rPr lang="cs-CZ" dirty="0" err="1"/>
              <a:t>Popular</a:t>
            </a:r>
            <a:r>
              <a:rPr lang="cs-CZ" dirty="0"/>
              <a:t> </a:t>
            </a:r>
            <a:r>
              <a:rPr lang="cs-CZ" dirty="0" err="1"/>
              <a:t>Forces</a:t>
            </a:r>
            <a:r>
              <a:rPr lang="cs-CZ" dirty="0"/>
              <a:t> </a:t>
            </a:r>
            <a:r>
              <a:rPr lang="cs-CZ" dirty="0" err="1"/>
              <a:t>for</a:t>
            </a:r>
            <a:r>
              <a:rPr lang="cs-CZ" dirty="0"/>
              <a:t> </a:t>
            </a:r>
            <a:r>
              <a:rPr lang="cs-CZ" dirty="0" err="1"/>
              <a:t>Peace</a:t>
            </a:r>
            <a:r>
              <a:rPr lang="cs-CZ" dirty="0"/>
              <a:t> – </a:t>
            </a:r>
            <a:r>
              <a:rPr lang="cs-CZ" dirty="0" err="1"/>
              <a:t>People's</a:t>
            </a:r>
            <a:r>
              <a:rPr lang="cs-CZ" dirty="0"/>
              <a:t> </a:t>
            </a:r>
            <a:r>
              <a:rPr lang="cs-CZ" dirty="0" err="1"/>
              <a:t>Army</a:t>
            </a:r>
            <a:r>
              <a:rPr lang="cs-CZ" dirty="0"/>
              <a:t> – FPP-AP</a:t>
            </a:r>
          </a:p>
          <a:p>
            <a:pPr marL="285750" indent="-285750">
              <a:buFont typeface="Arial" panose="020B0604020202020204" pitchFamily="34" charset="0"/>
              <a:buChar char="•"/>
            </a:pPr>
            <a:r>
              <a:rPr lang="cs-CZ" dirty="0"/>
              <a:t>NDC-R (</a:t>
            </a:r>
            <a:r>
              <a:rPr lang="cs-CZ" dirty="0" err="1"/>
              <a:t>Nduma</a:t>
            </a:r>
            <a:r>
              <a:rPr lang="cs-CZ" dirty="0"/>
              <a:t> Defense </a:t>
            </a:r>
            <a:r>
              <a:rPr lang="cs-CZ" dirty="0" err="1"/>
              <a:t>of</a:t>
            </a:r>
            <a:r>
              <a:rPr lang="cs-CZ" dirty="0"/>
              <a:t> </a:t>
            </a:r>
            <a:r>
              <a:rPr lang="cs-CZ" dirty="0" err="1"/>
              <a:t>Congo-Renovated</a:t>
            </a:r>
            <a:r>
              <a:rPr lang="cs-CZ"/>
              <a:t>) </a:t>
            </a:r>
            <a:endParaRPr lang="cs-CZ" dirty="0"/>
          </a:p>
        </p:txBody>
      </p:sp>
    </p:spTree>
    <p:extLst>
      <p:ext uri="{BB962C8B-B14F-4D97-AF65-F5344CB8AC3E}">
        <p14:creationId xmlns:p14="http://schemas.microsoft.com/office/powerpoint/2010/main" val="340450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7326A-4D5E-8933-6A93-37259EC7A57B}"/>
              </a:ext>
            </a:extLst>
          </p:cNvPr>
          <p:cNvSpPr>
            <a:spLocks noGrp="1"/>
          </p:cNvSpPr>
          <p:nvPr>
            <p:ph type="title"/>
          </p:nvPr>
        </p:nvSpPr>
        <p:spPr>
          <a:xfrm>
            <a:off x="1133061" y="79513"/>
            <a:ext cx="9601200" cy="1485900"/>
          </a:xfrm>
        </p:spPr>
        <p:txBody>
          <a:bodyPr/>
          <a:lstStyle/>
          <a:p>
            <a:pPr algn="ctr"/>
            <a:r>
              <a:rPr lang="cs-CZ" dirty="0"/>
              <a:t>HIV in </a:t>
            </a:r>
            <a:r>
              <a:rPr lang="cs-CZ" dirty="0" err="1"/>
              <a:t>Africa</a:t>
            </a:r>
            <a:endParaRPr lang="cs-CZ" dirty="0"/>
          </a:p>
        </p:txBody>
      </p:sp>
      <p:pic>
        <p:nvPicPr>
          <p:cNvPr id="1026" name="Picture 2">
            <a:extLst>
              <a:ext uri="{FF2B5EF4-FFF2-40B4-BE49-F238E27FC236}">
                <a16:creationId xmlns:a16="http://schemas.microsoft.com/office/drawing/2014/main" id="{5D7A8F64-E201-A3AD-839F-4CB62DA805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085022"/>
            <a:ext cx="5404402" cy="54044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ulka 4">
            <a:extLst>
              <a:ext uri="{FF2B5EF4-FFF2-40B4-BE49-F238E27FC236}">
                <a16:creationId xmlns:a16="http://schemas.microsoft.com/office/drawing/2014/main" id="{F715B3A3-5FD0-B91E-99F5-FE172518591B}"/>
              </a:ext>
            </a:extLst>
          </p:cNvPr>
          <p:cNvGraphicFramePr>
            <a:graphicFrameLocks noGrp="1"/>
          </p:cNvGraphicFramePr>
          <p:nvPr>
            <p:extLst>
              <p:ext uri="{D42A27DB-BD31-4B8C-83A1-F6EECF244321}">
                <p14:modId xmlns:p14="http://schemas.microsoft.com/office/powerpoint/2010/main" val="2603582077"/>
              </p:ext>
            </p:extLst>
          </p:nvPr>
        </p:nvGraphicFramePr>
        <p:xfrm>
          <a:off x="1465470" y="2324183"/>
          <a:ext cx="4064000" cy="3200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80136231"/>
                    </a:ext>
                  </a:extLst>
                </a:gridCol>
                <a:gridCol w="2032000">
                  <a:extLst>
                    <a:ext uri="{9D8B030D-6E8A-4147-A177-3AD203B41FA5}">
                      <a16:colId xmlns:a16="http://schemas.microsoft.com/office/drawing/2014/main" val="3322106024"/>
                    </a:ext>
                  </a:extLst>
                </a:gridCol>
              </a:tblGrid>
              <a:tr h="293075">
                <a:tc>
                  <a:txBody>
                    <a:bodyPr/>
                    <a:lstStyle/>
                    <a:p>
                      <a:r>
                        <a:rPr lang="cs-CZ" dirty="0" err="1"/>
                        <a:t>State</a:t>
                      </a:r>
                      <a:endParaRPr lang="cs-CZ" dirty="0"/>
                    </a:p>
                  </a:txBody>
                  <a:tcPr/>
                </a:tc>
                <a:tc>
                  <a:txBody>
                    <a:bodyPr/>
                    <a:lstStyle/>
                    <a:p>
                      <a:r>
                        <a:rPr lang="cs-CZ" dirty="0"/>
                        <a:t>% in </a:t>
                      </a:r>
                      <a:r>
                        <a:rPr lang="cs-CZ" dirty="0" err="1"/>
                        <a:t>the</a:t>
                      </a:r>
                      <a:r>
                        <a:rPr lang="cs-CZ" dirty="0"/>
                        <a:t> </a:t>
                      </a:r>
                      <a:r>
                        <a:rPr lang="cs-CZ" dirty="0" err="1"/>
                        <a:t>population</a:t>
                      </a:r>
                      <a:endParaRPr lang="cs-CZ" dirty="0"/>
                    </a:p>
                  </a:txBody>
                  <a:tcPr/>
                </a:tc>
                <a:extLst>
                  <a:ext uri="{0D108BD9-81ED-4DB2-BD59-A6C34878D82A}">
                    <a16:rowId xmlns:a16="http://schemas.microsoft.com/office/drawing/2014/main" val="4262908235"/>
                  </a:ext>
                </a:extLst>
              </a:tr>
              <a:tr h="293075">
                <a:tc>
                  <a:txBody>
                    <a:bodyPr/>
                    <a:lstStyle/>
                    <a:p>
                      <a:r>
                        <a:rPr lang="cs-CZ" dirty="0" err="1"/>
                        <a:t>Eswatini</a:t>
                      </a:r>
                      <a:endParaRPr lang="cs-CZ" dirty="0"/>
                    </a:p>
                  </a:txBody>
                  <a:tcPr/>
                </a:tc>
                <a:tc>
                  <a:txBody>
                    <a:bodyPr/>
                    <a:lstStyle/>
                    <a:p>
                      <a:pPr algn="ctr"/>
                      <a:r>
                        <a:rPr lang="cs-CZ" dirty="0"/>
                        <a:t>26%</a:t>
                      </a:r>
                    </a:p>
                  </a:txBody>
                  <a:tcPr/>
                </a:tc>
                <a:extLst>
                  <a:ext uri="{0D108BD9-81ED-4DB2-BD59-A6C34878D82A}">
                    <a16:rowId xmlns:a16="http://schemas.microsoft.com/office/drawing/2014/main" val="1872932661"/>
                  </a:ext>
                </a:extLst>
              </a:tr>
              <a:tr h="293075">
                <a:tc>
                  <a:txBody>
                    <a:bodyPr/>
                    <a:lstStyle/>
                    <a:p>
                      <a:r>
                        <a:rPr lang="cs-CZ" dirty="0"/>
                        <a:t>Botswana</a:t>
                      </a:r>
                    </a:p>
                  </a:txBody>
                  <a:tcPr/>
                </a:tc>
                <a:tc>
                  <a:txBody>
                    <a:bodyPr/>
                    <a:lstStyle/>
                    <a:p>
                      <a:pPr algn="ctr"/>
                      <a:r>
                        <a:rPr lang="cs-CZ" dirty="0"/>
                        <a:t>23,4%</a:t>
                      </a:r>
                    </a:p>
                  </a:txBody>
                  <a:tcPr/>
                </a:tc>
                <a:extLst>
                  <a:ext uri="{0D108BD9-81ED-4DB2-BD59-A6C34878D82A}">
                    <a16:rowId xmlns:a16="http://schemas.microsoft.com/office/drawing/2014/main" val="2063267498"/>
                  </a:ext>
                </a:extLst>
              </a:tr>
              <a:tr h="293075">
                <a:tc>
                  <a:txBody>
                    <a:bodyPr/>
                    <a:lstStyle/>
                    <a:p>
                      <a:r>
                        <a:rPr lang="cs-CZ" dirty="0" err="1"/>
                        <a:t>South</a:t>
                      </a:r>
                      <a:r>
                        <a:rPr lang="cs-CZ" dirty="0"/>
                        <a:t> </a:t>
                      </a:r>
                      <a:r>
                        <a:rPr lang="cs-CZ" dirty="0" err="1"/>
                        <a:t>Africa</a:t>
                      </a:r>
                      <a:endParaRPr lang="cs-CZ" dirty="0"/>
                    </a:p>
                  </a:txBody>
                  <a:tcPr/>
                </a:tc>
                <a:tc>
                  <a:txBody>
                    <a:bodyPr/>
                    <a:lstStyle/>
                    <a:p>
                      <a:pPr algn="ctr"/>
                      <a:r>
                        <a:rPr lang="cs-CZ" dirty="0"/>
                        <a:t>17%</a:t>
                      </a:r>
                    </a:p>
                  </a:txBody>
                  <a:tcPr/>
                </a:tc>
                <a:extLst>
                  <a:ext uri="{0D108BD9-81ED-4DB2-BD59-A6C34878D82A}">
                    <a16:rowId xmlns:a16="http://schemas.microsoft.com/office/drawing/2014/main" val="2021602472"/>
                  </a:ext>
                </a:extLst>
              </a:tr>
              <a:tr h="293075">
                <a:tc>
                  <a:txBody>
                    <a:bodyPr/>
                    <a:lstStyle/>
                    <a:p>
                      <a:r>
                        <a:rPr lang="cs-CZ" dirty="0" err="1">
                          <a:highlight>
                            <a:srgbClr val="FFFF00"/>
                          </a:highlight>
                        </a:rPr>
                        <a:t>Tanzania</a:t>
                      </a:r>
                      <a:endParaRPr lang="cs-CZ" dirty="0">
                        <a:highlight>
                          <a:srgbClr val="FFFF00"/>
                        </a:highlight>
                      </a:endParaRPr>
                    </a:p>
                  </a:txBody>
                  <a:tcPr/>
                </a:tc>
                <a:tc>
                  <a:txBody>
                    <a:bodyPr/>
                    <a:lstStyle/>
                    <a:p>
                      <a:pPr algn="ctr"/>
                      <a:r>
                        <a:rPr lang="cs-CZ" dirty="0">
                          <a:highlight>
                            <a:srgbClr val="FFFF00"/>
                          </a:highlight>
                        </a:rPr>
                        <a:t>5%</a:t>
                      </a:r>
                    </a:p>
                  </a:txBody>
                  <a:tcPr/>
                </a:tc>
                <a:extLst>
                  <a:ext uri="{0D108BD9-81ED-4DB2-BD59-A6C34878D82A}">
                    <a16:rowId xmlns:a16="http://schemas.microsoft.com/office/drawing/2014/main" val="3618814600"/>
                  </a:ext>
                </a:extLst>
              </a:tr>
              <a:tr h="293075">
                <a:tc>
                  <a:txBody>
                    <a:bodyPr/>
                    <a:lstStyle/>
                    <a:p>
                      <a:r>
                        <a:rPr lang="cs-CZ" dirty="0">
                          <a:highlight>
                            <a:srgbClr val="FFFF00"/>
                          </a:highlight>
                        </a:rPr>
                        <a:t>Rwanda</a:t>
                      </a:r>
                    </a:p>
                  </a:txBody>
                  <a:tcPr/>
                </a:tc>
                <a:tc>
                  <a:txBody>
                    <a:bodyPr/>
                    <a:lstStyle/>
                    <a:p>
                      <a:pPr algn="ctr"/>
                      <a:r>
                        <a:rPr lang="cs-CZ" dirty="0">
                          <a:highlight>
                            <a:srgbClr val="FFFF00"/>
                          </a:highlight>
                        </a:rPr>
                        <a:t>3%</a:t>
                      </a:r>
                    </a:p>
                  </a:txBody>
                  <a:tcPr/>
                </a:tc>
                <a:extLst>
                  <a:ext uri="{0D108BD9-81ED-4DB2-BD59-A6C34878D82A}">
                    <a16:rowId xmlns:a16="http://schemas.microsoft.com/office/drawing/2014/main" val="2929349778"/>
                  </a:ext>
                </a:extLst>
              </a:tr>
              <a:tr h="293075">
                <a:tc>
                  <a:txBody>
                    <a:bodyPr/>
                    <a:lstStyle/>
                    <a:p>
                      <a:r>
                        <a:rPr lang="cs-CZ" dirty="0">
                          <a:highlight>
                            <a:srgbClr val="FFFF00"/>
                          </a:highlight>
                        </a:rPr>
                        <a:t>Burundi </a:t>
                      </a:r>
                    </a:p>
                  </a:txBody>
                  <a:tcPr/>
                </a:tc>
                <a:tc>
                  <a:txBody>
                    <a:bodyPr/>
                    <a:lstStyle/>
                    <a:p>
                      <a:pPr algn="ctr"/>
                      <a:r>
                        <a:rPr lang="cs-CZ" dirty="0">
                          <a:highlight>
                            <a:srgbClr val="FFFF00"/>
                          </a:highlight>
                        </a:rPr>
                        <a:t>3%</a:t>
                      </a:r>
                    </a:p>
                  </a:txBody>
                  <a:tcPr/>
                </a:tc>
                <a:extLst>
                  <a:ext uri="{0D108BD9-81ED-4DB2-BD59-A6C34878D82A}">
                    <a16:rowId xmlns:a16="http://schemas.microsoft.com/office/drawing/2014/main" val="3829796894"/>
                  </a:ext>
                </a:extLst>
              </a:tr>
              <a:tr h="175379">
                <a:tc>
                  <a:txBody>
                    <a:bodyPr/>
                    <a:lstStyle/>
                    <a:p>
                      <a:r>
                        <a:rPr lang="cs-CZ" u="none" dirty="0">
                          <a:highlight>
                            <a:srgbClr val="FFFF00"/>
                          </a:highlight>
                        </a:rPr>
                        <a:t>Uganda </a:t>
                      </a:r>
                    </a:p>
                  </a:txBody>
                  <a:tcPr/>
                </a:tc>
                <a:tc>
                  <a:txBody>
                    <a:bodyPr/>
                    <a:lstStyle/>
                    <a:p>
                      <a:pPr algn="ctr"/>
                      <a:r>
                        <a:rPr lang="cs-CZ" dirty="0">
                          <a:highlight>
                            <a:srgbClr val="FFFF00"/>
                          </a:highlight>
                        </a:rPr>
                        <a:t>7%</a:t>
                      </a:r>
                    </a:p>
                  </a:txBody>
                  <a:tcPr/>
                </a:tc>
                <a:extLst>
                  <a:ext uri="{0D108BD9-81ED-4DB2-BD59-A6C34878D82A}">
                    <a16:rowId xmlns:a16="http://schemas.microsoft.com/office/drawing/2014/main" val="1556615292"/>
                  </a:ext>
                </a:extLst>
              </a:tr>
            </a:tbl>
          </a:graphicData>
        </a:graphic>
      </p:graphicFrame>
    </p:spTree>
    <p:extLst>
      <p:ext uri="{BB962C8B-B14F-4D97-AF65-F5344CB8AC3E}">
        <p14:creationId xmlns:p14="http://schemas.microsoft.com/office/powerpoint/2010/main" val="249504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C3DA75-3503-A6C4-9B0E-4D4E10D33A23}"/>
              </a:ext>
            </a:extLst>
          </p:cNvPr>
          <p:cNvSpPr>
            <a:spLocks noGrp="1"/>
          </p:cNvSpPr>
          <p:nvPr>
            <p:ph type="title"/>
          </p:nvPr>
        </p:nvSpPr>
        <p:spPr>
          <a:xfrm>
            <a:off x="1295399" y="0"/>
            <a:ext cx="9601200" cy="1485900"/>
          </a:xfrm>
        </p:spPr>
        <p:txBody>
          <a:bodyPr/>
          <a:lstStyle/>
          <a:p>
            <a:pPr algn="ctr"/>
            <a:r>
              <a:rPr lang="cs-CZ" dirty="0"/>
              <a:t>HIV/AIDS</a:t>
            </a:r>
          </a:p>
        </p:txBody>
      </p:sp>
      <p:pic>
        <p:nvPicPr>
          <p:cNvPr id="5" name="Zástupný obsah 4">
            <a:extLst>
              <a:ext uri="{FF2B5EF4-FFF2-40B4-BE49-F238E27FC236}">
                <a16:creationId xmlns:a16="http://schemas.microsoft.com/office/drawing/2014/main" id="{6F414520-3F12-359E-5D62-ABA618F7BF86}"/>
              </a:ext>
            </a:extLst>
          </p:cNvPr>
          <p:cNvPicPr>
            <a:picLocks noGrp="1" noChangeAspect="1"/>
          </p:cNvPicPr>
          <p:nvPr>
            <p:ph idx="1"/>
          </p:nvPr>
        </p:nvPicPr>
        <p:blipFill>
          <a:blip r:embed="rId2"/>
          <a:stretch>
            <a:fillRect/>
          </a:stretch>
        </p:blipFill>
        <p:spPr>
          <a:xfrm>
            <a:off x="1568324" y="994141"/>
            <a:ext cx="9807191" cy="5863859"/>
          </a:xfrm>
        </p:spPr>
      </p:pic>
    </p:spTree>
    <p:extLst>
      <p:ext uri="{BB962C8B-B14F-4D97-AF65-F5344CB8AC3E}">
        <p14:creationId xmlns:p14="http://schemas.microsoft.com/office/powerpoint/2010/main" val="338828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7326A-4D5E-8933-6A93-37259EC7A57B}"/>
              </a:ext>
            </a:extLst>
          </p:cNvPr>
          <p:cNvSpPr>
            <a:spLocks noGrp="1"/>
          </p:cNvSpPr>
          <p:nvPr>
            <p:ph type="title"/>
          </p:nvPr>
        </p:nvSpPr>
        <p:spPr>
          <a:xfrm>
            <a:off x="1133061" y="79513"/>
            <a:ext cx="9601200" cy="1485900"/>
          </a:xfrm>
        </p:spPr>
        <p:txBody>
          <a:bodyPr/>
          <a:lstStyle/>
          <a:p>
            <a:pPr algn="ctr"/>
            <a:r>
              <a:rPr lang="cs-CZ" dirty="0"/>
              <a:t>HIV in </a:t>
            </a:r>
            <a:r>
              <a:rPr lang="cs-CZ" dirty="0" err="1"/>
              <a:t>Africa</a:t>
            </a:r>
            <a:endParaRPr lang="cs-CZ" dirty="0"/>
          </a:p>
        </p:txBody>
      </p:sp>
      <p:sp>
        <p:nvSpPr>
          <p:cNvPr id="3" name="Zástupný obsah 2">
            <a:extLst>
              <a:ext uri="{FF2B5EF4-FFF2-40B4-BE49-F238E27FC236}">
                <a16:creationId xmlns:a16="http://schemas.microsoft.com/office/drawing/2014/main" id="{5FB45AC4-5323-DF00-30BC-3D8105D722AE}"/>
              </a:ext>
            </a:extLst>
          </p:cNvPr>
          <p:cNvSpPr>
            <a:spLocks noGrp="1"/>
          </p:cNvSpPr>
          <p:nvPr>
            <p:ph idx="1"/>
          </p:nvPr>
        </p:nvSpPr>
        <p:spPr>
          <a:xfrm>
            <a:off x="800551" y="704775"/>
            <a:ext cx="11211339" cy="5824330"/>
          </a:xfrm>
        </p:spPr>
        <p:txBody>
          <a:bodyPr/>
          <a:lstStyle/>
          <a:p>
            <a:r>
              <a:rPr lang="en-US" dirty="0">
                <a:effectLst/>
                <a:latin typeface="+mj-lt"/>
                <a:ea typeface="Calibri" panose="020F0502020204030204" pitchFamily="34" charset="0"/>
                <a:cs typeface="Times New Roman" panose="02020603050405020304" pitchFamily="18" charset="0"/>
              </a:rPr>
              <a:t>Bushmeat theory</a:t>
            </a:r>
            <a:r>
              <a:rPr lang="cs-CZ" dirty="0">
                <a:effectLst/>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Cameroon</a:t>
            </a:r>
            <a:r>
              <a:rPr lang="cs-CZ" dirty="0">
                <a:effectLst/>
                <a:latin typeface="+mj-lt"/>
                <a:ea typeface="Calibri" panose="020F0502020204030204" pitchFamily="34" charset="0"/>
                <a:cs typeface="Times New Roman" panose="02020603050405020304" pitchFamily="18" charset="0"/>
              </a:rPr>
              <a:t>.</a:t>
            </a:r>
            <a:endParaRPr lang="cs-CZ" b="1" dirty="0">
              <a:latin typeface="+mj-lt"/>
            </a:endParaRPr>
          </a:p>
          <a:p>
            <a:r>
              <a:rPr lang="en-US" dirty="0">
                <a:latin typeface="+mj-lt"/>
              </a:rPr>
              <a:t>71% of the total HIV population lives in Sub-Africa</a:t>
            </a:r>
            <a:r>
              <a:rPr lang="cs-CZ" dirty="0">
                <a:latin typeface="+mj-lt"/>
              </a:rPr>
              <a:t>.</a:t>
            </a:r>
          </a:p>
          <a:p>
            <a:r>
              <a:rPr lang="cs-CZ" dirty="0">
                <a:effectLst/>
                <a:latin typeface="+mj-lt"/>
                <a:ea typeface="Calibri" panose="020F0502020204030204" pitchFamily="34" charset="0"/>
                <a:cs typeface="Times New Roman" panose="02020603050405020304" pitchFamily="18" charset="0"/>
              </a:rPr>
              <a:t>Desmond Tutu HIV </a:t>
            </a:r>
            <a:r>
              <a:rPr lang="cs-CZ" dirty="0" err="1">
                <a:effectLst/>
                <a:latin typeface="+mj-lt"/>
                <a:ea typeface="Calibri" panose="020F0502020204030204" pitchFamily="34" charset="0"/>
                <a:cs typeface="Times New Roman" panose="02020603050405020304" pitchFamily="18" charset="0"/>
              </a:rPr>
              <a:t>Foundation</a:t>
            </a:r>
            <a:r>
              <a:rPr lang="cs-CZ" dirty="0">
                <a:effectLst/>
                <a:latin typeface="+mj-lt"/>
                <a:ea typeface="Calibri" panose="020F0502020204030204" pitchFamily="34" charset="0"/>
                <a:cs typeface="Times New Roman" panose="02020603050405020304" pitchFamily="18" charset="0"/>
              </a:rPr>
              <a:t> .</a:t>
            </a:r>
          </a:p>
          <a:p>
            <a:r>
              <a:rPr lang="cs-CZ" dirty="0">
                <a:latin typeface="+mj-lt"/>
                <a:ea typeface="Calibri" panose="020F0502020204030204" pitchFamily="34" charset="0"/>
                <a:cs typeface="Times New Roman" panose="02020603050405020304" pitchFamily="18" charset="0"/>
              </a:rPr>
              <a:t>UNAIDS - </a:t>
            </a:r>
            <a:r>
              <a:rPr lang="cs-CZ" dirty="0">
                <a:solidFill>
                  <a:srgbClr val="202122"/>
                </a:solidFill>
                <a:effectLst/>
                <a:latin typeface="+mj-lt"/>
                <a:ea typeface="Calibri" panose="020F0502020204030204" pitchFamily="34" charset="0"/>
              </a:rPr>
              <a:t>Joint United </a:t>
            </a:r>
            <a:r>
              <a:rPr lang="cs-CZ" dirty="0" err="1">
                <a:solidFill>
                  <a:srgbClr val="202122"/>
                </a:solidFill>
                <a:effectLst/>
                <a:latin typeface="+mj-lt"/>
                <a:ea typeface="Calibri" panose="020F0502020204030204" pitchFamily="34" charset="0"/>
              </a:rPr>
              <a:t>Nations</a:t>
            </a:r>
            <a:r>
              <a:rPr lang="cs-CZ" dirty="0">
                <a:solidFill>
                  <a:srgbClr val="202122"/>
                </a:solidFill>
                <a:effectLst/>
                <a:latin typeface="+mj-lt"/>
                <a:ea typeface="Calibri" panose="020F0502020204030204" pitchFamily="34" charset="0"/>
              </a:rPr>
              <a:t> </a:t>
            </a:r>
            <a:r>
              <a:rPr lang="cs-CZ" dirty="0" err="1">
                <a:solidFill>
                  <a:srgbClr val="202122"/>
                </a:solidFill>
                <a:effectLst/>
                <a:latin typeface="+mj-lt"/>
                <a:ea typeface="Calibri" panose="020F0502020204030204" pitchFamily="34" charset="0"/>
              </a:rPr>
              <a:t>Programme</a:t>
            </a:r>
            <a:r>
              <a:rPr lang="cs-CZ" dirty="0">
                <a:solidFill>
                  <a:srgbClr val="202122"/>
                </a:solidFill>
                <a:effectLst/>
                <a:latin typeface="+mj-lt"/>
                <a:ea typeface="Calibri" panose="020F0502020204030204" pitchFamily="34" charset="0"/>
              </a:rPr>
              <a:t> on HIV/AIDS.</a:t>
            </a:r>
          </a:p>
          <a:p>
            <a:r>
              <a:rPr lang="en-AU" dirty="0">
                <a:solidFill>
                  <a:srgbClr val="202122"/>
                </a:solidFill>
                <a:latin typeface="+mj-lt"/>
                <a:ea typeface="Calibri" panose="020F0502020204030204" pitchFamily="34" charset="0"/>
                <a:cs typeface="Times New Roman" panose="02020603050405020304" pitchFamily="18" charset="0"/>
              </a:rPr>
              <a:t>Causes of expansion in Africa: </a:t>
            </a:r>
            <a:r>
              <a:rPr lang="en-AU" dirty="0" err="1">
                <a:solidFill>
                  <a:srgbClr val="202122"/>
                </a:solidFill>
                <a:latin typeface="+mj-lt"/>
                <a:ea typeface="Calibri" panose="020F0502020204030204" pitchFamily="34" charset="0"/>
                <a:cs typeface="Times New Roman" panose="02020603050405020304" pitchFamily="18" charset="0"/>
              </a:rPr>
              <a:t>behavioral</a:t>
            </a:r>
            <a:r>
              <a:rPr lang="en-AU" dirty="0">
                <a:solidFill>
                  <a:srgbClr val="202122"/>
                </a:solidFill>
                <a:latin typeface="+mj-lt"/>
                <a:ea typeface="Calibri" panose="020F0502020204030204" pitchFamily="34" charset="0"/>
                <a:cs typeface="Times New Roman" panose="02020603050405020304" pitchFamily="18" charset="0"/>
              </a:rPr>
              <a:t> factors, lack of money, natural disasters and conflicts, </a:t>
            </a:r>
            <a:r>
              <a:rPr lang="cs-CZ" dirty="0" err="1">
                <a:solidFill>
                  <a:srgbClr val="202122"/>
                </a:solidFill>
                <a:latin typeface="+mj-lt"/>
                <a:ea typeface="Calibri" panose="020F0502020204030204" pitchFamily="34" charset="0"/>
                <a:cs typeface="Times New Roman" panose="02020603050405020304" pitchFamily="18" charset="0"/>
              </a:rPr>
              <a:t>health</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industry</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medical</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suspicion</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circumcision</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religious</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factors</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educational</a:t>
            </a:r>
            <a:r>
              <a:rPr lang="cs-CZ" dirty="0">
                <a:solidFill>
                  <a:srgbClr val="202122"/>
                </a:solidFill>
                <a:latin typeface="+mj-lt"/>
                <a:ea typeface="Calibri" panose="020F0502020204030204" pitchFamily="34" charset="0"/>
                <a:cs typeface="Times New Roman" panose="02020603050405020304" pitchFamily="18" charset="0"/>
              </a:rPr>
              <a:t> level, </a:t>
            </a:r>
            <a:r>
              <a:rPr lang="cs-CZ" dirty="0" err="1">
                <a:solidFill>
                  <a:srgbClr val="202122"/>
                </a:solidFill>
                <a:latin typeface="+mj-lt"/>
                <a:ea typeface="Calibri" panose="020F0502020204030204" pitchFamily="34" charset="0"/>
                <a:cs typeface="Times New Roman" panose="02020603050405020304" pitchFamily="18" charset="0"/>
              </a:rPr>
              <a:t>poverty</a:t>
            </a:r>
            <a:r>
              <a:rPr lang="cs-CZ" dirty="0">
                <a:solidFill>
                  <a:srgbClr val="202122"/>
                </a:solidFill>
                <a:latin typeface="+mj-lt"/>
                <a:ea typeface="Calibri" panose="020F0502020204030204" pitchFamily="34" charset="0"/>
                <a:cs typeface="Times New Roman" panose="02020603050405020304" pitchFamily="18" charset="0"/>
              </a:rPr>
              <a:t>.</a:t>
            </a:r>
          </a:p>
          <a:p>
            <a:r>
              <a:rPr lang="en-US" dirty="0">
                <a:effectLst/>
                <a:latin typeface="+mj-lt"/>
                <a:ea typeface="Calibri" panose="020F0502020204030204" pitchFamily="34" charset="0"/>
                <a:cs typeface="Times New Roman" panose="02020603050405020304" pitchFamily="18" charset="0"/>
              </a:rPr>
              <a:t>Armed conflict can increase the likelihood of exposure to HIV infection in several of the following ways:</a:t>
            </a:r>
            <a:r>
              <a:rPr lang="cs-CZ" dirty="0">
                <a:effectLst/>
                <a:latin typeface="+mj-lt"/>
                <a:ea typeface="Calibri" panose="020F0502020204030204" pitchFamily="34" charset="0"/>
                <a:cs typeface="Times New Roman" panose="02020603050405020304" pitchFamily="18" charset="0"/>
              </a:rPr>
              <a:t> a</a:t>
            </a:r>
            <a:r>
              <a:rPr lang="en-AU" dirty="0">
                <a:effectLst/>
                <a:latin typeface="+mj-lt"/>
                <a:ea typeface="Calibri" panose="020F0502020204030204" pitchFamily="34" charset="0"/>
                <a:cs typeface="Times New Roman" panose="02020603050405020304" pitchFamily="18" charset="0"/>
              </a:rPr>
              <a:t>) Population displacement</a:t>
            </a:r>
            <a:r>
              <a:rPr lang="en-AU" dirty="0">
                <a:latin typeface="+mj-lt"/>
                <a:ea typeface="Calibri" panose="020F0502020204030204" pitchFamily="34" charset="0"/>
                <a:cs typeface="Times New Roman" panose="02020603050405020304" pitchFamily="18" charset="0"/>
              </a:rPr>
              <a:t>                                              </a:t>
            </a:r>
            <a:r>
              <a:rPr lang="cs-CZ" dirty="0">
                <a:latin typeface="+mj-lt"/>
                <a:ea typeface="Calibri" panose="020F0502020204030204" pitchFamily="34" charset="0"/>
                <a:cs typeface="Times New Roman" panose="02020603050405020304" pitchFamily="18" charset="0"/>
              </a:rPr>
              <a:t>						  b) </a:t>
            </a:r>
            <a:r>
              <a:rPr lang="en-US" dirty="0">
                <a:latin typeface="+mj-lt"/>
                <a:ea typeface="Calibri" panose="020F0502020204030204" pitchFamily="34" charset="0"/>
                <a:cs typeface="Times New Roman" panose="02020603050405020304" pitchFamily="18" charset="0"/>
              </a:rPr>
              <a:t>Breakdown of traditional sexual norms</a:t>
            </a:r>
            <a:r>
              <a:rPr lang="cs-CZ" dirty="0">
                <a:latin typeface="+mj-lt"/>
                <a:ea typeface="Calibri" panose="020F0502020204030204" pitchFamily="34" charset="0"/>
                <a:cs typeface="Times New Roman" panose="02020603050405020304" pitchFamily="18" charset="0"/>
              </a:rPr>
              <a:t>								  c) </a:t>
            </a:r>
            <a:r>
              <a:rPr lang="en-US" dirty="0">
                <a:latin typeface="+mj-lt"/>
                <a:ea typeface="Calibri" panose="020F0502020204030204" pitchFamily="34" charset="0"/>
                <a:cs typeface="Times New Roman" panose="02020603050405020304" pitchFamily="18" charset="0"/>
              </a:rPr>
              <a:t>Vulnerability of women and girls</a:t>
            </a:r>
            <a:r>
              <a:rPr lang="cs-CZ" dirty="0">
                <a:latin typeface="+mj-lt"/>
                <a:ea typeface="Calibri" panose="020F0502020204030204" pitchFamily="34" charset="0"/>
                <a:cs typeface="Times New Roman" panose="02020603050405020304" pitchFamily="18" charset="0"/>
              </a:rPr>
              <a:t>								  d) </a:t>
            </a:r>
            <a:r>
              <a:rPr lang="en-US" dirty="0">
                <a:latin typeface="+mj-lt"/>
                <a:ea typeface="Calibri" panose="020F0502020204030204" pitchFamily="34" charset="0"/>
                <a:cs typeface="Times New Roman" panose="02020603050405020304" pitchFamily="18" charset="0"/>
              </a:rPr>
              <a:t>Rape as a weapon of war</a:t>
            </a:r>
            <a:r>
              <a:rPr lang="cs-CZ" dirty="0">
                <a:latin typeface="+mj-lt"/>
                <a:ea typeface="Calibri" panose="020F0502020204030204" pitchFamily="34" charset="0"/>
                <a:cs typeface="Times New Roman" panose="02020603050405020304" pitchFamily="18" charset="0"/>
              </a:rPr>
              <a:t>									  e) </a:t>
            </a:r>
            <a:r>
              <a:rPr lang="cs-CZ" dirty="0" err="1">
                <a:latin typeface="+mj-lt"/>
                <a:ea typeface="Calibri" panose="020F0502020204030204" pitchFamily="34" charset="0"/>
                <a:cs typeface="Times New Roman" panose="02020603050405020304" pitchFamily="18" charset="0"/>
              </a:rPr>
              <a:t>Collapse</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of</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health</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systems</a:t>
            </a:r>
            <a:r>
              <a:rPr lang="cs-CZ" dirty="0">
                <a:latin typeface="+mj-lt"/>
                <a:ea typeface="Calibri" panose="020F0502020204030204" pitchFamily="34" charset="0"/>
                <a:cs typeface="Times New Roman" panose="02020603050405020304" pitchFamily="18" charset="0"/>
              </a:rPr>
              <a:t>									  f) </a:t>
            </a:r>
            <a:r>
              <a:rPr lang="cs-CZ" dirty="0" err="1">
                <a:latin typeface="+mj-lt"/>
                <a:ea typeface="Calibri" panose="020F0502020204030204" pitchFamily="34" charset="0"/>
                <a:cs typeface="Times New Roman" panose="02020603050405020304" pitchFamily="18" charset="0"/>
              </a:rPr>
              <a:t>Increased</a:t>
            </a:r>
            <a:r>
              <a:rPr lang="cs-CZ" dirty="0">
                <a:latin typeface="+mj-lt"/>
                <a:ea typeface="Calibri" panose="020F0502020204030204" pitchFamily="34" charset="0"/>
                <a:cs typeface="Times New Roman" panose="02020603050405020304" pitchFamily="18" charset="0"/>
              </a:rPr>
              <a:t> substance use</a:t>
            </a:r>
            <a:endParaRPr lang="cs-CZ" dirty="0">
              <a:solidFill>
                <a:srgbClr val="202122"/>
              </a:solidFill>
              <a:latin typeface="+mj-lt"/>
              <a:ea typeface="Calibri" panose="020F0502020204030204" pitchFamily="34" charset="0"/>
              <a:cs typeface="Times New Roman" panose="02020603050405020304" pitchFamily="18" charset="0"/>
            </a:endParaRPr>
          </a:p>
          <a:p>
            <a:r>
              <a:rPr lang="cs-CZ" dirty="0">
                <a:solidFill>
                  <a:srgbClr val="202122"/>
                </a:solidFill>
                <a:latin typeface="+mj-lt"/>
                <a:ea typeface="Calibri" panose="020F0502020204030204" pitchFamily="34" charset="0"/>
                <a:cs typeface="Times New Roman" panose="02020603050405020304" pitchFamily="18" charset="0"/>
              </a:rPr>
              <a:t>Uganda – AIDS </a:t>
            </a:r>
            <a:r>
              <a:rPr lang="cs-CZ" dirty="0" err="1">
                <a:solidFill>
                  <a:srgbClr val="202122"/>
                </a:solidFill>
                <a:latin typeface="+mj-lt"/>
                <a:ea typeface="Calibri" panose="020F0502020204030204" pitchFamily="34" charset="0"/>
                <a:cs typeface="Times New Roman" panose="02020603050405020304" pitchFamily="18" charset="0"/>
              </a:rPr>
              <a:t>Information</a:t>
            </a:r>
            <a:r>
              <a:rPr lang="cs-CZ" dirty="0">
                <a:solidFill>
                  <a:srgbClr val="202122"/>
                </a:solidFill>
                <a:latin typeface="+mj-lt"/>
                <a:ea typeface="Calibri" panose="020F0502020204030204" pitchFamily="34" charset="0"/>
                <a:cs typeface="Times New Roman" panose="02020603050405020304" pitchFamily="18" charset="0"/>
              </a:rPr>
              <a:t> </a:t>
            </a:r>
            <a:r>
              <a:rPr lang="cs-CZ" dirty="0" err="1">
                <a:solidFill>
                  <a:srgbClr val="202122"/>
                </a:solidFill>
                <a:latin typeface="+mj-lt"/>
                <a:ea typeface="Calibri" panose="020F0502020204030204" pitchFamily="34" charset="0"/>
                <a:cs typeface="Times New Roman" panose="02020603050405020304" pitchFamily="18" charset="0"/>
              </a:rPr>
              <a:t>Centers</a:t>
            </a:r>
            <a:r>
              <a:rPr lang="cs-CZ" dirty="0">
                <a:solidFill>
                  <a:srgbClr val="202122"/>
                </a:solidFill>
                <a:latin typeface="+mj-lt"/>
                <a:ea typeface="Calibri" panose="020F0502020204030204" pitchFamily="34" charset="0"/>
                <a:cs typeface="Times New Roman" panose="02020603050405020304" pitchFamily="18" charset="0"/>
              </a:rPr>
              <a:t>, ABC </a:t>
            </a:r>
            <a:r>
              <a:rPr lang="cs-CZ" dirty="0" err="1">
                <a:solidFill>
                  <a:srgbClr val="202122"/>
                </a:solidFill>
                <a:latin typeface="+mj-lt"/>
                <a:ea typeface="Calibri" panose="020F0502020204030204" pitchFamily="34" charset="0"/>
                <a:cs typeface="Times New Roman" panose="02020603050405020304" pitchFamily="18" charset="0"/>
              </a:rPr>
              <a:t>Campaign</a:t>
            </a:r>
            <a:endParaRPr lang="cs-CZ" dirty="0">
              <a:solidFill>
                <a:srgbClr val="202122"/>
              </a:solidFill>
              <a:latin typeface="+mj-lt"/>
              <a:ea typeface="Calibri" panose="020F0502020204030204" pitchFamily="34" charset="0"/>
              <a:cs typeface="Times New Roman" panose="02020603050405020304" pitchFamily="18" charset="0"/>
            </a:endParaRPr>
          </a:p>
          <a:p>
            <a:endParaRPr lang="en-AU" dirty="0">
              <a:latin typeface="+mj-lt"/>
              <a:ea typeface="Calibri" panose="020F0502020204030204" pitchFamily="34" charset="0"/>
              <a:cs typeface="Times New Roman" panose="02020603050405020304" pitchFamily="18" charset="0"/>
            </a:endParaRPr>
          </a:p>
          <a:p>
            <a:endParaRPr lang="cs-CZ" dirty="0">
              <a:effectLst/>
              <a:latin typeface="+mj-lt"/>
              <a:ea typeface="Calibri" panose="020F0502020204030204" pitchFamily="34" charset="0"/>
              <a:cs typeface="Times New Roman" panose="02020603050405020304" pitchFamily="18" charset="0"/>
            </a:endParaRPr>
          </a:p>
          <a:p>
            <a:endParaRPr lang="cs-CZ" dirty="0"/>
          </a:p>
        </p:txBody>
      </p:sp>
      <p:pic>
        <p:nvPicPr>
          <p:cNvPr id="2050" name="Picture 2">
            <a:extLst>
              <a:ext uri="{FF2B5EF4-FFF2-40B4-BE49-F238E27FC236}">
                <a16:creationId xmlns:a16="http://schemas.microsoft.com/office/drawing/2014/main" id="{DA2AFF91-FF7B-7368-066D-AF4DB6FAE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891" y="3607939"/>
            <a:ext cx="4752109" cy="317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4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8CEBB-3DD2-DAE0-8A6E-A71D8C3260E1}"/>
              </a:ext>
            </a:extLst>
          </p:cNvPr>
          <p:cNvSpPr>
            <a:spLocks noGrp="1"/>
          </p:cNvSpPr>
          <p:nvPr>
            <p:ph type="title"/>
          </p:nvPr>
        </p:nvSpPr>
        <p:spPr/>
        <p:txBody>
          <a:bodyPr/>
          <a:lstStyle/>
          <a:p>
            <a:pPr algn="ctr"/>
            <a:r>
              <a:rPr lang="cs-CZ" dirty="0"/>
              <a:t>Uganda – ABC </a:t>
            </a:r>
            <a:r>
              <a:rPr lang="cs-CZ" dirty="0" err="1"/>
              <a:t>Campaign</a:t>
            </a:r>
            <a:endParaRPr lang="cs-CZ" dirty="0"/>
          </a:p>
        </p:txBody>
      </p:sp>
      <p:pic>
        <p:nvPicPr>
          <p:cNvPr id="1026" name="Picture 2" descr="The A's and B's of HIV Prevention in Uganda … but where are the C's? |  Social, Cultural &amp; Behavioral Issues in PHC &amp; Global Health">
            <a:extLst>
              <a:ext uri="{FF2B5EF4-FFF2-40B4-BE49-F238E27FC236}">
                <a16:creationId xmlns:a16="http://schemas.microsoft.com/office/drawing/2014/main" id="{09EE327C-937D-CF1C-90F2-AE2CC684A0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827" y="2171700"/>
            <a:ext cx="600075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ew Humanitarian | Ugandan HIV campaign targets &quot;cheaters&quot;">
            <a:extLst>
              <a:ext uri="{FF2B5EF4-FFF2-40B4-BE49-F238E27FC236}">
                <a16:creationId xmlns:a16="http://schemas.microsoft.com/office/drawing/2014/main" id="{9102D573-C0F4-12BE-4053-2DF2374D4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417" y="1597927"/>
            <a:ext cx="3686319" cy="493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E79AE-BC37-1F96-FAD8-A76E170F5418}"/>
              </a:ext>
            </a:extLst>
          </p:cNvPr>
          <p:cNvSpPr>
            <a:spLocks noGrp="1"/>
          </p:cNvSpPr>
          <p:nvPr>
            <p:ph type="title"/>
          </p:nvPr>
        </p:nvSpPr>
        <p:spPr/>
        <p:txBody>
          <a:bodyPr/>
          <a:lstStyle/>
          <a:p>
            <a:pPr algn="ctr"/>
            <a:r>
              <a:rPr lang="cs-CZ" dirty="0"/>
              <a:t>HIV in </a:t>
            </a:r>
            <a:r>
              <a:rPr lang="cs-CZ" dirty="0" err="1"/>
              <a:t>Africa</a:t>
            </a:r>
            <a:endParaRPr lang="cs-CZ" dirty="0"/>
          </a:p>
        </p:txBody>
      </p:sp>
      <p:sp>
        <p:nvSpPr>
          <p:cNvPr id="3" name="Zástupný obsah 2">
            <a:extLst>
              <a:ext uri="{FF2B5EF4-FFF2-40B4-BE49-F238E27FC236}">
                <a16:creationId xmlns:a16="http://schemas.microsoft.com/office/drawing/2014/main" id="{D6D40C2C-B997-BDE5-07FF-E45B45739B91}"/>
              </a:ext>
            </a:extLst>
          </p:cNvPr>
          <p:cNvSpPr>
            <a:spLocks noGrp="1"/>
          </p:cNvSpPr>
          <p:nvPr>
            <p:ph idx="1"/>
          </p:nvPr>
        </p:nvSpPr>
        <p:spPr>
          <a:xfrm>
            <a:off x="914400" y="1364146"/>
            <a:ext cx="9601200" cy="5126106"/>
          </a:xfrm>
        </p:spPr>
        <p:txBody>
          <a:bodyPr>
            <a:normAutofit/>
          </a:bodyPr>
          <a:lstStyle/>
          <a:p>
            <a:r>
              <a:rPr lang="cs-CZ" dirty="0" err="1">
                <a:effectLst/>
                <a:latin typeface="+mj-lt"/>
                <a:ea typeface="Calibri" panose="020F0502020204030204" pitchFamily="34" charset="0"/>
                <a:cs typeface="Times New Roman" panose="02020603050405020304" pitchFamily="18" charset="0"/>
              </a:rPr>
              <a:t>Justus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Amuche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Nweze</a:t>
            </a:r>
            <a:r>
              <a:rPr lang="cs-CZ" dirty="0">
                <a:effectLst/>
                <a:latin typeface="+mj-lt"/>
                <a:ea typeface="Calibri" panose="020F0502020204030204" pitchFamily="34" charset="0"/>
                <a:cs typeface="Times New Roman" panose="02020603050405020304" pitchFamily="18" charset="0"/>
              </a:rPr>
              <a:t> - </a:t>
            </a:r>
            <a:r>
              <a:rPr lang="en-US" i="1" dirty="0">
                <a:effectLst/>
                <a:latin typeface="+mj-lt"/>
                <a:ea typeface="Calibri" panose="020F0502020204030204" pitchFamily="34" charset="0"/>
                <a:cs typeface="Times New Roman" panose="02020603050405020304" pitchFamily="18" charset="0"/>
              </a:rPr>
              <a:t>HIV/AIDS in sub-Saharan Africa: Current status, challenges and prospects</a:t>
            </a:r>
            <a:r>
              <a:rPr lang="cs-CZ" dirty="0">
                <a:effectLst/>
                <a:latin typeface="+mj-lt"/>
                <a:ea typeface="Calibri" panose="020F0502020204030204" pitchFamily="34" charset="0"/>
                <a:cs typeface="Times New Roman" panose="02020603050405020304" pitchFamily="18" charset="0"/>
              </a:rPr>
              <a:t>.</a:t>
            </a:r>
          </a:p>
          <a:p>
            <a:pPr marL="0" indent="0">
              <a:buNone/>
            </a:pPr>
            <a:r>
              <a:rPr lang="en-US" dirty="0">
                <a:effectLst/>
                <a:latin typeface="+mj-lt"/>
                <a:ea typeface="Calibri" panose="020F0502020204030204" pitchFamily="34" charset="0"/>
                <a:cs typeface="Times New Roman" panose="02020603050405020304" pitchFamily="18" charset="0"/>
              </a:rPr>
              <a:t>Reasons for the high prevalence of HIV/AIDS in sub</a:t>
            </a:r>
            <a:r>
              <a:rPr lang="cs-CZ" dirty="0">
                <a:effectLst/>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Saharan Africa</a:t>
            </a:r>
            <a:r>
              <a:rPr lang="cs-CZ" dirty="0">
                <a:latin typeface="+mj-lt"/>
                <a:ea typeface="Calibri" panose="020F0502020204030204" pitchFamily="34" charset="0"/>
                <a:cs typeface="Times New Roman" panose="02020603050405020304" pitchFamily="18" charset="0"/>
              </a:rPr>
              <a:t>:</a:t>
            </a:r>
          </a:p>
          <a:p>
            <a:pPr marL="457200" indent="-457200">
              <a:buAutoNum type="alphaLcParenR"/>
            </a:pP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initial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responses</a:t>
            </a:r>
            <a:r>
              <a:rPr lang="cs-CZ" dirty="0">
                <a:solidFill>
                  <a:srgbClr val="000000"/>
                </a:solidFill>
                <a:effectLst/>
                <a:latin typeface="+mj-lt"/>
                <a:ea typeface="Calibri" panose="020F0502020204030204" pitchFamily="34" charset="0"/>
                <a:cs typeface="Times New Roman" panose="02020603050405020304" pitchFamily="18" charset="0"/>
              </a:rPr>
              <a:t> to HIV in </a:t>
            </a:r>
            <a:r>
              <a:rPr lang="cs-CZ" dirty="0" err="1">
                <a:solidFill>
                  <a:srgbClr val="000000"/>
                </a:solidFill>
                <a:effectLst/>
                <a:latin typeface="+mj-lt"/>
                <a:ea typeface="Calibri" panose="020F0502020204030204" pitchFamily="34" charset="0"/>
                <a:cs typeface="Times New Roman" panose="02020603050405020304" pitchFamily="18" charset="0"/>
              </a:rPr>
              <a:t>Africa</a:t>
            </a:r>
            <a:r>
              <a:rPr lang="cs-CZ" dirty="0">
                <a:solidFill>
                  <a:srgbClr val="000000"/>
                </a:solidFill>
                <a:effectLst/>
                <a:latin typeface="+mj-lt"/>
                <a:ea typeface="Calibri" panose="020F0502020204030204" pitchFamily="34" charset="0"/>
                <a:cs typeface="Times New Roman" panose="02020603050405020304" pitchFamily="18" charset="0"/>
              </a:rPr>
              <a:t> and </a:t>
            </a: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West</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r>
              <a:rPr lang="cs-CZ" dirty="0">
                <a:latin typeface="+mj-lt"/>
              </a:rPr>
              <a:t>b) </a:t>
            </a:r>
            <a:r>
              <a:rPr lang="cs-CZ" dirty="0" err="1">
                <a:solidFill>
                  <a:srgbClr val="000000"/>
                </a:solidFill>
                <a:effectLst/>
                <a:latin typeface="+mj-lt"/>
                <a:ea typeface="Calibri" panose="020F0502020204030204" pitchFamily="34" charset="0"/>
                <a:cs typeface="Times New Roman" panose="02020603050405020304" pitchFamily="18" charset="0"/>
              </a:rPr>
              <a:t>Cultural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behaviors</a:t>
            </a:r>
            <a:r>
              <a:rPr lang="cs-CZ" dirty="0">
                <a:solidFill>
                  <a:srgbClr val="000000"/>
                </a:solidFill>
                <a:effectLst/>
                <a:latin typeface="+mj-lt"/>
                <a:ea typeface="Calibri" panose="020F0502020204030204" pitchFamily="34" charset="0"/>
                <a:cs typeface="Times New Roman" panose="02020603050405020304" pitchFamily="18" charset="0"/>
              </a:rPr>
              <a:t> and </a:t>
            </a:r>
            <a:r>
              <a:rPr lang="cs-CZ" dirty="0" err="1">
                <a:solidFill>
                  <a:srgbClr val="000000"/>
                </a:solidFill>
                <a:effectLst/>
                <a:latin typeface="+mj-lt"/>
                <a:ea typeface="Calibri" panose="020F0502020204030204" pitchFamily="34" charset="0"/>
                <a:cs typeface="Times New Roman" panose="02020603050405020304" pitchFamily="18" charset="0"/>
              </a:rPr>
              <a:t>beliefs</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Postpartum</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sexual</a:t>
            </a:r>
            <a:r>
              <a:rPr lang="cs-CZ" i="1" dirty="0">
                <a:solidFill>
                  <a:srgbClr val="000000"/>
                </a:solidFill>
                <a:effectLst/>
                <a:latin typeface="+mj-lt"/>
                <a:ea typeface="Calibri" panose="020F0502020204030204" pitchFamily="34" charset="0"/>
                <a:cs typeface="Times New Roman" panose="02020603050405020304" pitchFamily="18" charset="0"/>
              </a:rPr>
              <a:t> abstinence</a:t>
            </a:r>
            <a:r>
              <a:rPr lang="cs-CZ" i="1" dirty="0">
                <a:solidFill>
                  <a:srgbClr val="000000"/>
                </a:solidFill>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Sexual</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cleansing</a:t>
            </a:r>
            <a:r>
              <a:rPr lang="cs-CZ" i="1" dirty="0">
                <a:solidFill>
                  <a:srgbClr val="000000"/>
                </a:solidFill>
                <a:latin typeface="+mj-lt"/>
                <a:ea typeface="Calibri" panose="020F0502020204030204" pitchFamily="34" charset="0"/>
                <a:cs typeface="Times New Roman" panose="02020603050405020304" pitchFamily="18" charset="0"/>
              </a:rPr>
              <a:t>,</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Virgin</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cleansing</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fable</a:t>
            </a:r>
            <a:r>
              <a:rPr lang="cs-CZ" i="1" dirty="0">
                <a:solidFill>
                  <a:srgbClr val="000000"/>
                </a:solidFill>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Ritualised</a:t>
            </a:r>
            <a:r>
              <a:rPr lang="cs-CZ" i="1" dirty="0">
                <a:solidFill>
                  <a:srgbClr val="000000"/>
                </a:solidFill>
                <a:effectLst/>
                <a:latin typeface="+mj-lt"/>
                <a:ea typeface="Calibri" panose="020F0502020204030204" pitchFamily="34" charset="0"/>
                <a:cs typeface="Times New Roman" panose="02020603050405020304" pitchFamily="18" charset="0"/>
              </a:rPr>
              <a:t> non-</a:t>
            </a:r>
            <a:r>
              <a:rPr lang="cs-CZ" i="1" dirty="0" err="1">
                <a:solidFill>
                  <a:srgbClr val="000000"/>
                </a:solidFill>
                <a:effectLst/>
                <a:latin typeface="+mj-lt"/>
                <a:ea typeface="Calibri" panose="020F0502020204030204" pitchFamily="34" charset="0"/>
                <a:cs typeface="Times New Roman" panose="02020603050405020304" pitchFamily="18" charset="0"/>
              </a:rPr>
              <a:t>marital</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sexual</a:t>
            </a:r>
            <a:r>
              <a:rPr lang="cs-CZ" i="1" dirty="0">
                <a:solidFill>
                  <a:srgbClr val="000000"/>
                </a:solidFill>
                <a:effectLst/>
                <a:latin typeface="+mj-lt"/>
                <a:ea typeface="Calibri" panose="020F0502020204030204" pitchFamily="34" charset="0"/>
                <a:cs typeface="Times New Roman" panose="02020603050405020304" pitchFamily="18" charset="0"/>
              </a:rPr>
              <a:t> </a:t>
            </a:r>
            <a:r>
              <a:rPr lang="cs-CZ" i="1" dirty="0" err="1">
                <a:solidFill>
                  <a:srgbClr val="000000"/>
                </a:solidFill>
                <a:effectLst/>
                <a:latin typeface="+mj-lt"/>
                <a:ea typeface="Calibri" panose="020F0502020204030204" pitchFamily="34" charset="0"/>
                <a:cs typeface="Times New Roman" panose="02020603050405020304" pitchFamily="18" charset="0"/>
              </a:rPr>
              <a:t>intercourse</a:t>
            </a:r>
            <a:r>
              <a:rPr lang="cs-CZ" i="1" dirty="0">
                <a:solidFill>
                  <a:srgbClr val="000000"/>
                </a:solidFill>
                <a:latin typeface="+mj-lt"/>
                <a:ea typeface="Calibri" panose="020F0502020204030204" pitchFamily="34" charset="0"/>
                <a:cs typeface="Times New Roman" panose="02020603050405020304" pitchFamily="18" charset="0"/>
              </a:rPr>
              <a:t>)</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c) </a:t>
            </a:r>
            <a:r>
              <a:rPr lang="cs-CZ" dirty="0" err="1">
                <a:solidFill>
                  <a:srgbClr val="000000"/>
                </a:solidFill>
                <a:effectLst/>
                <a:latin typeface="+mj-lt"/>
                <a:ea typeface="Calibri" panose="020F0502020204030204" pitchFamily="34" charset="0"/>
                <a:cs typeface="Times New Roman" panose="02020603050405020304" pitchFamily="18" charset="0"/>
              </a:rPr>
              <a:t>Multiple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sexual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partners</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d) </a:t>
            </a:r>
            <a:r>
              <a:rPr lang="cs-CZ" dirty="0" err="1">
                <a:solidFill>
                  <a:srgbClr val="000000"/>
                </a:solidFill>
                <a:effectLst/>
                <a:latin typeface="+mj-lt"/>
                <a:ea typeface="Calibri" panose="020F0502020204030204" pitchFamily="34" charset="0"/>
                <a:cs typeface="Times New Roman" panose="02020603050405020304" pitchFamily="18" charset="0"/>
              </a:rPr>
              <a:t>Poverty</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conflict</a:t>
            </a:r>
            <a:r>
              <a:rPr lang="cs-CZ" dirty="0">
                <a:solidFill>
                  <a:srgbClr val="000000"/>
                </a:solidFill>
                <a:effectLst/>
                <a:latin typeface="+mj-lt"/>
                <a:ea typeface="Calibri" panose="020F0502020204030204" pitchFamily="34" charset="0"/>
                <a:cs typeface="Times New Roman" panose="02020603050405020304" pitchFamily="18" charset="0"/>
              </a:rPr>
              <a:t>/</a:t>
            </a:r>
            <a:r>
              <a:rPr lang="cs-CZ" dirty="0" err="1">
                <a:solidFill>
                  <a:srgbClr val="000000"/>
                </a:solidFill>
                <a:effectLst/>
                <a:latin typeface="+mj-lt"/>
                <a:ea typeface="Calibri" panose="020F0502020204030204" pitchFamily="34" charset="0"/>
                <a:cs typeface="Times New Roman" panose="02020603050405020304" pitchFamily="18" charset="0"/>
              </a:rPr>
              <a:t>war</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migration</a:t>
            </a:r>
            <a:r>
              <a:rPr lang="cs-CZ" dirty="0">
                <a:solidFill>
                  <a:srgbClr val="000000"/>
                </a:solidFill>
                <a:effectLst/>
                <a:latin typeface="+mj-lt"/>
                <a:ea typeface="Calibri" panose="020F0502020204030204" pitchFamily="34" charset="0"/>
                <a:cs typeface="Times New Roman" panose="02020603050405020304" pitchFamily="18" charset="0"/>
              </a:rPr>
              <a:t>, and HIV/AIDS</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e) </a:t>
            </a:r>
            <a:r>
              <a:rPr lang="cs-CZ" dirty="0" err="1">
                <a:solidFill>
                  <a:srgbClr val="000000"/>
                </a:solidFill>
                <a:effectLst/>
                <a:latin typeface="+mj-lt"/>
                <a:ea typeface="Calibri" panose="020F0502020204030204" pitchFamily="34" charset="0"/>
                <a:cs typeface="Times New Roman" panose="02020603050405020304" pitchFamily="18" charset="0"/>
              </a:rPr>
              <a:t>Blood</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transfusion</a:t>
            </a:r>
            <a:r>
              <a:rPr lang="cs-CZ" dirty="0">
                <a:solidFill>
                  <a:srgbClr val="000000"/>
                </a:solidFill>
                <a:effectLst/>
                <a:latin typeface="+mj-lt"/>
                <a:ea typeface="Calibri" panose="020F0502020204030204" pitchFamily="34" charset="0"/>
                <a:cs typeface="Times New Roman" panose="02020603050405020304" pitchFamily="18" charset="0"/>
              </a:rPr>
              <a:t> and HIV</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f) </a:t>
            </a:r>
            <a:r>
              <a:rPr lang="cs-CZ" dirty="0">
                <a:solidFill>
                  <a:srgbClr val="000000"/>
                </a:solidFill>
                <a:effectLst/>
                <a:latin typeface="+mj-lt"/>
                <a:ea typeface="Calibri" panose="020F0502020204030204" pitchFamily="34" charset="0"/>
                <a:cs typeface="Times New Roman" panose="02020603050405020304" pitchFamily="18" charset="0"/>
              </a:rPr>
              <a:t>HIV/AIDS-</a:t>
            </a:r>
            <a:r>
              <a:rPr lang="cs-CZ" dirty="0" err="1">
                <a:solidFill>
                  <a:srgbClr val="000000"/>
                </a:solidFill>
                <a:effectLst/>
                <a:latin typeface="+mj-lt"/>
                <a:ea typeface="Calibri" panose="020F0502020204030204" pitchFamily="34" charset="0"/>
                <a:cs typeface="Times New Roman" panose="02020603050405020304" pitchFamily="18" charset="0"/>
              </a:rPr>
              <a:t>associated</a:t>
            </a:r>
            <a:r>
              <a:rPr lang="cs-CZ" dirty="0">
                <a:solidFill>
                  <a:srgbClr val="000000"/>
                </a:solidFill>
                <a:effectLst/>
                <a:latin typeface="+mj-lt"/>
                <a:ea typeface="Calibri" panose="020F0502020204030204" pitchFamily="34" charset="0"/>
                <a:cs typeface="Times New Roman" panose="02020603050405020304" pitchFamily="18" charset="0"/>
              </a:rPr>
              <a:t> stigma and </a:t>
            </a:r>
            <a:r>
              <a:rPr lang="cs-CZ" dirty="0" err="1">
                <a:solidFill>
                  <a:srgbClr val="000000"/>
                </a:solidFill>
                <a:effectLst/>
                <a:latin typeface="+mj-lt"/>
                <a:ea typeface="Calibri" panose="020F0502020204030204" pitchFamily="34" charset="0"/>
                <a:cs typeface="Times New Roman" panose="02020603050405020304" pitchFamily="18" charset="0"/>
              </a:rPr>
              <a:t>discrimination</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cs-CZ" dirty="0">
              <a:latin typeface="+mj-lt"/>
            </a:endParaRPr>
          </a:p>
        </p:txBody>
      </p:sp>
    </p:spTree>
    <p:extLst>
      <p:ext uri="{BB962C8B-B14F-4D97-AF65-F5344CB8AC3E}">
        <p14:creationId xmlns:p14="http://schemas.microsoft.com/office/powerpoint/2010/main" val="306552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371600" y="223514"/>
            <a:ext cx="9601200" cy="1485900"/>
          </a:xfrm>
        </p:spPr>
        <p:txBody>
          <a:bodyPr/>
          <a:lstStyle/>
          <a:p>
            <a:pPr algn="ctr"/>
            <a:r>
              <a:rPr lang="cs-CZ" dirty="0"/>
              <a:t>Food </a:t>
            </a:r>
            <a:r>
              <a:rPr lang="cs-CZ" dirty="0" err="1"/>
              <a:t>Security</a:t>
            </a:r>
            <a:r>
              <a:rPr lang="cs-CZ" dirty="0"/>
              <a:t> - </a:t>
            </a:r>
            <a:r>
              <a:rPr lang="cs-CZ" dirty="0" err="1"/>
              <a:t>Definition</a:t>
            </a:r>
            <a:endParaRPr lang="cs-CZ" dirty="0"/>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1072352" y="966464"/>
            <a:ext cx="9601200" cy="4482548"/>
          </a:xfrm>
        </p:spPr>
        <p:txBody>
          <a:bodyPr>
            <a:normAutofit/>
          </a:bodyPr>
          <a:lstStyle/>
          <a:p>
            <a:pPr algn="just">
              <a:lnSpc>
                <a:spcPct val="80000"/>
              </a:lnSpc>
            </a:pPr>
            <a:r>
              <a:rPr lang="en-GB" i="1" dirty="0">
                <a:solidFill>
                  <a:srgbClr val="000000"/>
                </a:solidFill>
                <a:effectLst/>
                <a:latin typeface="+mj-lt"/>
                <a:ea typeface="Calibri" panose="020F0502020204030204" pitchFamily="34" charset="0"/>
                <a:cs typeface="Times New Roman" panose="02020603050405020304" pitchFamily="18" charset="0"/>
              </a:rPr>
              <a:t>“</a:t>
            </a:r>
            <a:r>
              <a:rPr lang="en-GB" b="1" i="1" dirty="0">
                <a:solidFill>
                  <a:srgbClr val="000000"/>
                </a:solidFill>
                <a:effectLst/>
                <a:latin typeface="+mj-lt"/>
                <a:ea typeface="Calibri" panose="020F0502020204030204" pitchFamily="34" charset="0"/>
                <a:cs typeface="Times New Roman" panose="02020603050405020304" pitchFamily="18" charset="0"/>
              </a:rPr>
              <a:t>Food security </a:t>
            </a:r>
            <a:r>
              <a:rPr lang="en-GB" i="1" dirty="0">
                <a:solidFill>
                  <a:srgbClr val="000000"/>
                </a:solidFill>
                <a:effectLst/>
                <a:latin typeface="+mj-lt"/>
                <a:ea typeface="Calibri" panose="020F0502020204030204" pitchFamily="34" charset="0"/>
                <a:cs typeface="Times New Roman" panose="02020603050405020304" pitchFamily="18" charset="0"/>
              </a:rPr>
              <a:t>exists when all people, at all times, have physical and economic access to sufficient</a:t>
            </a:r>
            <a:r>
              <a:rPr lang="cs-CZ" i="1" dirty="0">
                <a:solidFill>
                  <a:srgbClr val="000000"/>
                </a:solidFill>
                <a:effectLst/>
                <a:latin typeface="+mj-lt"/>
                <a:ea typeface="Calibri" panose="020F0502020204030204" pitchFamily="34" charset="0"/>
                <a:cs typeface="Times New Roman" panose="02020603050405020304" pitchFamily="18" charset="0"/>
              </a:rPr>
              <a:t> </a:t>
            </a:r>
            <a:r>
              <a:rPr lang="en-GB" i="1" dirty="0">
                <a:solidFill>
                  <a:srgbClr val="000000"/>
                </a:solidFill>
                <a:effectLst/>
                <a:latin typeface="+mj-lt"/>
                <a:ea typeface="Calibri" panose="020F0502020204030204" pitchFamily="34" charset="0"/>
                <a:cs typeface="Times New Roman" panose="02020603050405020304" pitchFamily="18" charset="0"/>
              </a:rPr>
              <a:t>safe and nutritious food that meets their dietary needs and food preferences for an active and healthy life.”</a:t>
            </a:r>
            <a:r>
              <a:rPr lang="cs-CZ" i="1" dirty="0">
                <a:solidFill>
                  <a:srgbClr val="000000"/>
                </a:solidFill>
                <a:effectLst/>
                <a:latin typeface="+mj-lt"/>
                <a:ea typeface="Calibri" panose="020F0502020204030204" pitchFamily="34" charset="0"/>
                <a:cs typeface="Times New Roman" panose="02020603050405020304" pitchFamily="18" charset="0"/>
              </a:rPr>
              <a:t>  1996 </a:t>
            </a:r>
            <a:r>
              <a:rPr lang="cs-CZ" i="1" dirty="0" err="1">
                <a:solidFill>
                  <a:srgbClr val="000000"/>
                </a:solidFill>
                <a:effectLst/>
                <a:latin typeface="+mj-lt"/>
                <a:ea typeface="Calibri" panose="020F0502020204030204" pitchFamily="34" charset="0"/>
                <a:cs typeface="Times New Roman" panose="02020603050405020304" pitchFamily="18" charset="0"/>
              </a:rPr>
              <a:t>World</a:t>
            </a:r>
            <a:r>
              <a:rPr lang="cs-CZ" i="1" dirty="0">
                <a:solidFill>
                  <a:srgbClr val="000000"/>
                </a:solidFill>
                <a:effectLst/>
                <a:latin typeface="+mj-lt"/>
                <a:ea typeface="Calibri" panose="020F0502020204030204" pitchFamily="34" charset="0"/>
                <a:cs typeface="Times New Roman" panose="02020603050405020304" pitchFamily="18" charset="0"/>
              </a:rPr>
              <a:t> Food Summit.</a:t>
            </a:r>
          </a:p>
          <a:p>
            <a:pPr algn="just">
              <a:lnSpc>
                <a:spcPct val="80000"/>
              </a:lnSpc>
            </a:pPr>
            <a:r>
              <a:rPr lang="en-GB" i="1" dirty="0">
                <a:solidFill>
                  <a:srgbClr val="000000"/>
                </a:solidFill>
                <a:effectLst/>
                <a:latin typeface="+mj-lt"/>
                <a:ea typeface="Calibri" panose="020F0502020204030204" pitchFamily="34" charset="0"/>
                <a:cs typeface="Times New Roman" panose="02020603050405020304" pitchFamily="18" charset="0"/>
              </a:rPr>
              <a:t>“</a:t>
            </a:r>
            <a:r>
              <a:rPr lang="cs-CZ" i="1" dirty="0">
                <a:solidFill>
                  <a:srgbClr val="000000"/>
                </a:solidFill>
                <a:effectLst/>
                <a:latin typeface="+mj-lt"/>
                <a:ea typeface="Calibri" panose="020F0502020204030204" pitchFamily="34" charset="0"/>
                <a:cs typeface="Times New Roman" panose="02020603050405020304" pitchFamily="18" charset="0"/>
              </a:rPr>
              <a:t>F</a:t>
            </a:r>
            <a:r>
              <a:rPr lang="en-GB" b="1" i="1" dirty="0" err="1">
                <a:effectLst/>
                <a:latin typeface="+mj-lt"/>
                <a:ea typeface="Calibri" panose="020F0502020204030204" pitchFamily="34" charset="0"/>
                <a:cs typeface="Times New Roman" panose="02020603050405020304" pitchFamily="18" charset="0"/>
              </a:rPr>
              <a:t>ood</a:t>
            </a:r>
            <a:r>
              <a:rPr lang="en-GB" b="1" i="1" dirty="0">
                <a:effectLst/>
                <a:latin typeface="+mj-lt"/>
                <a:ea typeface="Calibri" panose="020F0502020204030204" pitchFamily="34" charset="0"/>
                <a:cs typeface="Times New Roman" panose="02020603050405020304" pitchFamily="18" charset="0"/>
              </a:rPr>
              <a:t> insecurity</a:t>
            </a:r>
            <a:r>
              <a:rPr lang="en-GB" i="1" dirty="0">
                <a:effectLst/>
                <a:latin typeface="+mj-lt"/>
                <a:ea typeface="Calibri" panose="020F0502020204030204" pitchFamily="34" charset="0"/>
                <a:cs typeface="Times New Roman" panose="02020603050405020304" pitchFamily="18" charset="0"/>
              </a:rPr>
              <a:t>, on the other hand, is defined by the United States Department of Agriculture (USDA) as a situation of "limited or uncertain availability of nutritionally adequate and safe foods or limited or uncertain ability to acquire acceptable foods in socially acceptable ways</a:t>
            </a:r>
            <a:r>
              <a:rPr lang="cs-CZ" i="1" dirty="0">
                <a:effectLst/>
                <a:latin typeface="+mj-lt"/>
                <a:ea typeface="Calibri" panose="020F0502020204030204" pitchFamily="34" charset="0"/>
                <a:cs typeface="Times New Roman" panose="02020603050405020304" pitchFamily="18" charset="0"/>
              </a:rPr>
              <a:t>.</a:t>
            </a:r>
            <a:r>
              <a:rPr lang="cs-CZ" i="1" dirty="0">
                <a:latin typeface="+mj-lt"/>
                <a:ea typeface="Calibri" panose="020F0502020204030204" pitchFamily="34" charset="0"/>
                <a:cs typeface="Times New Roman" panose="02020603050405020304" pitchFamily="18" charset="0"/>
              </a:rPr>
              <a:t>“</a:t>
            </a:r>
            <a:endParaRPr lang="cs-CZ" i="1" dirty="0">
              <a:effectLst/>
              <a:latin typeface="+mj-lt"/>
              <a:ea typeface="Calibri" panose="020F0502020204030204" pitchFamily="34" charset="0"/>
              <a:cs typeface="Times New Roman" panose="02020603050405020304" pitchFamily="18" charset="0"/>
            </a:endParaRPr>
          </a:p>
          <a:p>
            <a:pPr algn="just">
              <a:lnSpc>
                <a:spcPct val="80000"/>
              </a:lnSpc>
            </a:pPr>
            <a:r>
              <a:rPr lang="cs-CZ" dirty="0">
                <a:latin typeface="+mj-lt"/>
                <a:ea typeface="Calibri" panose="020F0502020204030204" pitchFamily="34" charset="0"/>
                <a:cs typeface="Times New Roman" panose="02020603050405020304" pitchFamily="18" charset="0"/>
              </a:rPr>
              <a:t>4 </a:t>
            </a:r>
            <a:r>
              <a:rPr lang="cs-CZ" dirty="0" err="1">
                <a:latin typeface="+mj-lt"/>
                <a:ea typeface="Calibri" panose="020F0502020204030204" pitchFamily="34" charset="0"/>
                <a:cs typeface="Times New Roman" panose="02020603050405020304" pitchFamily="18" charset="0"/>
              </a:rPr>
              <a:t>Dimensions</a:t>
            </a:r>
            <a:r>
              <a:rPr lang="cs-CZ" dirty="0">
                <a:latin typeface="+mj-lt"/>
                <a:ea typeface="Calibri" panose="020F0502020204030204" pitchFamily="34" charset="0"/>
                <a:cs typeface="Times New Roman" panose="02020603050405020304" pitchFamily="18" charset="0"/>
              </a:rPr>
              <a:t> + 2 </a:t>
            </a:r>
            <a:r>
              <a:rPr lang="cs-CZ" dirty="0" err="1">
                <a:latin typeface="+mj-lt"/>
                <a:ea typeface="Calibri" panose="020F0502020204030204" pitchFamily="34" charset="0"/>
                <a:cs typeface="Times New Roman" panose="02020603050405020304" pitchFamily="18" charset="0"/>
              </a:rPr>
              <a:t>new</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dimensions</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Agency</a:t>
            </a:r>
            <a:r>
              <a:rPr lang="cs-CZ" dirty="0">
                <a:latin typeface="+mj-lt"/>
                <a:ea typeface="Calibri" panose="020F0502020204030204" pitchFamily="34" charset="0"/>
                <a:cs typeface="Times New Roman" panose="02020603050405020304" pitchFamily="18" charset="0"/>
              </a:rPr>
              <a:t> and </a:t>
            </a:r>
            <a:r>
              <a:rPr lang="en-GB" dirty="0">
                <a:effectLst/>
                <a:latin typeface="+mj-lt"/>
                <a:ea typeface="Calibri" panose="020F0502020204030204" pitchFamily="34" charset="0"/>
                <a:cs typeface="Times New Roman" panose="02020603050405020304" pitchFamily="18" charset="0"/>
              </a:rPr>
              <a:t>Sustainability</a:t>
            </a:r>
            <a:r>
              <a:rPr lang="cs-CZ" dirty="0">
                <a:effectLst/>
                <a:latin typeface="+mj-lt"/>
                <a:ea typeface="Calibri" panose="020F0502020204030204" pitchFamily="34" charset="0"/>
                <a:cs typeface="Times New Roman" panose="02020603050405020304" pitchFamily="18" charset="0"/>
              </a:rPr>
              <a:t>).</a:t>
            </a:r>
          </a:p>
          <a:p>
            <a:pPr algn="just">
              <a:lnSpc>
                <a:spcPct val="80000"/>
              </a:lnSpc>
            </a:pPr>
            <a:endParaRPr lang="cs-CZ" i="1" dirty="0">
              <a:effectLst/>
              <a:latin typeface="+mj-lt"/>
              <a:ea typeface="Calibri" panose="020F0502020204030204" pitchFamily="34" charset="0"/>
              <a:cs typeface="Times New Roman" panose="02020603050405020304" pitchFamily="18" charset="0"/>
            </a:endParaRPr>
          </a:p>
          <a:p>
            <a:pPr algn="just">
              <a:lnSpc>
                <a:spcPct val="80000"/>
              </a:lnSpc>
            </a:pPr>
            <a:endParaRPr lang="cs-CZ" dirty="0">
              <a:solidFill>
                <a:srgbClr val="000000"/>
              </a:solidFill>
              <a:effectLst/>
              <a:latin typeface="+mj-lt"/>
              <a:ea typeface="Calibri" panose="020F0502020204030204" pitchFamily="34" charset="0"/>
              <a:cs typeface="Times New Roman" panose="02020603050405020304" pitchFamily="18" charset="0"/>
            </a:endParaRPr>
          </a:p>
          <a:p>
            <a:pPr algn="just">
              <a:lnSpc>
                <a:spcPct val="80000"/>
              </a:lnSpc>
            </a:pPr>
            <a:endParaRPr lang="cs-CZ" dirty="0">
              <a:solidFill>
                <a:srgbClr val="000000"/>
              </a:solidFill>
              <a:effectLst/>
              <a:latin typeface="+mj-lt"/>
              <a:ea typeface="Calibri" panose="020F0502020204030204" pitchFamily="34" charset="0"/>
              <a:cs typeface="Times New Roman" panose="02020603050405020304" pitchFamily="18" charset="0"/>
            </a:endParaRPr>
          </a:p>
          <a:p>
            <a:pPr algn="just">
              <a:lnSpc>
                <a:spcPct val="80000"/>
              </a:lnSpc>
            </a:pP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80000"/>
              </a:lnSpc>
              <a:buFontTx/>
              <a:buNone/>
            </a:pPr>
            <a:endParaRPr lang="cs-CZ" dirty="0"/>
          </a:p>
          <a:p>
            <a:pPr>
              <a:lnSpc>
                <a:spcPct val="80000"/>
              </a:lnSpc>
              <a:buFontTx/>
              <a:buNone/>
            </a:pPr>
            <a:endParaRPr lang="cs-CZ" dirty="0"/>
          </a:p>
        </p:txBody>
      </p:sp>
      <p:pic>
        <p:nvPicPr>
          <p:cNvPr id="4" name="Obrázek 3" descr="Obsah obrázku text&#10;&#10;Popis byl vytvořen automaticky">
            <a:extLst>
              <a:ext uri="{FF2B5EF4-FFF2-40B4-BE49-F238E27FC236}">
                <a16:creationId xmlns:a16="http://schemas.microsoft.com/office/drawing/2014/main" id="{4B1F84E1-E18B-4EA0-8AE6-9E52636C955E}"/>
              </a:ext>
            </a:extLst>
          </p:cNvPr>
          <p:cNvPicPr/>
          <p:nvPr/>
        </p:nvPicPr>
        <p:blipFill>
          <a:blip r:embed="rId2"/>
          <a:stretch>
            <a:fillRect/>
          </a:stretch>
        </p:blipFill>
        <p:spPr>
          <a:xfrm>
            <a:off x="2551362" y="3429000"/>
            <a:ext cx="6643180" cy="3302373"/>
          </a:xfrm>
          <a:prstGeom prst="rect">
            <a:avLst/>
          </a:prstGeom>
        </p:spPr>
      </p:pic>
    </p:spTree>
    <p:extLst>
      <p:ext uri="{BB962C8B-B14F-4D97-AF65-F5344CB8AC3E}">
        <p14:creationId xmlns:p14="http://schemas.microsoft.com/office/powerpoint/2010/main" val="24586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B4EA8-B914-6786-0B6B-7B502B9AC86F}"/>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700" cap="all"/>
              <a:t>Regional Security Complexes</a:t>
            </a:r>
            <a:endParaRPr lang="en-US" sz="4700" cap="all" dirty="0"/>
          </a:p>
        </p:txBody>
      </p:sp>
      <p:pic>
        <p:nvPicPr>
          <p:cNvPr id="4" name="Zástupný obsah 4">
            <a:extLst>
              <a:ext uri="{FF2B5EF4-FFF2-40B4-BE49-F238E27FC236}">
                <a16:creationId xmlns:a16="http://schemas.microsoft.com/office/drawing/2014/main" id="{63E47878-0CED-3A3B-12B0-F574DC16EC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430" y="995308"/>
            <a:ext cx="7406445" cy="5017865"/>
          </a:xfrm>
          <a:prstGeom prst="rect">
            <a:avLst/>
          </a:prstGeom>
        </p:spPr>
      </p:pic>
    </p:spTree>
    <p:extLst>
      <p:ext uri="{BB962C8B-B14F-4D97-AF65-F5344CB8AC3E}">
        <p14:creationId xmlns:p14="http://schemas.microsoft.com/office/powerpoint/2010/main" val="131363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C0053-7D5E-4B02-8C54-C94193D73858}"/>
              </a:ext>
            </a:extLst>
          </p:cNvPr>
          <p:cNvSpPr>
            <a:spLocks noGrp="1"/>
          </p:cNvSpPr>
          <p:nvPr>
            <p:ph type="title"/>
          </p:nvPr>
        </p:nvSpPr>
        <p:spPr/>
        <p:txBody>
          <a:bodyPr/>
          <a:lstStyle/>
          <a:p>
            <a:pPr algn="ctr"/>
            <a:r>
              <a:rPr lang="cs-CZ" dirty="0" err="1"/>
              <a:t>Hunger</a:t>
            </a:r>
            <a:r>
              <a:rPr lang="cs-CZ" dirty="0"/>
              <a:t> in </a:t>
            </a:r>
            <a:r>
              <a:rPr lang="cs-CZ" dirty="0" err="1"/>
              <a:t>the</a:t>
            </a:r>
            <a:r>
              <a:rPr lang="cs-CZ" dirty="0"/>
              <a:t> </a:t>
            </a:r>
            <a:r>
              <a:rPr lang="cs-CZ" dirty="0" err="1"/>
              <a:t>World</a:t>
            </a:r>
            <a:endParaRPr lang="cs-CZ" dirty="0"/>
          </a:p>
        </p:txBody>
      </p:sp>
      <p:sp>
        <p:nvSpPr>
          <p:cNvPr id="3" name="Zástupný obsah 2">
            <a:extLst>
              <a:ext uri="{FF2B5EF4-FFF2-40B4-BE49-F238E27FC236}">
                <a16:creationId xmlns:a16="http://schemas.microsoft.com/office/drawing/2014/main" id="{CF6526F4-494A-415A-9341-805F4B4F7106}"/>
              </a:ext>
            </a:extLst>
          </p:cNvPr>
          <p:cNvSpPr>
            <a:spLocks noGrp="1"/>
          </p:cNvSpPr>
          <p:nvPr>
            <p:ph idx="1"/>
          </p:nvPr>
        </p:nvSpPr>
        <p:spPr/>
        <p:txBody>
          <a:bodyPr/>
          <a:lstStyle/>
          <a:p>
            <a:endParaRPr lang="cs-CZ"/>
          </a:p>
        </p:txBody>
      </p:sp>
      <p:pic>
        <p:nvPicPr>
          <p:cNvPr id="4" name="Obrázek 3" descr="Obsah obrázku mapa&#10;&#10;Popis byl vytvořen automaticky">
            <a:extLst>
              <a:ext uri="{FF2B5EF4-FFF2-40B4-BE49-F238E27FC236}">
                <a16:creationId xmlns:a16="http://schemas.microsoft.com/office/drawing/2014/main" id="{79C5B8F5-512E-47F2-82F3-10B6EB25F17F}"/>
              </a:ext>
            </a:extLst>
          </p:cNvPr>
          <p:cNvPicPr/>
          <p:nvPr/>
        </p:nvPicPr>
        <p:blipFill>
          <a:blip r:embed="rId2"/>
          <a:stretch>
            <a:fillRect/>
          </a:stretch>
        </p:blipFill>
        <p:spPr>
          <a:xfrm>
            <a:off x="696176" y="1630680"/>
            <a:ext cx="8029534" cy="4236720"/>
          </a:xfrm>
          <a:prstGeom prst="rect">
            <a:avLst/>
          </a:prstGeom>
        </p:spPr>
      </p:pic>
      <p:pic>
        <p:nvPicPr>
          <p:cNvPr id="5" name="Obrázek 4" descr="Obsah obrázku text&#10;&#10;Popis byl vytvořen automaticky">
            <a:extLst>
              <a:ext uri="{FF2B5EF4-FFF2-40B4-BE49-F238E27FC236}">
                <a16:creationId xmlns:a16="http://schemas.microsoft.com/office/drawing/2014/main" id="{B9E774DB-8592-4146-94D4-C8123963E7CC}"/>
              </a:ext>
            </a:extLst>
          </p:cNvPr>
          <p:cNvPicPr/>
          <p:nvPr/>
        </p:nvPicPr>
        <p:blipFill>
          <a:blip r:embed="rId3"/>
          <a:stretch>
            <a:fillRect/>
          </a:stretch>
        </p:blipFill>
        <p:spPr>
          <a:xfrm>
            <a:off x="8554868" y="2715577"/>
            <a:ext cx="3448050" cy="2066925"/>
          </a:xfrm>
          <a:prstGeom prst="rect">
            <a:avLst/>
          </a:prstGeom>
        </p:spPr>
      </p:pic>
    </p:spTree>
    <p:extLst>
      <p:ext uri="{BB962C8B-B14F-4D97-AF65-F5344CB8AC3E}">
        <p14:creationId xmlns:p14="http://schemas.microsoft.com/office/powerpoint/2010/main" val="385936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3F603-B611-7CE7-3E25-6FBFDA6CFDBE}"/>
              </a:ext>
            </a:extLst>
          </p:cNvPr>
          <p:cNvSpPr>
            <a:spLocks noGrp="1"/>
          </p:cNvSpPr>
          <p:nvPr>
            <p:ph type="title"/>
          </p:nvPr>
        </p:nvSpPr>
        <p:spPr>
          <a:xfrm>
            <a:off x="1295400" y="99391"/>
            <a:ext cx="9601200" cy="1485900"/>
          </a:xfrm>
        </p:spPr>
        <p:txBody>
          <a:bodyPr/>
          <a:lstStyle/>
          <a:p>
            <a:pPr algn="ctr"/>
            <a:r>
              <a:rPr lang="cs-CZ" dirty="0"/>
              <a:t>Food </a:t>
            </a:r>
            <a:r>
              <a:rPr lang="cs-CZ" dirty="0" err="1"/>
              <a:t>Security</a:t>
            </a:r>
            <a:endParaRPr lang="cs-CZ" dirty="0"/>
          </a:p>
        </p:txBody>
      </p:sp>
      <p:sp>
        <p:nvSpPr>
          <p:cNvPr id="3" name="Zástupný obsah 2">
            <a:extLst>
              <a:ext uri="{FF2B5EF4-FFF2-40B4-BE49-F238E27FC236}">
                <a16:creationId xmlns:a16="http://schemas.microsoft.com/office/drawing/2014/main" id="{9A430201-8D86-77DF-266F-C3253C531016}"/>
              </a:ext>
            </a:extLst>
          </p:cNvPr>
          <p:cNvSpPr>
            <a:spLocks noGrp="1"/>
          </p:cNvSpPr>
          <p:nvPr>
            <p:ph idx="1"/>
          </p:nvPr>
        </p:nvSpPr>
        <p:spPr>
          <a:xfrm>
            <a:off x="1199321" y="842341"/>
            <a:ext cx="9601200" cy="5047421"/>
          </a:xfrm>
        </p:spPr>
        <p:txBody>
          <a:bodyPr/>
          <a:lstStyle/>
          <a:p>
            <a:r>
              <a:rPr lang="en-US" dirty="0">
                <a:latin typeface="+mj-lt"/>
                <a:ea typeface="Calibri" panose="020F0502020204030204" pitchFamily="34" charset="0"/>
                <a:cs typeface="Times New Roman" panose="02020603050405020304" pitchFamily="18" charset="0"/>
              </a:rPr>
              <a:t>2</a:t>
            </a:r>
            <a:r>
              <a:rPr lang="cs-CZ" dirty="0">
                <a:latin typeface="+mj-lt"/>
                <a:ea typeface="Calibri" panose="020F0502020204030204" pitchFamily="34" charset="0"/>
                <a:cs typeface="Times New Roman" panose="02020603050405020304" pitchFamily="18" charset="0"/>
              </a:rPr>
              <a:t>98</a:t>
            </a:r>
            <a:r>
              <a:rPr lang="en-US" dirty="0">
                <a:latin typeface="+mj-lt"/>
                <a:ea typeface="Calibri" panose="020F0502020204030204" pitchFamily="34" charset="0"/>
                <a:cs typeface="Times New Roman" panose="02020603050405020304" pitchFamily="18" charset="0"/>
              </a:rPr>
              <a:t>.6</a:t>
            </a:r>
            <a:r>
              <a:rPr lang="cs-CZ" dirty="0">
                <a:latin typeface="+mj-lt"/>
                <a:ea typeface="Calibri" panose="020F0502020204030204" pitchFamily="34" charset="0"/>
                <a:cs typeface="Times New Roman" panose="02020603050405020304" pitchFamily="18" charset="0"/>
              </a:rPr>
              <a:t> (384 </a:t>
            </a:r>
            <a:r>
              <a:rPr lang="cs-CZ" dirty="0" err="1">
                <a:latin typeface="+mj-lt"/>
                <a:ea typeface="Calibri" panose="020F0502020204030204" pitchFamily="34" charset="0"/>
                <a:cs typeface="Times New Roman" panose="02020603050405020304" pitchFamily="18" charset="0"/>
              </a:rPr>
              <a:t>worldwide</a:t>
            </a:r>
            <a:r>
              <a:rPr lang="cs-CZ" dirty="0">
                <a:latin typeface="+mj-lt"/>
                <a:ea typeface="Calibri" panose="020F0502020204030204" pitchFamily="34" charset="0"/>
                <a:cs typeface="Times New Roman" panose="02020603050405020304" pitchFamily="18" charset="0"/>
              </a:rPr>
              <a:t>)</a:t>
            </a:r>
            <a:r>
              <a:rPr lang="en-US" dirty="0">
                <a:latin typeface="+mj-lt"/>
                <a:ea typeface="Calibri" panose="020F0502020204030204" pitchFamily="34" charset="0"/>
                <a:cs typeface="Times New Roman" panose="02020603050405020304" pitchFamily="18" charset="0"/>
              </a:rPr>
              <a:t> million people in Africa face hunger</a:t>
            </a:r>
            <a:r>
              <a:rPr lang="cs-CZ" dirty="0">
                <a:latin typeface="+mj-lt"/>
                <a:ea typeface="Calibri" panose="020F0502020204030204" pitchFamily="34" charset="0"/>
                <a:cs typeface="Times New Roman" panose="02020603050405020304" pitchFamily="18" charset="0"/>
              </a:rPr>
              <a:t> (2023).</a:t>
            </a:r>
          </a:p>
          <a:p>
            <a:r>
              <a:rPr lang="cs-CZ" dirty="0">
                <a:latin typeface="+mj-lt"/>
                <a:ea typeface="Calibri" panose="020F0502020204030204" pitchFamily="34" charset="0"/>
                <a:cs typeface="Times New Roman" panose="02020603050405020304" pitchFamily="18" charset="0"/>
              </a:rPr>
              <a:t>F</a:t>
            </a:r>
            <a:r>
              <a:rPr lang="cs-CZ" dirty="0">
                <a:effectLst/>
                <a:latin typeface="+mj-lt"/>
                <a:ea typeface="Calibri" panose="020F0502020204030204" pitchFamily="34" charset="0"/>
                <a:cs typeface="Times New Roman" panose="02020603050405020304" pitchFamily="18" charset="0"/>
              </a:rPr>
              <a:t>ood </a:t>
            </a:r>
            <a:r>
              <a:rPr lang="cs-CZ" dirty="0" err="1">
                <a:effectLst/>
                <a:latin typeface="+mj-lt"/>
                <a:ea typeface="Calibri" panose="020F0502020204030204" pitchFamily="34" charset="0"/>
                <a:cs typeface="Times New Roman" panose="02020603050405020304" pitchFamily="18" charset="0"/>
              </a:rPr>
              <a:t>security</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situation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is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determined</a:t>
            </a:r>
            <a:r>
              <a:rPr lang="cs-CZ" dirty="0">
                <a:effectLst/>
                <a:latin typeface="+mj-lt"/>
                <a:ea typeface="Calibri" panose="020F0502020204030204" pitchFamily="34" charset="0"/>
                <a:cs typeface="Times New Roman" panose="02020603050405020304" pitchFamily="18" charset="0"/>
              </a:rPr>
              <a:t> by </a:t>
            </a:r>
            <a:r>
              <a:rPr lang="cs-CZ" dirty="0" err="1">
                <a:effectLst/>
                <a:latin typeface="+mj-lt"/>
                <a:ea typeface="Calibri" panose="020F0502020204030204" pitchFamily="34" charset="0"/>
                <a:cs typeface="Times New Roman" panose="02020603050405020304" pitchFamily="18" charset="0"/>
              </a:rPr>
              <a:t>several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drivers</a:t>
            </a:r>
            <a:r>
              <a:rPr lang="cs-CZ" dirty="0">
                <a:effectLst/>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including conflict</a:t>
            </a:r>
            <a:r>
              <a:rPr lang="cs-CZ" dirty="0">
                <a:solidFill>
                  <a:srgbClr val="000000"/>
                </a:solidFill>
                <a:effectLst/>
                <a:latin typeface="+mj-lt"/>
                <a:ea typeface="Calibri" panose="020F0502020204030204" pitchFamily="34" charset="0"/>
                <a:cs typeface="Times New Roman" panose="02020603050405020304" pitchFamily="18" charset="0"/>
              </a:rPr>
              <a:t>s</a:t>
            </a:r>
            <a:r>
              <a:rPr lang="en-US" dirty="0">
                <a:solidFill>
                  <a:srgbClr val="000000"/>
                </a:solidFill>
                <a:effectLst/>
                <a:latin typeface="+mj-lt"/>
                <a:ea typeface="Calibri" panose="020F0502020204030204" pitchFamily="34" charset="0"/>
                <a:cs typeface="Times New Roman" panose="02020603050405020304" pitchFamily="18" charset="0"/>
              </a:rPr>
              <a:t>, climate variability and extremes, economic slowdowns and downturns, and the unaffordability of healthy diets.</a:t>
            </a:r>
            <a:endParaRPr lang="cs-CZ" dirty="0">
              <a:solidFill>
                <a:srgbClr val="000000"/>
              </a:solidFill>
              <a:effectLst/>
              <a:latin typeface="+mj-lt"/>
              <a:ea typeface="Calibri" panose="020F0502020204030204" pitchFamily="34" charset="0"/>
              <a:cs typeface="Times New Roman" panose="02020603050405020304" pitchFamily="18" charset="0"/>
            </a:endParaRPr>
          </a:p>
          <a:p>
            <a:r>
              <a:rPr lang="en-US" dirty="0">
                <a:solidFill>
                  <a:srgbClr val="202122"/>
                </a:solidFill>
                <a:effectLst/>
                <a:latin typeface="+mj-lt"/>
              </a:rPr>
              <a:t>Food and Agriculture Organization of the United Nations, FAO</a:t>
            </a:r>
            <a:r>
              <a:rPr lang="cs-CZ" dirty="0">
                <a:solidFill>
                  <a:srgbClr val="202122"/>
                </a:solidFill>
                <a:effectLst/>
                <a:latin typeface="+mj-lt"/>
              </a:rPr>
              <a:t> (1945).</a:t>
            </a:r>
          </a:p>
          <a:p>
            <a:pPr marL="457200" algn="just">
              <a:lnSpc>
                <a:spcPct val="107000"/>
              </a:lnSpc>
            </a:pPr>
            <a:r>
              <a:rPr lang="cs-CZ" dirty="0" err="1">
                <a:solidFill>
                  <a:srgbClr val="202122"/>
                </a:solidFill>
                <a:latin typeface="+mj-lt"/>
              </a:rPr>
              <a:t>The</a:t>
            </a:r>
            <a:r>
              <a:rPr lang="cs-CZ" dirty="0">
                <a:solidFill>
                  <a:srgbClr val="202122"/>
                </a:solidFill>
                <a:latin typeface="+mj-lt"/>
              </a:rPr>
              <a:t> </a:t>
            </a:r>
            <a:r>
              <a:rPr lang="cs-CZ" dirty="0" err="1">
                <a:solidFill>
                  <a:srgbClr val="202122"/>
                </a:solidFill>
                <a:latin typeface="+mj-lt"/>
              </a:rPr>
              <a:t>biggest</a:t>
            </a:r>
            <a:r>
              <a:rPr lang="cs-CZ" dirty="0">
                <a:solidFill>
                  <a:srgbClr val="202122"/>
                </a:solidFill>
                <a:latin typeface="+mj-lt"/>
              </a:rPr>
              <a:t> </a:t>
            </a:r>
            <a:r>
              <a:rPr lang="en-US" dirty="0">
                <a:solidFill>
                  <a:srgbClr val="000000"/>
                </a:solidFill>
                <a:effectLst/>
                <a:latin typeface="+mj-lt"/>
                <a:ea typeface="Calibri" panose="020F0502020204030204" pitchFamily="34" charset="0"/>
                <a:cs typeface="Times New Roman" panose="02020603050405020304" pitchFamily="18" charset="0"/>
              </a:rPr>
              <a:t>deterioration occurred between</a:t>
            </a:r>
            <a:r>
              <a:rPr lang="cs-CZ" dirty="0">
                <a:solidFill>
                  <a:srgbClr val="000000"/>
                </a:solidFill>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2019 and 2020.</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457200" algn="just">
              <a:lnSpc>
                <a:spcPct val="107000"/>
              </a:lnSpc>
            </a:pPr>
            <a:r>
              <a:rPr lang="en-US" dirty="0">
                <a:solidFill>
                  <a:srgbClr val="000000"/>
                </a:solidFill>
                <a:effectLst/>
                <a:latin typeface="+mj-lt"/>
                <a:ea typeface="Calibri" panose="020F0502020204030204" pitchFamily="34" charset="0"/>
                <a:cs typeface="Times New Roman" panose="02020603050405020304" pitchFamily="18" charset="0"/>
              </a:rPr>
              <a:t>1</a:t>
            </a:r>
            <a:r>
              <a:rPr lang="cs-CZ" dirty="0">
                <a:solidFill>
                  <a:srgbClr val="000000"/>
                </a:solidFill>
                <a:effectLst/>
                <a:latin typeface="+mj-lt"/>
                <a:ea typeface="Calibri" panose="020F0502020204030204" pitchFamily="34" charset="0"/>
                <a:cs typeface="Times New Roman" panose="02020603050405020304" pitchFamily="18" charset="0"/>
              </a:rPr>
              <a:t>38</a:t>
            </a:r>
            <a:r>
              <a:rPr lang="en-US" dirty="0">
                <a:solidFill>
                  <a:srgbClr val="000000"/>
                </a:solidFill>
                <a:effectLst/>
                <a:latin typeface="+mj-lt"/>
                <a:ea typeface="Calibri" panose="020F0502020204030204" pitchFamily="34" charset="0"/>
                <a:cs typeface="Times New Roman" panose="02020603050405020304" pitchFamily="18" charset="0"/>
              </a:rPr>
              <a:t>.</a:t>
            </a:r>
            <a:r>
              <a:rPr lang="cs-CZ" dirty="0">
                <a:solidFill>
                  <a:srgbClr val="000000"/>
                </a:solidFill>
                <a:effectLst/>
                <a:latin typeface="+mj-lt"/>
                <a:ea typeface="Calibri" panose="020F0502020204030204" pitchFamily="34" charset="0"/>
                <a:cs typeface="Times New Roman" panose="02020603050405020304" pitchFamily="18" charset="0"/>
              </a:rPr>
              <a:t>5</a:t>
            </a:r>
            <a:r>
              <a:rPr lang="en-US" dirty="0">
                <a:solidFill>
                  <a:srgbClr val="000000"/>
                </a:solidFill>
                <a:effectLst/>
                <a:latin typeface="+mj-lt"/>
                <a:ea typeface="Calibri" panose="020F0502020204030204" pitchFamily="34" charset="0"/>
                <a:cs typeface="Times New Roman" panose="02020603050405020304" pitchFamily="18" charset="0"/>
              </a:rPr>
              <a:t> million</a:t>
            </a:r>
            <a:r>
              <a:rPr lang="cs-CZ" dirty="0">
                <a:solidFill>
                  <a:srgbClr val="000000"/>
                </a:solidFill>
                <a:effectLst/>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people live in Eastern Africa, followed by Western Africa (7</a:t>
            </a:r>
            <a:r>
              <a:rPr lang="cs-CZ" dirty="0">
                <a:solidFill>
                  <a:srgbClr val="000000"/>
                </a:solidFill>
                <a:effectLst/>
                <a:latin typeface="+mj-lt"/>
                <a:ea typeface="Calibri" panose="020F0502020204030204" pitchFamily="34" charset="0"/>
                <a:cs typeface="Times New Roman" panose="02020603050405020304" pitchFamily="18" charset="0"/>
              </a:rPr>
              <a:t>0</a:t>
            </a:r>
            <a:r>
              <a:rPr lang="en-US" dirty="0">
                <a:solidFill>
                  <a:srgbClr val="000000"/>
                </a:solidFill>
                <a:effectLst/>
                <a:latin typeface="+mj-lt"/>
                <a:ea typeface="Calibri" panose="020F0502020204030204" pitchFamily="34" charset="0"/>
                <a:cs typeface="Times New Roman" panose="02020603050405020304" pitchFamily="18" charset="0"/>
              </a:rPr>
              <a:t>.</a:t>
            </a:r>
            <a:r>
              <a:rPr lang="cs-CZ" dirty="0">
                <a:solidFill>
                  <a:srgbClr val="000000"/>
                </a:solidFill>
                <a:effectLst/>
                <a:latin typeface="+mj-lt"/>
                <a:ea typeface="Calibri" panose="020F0502020204030204" pitchFamily="34" charset="0"/>
                <a:cs typeface="Times New Roman" panose="02020603050405020304" pitchFamily="18" charset="0"/>
              </a:rPr>
              <a:t>4</a:t>
            </a:r>
            <a:r>
              <a:rPr lang="en-US" dirty="0">
                <a:solidFill>
                  <a:srgbClr val="000000"/>
                </a:solidFill>
                <a:effectLst/>
                <a:latin typeface="+mj-lt"/>
                <a:ea typeface="Calibri" panose="020F0502020204030204" pitchFamily="34" charset="0"/>
                <a:cs typeface="Times New Roman" panose="02020603050405020304" pitchFamily="18" charset="0"/>
              </a:rPr>
              <a:t> million), </a:t>
            </a:r>
            <a:r>
              <a:rPr lang="cs-CZ" dirty="0" err="1">
                <a:solidFill>
                  <a:srgbClr val="000000"/>
                </a:solidFill>
                <a:latin typeface="+mj-lt"/>
                <a:ea typeface="Calibri" panose="020F0502020204030204" pitchFamily="34" charset="0"/>
                <a:cs typeface="Times New Roman" panose="02020603050405020304" pitchFamily="18" charset="0"/>
              </a:rPr>
              <a:t>Middle</a:t>
            </a:r>
            <a:r>
              <a:rPr lang="en-US" dirty="0">
                <a:solidFill>
                  <a:srgbClr val="000000"/>
                </a:solidFill>
                <a:effectLst/>
                <a:latin typeface="+mj-lt"/>
                <a:ea typeface="Calibri" panose="020F0502020204030204" pitchFamily="34" charset="0"/>
                <a:cs typeface="Times New Roman" panose="02020603050405020304" pitchFamily="18" charset="0"/>
              </a:rPr>
              <a:t> Africa</a:t>
            </a:r>
            <a:r>
              <a:rPr lang="cs-CZ" dirty="0">
                <a:solidFill>
                  <a:srgbClr val="000000"/>
                </a:solidFill>
                <a:effectLst/>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a:t>
            </a:r>
            <a:r>
              <a:rPr lang="cs-CZ" dirty="0">
                <a:solidFill>
                  <a:srgbClr val="000000"/>
                </a:solidFill>
                <a:latin typeface="+mj-lt"/>
                <a:ea typeface="Calibri" panose="020F0502020204030204" pitchFamily="34" charset="0"/>
                <a:cs typeface="Times New Roman" panose="02020603050405020304" pitchFamily="18" charset="0"/>
              </a:rPr>
              <a:t>62</a:t>
            </a:r>
            <a:r>
              <a:rPr lang="en-US" dirty="0">
                <a:solidFill>
                  <a:srgbClr val="000000"/>
                </a:solidFill>
                <a:effectLst/>
                <a:latin typeface="+mj-lt"/>
                <a:ea typeface="Calibri" panose="020F0502020204030204" pitchFamily="34" charset="0"/>
                <a:cs typeface="Times New Roman" panose="02020603050405020304" pitchFamily="18" charset="0"/>
              </a:rPr>
              <a:t>.</a:t>
            </a:r>
            <a:r>
              <a:rPr lang="cs-CZ" dirty="0">
                <a:solidFill>
                  <a:srgbClr val="000000"/>
                </a:solidFill>
                <a:effectLst/>
                <a:latin typeface="+mj-lt"/>
                <a:ea typeface="Calibri" panose="020F0502020204030204" pitchFamily="34" charset="0"/>
                <a:cs typeface="Times New Roman" panose="02020603050405020304" pitchFamily="18" charset="0"/>
              </a:rPr>
              <a:t>2</a:t>
            </a:r>
            <a:r>
              <a:rPr lang="en-US" dirty="0">
                <a:solidFill>
                  <a:srgbClr val="000000"/>
                </a:solidFill>
                <a:effectLst/>
                <a:latin typeface="+mj-lt"/>
                <a:ea typeface="Calibri" panose="020F0502020204030204" pitchFamily="34" charset="0"/>
                <a:cs typeface="Times New Roman" panose="02020603050405020304" pitchFamily="18" charset="0"/>
              </a:rPr>
              <a:t> million), Northern Africa (</a:t>
            </a:r>
            <a:r>
              <a:rPr lang="cs-CZ" dirty="0">
                <a:solidFill>
                  <a:srgbClr val="000000"/>
                </a:solidFill>
                <a:latin typeface="+mj-lt"/>
                <a:ea typeface="Calibri" panose="020F0502020204030204" pitchFamily="34" charset="0"/>
                <a:cs typeface="Times New Roman" panose="02020603050405020304" pitchFamily="18" charset="0"/>
              </a:rPr>
              <a:t>20</a:t>
            </a:r>
            <a:r>
              <a:rPr lang="en-US" dirty="0">
                <a:solidFill>
                  <a:srgbClr val="000000"/>
                </a:solidFill>
                <a:effectLst/>
                <a:latin typeface="+mj-lt"/>
                <a:ea typeface="Calibri" panose="020F0502020204030204" pitchFamily="34" charset="0"/>
                <a:cs typeface="Times New Roman" panose="02020603050405020304" pitchFamily="18" charset="0"/>
              </a:rPr>
              <a:t>.</a:t>
            </a:r>
            <a:r>
              <a:rPr lang="cs-CZ" dirty="0">
                <a:solidFill>
                  <a:srgbClr val="000000"/>
                </a:solidFill>
                <a:effectLst/>
                <a:latin typeface="+mj-lt"/>
                <a:ea typeface="Calibri" panose="020F0502020204030204" pitchFamily="34" charset="0"/>
                <a:cs typeface="Times New Roman" panose="02020603050405020304" pitchFamily="18" charset="0"/>
              </a:rPr>
              <a:t>7</a:t>
            </a:r>
            <a:r>
              <a:rPr lang="en-US" dirty="0">
                <a:solidFill>
                  <a:srgbClr val="000000"/>
                </a:solidFill>
                <a:effectLst/>
                <a:latin typeface="+mj-lt"/>
                <a:ea typeface="Calibri" panose="020F0502020204030204" pitchFamily="34" charset="0"/>
                <a:cs typeface="Times New Roman" panose="02020603050405020304" pitchFamily="18" charset="0"/>
              </a:rPr>
              <a:t> million) and Southern Africa (6.8 million).</a:t>
            </a:r>
            <a:endParaRPr lang="cs-CZ" dirty="0">
              <a:solidFill>
                <a:srgbClr val="000000"/>
              </a:solidFill>
              <a:effectLst/>
              <a:latin typeface="+mj-lt"/>
              <a:ea typeface="Calibri" panose="020F0502020204030204" pitchFamily="34" charset="0"/>
              <a:cs typeface="Times New Roman" panose="02020603050405020304" pitchFamily="18" charset="0"/>
            </a:endParaRPr>
          </a:p>
          <a:p>
            <a:endParaRPr lang="cs-CZ" dirty="0">
              <a:solidFill>
                <a:srgbClr val="202122"/>
              </a:solidFill>
              <a:effectLst/>
              <a:latin typeface="+mj-lt"/>
            </a:endParaRPr>
          </a:p>
          <a:p>
            <a:endParaRPr lang="cs-CZ" dirty="0">
              <a:solidFill>
                <a:srgbClr val="202122"/>
              </a:solidFill>
              <a:effectLst/>
              <a:latin typeface="+mj-lt"/>
            </a:endParaRPr>
          </a:p>
          <a:p>
            <a:endParaRPr lang="cs-CZ" dirty="0">
              <a:latin typeface="+mj-lt"/>
            </a:endParaRPr>
          </a:p>
          <a:p>
            <a:endParaRPr lang="cs-CZ" dirty="0">
              <a:latin typeface="+mj-lt"/>
            </a:endParaRPr>
          </a:p>
        </p:txBody>
      </p:sp>
      <p:pic>
        <p:nvPicPr>
          <p:cNvPr id="6" name="Obrázek 5">
            <a:extLst>
              <a:ext uri="{FF2B5EF4-FFF2-40B4-BE49-F238E27FC236}">
                <a16:creationId xmlns:a16="http://schemas.microsoft.com/office/drawing/2014/main" id="{D5F4A092-3778-8515-FB72-B32E7D8D2964}"/>
              </a:ext>
            </a:extLst>
          </p:cNvPr>
          <p:cNvPicPr>
            <a:picLocks noChangeAspect="1"/>
          </p:cNvPicPr>
          <p:nvPr/>
        </p:nvPicPr>
        <p:blipFill>
          <a:blip r:embed="rId2"/>
          <a:stretch>
            <a:fillRect/>
          </a:stretch>
        </p:blipFill>
        <p:spPr>
          <a:xfrm>
            <a:off x="2842281" y="4011991"/>
            <a:ext cx="7475892" cy="2746617"/>
          </a:xfrm>
          <a:prstGeom prst="rect">
            <a:avLst/>
          </a:prstGeom>
        </p:spPr>
      </p:pic>
    </p:spTree>
    <p:extLst>
      <p:ext uri="{BB962C8B-B14F-4D97-AF65-F5344CB8AC3E}">
        <p14:creationId xmlns:p14="http://schemas.microsoft.com/office/powerpoint/2010/main" val="279640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AFDBDA-758E-1C3C-10DB-7001170C2177}"/>
              </a:ext>
            </a:extLst>
          </p:cNvPr>
          <p:cNvSpPr>
            <a:spLocks noGrp="1"/>
          </p:cNvSpPr>
          <p:nvPr>
            <p:ph type="title"/>
          </p:nvPr>
        </p:nvSpPr>
        <p:spPr>
          <a:xfrm>
            <a:off x="-2387154" y="-10391"/>
            <a:ext cx="9601200" cy="1485900"/>
          </a:xfrm>
        </p:spPr>
        <p:txBody>
          <a:bodyPr/>
          <a:lstStyle/>
          <a:p>
            <a:pPr algn="ctr"/>
            <a:r>
              <a:rPr lang="cs-CZ" dirty="0"/>
              <a:t>Food </a:t>
            </a:r>
            <a:r>
              <a:rPr lang="cs-CZ" dirty="0" err="1"/>
              <a:t>Security</a:t>
            </a:r>
            <a:endParaRPr lang="cs-CZ" dirty="0"/>
          </a:p>
        </p:txBody>
      </p:sp>
      <p:pic>
        <p:nvPicPr>
          <p:cNvPr id="7" name="Obrázek 6">
            <a:extLst>
              <a:ext uri="{FF2B5EF4-FFF2-40B4-BE49-F238E27FC236}">
                <a16:creationId xmlns:a16="http://schemas.microsoft.com/office/drawing/2014/main" id="{0F9C8436-AC51-CEF1-FD2E-7404474582B0}"/>
              </a:ext>
            </a:extLst>
          </p:cNvPr>
          <p:cNvPicPr>
            <a:picLocks noChangeAspect="1"/>
          </p:cNvPicPr>
          <p:nvPr/>
        </p:nvPicPr>
        <p:blipFill>
          <a:blip r:embed="rId2"/>
          <a:stretch>
            <a:fillRect/>
          </a:stretch>
        </p:blipFill>
        <p:spPr>
          <a:xfrm>
            <a:off x="7674710" y="0"/>
            <a:ext cx="4517290" cy="3083481"/>
          </a:xfrm>
          <a:prstGeom prst="rect">
            <a:avLst/>
          </a:prstGeom>
        </p:spPr>
      </p:pic>
      <p:sp>
        <p:nvSpPr>
          <p:cNvPr id="4" name="Zástupný obsah 3">
            <a:extLst>
              <a:ext uri="{FF2B5EF4-FFF2-40B4-BE49-F238E27FC236}">
                <a16:creationId xmlns:a16="http://schemas.microsoft.com/office/drawing/2014/main" id="{095472DB-484E-6CEE-A5AA-6F3EC86D53D0}"/>
              </a:ext>
            </a:extLst>
          </p:cNvPr>
          <p:cNvSpPr>
            <a:spLocks noGrp="1"/>
          </p:cNvSpPr>
          <p:nvPr>
            <p:ph idx="1"/>
          </p:nvPr>
        </p:nvSpPr>
        <p:spPr>
          <a:xfrm>
            <a:off x="820882" y="644236"/>
            <a:ext cx="6026020" cy="6213763"/>
          </a:xfrm>
        </p:spPr>
        <p:txBody>
          <a:bodyPr>
            <a:normAutofit fontScale="92500" lnSpcReduction="20000"/>
          </a:bodyPr>
          <a:lstStyle/>
          <a:p>
            <a:pPr algn="just"/>
            <a:r>
              <a:rPr lang="en-US" dirty="0"/>
              <a:t>FAO highlights four factors having a negative impact on food security in Africa:</a:t>
            </a:r>
            <a:endParaRPr lang="cs-CZ" dirty="0"/>
          </a:p>
          <a:p>
            <a:pPr algn="just"/>
            <a:r>
              <a:rPr lang="en-US" dirty="0"/>
              <a:t>a) Conflict: Prolonged or new conflicts disrupt food production, markets, and access, displacing millions and exacerbating hunger.</a:t>
            </a:r>
          </a:p>
          <a:p>
            <a:pPr algn="just"/>
            <a:endParaRPr lang="en-US" dirty="0"/>
          </a:p>
          <a:p>
            <a:pPr algn="just"/>
            <a:r>
              <a:rPr lang="en-US" dirty="0"/>
              <a:t>b) Climate variability and extremes: Changes in climate patterns, including droughts, floods, and extreme weather, reduce agricultural productivity and increase food insecurity.</a:t>
            </a:r>
          </a:p>
          <a:p>
            <a:pPr algn="just"/>
            <a:endParaRPr lang="en-US" dirty="0"/>
          </a:p>
          <a:p>
            <a:pPr algn="just"/>
            <a:r>
              <a:rPr lang="en-US" dirty="0"/>
              <a:t>c) Economic slowdowns and downturns: Global economic instability, exacerbated by events like COVID-19, has led to reduced income and employment opportunities, limiting access to nutritious food.</a:t>
            </a:r>
          </a:p>
          <a:p>
            <a:pPr algn="just"/>
            <a:endParaRPr lang="en-US" dirty="0"/>
          </a:p>
          <a:p>
            <a:pPr algn="just"/>
            <a:r>
              <a:rPr lang="en-US" dirty="0"/>
              <a:t>d) Structural challenges: These include ineffective governance, policies that fail to address systemic issues in agriculture and food distribution and entrenched social inequalities.</a:t>
            </a:r>
            <a:endParaRPr lang="cs-CZ" dirty="0"/>
          </a:p>
        </p:txBody>
      </p:sp>
      <p:pic>
        <p:nvPicPr>
          <p:cNvPr id="8" name="Obrázek 7">
            <a:extLst>
              <a:ext uri="{FF2B5EF4-FFF2-40B4-BE49-F238E27FC236}">
                <a16:creationId xmlns:a16="http://schemas.microsoft.com/office/drawing/2014/main" id="{38E34056-EE2B-ECE2-D00A-B317D2A9DAF4}"/>
              </a:ext>
            </a:extLst>
          </p:cNvPr>
          <p:cNvPicPr>
            <a:picLocks noChangeAspect="1"/>
          </p:cNvPicPr>
          <p:nvPr/>
        </p:nvPicPr>
        <p:blipFill>
          <a:blip r:embed="rId3"/>
          <a:srcRect t="5715" b="1780"/>
          <a:stretch/>
        </p:blipFill>
        <p:spPr>
          <a:xfrm>
            <a:off x="9040093" y="3114654"/>
            <a:ext cx="3151907" cy="3755974"/>
          </a:xfrm>
          <a:prstGeom prst="rect">
            <a:avLst/>
          </a:prstGeom>
        </p:spPr>
      </p:pic>
    </p:spTree>
    <p:extLst>
      <p:ext uri="{BB962C8B-B14F-4D97-AF65-F5344CB8AC3E}">
        <p14:creationId xmlns:p14="http://schemas.microsoft.com/office/powerpoint/2010/main" val="251967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8A2308-FC60-14F8-29E7-DED4BA5E5835}"/>
              </a:ext>
            </a:extLst>
          </p:cNvPr>
          <p:cNvSpPr>
            <a:spLocks noGrp="1"/>
          </p:cNvSpPr>
          <p:nvPr>
            <p:ph type="title"/>
          </p:nvPr>
        </p:nvSpPr>
        <p:spPr>
          <a:xfrm>
            <a:off x="1537855" y="83127"/>
            <a:ext cx="9601200" cy="1485900"/>
          </a:xfrm>
        </p:spPr>
        <p:txBody>
          <a:bodyPr/>
          <a:lstStyle/>
          <a:p>
            <a:pPr algn="ctr"/>
            <a:r>
              <a:rPr lang="cs-CZ" dirty="0"/>
              <a:t>Food </a:t>
            </a:r>
            <a:r>
              <a:rPr lang="cs-CZ" dirty="0" err="1"/>
              <a:t>Security</a:t>
            </a:r>
            <a:endParaRPr lang="cs-CZ" dirty="0"/>
          </a:p>
        </p:txBody>
      </p:sp>
      <p:sp>
        <p:nvSpPr>
          <p:cNvPr id="3" name="Zástupný obsah 2">
            <a:extLst>
              <a:ext uri="{FF2B5EF4-FFF2-40B4-BE49-F238E27FC236}">
                <a16:creationId xmlns:a16="http://schemas.microsoft.com/office/drawing/2014/main" id="{A8BDC3FD-8AAF-D2DF-941B-0E1029C54016}"/>
              </a:ext>
            </a:extLst>
          </p:cNvPr>
          <p:cNvSpPr>
            <a:spLocks noGrp="1"/>
          </p:cNvSpPr>
          <p:nvPr>
            <p:ph idx="1"/>
          </p:nvPr>
        </p:nvSpPr>
        <p:spPr>
          <a:xfrm>
            <a:off x="917863" y="680605"/>
            <a:ext cx="7904019" cy="3581400"/>
          </a:xfrm>
        </p:spPr>
        <p:txBody>
          <a:bodyPr/>
          <a:lstStyle/>
          <a:p>
            <a:r>
              <a:rPr lang="en-US" dirty="0"/>
              <a:t>The Food Insecurity Experience Scale</a:t>
            </a:r>
            <a:r>
              <a:rPr lang="cs-CZ" dirty="0"/>
              <a:t> </a:t>
            </a:r>
            <a:r>
              <a:rPr lang="en-US" dirty="0"/>
              <a:t>- (FIES) </a:t>
            </a:r>
            <a:r>
              <a:rPr lang="cs-CZ" dirty="0"/>
              <a:t>:</a:t>
            </a:r>
          </a:p>
          <a:p>
            <a:pPr marL="0" indent="0">
              <a:buNone/>
            </a:pPr>
            <a:r>
              <a:rPr lang="cs-CZ" dirty="0"/>
              <a:t>	a) </a:t>
            </a:r>
            <a:r>
              <a:rPr lang="cs-CZ" dirty="0" err="1"/>
              <a:t>Moderate</a:t>
            </a:r>
            <a:r>
              <a:rPr lang="cs-CZ" dirty="0"/>
              <a:t> food </a:t>
            </a:r>
            <a:r>
              <a:rPr lang="cs-CZ" dirty="0" err="1"/>
              <a:t>insecurity</a:t>
            </a:r>
            <a:r>
              <a:rPr lang="cs-CZ" dirty="0"/>
              <a:t> (</a:t>
            </a:r>
            <a:r>
              <a:rPr lang="en-US" dirty="0"/>
              <a:t>uncertain ability to obtain</a:t>
            </a:r>
            <a:r>
              <a:rPr lang="cs-CZ" dirty="0"/>
              <a:t> </a:t>
            </a:r>
            <a:r>
              <a:rPr lang="en-US" dirty="0"/>
              <a:t>food and have been </a:t>
            </a:r>
            <a:r>
              <a:rPr lang="cs-CZ" dirty="0"/>
              <a:t>	</a:t>
            </a:r>
            <a:r>
              <a:rPr lang="en-US" dirty="0"/>
              <a:t>forced to reduce, at times over the year, the quality and/or quantity</a:t>
            </a:r>
            <a:r>
              <a:rPr lang="cs-CZ" dirty="0"/>
              <a:t> </a:t>
            </a:r>
            <a:r>
              <a:rPr lang="en-US" dirty="0"/>
              <a:t>of food they </a:t>
            </a:r>
            <a:r>
              <a:rPr lang="cs-CZ" dirty="0"/>
              <a:t> </a:t>
            </a:r>
            <a:r>
              <a:rPr lang="en-US" dirty="0"/>
              <a:t>consume due to lack of money or other resources. </a:t>
            </a:r>
            <a:endParaRPr lang="cs-CZ" dirty="0"/>
          </a:p>
          <a:p>
            <a:pPr marL="0" indent="0">
              <a:buNone/>
            </a:pPr>
            <a:r>
              <a:rPr lang="cs-CZ" dirty="0"/>
              <a:t>	b) Severe food </a:t>
            </a:r>
            <a:r>
              <a:rPr lang="cs-CZ" dirty="0" err="1"/>
              <a:t>insecurity</a:t>
            </a:r>
            <a:r>
              <a:rPr lang="cs-CZ" dirty="0"/>
              <a:t> (</a:t>
            </a:r>
            <a:r>
              <a:rPr lang="en-US" dirty="0"/>
              <a:t>run out of food, experienced hunger and, at the</a:t>
            </a:r>
            <a:r>
              <a:rPr lang="cs-CZ" dirty="0"/>
              <a:t> </a:t>
            </a:r>
            <a:r>
              <a:rPr lang="en-US" dirty="0"/>
              <a:t>most </a:t>
            </a:r>
            <a:r>
              <a:rPr lang="cs-CZ" dirty="0"/>
              <a:t>	</a:t>
            </a:r>
            <a:r>
              <a:rPr lang="en-US" dirty="0"/>
              <a:t>extreme, have gone for days without eating</a:t>
            </a:r>
            <a:r>
              <a:rPr lang="cs-CZ" dirty="0"/>
              <a:t>)</a:t>
            </a:r>
          </a:p>
          <a:p>
            <a:endParaRPr lang="cs-CZ" dirty="0"/>
          </a:p>
          <a:p>
            <a:pPr marL="0" indent="0">
              <a:buNone/>
            </a:pPr>
            <a:r>
              <a:rPr lang="cs-CZ" dirty="0"/>
              <a:t>	 </a:t>
            </a:r>
          </a:p>
        </p:txBody>
      </p:sp>
      <p:pic>
        <p:nvPicPr>
          <p:cNvPr id="5" name="Obrázek 4">
            <a:extLst>
              <a:ext uri="{FF2B5EF4-FFF2-40B4-BE49-F238E27FC236}">
                <a16:creationId xmlns:a16="http://schemas.microsoft.com/office/drawing/2014/main" id="{FDFC79AF-EEB4-E598-A0E2-337B451BF7E7}"/>
              </a:ext>
            </a:extLst>
          </p:cNvPr>
          <p:cNvPicPr>
            <a:picLocks noChangeAspect="1"/>
          </p:cNvPicPr>
          <p:nvPr/>
        </p:nvPicPr>
        <p:blipFill>
          <a:blip r:embed="rId2"/>
          <a:stretch>
            <a:fillRect/>
          </a:stretch>
        </p:blipFill>
        <p:spPr>
          <a:xfrm>
            <a:off x="1267202" y="3194710"/>
            <a:ext cx="5153024" cy="3399998"/>
          </a:xfrm>
          <a:prstGeom prst="rect">
            <a:avLst/>
          </a:prstGeom>
        </p:spPr>
      </p:pic>
      <p:pic>
        <p:nvPicPr>
          <p:cNvPr id="6" name="Obrázek 5">
            <a:extLst>
              <a:ext uri="{FF2B5EF4-FFF2-40B4-BE49-F238E27FC236}">
                <a16:creationId xmlns:a16="http://schemas.microsoft.com/office/drawing/2014/main" id="{BC43B7CD-471E-EAFB-0A75-5836F22BE7BF}"/>
              </a:ext>
            </a:extLst>
          </p:cNvPr>
          <p:cNvPicPr>
            <a:picLocks noChangeAspect="1"/>
          </p:cNvPicPr>
          <p:nvPr/>
        </p:nvPicPr>
        <p:blipFill>
          <a:blip r:embed="rId3"/>
          <a:stretch>
            <a:fillRect/>
          </a:stretch>
        </p:blipFill>
        <p:spPr>
          <a:xfrm>
            <a:off x="8866909" y="2301545"/>
            <a:ext cx="2972058" cy="4473328"/>
          </a:xfrm>
          <a:prstGeom prst="rect">
            <a:avLst/>
          </a:prstGeom>
        </p:spPr>
      </p:pic>
    </p:spTree>
    <p:extLst>
      <p:ext uri="{BB962C8B-B14F-4D97-AF65-F5344CB8AC3E}">
        <p14:creationId xmlns:p14="http://schemas.microsoft.com/office/powerpoint/2010/main" val="39495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5F2CB-02F4-B7E9-1921-CE44BDAD5C80}"/>
              </a:ext>
            </a:extLst>
          </p:cNvPr>
          <p:cNvSpPr>
            <a:spLocks noGrp="1"/>
          </p:cNvSpPr>
          <p:nvPr>
            <p:ph type="title"/>
          </p:nvPr>
        </p:nvSpPr>
        <p:spPr>
          <a:xfrm>
            <a:off x="1295400" y="79513"/>
            <a:ext cx="9601200" cy="1485900"/>
          </a:xfrm>
        </p:spPr>
        <p:txBody>
          <a:bodyPr/>
          <a:lstStyle/>
          <a:p>
            <a:pPr algn="ctr"/>
            <a:r>
              <a:rPr lang="cs-CZ" dirty="0"/>
              <a:t>Food </a:t>
            </a:r>
            <a:r>
              <a:rPr lang="cs-CZ" dirty="0" err="1"/>
              <a:t>Security</a:t>
            </a:r>
            <a:endParaRPr lang="cs-CZ" dirty="0"/>
          </a:p>
        </p:txBody>
      </p:sp>
      <p:sp>
        <p:nvSpPr>
          <p:cNvPr id="3" name="Zástupný obsah 2">
            <a:extLst>
              <a:ext uri="{FF2B5EF4-FFF2-40B4-BE49-F238E27FC236}">
                <a16:creationId xmlns:a16="http://schemas.microsoft.com/office/drawing/2014/main" id="{E3D333A3-C7A5-84E6-1FCB-4CD1A91D79F0}"/>
              </a:ext>
            </a:extLst>
          </p:cNvPr>
          <p:cNvSpPr>
            <a:spLocks noGrp="1"/>
          </p:cNvSpPr>
          <p:nvPr>
            <p:ph idx="1"/>
          </p:nvPr>
        </p:nvSpPr>
        <p:spPr>
          <a:xfrm>
            <a:off x="1689653" y="1398933"/>
            <a:ext cx="9601200" cy="5379554"/>
          </a:xfrm>
        </p:spPr>
        <p:txBody>
          <a:bodyPr/>
          <a:lstStyle/>
          <a:p>
            <a:r>
              <a:rPr lang="cs-CZ" dirty="0"/>
              <a:t>Food </a:t>
            </a:r>
            <a:r>
              <a:rPr lang="cs-CZ" dirty="0" err="1"/>
              <a:t>security</a:t>
            </a:r>
            <a:r>
              <a:rPr lang="cs-CZ" dirty="0"/>
              <a:t> and </a:t>
            </a:r>
            <a:r>
              <a:rPr lang="cs-CZ" dirty="0" err="1"/>
              <a:t>nutrition</a:t>
            </a:r>
            <a:r>
              <a:rPr lang="cs-CZ" dirty="0"/>
              <a:t> </a:t>
            </a:r>
            <a:r>
              <a:rPr lang="cs-CZ" dirty="0" err="1"/>
              <a:t>indicators</a:t>
            </a:r>
            <a:r>
              <a:rPr lang="cs-CZ" dirty="0"/>
              <a:t>:</a:t>
            </a:r>
          </a:p>
          <a:p>
            <a:pPr marL="457200" indent="-457200">
              <a:buAutoNum type="alphaLcParenR"/>
            </a:pPr>
            <a:r>
              <a:rPr lang="cs-CZ" dirty="0" err="1"/>
              <a:t>Undernourishment</a:t>
            </a:r>
            <a:endParaRPr lang="cs-CZ" dirty="0"/>
          </a:p>
          <a:p>
            <a:pPr marL="457200" indent="-457200">
              <a:buAutoNum type="alphaLcParenR"/>
            </a:pPr>
            <a:r>
              <a:rPr lang="cs-CZ" dirty="0"/>
              <a:t>Food </a:t>
            </a:r>
            <a:r>
              <a:rPr lang="cs-CZ" dirty="0" err="1"/>
              <a:t>Insecurity</a:t>
            </a:r>
            <a:r>
              <a:rPr lang="cs-CZ" dirty="0"/>
              <a:t> </a:t>
            </a:r>
            <a:r>
              <a:rPr lang="cs-CZ" dirty="0" err="1"/>
              <a:t>Experience</a:t>
            </a:r>
            <a:r>
              <a:rPr lang="cs-CZ" dirty="0"/>
              <a:t> </a:t>
            </a:r>
            <a:r>
              <a:rPr lang="cs-CZ" dirty="0" err="1"/>
              <a:t>Scale</a:t>
            </a:r>
            <a:endParaRPr lang="cs-CZ" dirty="0"/>
          </a:p>
          <a:p>
            <a:pPr marL="457200" indent="-457200">
              <a:buAutoNum type="alphaLcParenR"/>
            </a:pPr>
            <a:r>
              <a:rPr lang="en-US" dirty="0"/>
              <a:t>Stunting, wasting and overweight in children under five years of age</a:t>
            </a:r>
            <a:r>
              <a:rPr lang="cs-CZ" dirty="0"/>
              <a:t> (Data </a:t>
            </a:r>
            <a:r>
              <a:rPr lang="cs-CZ" dirty="0" err="1"/>
              <a:t>from</a:t>
            </a:r>
            <a:r>
              <a:rPr lang="cs-CZ" dirty="0"/>
              <a:t> WHO)</a:t>
            </a:r>
          </a:p>
          <a:p>
            <a:pPr marL="457200" indent="-457200">
              <a:buAutoNum type="alphaLcParenR"/>
            </a:pPr>
            <a:r>
              <a:rPr lang="cs-CZ" dirty="0" err="1"/>
              <a:t>Low</a:t>
            </a:r>
            <a:r>
              <a:rPr lang="cs-CZ" dirty="0"/>
              <a:t> </a:t>
            </a:r>
            <a:r>
              <a:rPr lang="cs-CZ" dirty="0" err="1"/>
              <a:t>birthweight</a:t>
            </a:r>
            <a:r>
              <a:rPr lang="cs-CZ" dirty="0"/>
              <a:t> (</a:t>
            </a:r>
            <a:r>
              <a:rPr lang="cs-CZ" dirty="0" err="1"/>
              <a:t>under</a:t>
            </a:r>
            <a:r>
              <a:rPr lang="cs-CZ" dirty="0"/>
              <a:t> 2,5kg)</a:t>
            </a:r>
          </a:p>
          <a:p>
            <a:pPr marL="457200" indent="-457200">
              <a:buAutoNum type="alphaLcParenR"/>
            </a:pPr>
            <a:r>
              <a:rPr lang="cs-CZ" dirty="0" err="1"/>
              <a:t>Adult</a:t>
            </a:r>
            <a:r>
              <a:rPr lang="cs-CZ" dirty="0"/>
              <a:t> obesity (BMI index,)</a:t>
            </a:r>
          </a:p>
          <a:p>
            <a:pPr marL="457200" indent="-457200">
              <a:buFont typeface="Franklin Gothic Book" panose="020B0503020102020204" pitchFamily="34" charset="0"/>
              <a:buAutoNum type="alphaLcParenR"/>
            </a:pPr>
            <a:r>
              <a:rPr lang="cs-CZ" dirty="0" err="1"/>
              <a:t>Anaemia</a:t>
            </a:r>
            <a:r>
              <a:rPr lang="cs-CZ" dirty="0"/>
              <a:t> in </a:t>
            </a:r>
            <a:r>
              <a:rPr lang="cs-CZ" dirty="0" err="1"/>
              <a:t>women</a:t>
            </a:r>
            <a:r>
              <a:rPr lang="cs-CZ" dirty="0"/>
              <a:t> </a:t>
            </a:r>
            <a:r>
              <a:rPr lang="cs-CZ" dirty="0" err="1"/>
              <a:t>of</a:t>
            </a:r>
            <a:r>
              <a:rPr lang="cs-CZ" dirty="0"/>
              <a:t> </a:t>
            </a:r>
            <a:r>
              <a:rPr lang="cs-CZ" dirty="0" err="1"/>
              <a:t>reproductive</a:t>
            </a:r>
            <a:r>
              <a:rPr lang="cs-CZ" dirty="0"/>
              <a:t> </a:t>
            </a:r>
            <a:r>
              <a:rPr lang="cs-CZ" dirty="0" err="1"/>
              <a:t>age</a:t>
            </a:r>
            <a:r>
              <a:rPr lang="cs-CZ" dirty="0"/>
              <a:t> (</a:t>
            </a:r>
            <a:r>
              <a:rPr lang="cs-CZ" dirty="0">
                <a:solidFill>
                  <a:srgbClr val="000000"/>
                </a:solidFill>
                <a:effectLst/>
                <a:latin typeface="+mj-lt"/>
                <a:ea typeface="Calibri" panose="020F0502020204030204" pitchFamily="34" charset="0"/>
                <a:cs typeface="Times New Roman" panose="02020603050405020304" pitchFamily="18" charset="0"/>
              </a:rPr>
              <a:t>hemoglobin</a:t>
            </a:r>
            <a:r>
              <a:rPr lang="en-US" dirty="0">
                <a:solidFill>
                  <a:srgbClr val="000000"/>
                </a:solidFill>
                <a:effectLst/>
                <a:latin typeface="+mj-lt"/>
                <a:ea typeface="Calibri" panose="020F0502020204030204" pitchFamily="34" charset="0"/>
                <a:cs typeface="Times New Roman" panose="02020603050405020304" pitchFamily="18" charset="0"/>
              </a:rPr>
              <a:t> concentration less than 120 g/L</a:t>
            </a:r>
            <a:r>
              <a:rPr lang="cs-CZ"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cs-CZ" dirty="0"/>
          </a:p>
          <a:p>
            <a:pPr marL="457200" indent="-457200">
              <a:buAutoNum type="alphaLcParenR"/>
            </a:pPr>
            <a:r>
              <a:rPr lang="cs-CZ" dirty="0" err="1"/>
              <a:t>Exclusive</a:t>
            </a:r>
            <a:r>
              <a:rPr lang="cs-CZ" dirty="0"/>
              <a:t> </a:t>
            </a:r>
            <a:r>
              <a:rPr lang="cs-CZ" dirty="0" err="1"/>
              <a:t>breastfeeding</a:t>
            </a:r>
            <a:r>
              <a:rPr lang="cs-CZ" dirty="0"/>
              <a:t> (</a:t>
            </a:r>
            <a:r>
              <a:rPr lang="cs-CZ" dirty="0" err="1">
                <a:effectLst/>
                <a:latin typeface="+mj-lt"/>
                <a:ea typeface="Calibri" panose="020F0502020204030204" pitchFamily="34" charset="0"/>
                <a:cs typeface="Times New Roman" panose="02020603050405020304" pitchFamily="18" charset="0"/>
              </a:rPr>
              <a:t>Exclusive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breastfeeding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infants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under</a:t>
            </a:r>
            <a:r>
              <a:rPr lang="cs-CZ" dirty="0">
                <a:effectLst/>
                <a:latin typeface="+mj-lt"/>
                <a:ea typeface="Calibri" panose="020F0502020204030204" pitchFamily="34" charset="0"/>
                <a:cs typeface="Times New Roman" panose="02020603050405020304" pitchFamily="18" charset="0"/>
              </a:rPr>
              <a:t> 6 </a:t>
            </a:r>
            <a:r>
              <a:rPr lang="cs-CZ" dirty="0" err="1">
                <a:effectLst/>
                <a:latin typeface="+mj-lt"/>
                <a:ea typeface="Calibri" panose="020F0502020204030204" pitchFamily="34" charset="0"/>
                <a:cs typeface="Times New Roman" panose="02020603050405020304" pitchFamily="18" charset="0"/>
              </a:rPr>
              <a:t>months</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a:p>
            <a:pPr marL="0" indent="0">
              <a:buNone/>
            </a:pPr>
            <a:endParaRPr lang="cs-CZ" dirty="0"/>
          </a:p>
        </p:txBody>
      </p:sp>
    </p:spTree>
    <p:extLst>
      <p:ext uri="{BB962C8B-B14F-4D97-AF65-F5344CB8AC3E}">
        <p14:creationId xmlns:p14="http://schemas.microsoft.com/office/powerpoint/2010/main" val="286300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518846-AD85-14D5-5450-E2C0313025FD}"/>
              </a:ext>
            </a:extLst>
          </p:cNvPr>
          <p:cNvSpPr>
            <a:spLocks noGrp="1"/>
          </p:cNvSpPr>
          <p:nvPr>
            <p:ph type="title"/>
          </p:nvPr>
        </p:nvSpPr>
        <p:spPr>
          <a:xfrm>
            <a:off x="1295400" y="119269"/>
            <a:ext cx="9601200" cy="1485900"/>
          </a:xfrm>
        </p:spPr>
        <p:txBody>
          <a:bodyPr/>
          <a:lstStyle/>
          <a:p>
            <a:pPr algn="ctr"/>
            <a:r>
              <a:rPr lang="cs-CZ" dirty="0"/>
              <a:t>Food </a:t>
            </a:r>
            <a:r>
              <a:rPr lang="cs-CZ" dirty="0" err="1"/>
              <a:t>Security</a:t>
            </a:r>
            <a:endParaRPr lang="cs-CZ" dirty="0"/>
          </a:p>
        </p:txBody>
      </p:sp>
      <p:pic>
        <p:nvPicPr>
          <p:cNvPr id="5" name="Zástupný obsah 4">
            <a:extLst>
              <a:ext uri="{FF2B5EF4-FFF2-40B4-BE49-F238E27FC236}">
                <a16:creationId xmlns:a16="http://schemas.microsoft.com/office/drawing/2014/main" id="{9C928CDA-ADAC-3DFA-9CCE-7F3C3639FFC6}"/>
              </a:ext>
            </a:extLst>
          </p:cNvPr>
          <p:cNvPicPr>
            <a:picLocks noGrp="1" noChangeAspect="1"/>
          </p:cNvPicPr>
          <p:nvPr>
            <p:ph idx="1"/>
          </p:nvPr>
        </p:nvPicPr>
        <p:blipFill>
          <a:blip r:embed="rId2"/>
          <a:stretch>
            <a:fillRect/>
          </a:stretch>
        </p:blipFill>
        <p:spPr>
          <a:xfrm>
            <a:off x="1666849" y="1387706"/>
            <a:ext cx="8858302" cy="5351025"/>
          </a:xfrm>
        </p:spPr>
      </p:pic>
      <p:sp>
        <p:nvSpPr>
          <p:cNvPr id="7" name="TextovéPole 6">
            <a:extLst>
              <a:ext uri="{FF2B5EF4-FFF2-40B4-BE49-F238E27FC236}">
                <a16:creationId xmlns:a16="http://schemas.microsoft.com/office/drawing/2014/main" id="{E3927D0B-10F0-04B5-DCA3-891828DE692C}"/>
              </a:ext>
            </a:extLst>
          </p:cNvPr>
          <p:cNvSpPr txBox="1"/>
          <p:nvPr/>
        </p:nvSpPr>
        <p:spPr>
          <a:xfrm>
            <a:off x="1577837" y="822084"/>
            <a:ext cx="9822346" cy="400110"/>
          </a:xfrm>
          <a:prstGeom prst="rect">
            <a:avLst/>
          </a:prstGeom>
          <a:noFill/>
        </p:spPr>
        <p:txBody>
          <a:bodyPr wrap="square">
            <a:spAutoFit/>
          </a:bodyPr>
          <a:lstStyle/>
          <a:p>
            <a:pPr marL="342900" indent="-342900">
              <a:buFont typeface="Wingdings" panose="05000000000000000000" pitchFamily="2" charset="2"/>
              <a:buChar char="§"/>
            </a:pPr>
            <a:r>
              <a:rPr lang="cs-CZ" sz="2000" dirty="0" err="1">
                <a:latin typeface="+mj-lt"/>
                <a:ea typeface="Calibri" panose="020F0502020204030204" pitchFamily="34" charset="0"/>
                <a:cs typeface="Times New Roman" panose="02020603050405020304" pitchFamily="18" charset="0"/>
              </a:rPr>
              <a:t>S</a:t>
            </a:r>
            <a:r>
              <a:rPr lang="cs-CZ" sz="2000" dirty="0" err="1">
                <a:effectLst/>
                <a:latin typeface="+mj-lt"/>
                <a:ea typeface="Calibri" panose="020F0502020204030204" pitchFamily="34" charset="0"/>
                <a:cs typeface="Times New Roman" panose="02020603050405020304" pitchFamily="18" charset="0"/>
              </a:rPr>
              <a:t>hared</a:t>
            </a:r>
            <a:r>
              <a:rPr lang="cs-CZ" sz="2000" dirty="0">
                <a:effectLst/>
                <a:latin typeface="+mj-lt"/>
                <a:ea typeface="Calibri" panose="020F0502020204030204" pitchFamily="34" charset="0"/>
                <a:cs typeface="Times New Roman" panose="02020603050405020304" pitchFamily="18" charset="0"/>
              </a:rPr>
              <a:t> vision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humanity and a </a:t>
            </a:r>
            <a:r>
              <a:rPr lang="cs-CZ" sz="2000" dirty="0" err="1">
                <a:effectLst/>
                <a:latin typeface="+mj-lt"/>
                <a:ea typeface="Calibri" panose="020F0502020204030204" pitchFamily="34" charset="0"/>
                <a:cs typeface="Times New Roman" panose="02020603050405020304" pitchFamily="18" charset="0"/>
              </a:rPr>
              <a:t>social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contract</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between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world’s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leaders</a:t>
            </a:r>
            <a:r>
              <a:rPr lang="cs-CZ" sz="2000" dirty="0">
                <a:effectLst/>
                <a:latin typeface="+mj-lt"/>
                <a:ea typeface="Calibri" panose="020F0502020204030204" pitchFamily="34" charset="0"/>
                <a:cs typeface="Times New Roman" panose="02020603050405020304" pitchFamily="18" charset="0"/>
              </a:rPr>
              <a:t>. </a:t>
            </a:r>
            <a:endParaRPr lang="cs-CZ" sz="2000" dirty="0">
              <a:latin typeface="+mj-lt"/>
            </a:endParaRPr>
          </a:p>
        </p:txBody>
      </p:sp>
    </p:spTree>
    <p:extLst>
      <p:ext uri="{BB962C8B-B14F-4D97-AF65-F5344CB8AC3E}">
        <p14:creationId xmlns:p14="http://schemas.microsoft.com/office/powerpoint/2010/main" val="326544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DBDA5-FA87-B73E-1366-15DD9088E7AA}"/>
              </a:ext>
            </a:extLst>
          </p:cNvPr>
          <p:cNvSpPr>
            <a:spLocks noGrp="1"/>
          </p:cNvSpPr>
          <p:nvPr>
            <p:ph type="title"/>
          </p:nvPr>
        </p:nvSpPr>
        <p:spPr>
          <a:xfrm>
            <a:off x="1121540" y="-39719"/>
            <a:ext cx="9601200" cy="1485900"/>
          </a:xfrm>
        </p:spPr>
        <p:txBody>
          <a:bodyPr/>
          <a:lstStyle/>
          <a:p>
            <a:r>
              <a:rPr lang="cs-CZ" dirty="0" err="1"/>
              <a:t>Global</a:t>
            </a:r>
            <a:r>
              <a:rPr lang="cs-CZ" dirty="0"/>
              <a:t> </a:t>
            </a:r>
            <a:r>
              <a:rPr lang="cs-CZ" dirty="0" err="1"/>
              <a:t>Hunger</a:t>
            </a:r>
            <a:r>
              <a:rPr lang="cs-CZ" dirty="0"/>
              <a:t> Index</a:t>
            </a:r>
          </a:p>
        </p:txBody>
      </p:sp>
      <p:sp>
        <p:nvSpPr>
          <p:cNvPr id="7" name="TextovéPole 6">
            <a:extLst>
              <a:ext uri="{FF2B5EF4-FFF2-40B4-BE49-F238E27FC236}">
                <a16:creationId xmlns:a16="http://schemas.microsoft.com/office/drawing/2014/main" id="{84204760-D328-E529-C8A0-24405C5496C5}"/>
              </a:ext>
            </a:extLst>
          </p:cNvPr>
          <p:cNvSpPr txBox="1"/>
          <p:nvPr/>
        </p:nvSpPr>
        <p:spPr>
          <a:xfrm>
            <a:off x="1412336" y="1963581"/>
            <a:ext cx="4718893" cy="923330"/>
          </a:xfrm>
          <a:prstGeom prst="rect">
            <a:avLst/>
          </a:prstGeom>
          <a:noFill/>
        </p:spPr>
        <p:txBody>
          <a:bodyPr wrap="square">
            <a:spAutoFit/>
          </a:bodyPr>
          <a:lstStyle/>
          <a:p>
            <a:pPr marL="285750" indent="-285750" algn="l">
              <a:buFont typeface="Wingdings" panose="05000000000000000000" pitchFamily="2" charset="2"/>
              <a:buChar char="§"/>
            </a:pPr>
            <a:r>
              <a:rPr lang="cs-CZ" i="0" dirty="0">
                <a:solidFill>
                  <a:schemeClr val="tx1">
                    <a:lumMod val="75000"/>
                    <a:lumOff val="25000"/>
                  </a:schemeClr>
                </a:solidFill>
                <a:effectLst/>
              </a:rPr>
              <a:t> </a:t>
            </a:r>
            <a:endParaRPr lang="cs-CZ" b="1" i="0" dirty="0">
              <a:solidFill>
                <a:schemeClr val="tx1">
                  <a:lumMod val="75000"/>
                  <a:lumOff val="25000"/>
                </a:schemeClr>
              </a:solidFill>
              <a:effectLst/>
              <a:latin typeface="+mj-lt"/>
            </a:endParaRPr>
          </a:p>
          <a:p>
            <a:pPr marL="285750" indent="-285750" algn="l">
              <a:buFont typeface="Wingdings" panose="05000000000000000000" pitchFamily="2" charset="2"/>
              <a:buChar char="§"/>
            </a:pPr>
            <a:endParaRPr lang="cs-CZ" b="1" i="0" dirty="0">
              <a:solidFill>
                <a:schemeClr val="tx1">
                  <a:lumMod val="75000"/>
                  <a:lumOff val="25000"/>
                </a:schemeClr>
              </a:solidFill>
              <a:effectLst/>
              <a:latin typeface="+mj-lt"/>
            </a:endParaRPr>
          </a:p>
          <a:p>
            <a:pPr marL="285750" indent="-285750" algn="l">
              <a:buFont typeface="Wingdings" panose="05000000000000000000" pitchFamily="2" charset="2"/>
              <a:buChar char="§"/>
            </a:pPr>
            <a:endParaRPr lang="en-US" b="1" i="0" dirty="0">
              <a:solidFill>
                <a:srgbClr val="141414"/>
              </a:solidFill>
              <a:effectLst/>
              <a:latin typeface="+mj-lt"/>
            </a:endParaRPr>
          </a:p>
        </p:txBody>
      </p:sp>
      <p:sp>
        <p:nvSpPr>
          <p:cNvPr id="4" name="Zástupný obsah 3">
            <a:extLst>
              <a:ext uri="{FF2B5EF4-FFF2-40B4-BE49-F238E27FC236}">
                <a16:creationId xmlns:a16="http://schemas.microsoft.com/office/drawing/2014/main" id="{7B8819ED-2900-F4E2-478A-C5B138C0F924}"/>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93FA8301-808D-954B-8EB1-76AC0E483B94}"/>
              </a:ext>
            </a:extLst>
          </p:cNvPr>
          <p:cNvPicPr>
            <a:picLocks noChangeAspect="1"/>
          </p:cNvPicPr>
          <p:nvPr/>
        </p:nvPicPr>
        <p:blipFill>
          <a:blip r:embed="rId2"/>
          <a:stretch>
            <a:fillRect/>
          </a:stretch>
        </p:blipFill>
        <p:spPr>
          <a:xfrm>
            <a:off x="735622" y="737843"/>
            <a:ext cx="11155041" cy="4673976"/>
          </a:xfrm>
          <a:prstGeom prst="rect">
            <a:avLst/>
          </a:prstGeom>
        </p:spPr>
      </p:pic>
      <p:sp>
        <p:nvSpPr>
          <p:cNvPr id="8" name="TextovéPole 7">
            <a:extLst>
              <a:ext uri="{FF2B5EF4-FFF2-40B4-BE49-F238E27FC236}">
                <a16:creationId xmlns:a16="http://schemas.microsoft.com/office/drawing/2014/main" id="{3B13B095-AD6C-4CDC-3127-C636EBA25737}"/>
              </a:ext>
            </a:extLst>
          </p:cNvPr>
          <p:cNvSpPr txBox="1"/>
          <p:nvPr/>
        </p:nvSpPr>
        <p:spPr>
          <a:xfrm>
            <a:off x="818749" y="5519992"/>
            <a:ext cx="10554502" cy="1200329"/>
          </a:xfrm>
          <a:prstGeom prst="rect">
            <a:avLst/>
          </a:prstGeom>
          <a:noFill/>
        </p:spPr>
        <p:txBody>
          <a:bodyPr wrap="square">
            <a:spAutoFit/>
          </a:bodyPr>
          <a:lstStyle/>
          <a:p>
            <a:pPr marL="285750" indent="-285750" algn="l">
              <a:buFont typeface="Wingdings" panose="05000000000000000000" pitchFamily="2" charset="2"/>
              <a:buChar char="§"/>
            </a:pPr>
            <a:r>
              <a:rPr lang="cs-CZ" i="0" dirty="0">
                <a:solidFill>
                  <a:schemeClr val="tx1">
                    <a:lumMod val="75000"/>
                    <a:lumOff val="25000"/>
                  </a:schemeClr>
                </a:solidFill>
                <a:effectLst/>
              </a:rPr>
              <a:t> </a:t>
            </a:r>
            <a:r>
              <a:rPr lang="en-US" sz="1800" i="0" dirty="0">
                <a:solidFill>
                  <a:schemeClr val="tx1">
                    <a:lumMod val="75000"/>
                    <a:lumOff val="25000"/>
                  </a:schemeClr>
                </a:solidFill>
                <a:effectLst/>
              </a:rPr>
              <a:t>Around 20% of people in Africa are facing chronic hunger, compared with only 10% globally.</a:t>
            </a:r>
            <a:endParaRPr lang="cs-CZ" sz="1800" i="0" dirty="0">
              <a:solidFill>
                <a:schemeClr val="tx1">
                  <a:lumMod val="75000"/>
                  <a:lumOff val="25000"/>
                </a:schemeClr>
              </a:solidFill>
              <a:effectLst/>
            </a:endParaRPr>
          </a:p>
          <a:p>
            <a:pPr marL="285750" indent="-285750" algn="l">
              <a:buFont typeface="Wingdings" panose="05000000000000000000" pitchFamily="2" charset="2"/>
              <a:buChar char="§"/>
            </a:pPr>
            <a:endParaRPr lang="cs-CZ" sz="1800" i="0" dirty="0">
              <a:solidFill>
                <a:schemeClr val="tx1">
                  <a:lumMod val="75000"/>
                  <a:lumOff val="25000"/>
                </a:schemeClr>
              </a:solidFill>
              <a:effectLst/>
            </a:endParaRPr>
          </a:p>
          <a:p>
            <a:pPr marL="285750" indent="-285750" algn="l">
              <a:buFont typeface="Wingdings" panose="05000000000000000000" pitchFamily="2" charset="2"/>
              <a:buChar char="§"/>
            </a:pPr>
            <a:r>
              <a:rPr lang="en-US" sz="1800" i="0" dirty="0">
                <a:solidFill>
                  <a:schemeClr val="tx1">
                    <a:lumMod val="75000"/>
                    <a:lumOff val="25000"/>
                  </a:schemeClr>
                </a:solidFill>
                <a:effectLst/>
              </a:rPr>
              <a:t>Russia's war on Ukraine has exacerbated food supply problems, while climate change and the pandemic have also contributed</a:t>
            </a:r>
            <a:r>
              <a:rPr lang="cs-CZ" sz="1800" i="0" dirty="0">
                <a:solidFill>
                  <a:schemeClr val="tx1">
                    <a:lumMod val="75000"/>
                    <a:lumOff val="25000"/>
                  </a:schemeClr>
                </a:solidFill>
                <a:effectLst/>
              </a:rPr>
              <a:t>.</a:t>
            </a:r>
          </a:p>
        </p:txBody>
      </p:sp>
    </p:spTree>
    <p:extLst>
      <p:ext uri="{BB962C8B-B14F-4D97-AF65-F5344CB8AC3E}">
        <p14:creationId xmlns:p14="http://schemas.microsoft.com/office/powerpoint/2010/main" val="282557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63734-29B8-9BE4-88D7-8EDA57A5D860}"/>
              </a:ext>
            </a:extLst>
          </p:cNvPr>
          <p:cNvSpPr>
            <a:spLocks noGrp="1"/>
          </p:cNvSpPr>
          <p:nvPr>
            <p:ph type="title"/>
          </p:nvPr>
        </p:nvSpPr>
        <p:spPr/>
        <p:txBody>
          <a:bodyPr/>
          <a:lstStyle/>
          <a:p>
            <a:pPr algn="ctr"/>
            <a:r>
              <a:rPr lang="cs-CZ" dirty="0" err="1"/>
              <a:t>Global</a:t>
            </a:r>
            <a:r>
              <a:rPr lang="cs-CZ" dirty="0"/>
              <a:t> </a:t>
            </a:r>
            <a:r>
              <a:rPr lang="cs-CZ" dirty="0" err="1"/>
              <a:t>Hunger</a:t>
            </a:r>
            <a:r>
              <a:rPr lang="cs-CZ" dirty="0"/>
              <a:t> Index</a:t>
            </a:r>
          </a:p>
        </p:txBody>
      </p:sp>
      <p:pic>
        <p:nvPicPr>
          <p:cNvPr id="5" name="Zástupný obsah 4">
            <a:extLst>
              <a:ext uri="{FF2B5EF4-FFF2-40B4-BE49-F238E27FC236}">
                <a16:creationId xmlns:a16="http://schemas.microsoft.com/office/drawing/2014/main" id="{380606CF-8255-D9A2-3BDC-61800D8185E3}"/>
              </a:ext>
            </a:extLst>
          </p:cNvPr>
          <p:cNvPicPr>
            <a:picLocks noGrp="1" noChangeAspect="1"/>
          </p:cNvPicPr>
          <p:nvPr>
            <p:ph idx="1"/>
          </p:nvPr>
        </p:nvPicPr>
        <p:blipFill>
          <a:blip r:embed="rId2"/>
          <a:stretch>
            <a:fillRect/>
          </a:stretch>
        </p:blipFill>
        <p:spPr>
          <a:xfrm>
            <a:off x="1622201" y="1535808"/>
            <a:ext cx="9728286" cy="4351470"/>
          </a:xfrm>
        </p:spPr>
      </p:pic>
    </p:spTree>
    <p:extLst>
      <p:ext uri="{BB962C8B-B14F-4D97-AF65-F5344CB8AC3E}">
        <p14:creationId xmlns:p14="http://schemas.microsoft.com/office/powerpoint/2010/main" val="386322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A78FC-A715-44D4-BD6B-F7832EC533AC}"/>
              </a:ext>
            </a:extLst>
          </p:cNvPr>
          <p:cNvSpPr>
            <a:spLocks noGrp="1"/>
          </p:cNvSpPr>
          <p:nvPr>
            <p:ph type="title"/>
          </p:nvPr>
        </p:nvSpPr>
        <p:spPr>
          <a:xfrm>
            <a:off x="1295400" y="216440"/>
            <a:ext cx="9601200" cy="1485900"/>
          </a:xfrm>
        </p:spPr>
        <p:txBody>
          <a:bodyPr>
            <a:normAutofit/>
          </a:bodyPr>
          <a:lstStyle/>
          <a:p>
            <a:pPr algn="ctr"/>
            <a:r>
              <a:rPr lang="cs-CZ" dirty="0">
                <a:solidFill>
                  <a:srgbClr val="000000"/>
                </a:solidFill>
                <a:effectLst/>
                <a:ea typeface="Calibri" panose="020F0502020204030204" pitchFamily="34" charset="0"/>
              </a:rPr>
              <a:t>Land </a:t>
            </a:r>
            <a:r>
              <a:rPr lang="cs-CZ" dirty="0" err="1">
                <a:solidFill>
                  <a:srgbClr val="000000"/>
                </a:solidFill>
                <a:effectLst/>
                <a:ea typeface="Calibri" panose="020F0502020204030204" pitchFamily="34" charset="0"/>
              </a:rPr>
              <a:t>Grabbing</a:t>
            </a:r>
            <a:r>
              <a:rPr lang="cs-CZ" dirty="0">
                <a:solidFill>
                  <a:srgbClr val="000000"/>
                </a:solidFill>
                <a:effectLst/>
                <a:ea typeface="Calibri" panose="020F0502020204030204" pitchFamily="34" charset="0"/>
              </a:rPr>
              <a:t>: A New </a:t>
            </a:r>
            <a:r>
              <a:rPr lang="cs-CZ" dirty="0" err="1">
                <a:solidFill>
                  <a:srgbClr val="000000"/>
                </a:solidFill>
                <a:effectLst/>
                <a:ea typeface="Calibri" panose="020F0502020204030204" pitchFamily="34" charset="0"/>
              </a:rPr>
              <a:t>Challenge</a:t>
            </a:r>
            <a:r>
              <a:rPr lang="cs-CZ" dirty="0">
                <a:solidFill>
                  <a:srgbClr val="000000"/>
                </a:solidFill>
                <a:effectLst/>
                <a:ea typeface="Calibri" panose="020F0502020204030204" pitchFamily="34" charset="0"/>
              </a:rPr>
              <a:t> to </a:t>
            </a:r>
            <a:r>
              <a:rPr lang="cs-CZ" dirty="0" err="1">
                <a:solidFill>
                  <a:srgbClr val="000000"/>
                </a:solidFill>
                <a:effectLst/>
                <a:ea typeface="Calibri" panose="020F0502020204030204" pitchFamily="34" charset="0"/>
              </a:rPr>
              <a:t>Global</a:t>
            </a:r>
            <a:r>
              <a:rPr lang="cs-CZ" dirty="0">
                <a:solidFill>
                  <a:srgbClr val="000000"/>
                </a:solidFill>
                <a:effectLst/>
                <a:ea typeface="Calibri" panose="020F0502020204030204" pitchFamily="34" charset="0"/>
              </a:rPr>
              <a:t> Food </a:t>
            </a:r>
            <a:r>
              <a:rPr lang="cs-CZ" dirty="0" err="1">
                <a:solidFill>
                  <a:srgbClr val="000000"/>
                </a:solidFill>
                <a:effectLst/>
                <a:ea typeface="Calibri" panose="020F0502020204030204" pitchFamily="34" charset="0"/>
              </a:rPr>
              <a:t>Security</a:t>
            </a:r>
            <a:r>
              <a:rPr lang="cs-CZ" dirty="0">
                <a:solidFill>
                  <a:srgbClr val="000000"/>
                </a:solidFill>
                <a:effectLst/>
                <a:ea typeface="Calibri" panose="020F0502020204030204" pitchFamily="34" charset="0"/>
              </a:rPr>
              <a:t> </a:t>
            </a:r>
            <a:endParaRPr lang="cs-CZ" dirty="0"/>
          </a:p>
        </p:txBody>
      </p:sp>
      <p:sp>
        <p:nvSpPr>
          <p:cNvPr id="3" name="Zástupný obsah 2">
            <a:extLst>
              <a:ext uri="{FF2B5EF4-FFF2-40B4-BE49-F238E27FC236}">
                <a16:creationId xmlns:a16="http://schemas.microsoft.com/office/drawing/2014/main" id="{192D7764-874B-46D0-8B30-5082CC66BC57}"/>
              </a:ext>
            </a:extLst>
          </p:cNvPr>
          <p:cNvSpPr>
            <a:spLocks noGrp="1"/>
          </p:cNvSpPr>
          <p:nvPr>
            <p:ph idx="1"/>
          </p:nvPr>
        </p:nvSpPr>
        <p:spPr/>
        <p:txBody>
          <a:bodyPr/>
          <a:lstStyle/>
          <a:p>
            <a:endParaRPr lang="cs-CZ" dirty="0"/>
          </a:p>
        </p:txBody>
      </p:sp>
      <p:pic>
        <p:nvPicPr>
          <p:cNvPr id="4" name="Obrázek 3" descr="Obsah obrázku stůl&#10;&#10;Popis byl vytvořen automaticky">
            <a:extLst>
              <a:ext uri="{FF2B5EF4-FFF2-40B4-BE49-F238E27FC236}">
                <a16:creationId xmlns:a16="http://schemas.microsoft.com/office/drawing/2014/main" id="{1BF74FFA-C5CF-4FD7-9B0E-DA624C92486B}"/>
              </a:ext>
            </a:extLst>
          </p:cNvPr>
          <p:cNvPicPr/>
          <p:nvPr/>
        </p:nvPicPr>
        <p:blipFill>
          <a:blip r:embed="rId3"/>
          <a:stretch>
            <a:fillRect/>
          </a:stretch>
        </p:blipFill>
        <p:spPr>
          <a:xfrm>
            <a:off x="750529" y="1702340"/>
            <a:ext cx="6177111" cy="4279360"/>
          </a:xfrm>
          <a:prstGeom prst="rect">
            <a:avLst/>
          </a:prstGeom>
        </p:spPr>
      </p:pic>
      <p:pic>
        <p:nvPicPr>
          <p:cNvPr id="6" name="Obrázek 5">
            <a:extLst>
              <a:ext uri="{FF2B5EF4-FFF2-40B4-BE49-F238E27FC236}">
                <a16:creationId xmlns:a16="http://schemas.microsoft.com/office/drawing/2014/main" id="{CF522728-FD5A-6D71-F7EC-B880855199B5}"/>
              </a:ext>
            </a:extLst>
          </p:cNvPr>
          <p:cNvPicPr>
            <a:picLocks noChangeAspect="1"/>
          </p:cNvPicPr>
          <p:nvPr/>
        </p:nvPicPr>
        <p:blipFill>
          <a:blip r:embed="rId4"/>
          <a:stretch>
            <a:fillRect/>
          </a:stretch>
        </p:blipFill>
        <p:spPr>
          <a:xfrm>
            <a:off x="7139608" y="1668416"/>
            <a:ext cx="3926710" cy="4301426"/>
          </a:xfrm>
          <a:prstGeom prst="rect">
            <a:avLst/>
          </a:prstGeom>
        </p:spPr>
      </p:pic>
    </p:spTree>
    <p:extLst>
      <p:ext uri="{BB962C8B-B14F-4D97-AF65-F5344CB8AC3E}">
        <p14:creationId xmlns:p14="http://schemas.microsoft.com/office/powerpoint/2010/main" val="118999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7DF39-FAAF-4FBA-9DD0-7648F971B577}"/>
              </a:ext>
            </a:extLst>
          </p:cNvPr>
          <p:cNvSpPr>
            <a:spLocks noGrp="1"/>
          </p:cNvSpPr>
          <p:nvPr>
            <p:ph type="title"/>
          </p:nvPr>
        </p:nvSpPr>
        <p:spPr/>
        <p:txBody>
          <a:bodyPr/>
          <a:lstStyle/>
          <a:p>
            <a:r>
              <a:rPr lang="cs-CZ" dirty="0"/>
              <a:t>Great </a:t>
            </a:r>
            <a:r>
              <a:rPr lang="cs-CZ" dirty="0" err="1"/>
              <a:t>Lakes</a:t>
            </a:r>
            <a:r>
              <a:rPr lang="cs-CZ" dirty="0"/>
              <a:t> Region</a:t>
            </a:r>
          </a:p>
        </p:txBody>
      </p:sp>
      <p:sp>
        <p:nvSpPr>
          <p:cNvPr id="6" name="Zástupný symbol pro obsah 2">
            <a:extLst>
              <a:ext uri="{FF2B5EF4-FFF2-40B4-BE49-F238E27FC236}">
                <a16:creationId xmlns:a16="http://schemas.microsoft.com/office/drawing/2014/main" id="{3AAA9532-1E5E-4ACD-85E2-E1DF55A2DE1A}"/>
              </a:ext>
            </a:extLst>
          </p:cNvPr>
          <p:cNvSpPr txBox="1">
            <a:spLocks/>
          </p:cNvSpPr>
          <p:nvPr/>
        </p:nvSpPr>
        <p:spPr>
          <a:xfrm>
            <a:off x="1450258" y="1617973"/>
            <a:ext cx="9601200" cy="458372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latin typeface="+mj-lt"/>
              </a:rPr>
              <a:t>Uganda, Burundi, Rwanda, </a:t>
            </a:r>
            <a:r>
              <a:rPr lang="en-US" dirty="0" err="1">
                <a:latin typeface="+mj-lt"/>
              </a:rPr>
              <a:t>Tanzan</a:t>
            </a:r>
            <a:r>
              <a:rPr lang="cs-CZ" dirty="0">
                <a:latin typeface="+mj-lt"/>
              </a:rPr>
              <a:t>i</a:t>
            </a:r>
            <a:r>
              <a:rPr lang="en-US" dirty="0">
                <a:latin typeface="+mj-lt"/>
              </a:rPr>
              <a:t>a</a:t>
            </a:r>
            <a:r>
              <a:rPr lang="cs-CZ" dirty="0">
                <a:latin typeface="+mj-lt"/>
              </a:rPr>
              <a:t>, DRC				       (Malawi, </a:t>
            </a:r>
            <a:r>
              <a:rPr lang="cs-CZ" dirty="0" err="1">
                <a:latin typeface="+mj-lt"/>
              </a:rPr>
              <a:t>Kenya</a:t>
            </a:r>
            <a:r>
              <a:rPr lang="cs-CZ" dirty="0">
                <a:latin typeface="+mj-lt"/>
              </a:rPr>
              <a:t> and </a:t>
            </a:r>
            <a:r>
              <a:rPr lang="cs-CZ" dirty="0" err="1">
                <a:latin typeface="+mj-lt"/>
              </a:rPr>
              <a:t>Mozambique</a:t>
            </a:r>
            <a:r>
              <a:rPr lang="cs-CZ" dirty="0">
                <a:latin typeface="+mj-lt"/>
              </a:rPr>
              <a:t>).</a:t>
            </a:r>
            <a:endParaRPr lang="en-US" baseline="30000" dirty="0">
              <a:latin typeface="+mj-lt"/>
            </a:endParaRPr>
          </a:p>
          <a:p>
            <a:endParaRPr lang="cs-CZ" baseline="30000" dirty="0"/>
          </a:p>
          <a:p>
            <a:pPr marL="0" indent="0">
              <a:buFont typeface="Franklin Gothic Book" panose="020B0503020102020204" pitchFamily="34" charset="0"/>
              <a:buNone/>
            </a:pPr>
            <a:endParaRPr lang="cs-CZ" dirty="0"/>
          </a:p>
        </p:txBody>
      </p:sp>
      <p:sp>
        <p:nvSpPr>
          <p:cNvPr id="3" name="Zástupný obsah 2">
            <a:extLst>
              <a:ext uri="{FF2B5EF4-FFF2-40B4-BE49-F238E27FC236}">
                <a16:creationId xmlns:a16="http://schemas.microsoft.com/office/drawing/2014/main" id="{1A2F897D-F5B8-7368-2162-2970497BD915}"/>
              </a:ext>
            </a:extLst>
          </p:cNvPr>
          <p:cNvSpPr>
            <a:spLocks noGrp="1"/>
          </p:cNvSpPr>
          <p:nvPr>
            <p:ph idx="1"/>
          </p:nvPr>
        </p:nvSpPr>
        <p:spPr>
          <a:xfrm>
            <a:off x="1371600" y="2286000"/>
            <a:ext cx="5548745" cy="3581400"/>
          </a:xfrm>
        </p:spPr>
        <p:txBody>
          <a:bodyPr/>
          <a:lstStyle/>
          <a:p>
            <a:pPr algn="just"/>
            <a:r>
              <a:rPr lang="en-US" dirty="0"/>
              <a:t>International Conference on the Great Lakes</a:t>
            </a:r>
            <a:r>
              <a:rPr lang="cs-CZ" dirty="0"/>
              <a:t> (ICGLR) - </a:t>
            </a:r>
            <a:r>
              <a:rPr lang="en-US" dirty="0"/>
              <a:t>Its founding history began in 2000 when the United Nations Security Council, as stated in its resolutions 1291 and 1304, called for an International Conference on peace, security, democracy and development in the Great Lakes region.</a:t>
            </a:r>
            <a:endParaRPr lang="cs-CZ" dirty="0"/>
          </a:p>
        </p:txBody>
      </p:sp>
      <p:pic>
        <p:nvPicPr>
          <p:cNvPr id="3076" name="Picture 4">
            <a:extLst>
              <a:ext uri="{FF2B5EF4-FFF2-40B4-BE49-F238E27FC236}">
                <a16:creationId xmlns:a16="http://schemas.microsoft.com/office/drawing/2014/main" id="{EA3FBBC3-ED75-958C-211D-1B393B22E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840" y="0"/>
            <a:ext cx="5300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9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658C74-08A2-4045-A4DC-03C89AB588B6}"/>
              </a:ext>
            </a:extLst>
          </p:cNvPr>
          <p:cNvSpPr>
            <a:spLocks noGrp="1"/>
          </p:cNvSpPr>
          <p:nvPr>
            <p:ph type="title"/>
          </p:nvPr>
        </p:nvSpPr>
        <p:spPr>
          <a:xfrm>
            <a:off x="1371600" y="249044"/>
            <a:ext cx="9601200" cy="741556"/>
          </a:xfrm>
        </p:spPr>
        <p:txBody>
          <a:bodyPr/>
          <a:lstStyle/>
          <a:p>
            <a:pPr algn="ctr"/>
            <a:r>
              <a:rPr lang="en-US" dirty="0"/>
              <a:t>Facts about </a:t>
            </a:r>
            <a:r>
              <a:rPr lang="cs-CZ" dirty="0"/>
              <a:t>GLR</a:t>
            </a:r>
            <a:endParaRPr lang="en-US" dirty="0"/>
          </a:p>
        </p:txBody>
      </p:sp>
      <p:sp>
        <p:nvSpPr>
          <p:cNvPr id="3" name="Zástupný obsah 2">
            <a:extLst>
              <a:ext uri="{FF2B5EF4-FFF2-40B4-BE49-F238E27FC236}">
                <a16:creationId xmlns:a16="http://schemas.microsoft.com/office/drawing/2014/main" id="{F6315E40-6CA1-4E9E-8C1B-157D4E20C76F}"/>
              </a:ext>
            </a:extLst>
          </p:cNvPr>
          <p:cNvSpPr>
            <a:spLocks noGrp="1"/>
          </p:cNvSpPr>
          <p:nvPr>
            <p:ph idx="1"/>
          </p:nvPr>
        </p:nvSpPr>
        <p:spPr>
          <a:xfrm>
            <a:off x="972015" y="834482"/>
            <a:ext cx="9601200" cy="5460380"/>
          </a:xfrm>
        </p:spPr>
        <p:txBody>
          <a:bodyPr/>
          <a:lstStyle/>
          <a:p>
            <a:r>
              <a:rPr lang="en-US" dirty="0">
                <a:latin typeface="Franklin Gothic Book" panose="020B0503020102020204" pitchFamily="34" charset="0"/>
              </a:rPr>
              <a:t>A</a:t>
            </a:r>
            <a:r>
              <a:rPr lang="en-US" b="0" i="0" dirty="0">
                <a:solidFill>
                  <a:srgbClr val="222222"/>
                </a:solidFill>
                <a:effectLst/>
                <a:latin typeface="Franklin Gothic Book" panose="020B0503020102020204" pitchFamily="34" charset="0"/>
              </a:rPr>
              <a:t>round </a:t>
            </a:r>
            <a:r>
              <a:rPr lang="cs-CZ" b="0" i="0" dirty="0">
                <a:solidFill>
                  <a:srgbClr val="222222"/>
                </a:solidFill>
                <a:effectLst/>
                <a:latin typeface="Franklin Gothic Book" panose="020B0503020102020204" pitchFamily="34" charset="0"/>
              </a:rPr>
              <a:t>240 </a:t>
            </a:r>
            <a:r>
              <a:rPr lang="en-US" b="0" i="0" dirty="0">
                <a:solidFill>
                  <a:srgbClr val="222222"/>
                </a:solidFill>
                <a:effectLst/>
                <a:latin typeface="Franklin Gothic Book" panose="020B0503020102020204" pitchFamily="34" charset="0"/>
              </a:rPr>
              <a:t>million inhabitants</a:t>
            </a:r>
            <a:r>
              <a:rPr lang="cs-CZ" b="0" i="0" dirty="0">
                <a:solidFill>
                  <a:srgbClr val="222222"/>
                </a:solidFill>
                <a:effectLst/>
                <a:latin typeface="Franklin Gothic Book" panose="020B0503020102020204" pitchFamily="34" charset="0"/>
              </a:rPr>
              <a:t> </a:t>
            </a:r>
          </a:p>
          <a:p>
            <a:r>
              <a:rPr lang="en-US" b="0" i="0" dirty="0">
                <a:solidFill>
                  <a:srgbClr val="222222"/>
                </a:solidFill>
                <a:effectLst/>
                <a:latin typeface="Franklin Gothic Book" panose="020B0503020102020204" pitchFamily="34" charset="0"/>
              </a:rPr>
              <a:t>Geography - African Great Lakes</a:t>
            </a:r>
            <a:r>
              <a:rPr lang="en-US" dirty="0">
                <a:solidFill>
                  <a:srgbClr val="222222"/>
                </a:solidFill>
                <a:latin typeface="Franklin Gothic Book" panose="020B0503020102020204" pitchFamily="34" charset="0"/>
              </a:rPr>
              <a:t>  - Victoria and </a:t>
            </a:r>
            <a:r>
              <a:rPr lang="en-US" dirty="0" err="1">
                <a:solidFill>
                  <a:srgbClr val="222222"/>
                </a:solidFill>
                <a:latin typeface="Franklin Gothic Book" panose="020B0503020102020204" pitchFamily="34" charset="0"/>
              </a:rPr>
              <a:t>Tanganyik</a:t>
            </a:r>
            <a:r>
              <a:rPr lang="cs-CZ" dirty="0">
                <a:solidFill>
                  <a:srgbClr val="222222"/>
                </a:solidFill>
                <a:latin typeface="Franklin Gothic Book" panose="020B0503020102020204" pitchFamily="34" charset="0"/>
              </a:rPr>
              <a:t>a, Mount </a:t>
            </a:r>
            <a:r>
              <a:rPr lang="cs-CZ" dirty="0" err="1">
                <a:solidFill>
                  <a:srgbClr val="222222"/>
                </a:solidFill>
                <a:latin typeface="Franklin Gothic Book" panose="020B0503020102020204" pitchFamily="34" charset="0"/>
              </a:rPr>
              <a:t>Kilimanjaro</a:t>
            </a:r>
            <a:r>
              <a:rPr lang="cs-CZ" dirty="0">
                <a:solidFill>
                  <a:srgbClr val="222222"/>
                </a:solidFill>
                <a:latin typeface="Franklin Gothic Book" panose="020B0503020102020204" pitchFamily="34" charset="0"/>
              </a:rPr>
              <a:t>  (4,900 metres), </a:t>
            </a:r>
            <a:r>
              <a:rPr lang="cs-CZ" dirty="0" err="1">
                <a:solidFill>
                  <a:srgbClr val="222222"/>
                </a:solidFill>
                <a:latin typeface="Franklin Gothic Book" panose="020B0503020102020204" pitchFamily="34" charset="0"/>
              </a:rPr>
              <a:t>high</a:t>
            </a:r>
            <a:r>
              <a:rPr lang="cs-CZ" dirty="0">
                <a:solidFill>
                  <a:srgbClr val="222222"/>
                </a:solidFill>
                <a:latin typeface="Franklin Gothic Book" panose="020B0503020102020204" pitchFamily="34" charset="0"/>
              </a:rPr>
              <a:t> </a:t>
            </a:r>
            <a:r>
              <a:rPr lang="cs-CZ" dirty="0" err="1">
                <a:solidFill>
                  <a:srgbClr val="222222"/>
                </a:solidFill>
                <a:latin typeface="Franklin Gothic Book" panose="020B0503020102020204" pitchFamily="34" charset="0"/>
              </a:rPr>
              <a:t>concentrations</a:t>
            </a:r>
            <a:r>
              <a:rPr lang="cs-CZ" dirty="0">
                <a:solidFill>
                  <a:srgbClr val="222222"/>
                </a:solidFill>
                <a:latin typeface="Franklin Gothic Book" panose="020B0503020102020204" pitchFamily="34" charset="0"/>
              </a:rPr>
              <a:t> of </a:t>
            </a:r>
            <a:r>
              <a:rPr lang="cs-CZ" dirty="0" err="1">
                <a:solidFill>
                  <a:srgbClr val="222222"/>
                </a:solidFill>
                <a:latin typeface="Franklin Gothic Book" panose="020B0503020102020204" pitchFamily="34" charset="0"/>
              </a:rPr>
              <a:t>wild</a:t>
            </a:r>
            <a:r>
              <a:rPr lang="cs-CZ" dirty="0">
                <a:solidFill>
                  <a:srgbClr val="222222"/>
                </a:solidFill>
                <a:latin typeface="Franklin Gothic Book" panose="020B0503020102020204" pitchFamily="34" charset="0"/>
              </a:rPr>
              <a:t> </a:t>
            </a:r>
            <a:r>
              <a:rPr lang="cs-CZ" dirty="0" err="1">
                <a:solidFill>
                  <a:srgbClr val="222222"/>
                </a:solidFill>
                <a:latin typeface="Franklin Gothic Book" panose="020B0503020102020204" pitchFamily="34" charset="0"/>
              </a:rPr>
              <a:t>animals</a:t>
            </a:r>
            <a:r>
              <a:rPr lang="cs-CZ" dirty="0">
                <a:solidFill>
                  <a:srgbClr val="222222"/>
                </a:solidFill>
                <a:latin typeface="Franklin Gothic Book" panose="020B0503020102020204" pitchFamily="34" charset="0"/>
              </a:rPr>
              <a:t> (big </a:t>
            </a:r>
            <a:r>
              <a:rPr lang="cs-CZ" dirty="0" err="1">
                <a:solidFill>
                  <a:srgbClr val="222222"/>
                </a:solidFill>
                <a:latin typeface="Franklin Gothic Book" panose="020B0503020102020204" pitchFamily="34" charset="0"/>
              </a:rPr>
              <a:t>five</a:t>
            </a:r>
            <a:r>
              <a:rPr lang="cs-CZ" dirty="0">
                <a:solidFill>
                  <a:srgbClr val="222222"/>
                </a:solidFill>
                <a:latin typeface="Franklin Gothic Book" panose="020B0503020102020204" pitchFamily="34" charset="0"/>
              </a:rPr>
              <a:t>), </a:t>
            </a:r>
            <a:r>
              <a:rPr lang="cs-CZ" dirty="0" err="1">
                <a:solidFill>
                  <a:srgbClr val="222222"/>
                </a:solidFill>
                <a:latin typeface="Franklin Gothic Book" panose="020B0503020102020204" pitchFamily="34" charset="0"/>
              </a:rPr>
              <a:t>Rwenzoris</a:t>
            </a:r>
            <a:r>
              <a:rPr lang="cs-CZ" dirty="0">
                <a:solidFill>
                  <a:srgbClr val="222222"/>
                </a:solidFill>
                <a:latin typeface="Franklin Gothic Book" panose="020B0503020102020204" pitchFamily="34" charset="0"/>
              </a:rPr>
              <a:t>, </a:t>
            </a:r>
            <a:r>
              <a:rPr lang="cs-CZ" dirty="0" err="1">
                <a:solidFill>
                  <a:srgbClr val="222222"/>
                </a:solidFill>
                <a:latin typeface="Franklin Gothic Book" panose="020B0503020102020204" pitchFamily="34" charset="0"/>
              </a:rPr>
              <a:t>Eastern</a:t>
            </a:r>
            <a:r>
              <a:rPr lang="cs-CZ" dirty="0">
                <a:solidFill>
                  <a:srgbClr val="222222"/>
                </a:solidFill>
                <a:latin typeface="Franklin Gothic Book" panose="020B0503020102020204" pitchFamily="34" charset="0"/>
              </a:rPr>
              <a:t> Rift </a:t>
            </a:r>
            <a:r>
              <a:rPr lang="cs-CZ" dirty="0" err="1">
                <a:solidFill>
                  <a:srgbClr val="222222"/>
                </a:solidFill>
                <a:latin typeface="Franklin Gothic Book" panose="020B0503020102020204" pitchFamily="34" charset="0"/>
              </a:rPr>
              <a:t>Mountains</a:t>
            </a:r>
            <a:r>
              <a:rPr lang="cs-CZ" dirty="0">
                <a:solidFill>
                  <a:srgbClr val="222222"/>
                </a:solidFill>
                <a:latin typeface="Franklin Gothic Book" panose="020B0503020102020204" pitchFamily="34" charset="0"/>
              </a:rPr>
              <a:t> and </a:t>
            </a:r>
            <a:r>
              <a:rPr lang="cs-CZ" dirty="0" err="1">
                <a:solidFill>
                  <a:srgbClr val="222222"/>
                </a:solidFill>
                <a:latin typeface="Franklin Gothic Book" panose="020B0503020102020204" pitchFamily="34" charset="0"/>
              </a:rPr>
              <a:t>Virunga</a:t>
            </a:r>
            <a:r>
              <a:rPr lang="cs-CZ" dirty="0">
                <a:solidFill>
                  <a:srgbClr val="222222"/>
                </a:solidFill>
                <a:latin typeface="Franklin Gothic Book" panose="020B0503020102020204" pitchFamily="34" charset="0"/>
              </a:rPr>
              <a:t> </a:t>
            </a:r>
            <a:r>
              <a:rPr lang="cs-CZ" dirty="0" err="1">
                <a:solidFill>
                  <a:srgbClr val="222222"/>
                </a:solidFill>
                <a:latin typeface="Franklin Gothic Book" panose="020B0503020102020204" pitchFamily="34" charset="0"/>
              </a:rPr>
              <a:t>Mountains</a:t>
            </a:r>
            <a:endParaRPr lang="cs-CZ" dirty="0">
              <a:solidFill>
                <a:srgbClr val="222222"/>
              </a:solidFill>
              <a:latin typeface="Franklin Gothic Book" panose="020B0503020102020204" pitchFamily="34" charset="0"/>
            </a:endParaRPr>
          </a:p>
          <a:p>
            <a:r>
              <a:rPr lang="cs-CZ" dirty="0">
                <a:solidFill>
                  <a:srgbClr val="222222"/>
                </a:solidFill>
                <a:latin typeface="Franklin Gothic Book" panose="020B0503020102020204" pitchFamily="34" charset="0"/>
              </a:rPr>
              <a:t>FSI (FFP) – Burundi (24), Uganda (28), Rwanda (46), 			     </a:t>
            </a:r>
            <a:r>
              <a:rPr lang="cs-CZ" dirty="0" err="1">
                <a:solidFill>
                  <a:srgbClr val="222222"/>
                </a:solidFill>
                <a:latin typeface="Franklin Gothic Book" panose="020B0503020102020204" pitchFamily="34" charset="0"/>
              </a:rPr>
              <a:t>Tanzania</a:t>
            </a:r>
            <a:r>
              <a:rPr lang="cs-CZ" dirty="0">
                <a:solidFill>
                  <a:srgbClr val="222222"/>
                </a:solidFill>
                <a:latin typeface="Franklin Gothic Book" panose="020B0503020102020204" pitchFamily="34" charset="0"/>
              </a:rPr>
              <a:t> (62), DRC (5).</a:t>
            </a:r>
          </a:p>
          <a:p>
            <a:pPr marL="0" indent="0">
              <a:buNone/>
            </a:pPr>
            <a:r>
              <a:rPr lang="cs-CZ" dirty="0">
                <a:solidFill>
                  <a:srgbClr val="222222"/>
                </a:solidFill>
                <a:latin typeface="Franklin Gothic Book" panose="020B0503020102020204" pitchFamily="34" charset="0"/>
              </a:rPr>
              <a:t> (, DRC(</a:t>
            </a:r>
            <a:endParaRPr lang="cs-CZ" baseline="30000" dirty="0">
              <a:solidFill>
                <a:srgbClr val="222222"/>
              </a:solidFill>
              <a:latin typeface="Franklin Gothic Book" panose="020B0503020102020204" pitchFamily="34" charset="0"/>
            </a:endParaRPr>
          </a:p>
          <a:p>
            <a:pPr marL="0" indent="0">
              <a:buNone/>
            </a:pPr>
            <a:endParaRPr lang="cs-CZ"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cs-CZ" dirty="0"/>
          </a:p>
        </p:txBody>
      </p:sp>
      <p:pic>
        <p:nvPicPr>
          <p:cNvPr id="5" name="Obrázek 4">
            <a:extLst>
              <a:ext uri="{FF2B5EF4-FFF2-40B4-BE49-F238E27FC236}">
                <a16:creationId xmlns:a16="http://schemas.microsoft.com/office/drawing/2014/main" id="{0C6BDD07-3F6E-467E-9373-256A438D2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733" y="1991785"/>
            <a:ext cx="4637049" cy="4637049"/>
          </a:xfrm>
          <a:prstGeom prst="rect">
            <a:avLst/>
          </a:prstGeom>
        </p:spPr>
      </p:pic>
      <p:pic>
        <p:nvPicPr>
          <p:cNvPr id="6" name="Obrázek 5">
            <a:extLst>
              <a:ext uri="{FF2B5EF4-FFF2-40B4-BE49-F238E27FC236}">
                <a16:creationId xmlns:a16="http://schemas.microsoft.com/office/drawing/2014/main" id="{52EC2D48-AB3A-46CD-A2F1-13C4A90488B3}"/>
              </a:ext>
            </a:extLst>
          </p:cNvPr>
          <p:cNvPicPr>
            <a:picLocks noChangeAspect="1"/>
          </p:cNvPicPr>
          <p:nvPr/>
        </p:nvPicPr>
        <p:blipFill>
          <a:blip r:embed="rId3"/>
          <a:stretch>
            <a:fillRect/>
          </a:stretch>
        </p:blipFill>
        <p:spPr>
          <a:xfrm>
            <a:off x="972015" y="3020411"/>
            <a:ext cx="6439133" cy="3746522"/>
          </a:xfrm>
          <a:prstGeom prst="rect">
            <a:avLst/>
          </a:prstGeom>
        </p:spPr>
      </p:pic>
    </p:spTree>
    <p:extLst>
      <p:ext uri="{BB962C8B-B14F-4D97-AF65-F5344CB8AC3E}">
        <p14:creationId xmlns:p14="http://schemas.microsoft.com/office/powerpoint/2010/main" val="49126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78F8-76F9-6F68-5DD4-A2783AF4254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C2D070-D558-139E-BD8D-439971E4C66E}"/>
              </a:ext>
            </a:extLst>
          </p:cNvPr>
          <p:cNvSpPr>
            <a:spLocks noGrp="1"/>
          </p:cNvSpPr>
          <p:nvPr>
            <p:ph type="title"/>
          </p:nvPr>
        </p:nvSpPr>
        <p:spPr>
          <a:xfrm>
            <a:off x="3065039" y="152400"/>
            <a:ext cx="9601200" cy="1485900"/>
          </a:xfrm>
        </p:spPr>
        <p:txBody>
          <a:bodyPr/>
          <a:lstStyle/>
          <a:p>
            <a:r>
              <a:rPr lang="cs-CZ" dirty="0"/>
              <a:t>SA – </a:t>
            </a:r>
            <a:r>
              <a:rPr lang="cs-CZ" dirty="0" err="1"/>
              <a:t>Form</a:t>
            </a:r>
            <a:r>
              <a:rPr lang="cs-CZ" dirty="0"/>
              <a:t> </a:t>
            </a:r>
            <a:r>
              <a:rPr lang="cs-CZ" dirty="0" err="1"/>
              <a:t>of</a:t>
            </a:r>
            <a:r>
              <a:rPr lang="cs-CZ" dirty="0"/>
              <a:t> </a:t>
            </a:r>
            <a:r>
              <a:rPr lang="cs-CZ" dirty="0" err="1"/>
              <a:t>Government</a:t>
            </a:r>
            <a:endParaRPr lang="cs-CZ" dirty="0"/>
          </a:p>
        </p:txBody>
      </p:sp>
      <p:sp>
        <p:nvSpPr>
          <p:cNvPr id="3" name="Zástupný obsah 2">
            <a:extLst>
              <a:ext uri="{FF2B5EF4-FFF2-40B4-BE49-F238E27FC236}">
                <a16:creationId xmlns:a16="http://schemas.microsoft.com/office/drawing/2014/main" id="{8DF3AB5C-D18B-03B1-A177-5C45DC57D225}"/>
              </a:ext>
            </a:extLst>
          </p:cNvPr>
          <p:cNvSpPr>
            <a:spLocks noGrp="1"/>
          </p:cNvSpPr>
          <p:nvPr>
            <p:ph idx="1"/>
          </p:nvPr>
        </p:nvSpPr>
        <p:spPr/>
        <p:txBody>
          <a:bodyPr/>
          <a:lstStyle/>
          <a:p>
            <a:pPr marL="0" indent="0">
              <a:buNone/>
            </a:pPr>
            <a:endParaRPr lang="cs-CZ" dirty="0"/>
          </a:p>
        </p:txBody>
      </p:sp>
      <p:pic>
        <p:nvPicPr>
          <p:cNvPr id="4" name="Picture 2">
            <a:extLst>
              <a:ext uri="{FF2B5EF4-FFF2-40B4-BE49-F238E27FC236}">
                <a16:creationId xmlns:a16="http://schemas.microsoft.com/office/drawing/2014/main" id="{844EFA1D-A634-FC80-5D6A-21D669F10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073" y="1108550"/>
            <a:ext cx="10334645" cy="537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0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44181-6913-4705-3D55-22E13AFB1EB8}"/>
              </a:ext>
            </a:extLst>
          </p:cNvPr>
          <p:cNvSpPr>
            <a:spLocks noGrp="1"/>
          </p:cNvSpPr>
          <p:nvPr>
            <p:ph type="title"/>
          </p:nvPr>
        </p:nvSpPr>
        <p:spPr>
          <a:xfrm>
            <a:off x="1371600" y="0"/>
            <a:ext cx="9601200" cy="1485900"/>
          </a:xfrm>
        </p:spPr>
        <p:txBody>
          <a:bodyPr/>
          <a:lstStyle/>
          <a:p>
            <a:pPr algn="ctr"/>
            <a:r>
              <a:rPr lang="cs-CZ" dirty="0" err="1"/>
              <a:t>Conflict</a:t>
            </a:r>
            <a:r>
              <a:rPr lang="cs-CZ" dirty="0"/>
              <a:t> Map</a:t>
            </a:r>
          </a:p>
        </p:txBody>
      </p:sp>
      <p:sp>
        <p:nvSpPr>
          <p:cNvPr id="3" name="Zástupný obsah 2">
            <a:extLst>
              <a:ext uri="{FF2B5EF4-FFF2-40B4-BE49-F238E27FC236}">
                <a16:creationId xmlns:a16="http://schemas.microsoft.com/office/drawing/2014/main" id="{457CF112-BADB-E19F-0791-AE8443D5C45B}"/>
              </a:ext>
            </a:extLst>
          </p:cNvPr>
          <p:cNvSpPr>
            <a:spLocks noGrp="1"/>
          </p:cNvSpPr>
          <p:nvPr>
            <p:ph idx="1"/>
          </p:nvPr>
        </p:nvSpPr>
        <p:spPr/>
        <p:txBody>
          <a:bodyPr/>
          <a:lstStyle/>
          <a:p>
            <a:endParaRPr lang="cs-CZ" dirty="0"/>
          </a:p>
        </p:txBody>
      </p:sp>
      <p:pic>
        <p:nvPicPr>
          <p:cNvPr id="2058" name="Picture 10" descr="ACLED Conflict Index - ACLED">
            <a:extLst>
              <a:ext uri="{FF2B5EF4-FFF2-40B4-BE49-F238E27FC236}">
                <a16:creationId xmlns:a16="http://schemas.microsoft.com/office/drawing/2014/main" id="{E563B68D-98C9-6FBF-333B-5088943BF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193" y="1264443"/>
            <a:ext cx="7254014" cy="43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7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222D6-5EFC-43B3-93C5-5E39B9146453}"/>
              </a:ext>
            </a:extLst>
          </p:cNvPr>
          <p:cNvSpPr>
            <a:spLocks noGrp="1"/>
          </p:cNvSpPr>
          <p:nvPr>
            <p:ph type="title"/>
          </p:nvPr>
        </p:nvSpPr>
        <p:spPr>
          <a:xfrm>
            <a:off x="1371600" y="0"/>
            <a:ext cx="9601200" cy="1485900"/>
          </a:xfrm>
        </p:spPr>
        <p:txBody>
          <a:bodyPr/>
          <a:lstStyle/>
          <a:p>
            <a:pPr algn="ctr"/>
            <a:r>
              <a:rPr lang="cs-CZ" dirty="0"/>
              <a:t>Uganda</a:t>
            </a:r>
          </a:p>
        </p:txBody>
      </p:sp>
      <p:sp>
        <p:nvSpPr>
          <p:cNvPr id="3" name="Zástupný obsah 2">
            <a:extLst>
              <a:ext uri="{FF2B5EF4-FFF2-40B4-BE49-F238E27FC236}">
                <a16:creationId xmlns:a16="http://schemas.microsoft.com/office/drawing/2014/main" id="{4DBD584B-4F94-4F93-8F37-31F91794D208}"/>
              </a:ext>
            </a:extLst>
          </p:cNvPr>
          <p:cNvSpPr>
            <a:spLocks noGrp="1"/>
          </p:cNvSpPr>
          <p:nvPr>
            <p:ph idx="1"/>
          </p:nvPr>
        </p:nvSpPr>
        <p:spPr>
          <a:xfrm>
            <a:off x="1371600" y="747132"/>
            <a:ext cx="9601200" cy="5120268"/>
          </a:xfrm>
        </p:spPr>
        <p:txBody>
          <a:bodyPr/>
          <a:lstStyle/>
          <a:p>
            <a:r>
              <a:rPr lang="cs-CZ" dirty="0"/>
              <a:t>48 mil </a:t>
            </a:r>
            <a:r>
              <a:rPr lang="cs-CZ" dirty="0" err="1"/>
              <a:t>inhabitants</a:t>
            </a:r>
            <a:r>
              <a:rPr lang="cs-CZ" dirty="0"/>
              <a:t>, </a:t>
            </a:r>
            <a:r>
              <a:rPr lang="cs-CZ" b="0" i="0" dirty="0">
                <a:solidFill>
                  <a:schemeClr val="tx1"/>
                </a:solidFill>
                <a:effectLst/>
                <a:latin typeface="+mj-lt"/>
              </a:rPr>
              <a:t>Protestant 45.1%, </a:t>
            </a:r>
            <a:r>
              <a:rPr lang="en-US" b="0" i="0" dirty="0">
                <a:solidFill>
                  <a:schemeClr val="tx1"/>
                </a:solidFill>
                <a:effectLst/>
                <a:latin typeface="+mj-lt"/>
              </a:rPr>
              <a:t>Roman Catholic 39.3%, Muslim 13.7%</a:t>
            </a:r>
            <a:endParaRPr lang="cs-CZ" b="0" i="0" dirty="0">
              <a:solidFill>
                <a:schemeClr val="tx1"/>
              </a:solidFill>
              <a:effectLst/>
              <a:latin typeface="+mj-lt"/>
            </a:endParaRPr>
          </a:p>
          <a:p>
            <a:r>
              <a:rPr lang="cs-CZ" dirty="0" err="1">
                <a:solidFill>
                  <a:schemeClr val="tx1"/>
                </a:solidFill>
                <a:latin typeface="+mj-lt"/>
              </a:rPr>
              <a:t>Independence</a:t>
            </a:r>
            <a:r>
              <a:rPr lang="cs-CZ" dirty="0">
                <a:solidFill>
                  <a:schemeClr val="tx1"/>
                </a:solidFill>
                <a:latin typeface="+mj-lt"/>
              </a:rPr>
              <a:t> 1962</a:t>
            </a:r>
          </a:p>
          <a:p>
            <a:r>
              <a:rPr lang="en-US" dirty="0">
                <a:solidFill>
                  <a:schemeClr val="tx1"/>
                </a:solidFill>
                <a:effectLst/>
                <a:latin typeface="+mj-lt"/>
                <a:ea typeface="Calibri" panose="020F0502020204030204" pitchFamily="34" charset="0"/>
              </a:rPr>
              <a:t>Apollo Milton Obote</a:t>
            </a:r>
            <a:r>
              <a:rPr lang="cs-CZ" dirty="0">
                <a:solidFill>
                  <a:schemeClr val="tx1"/>
                </a:solidFill>
                <a:effectLst/>
                <a:latin typeface="+mj-lt"/>
                <a:ea typeface="Calibri" panose="020F0502020204030204" pitchFamily="34" charset="0"/>
              </a:rPr>
              <a:t> x </a:t>
            </a:r>
            <a:r>
              <a:rPr lang="cs-CZ" dirty="0" err="1">
                <a:solidFill>
                  <a:schemeClr val="tx1"/>
                </a:solidFill>
                <a:effectLst/>
                <a:latin typeface="+mj-lt"/>
                <a:ea typeface="Calibri" panose="020F0502020204030204" pitchFamily="34" charset="0"/>
              </a:rPr>
              <a:t>Idi</a:t>
            </a:r>
            <a:r>
              <a:rPr lang="cs-CZ" dirty="0">
                <a:solidFill>
                  <a:schemeClr val="tx1"/>
                </a:solidFill>
                <a:effectLst/>
                <a:latin typeface="+mj-lt"/>
                <a:ea typeface="Calibri" panose="020F0502020204030204" pitchFamily="34" charset="0"/>
              </a:rPr>
              <a:t> Amin</a:t>
            </a:r>
          </a:p>
          <a:p>
            <a:r>
              <a:rPr lang="cs-CZ" dirty="0">
                <a:solidFill>
                  <a:schemeClr val="tx1"/>
                </a:solidFill>
                <a:latin typeface="+mj-lt"/>
                <a:ea typeface="Calibri" panose="020F0502020204030204" pitchFamily="34" charset="0"/>
              </a:rPr>
              <a:t>Kagera </a:t>
            </a:r>
            <a:r>
              <a:rPr lang="cs-CZ" dirty="0" err="1">
                <a:solidFill>
                  <a:schemeClr val="tx1"/>
                </a:solidFill>
                <a:latin typeface="+mj-lt"/>
                <a:ea typeface="Calibri" panose="020F0502020204030204" pitchFamily="34" charset="0"/>
              </a:rPr>
              <a:t>war</a:t>
            </a:r>
            <a:endParaRPr lang="cs-CZ" dirty="0">
              <a:solidFill>
                <a:schemeClr val="tx1"/>
              </a:solidFill>
              <a:effectLst/>
              <a:latin typeface="+mj-lt"/>
              <a:ea typeface="Calibri" panose="020F0502020204030204" pitchFamily="34" charset="0"/>
            </a:endParaRPr>
          </a:p>
          <a:p>
            <a:r>
              <a:rPr lang="cs-CZ" dirty="0">
                <a:solidFill>
                  <a:schemeClr val="tx1"/>
                </a:solidFill>
                <a:latin typeface="+mj-lt"/>
                <a:ea typeface="Calibri" panose="020F0502020204030204" pitchFamily="34" charset="0"/>
              </a:rPr>
              <a:t>Civil </a:t>
            </a:r>
            <a:r>
              <a:rPr lang="cs-CZ" dirty="0" err="1">
                <a:solidFill>
                  <a:schemeClr val="tx1"/>
                </a:solidFill>
                <a:latin typeface="+mj-lt"/>
                <a:ea typeface="Calibri" panose="020F0502020204030204" pitchFamily="34" charset="0"/>
              </a:rPr>
              <a:t>war</a:t>
            </a:r>
            <a:r>
              <a:rPr lang="cs-CZ" dirty="0">
                <a:solidFill>
                  <a:schemeClr val="tx1"/>
                </a:solidFill>
                <a:latin typeface="+mj-lt"/>
                <a:ea typeface="Calibri" panose="020F0502020204030204" pitchFamily="34" charset="0"/>
              </a:rPr>
              <a:t> 1980-1986 (Bush </a:t>
            </a:r>
            <a:r>
              <a:rPr lang="cs-CZ" dirty="0" err="1">
                <a:solidFill>
                  <a:schemeClr val="tx1"/>
                </a:solidFill>
                <a:latin typeface="+mj-lt"/>
                <a:ea typeface="Calibri" panose="020F0502020204030204" pitchFamily="34" charset="0"/>
              </a:rPr>
              <a:t>war</a:t>
            </a:r>
            <a:r>
              <a:rPr lang="cs-CZ" dirty="0">
                <a:solidFill>
                  <a:schemeClr val="tx1"/>
                </a:solidFill>
                <a:latin typeface="+mj-lt"/>
                <a:ea typeface="Calibri" panose="020F0502020204030204" pitchFamily="34" charset="0"/>
              </a:rPr>
              <a:t>)</a:t>
            </a:r>
            <a:endParaRPr lang="cs-CZ" dirty="0">
              <a:solidFill>
                <a:schemeClr val="tx1"/>
              </a:solidFill>
              <a:effectLst/>
              <a:latin typeface="+mj-lt"/>
              <a:ea typeface="Calibri" panose="020F0502020204030204" pitchFamily="34" charset="0"/>
            </a:endParaRPr>
          </a:p>
          <a:p>
            <a:r>
              <a:rPr lang="cs-CZ" dirty="0" err="1">
                <a:solidFill>
                  <a:schemeClr val="tx1"/>
                </a:solidFill>
                <a:effectLst/>
                <a:latin typeface="+mj-lt"/>
                <a:ea typeface="Times New Roman,Italic"/>
              </a:rPr>
              <a:t>Lord’s</a:t>
            </a:r>
            <a:r>
              <a:rPr lang="cs-CZ" dirty="0">
                <a:solidFill>
                  <a:schemeClr val="tx1"/>
                </a:solidFill>
                <a:effectLst/>
                <a:latin typeface="+mj-lt"/>
                <a:ea typeface="Times New Roman,Italic"/>
              </a:rPr>
              <a:t> </a:t>
            </a:r>
            <a:r>
              <a:rPr lang="cs-CZ" dirty="0" err="1">
                <a:solidFill>
                  <a:schemeClr val="tx1"/>
                </a:solidFill>
                <a:effectLst/>
                <a:latin typeface="+mj-lt"/>
                <a:ea typeface="Times New Roman,Italic"/>
              </a:rPr>
              <a:t>Resistance</a:t>
            </a:r>
            <a:r>
              <a:rPr lang="cs-CZ" dirty="0">
                <a:solidFill>
                  <a:schemeClr val="tx1"/>
                </a:solidFill>
                <a:effectLst/>
                <a:latin typeface="+mj-lt"/>
                <a:ea typeface="Times New Roman,Italic"/>
              </a:rPr>
              <a:t> </a:t>
            </a:r>
            <a:r>
              <a:rPr lang="cs-CZ" dirty="0" err="1">
                <a:solidFill>
                  <a:schemeClr val="tx1"/>
                </a:solidFill>
                <a:effectLst/>
                <a:latin typeface="+mj-lt"/>
                <a:ea typeface="Times New Roman,Italic"/>
              </a:rPr>
              <a:t>Army</a:t>
            </a:r>
            <a:r>
              <a:rPr lang="cs-CZ" dirty="0">
                <a:solidFill>
                  <a:schemeClr val="tx1"/>
                </a:solidFill>
                <a:effectLst/>
                <a:latin typeface="+mj-lt"/>
                <a:ea typeface="Times New Roman,Italic"/>
              </a:rPr>
              <a:t> </a:t>
            </a:r>
          </a:p>
          <a:p>
            <a:r>
              <a:rPr lang="en-US" dirty="0">
                <a:solidFill>
                  <a:schemeClr val="tx1"/>
                </a:solidFill>
                <a:latin typeface="+mj-lt"/>
              </a:rPr>
              <a:t>Involvement in the first</a:t>
            </a:r>
            <a:endParaRPr lang="cs-CZ" dirty="0">
              <a:solidFill>
                <a:schemeClr val="tx1"/>
              </a:solidFill>
              <a:latin typeface="+mj-lt"/>
            </a:endParaRPr>
          </a:p>
          <a:p>
            <a:pPr marL="0" indent="0">
              <a:buNone/>
            </a:pPr>
            <a:r>
              <a:rPr lang="cs-CZ" dirty="0">
                <a:solidFill>
                  <a:schemeClr val="tx1"/>
                </a:solidFill>
                <a:latin typeface="+mj-lt"/>
              </a:rPr>
              <a:t>      </a:t>
            </a:r>
            <a:r>
              <a:rPr lang="en-US" dirty="0">
                <a:solidFill>
                  <a:schemeClr val="tx1"/>
                </a:solidFill>
                <a:latin typeface="+mj-lt"/>
              </a:rPr>
              <a:t>and second civil wars in the DRC</a:t>
            </a:r>
            <a:endParaRPr lang="cs-CZ" dirty="0">
              <a:solidFill>
                <a:schemeClr val="tx1"/>
              </a:solidFill>
              <a:latin typeface="+mj-lt"/>
            </a:endParaRPr>
          </a:p>
        </p:txBody>
      </p:sp>
      <p:pic>
        <p:nvPicPr>
          <p:cNvPr id="7" name="Obrázek 6">
            <a:extLst>
              <a:ext uri="{FF2B5EF4-FFF2-40B4-BE49-F238E27FC236}">
                <a16:creationId xmlns:a16="http://schemas.microsoft.com/office/drawing/2014/main" id="{851456E7-5415-477C-9075-26D921E3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235" y="1323337"/>
            <a:ext cx="4860305" cy="5162724"/>
          </a:xfrm>
          <a:prstGeom prst="rect">
            <a:avLst/>
          </a:prstGeom>
        </p:spPr>
      </p:pic>
      <p:pic>
        <p:nvPicPr>
          <p:cNvPr id="4" name="Obrázek 3">
            <a:extLst>
              <a:ext uri="{FF2B5EF4-FFF2-40B4-BE49-F238E27FC236}">
                <a16:creationId xmlns:a16="http://schemas.microsoft.com/office/drawing/2014/main" id="{240C582F-A308-705F-4C7D-F1319A7BA8D2}"/>
              </a:ext>
            </a:extLst>
          </p:cNvPr>
          <p:cNvPicPr>
            <a:picLocks noChangeAspect="1"/>
          </p:cNvPicPr>
          <p:nvPr/>
        </p:nvPicPr>
        <p:blipFill>
          <a:blip r:embed="rId3"/>
          <a:stretch>
            <a:fillRect/>
          </a:stretch>
        </p:blipFill>
        <p:spPr>
          <a:xfrm>
            <a:off x="1788111" y="4375864"/>
            <a:ext cx="3713292" cy="2110197"/>
          </a:xfrm>
          <a:prstGeom prst="rect">
            <a:avLst/>
          </a:prstGeom>
        </p:spPr>
      </p:pic>
    </p:spTree>
    <p:extLst>
      <p:ext uri="{BB962C8B-B14F-4D97-AF65-F5344CB8AC3E}">
        <p14:creationId xmlns:p14="http://schemas.microsoft.com/office/powerpoint/2010/main" val="133868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10C5AC-A2B7-4A23-90E2-8DE534588A91}"/>
              </a:ext>
            </a:extLst>
          </p:cNvPr>
          <p:cNvSpPr>
            <a:spLocks noGrp="1"/>
          </p:cNvSpPr>
          <p:nvPr>
            <p:ph type="title"/>
          </p:nvPr>
        </p:nvSpPr>
        <p:spPr>
          <a:xfrm>
            <a:off x="1295400" y="0"/>
            <a:ext cx="9601200" cy="903249"/>
          </a:xfrm>
        </p:spPr>
        <p:txBody>
          <a:bodyPr/>
          <a:lstStyle/>
          <a:p>
            <a:pPr algn="ctr"/>
            <a:r>
              <a:rPr lang="cs-CZ" dirty="0"/>
              <a:t>Burundi</a:t>
            </a:r>
          </a:p>
        </p:txBody>
      </p:sp>
      <p:sp>
        <p:nvSpPr>
          <p:cNvPr id="3" name="Zástupný obsah 2">
            <a:extLst>
              <a:ext uri="{FF2B5EF4-FFF2-40B4-BE49-F238E27FC236}">
                <a16:creationId xmlns:a16="http://schemas.microsoft.com/office/drawing/2014/main" id="{896B2BD6-77F0-4E9C-94D7-340262B58F8E}"/>
              </a:ext>
            </a:extLst>
          </p:cNvPr>
          <p:cNvSpPr>
            <a:spLocks noGrp="1"/>
          </p:cNvSpPr>
          <p:nvPr>
            <p:ph idx="1"/>
          </p:nvPr>
        </p:nvSpPr>
        <p:spPr>
          <a:xfrm>
            <a:off x="671456" y="585439"/>
            <a:ext cx="11283875" cy="5687122"/>
          </a:xfrm>
        </p:spPr>
        <p:txBody>
          <a:bodyPr/>
          <a:lstStyle/>
          <a:p>
            <a:r>
              <a:rPr lang="cs-CZ" dirty="0"/>
              <a:t>13 mil </a:t>
            </a:r>
            <a:r>
              <a:rPr lang="cs-CZ" dirty="0" err="1"/>
              <a:t>inhabintants</a:t>
            </a:r>
            <a:r>
              <a:rPr lang="cs-CZ" dirty="0"/>
              <a:t>, </a:t>
            </a:r>
            <a:r>
              <a:rPr lang="cs-CZ" b="0" i="0" dirty="0">
                <a:solidFill>
                  <a:schemeClr val="tx1"/>
                </a:solidFill>
                <a:effectLst/>
                <a:latin typeface="+mj-lt"/>
              </a:rPr>
              <a:t>Roman </a:t>
            </a:r>
            <a:r>
              <a:rPr lang="cs-CZ" b="0" i="0" dirty="0" err="1">
                <a:solidFill>
                  <a:schemeClr val="tx1"/>
                </a:solidFill>
                <a:effectLst/>
                <a:latin typeface="+mj-lt"/>
              </a:rPr>
              <a:t>Catholic</a:t>
            </a:r>
            <a:r>
              <a:rPr lang="cs-CZ" b="0" i="0" dirty="0">
                <a:solidFill>
                  <a:schemeClr val="tx1"/>
                </a:solidFill>
                <a:effectLst/>
                <a:latin typeface="+mj-lt"/>
              </a:rPr>
              <a:t> 62.1%, Protestant 23.9%, Muslim 2.5%</a:t>
            </a:r>
          </a:p>
          <a:p>
            <a:r>
              <a:rPr lang="cs-CZ" dirty="0" err="1">
                <a:solidFill>
                  <a:schemeClr val="tx1"/>
                </a:solidFill>
                <a:latin typeface="+mj-lt"/>
              </a:rPr>
              <a:t>Ruanda-Urundi</a:t>
            </a:r>
            <a:r>
              <a:rPr lang="cs-CZ" dirty="0">
                <a:solidFill>
                  <a:schemeClr val="tx1"/>
                </a:solidFill>
                <a:latin typeface="+mj-lt"/>
              </a:rPr>
              <a:t> 1919-1962, </a:t>
            </a:r>
            <a:r>
              <a:rPr lang="cs-CZ" dirty="0" err="1">
                <a:solidFill>
                  <a:schemeClr val="tx1"/>
                </a:solidFill>
                <a:latin typeface="+mj-lt"/>
              </a:rPr>
              <a:t>Independence</a:t>
            </a:r>
            <a:r>
              <a:rPr lang="cs-CZ" dirty="0">
                <a:solidFill>
                  <a:schemeClr val="tx1"/>
                </a:solidFill>
                <a:latin typeface="+mj-lt"/>
              </a:rPr>
              <a:t> 1962</a:t>
            </a:r>
          </a:p>
          <a:p>
            <a:r>
              <a:rPr lang="cs-CZ" dirty="0">
                <a:solidFill>
                  <a:schemeClr val="tx1"/>
                </a:solidFill>
                <a:latin typeface="+mj-lt"/>
              </a:rPr>
              <a:t>UPRONA – Union </a:t>
            </a:r>
            <a:r>
              <a:rPr lang="cs-CZ" dirty="0" err="1">
                <a:solidFill>
                  <a:schemeClr val="tx1"/>
                </a:solidFill>
                <a:latin typeface="+mj-lt"/>
              </a:rPr>
              <a:t>for</a:t>
            </a:r>
            <a:r>
              <a:rPr lang="cs-CZ" dirty="0">
                <a:solidFill>
                  <a:schemeClr val="tx1"/>
                </a:solidFill>
                <a:latin typeface="+mj-lt"/>
              </a:rPr>
              <a:t> </a:t>
            </a:r>
            <a:r>
              <a:rPr lang="cs-CZ" dirty="0" err="1">
                <a:solidFill>
                  <a:schemeClr val="tx1"/>
                </a:solidFill>
                <a:latin typeface="+mj-lt"/>
              </a:rPr>
              <a:t>National</a:t>
            </a:r>
            <a:r>
              <a:rPr lang="cs-CZ" dirty="0">
                <a:solidFill>
                  <a:schemeClr val="tx1"/>
                </a:solidFill>
                <a:latin typeface="+mj-lt"/>
              </a:rPr>
              <a:t> </a:t>
            </a:r>
            <a:r>
              <a:rPr lang="cs-CZ" dirty="0" err="1">
                <a:solidFill>
                  <a:schemeClr val="tx1"/>
                </a:solidFill>
                <a:latin typeface="+mj-lt"/>
              </a:rPr>
              <a:t>Progress</a:t>
            </a:r>
            <a:endParaRPr lang="cs-CZ" dirty="0">
              <a:solidFill>
                <a:schemeClr val="tx1"/>
              </a:solidFill>
              <a:latin typeface="+mj-lt"/>
            </a:endParaRPr>
          </a:p>
          <a:p>
            <a:r>
              <a:rPr lang="cs-CZ" dirty="0">
                <a:solidFill>
                  <a:schemeClr val="tx1"/>
                </a:solidFill>
                <a:latin typeface="+mj-lt"/>
              </a:rPr>
              <a:t>Civil </a:t>
            </a:r>
            <a:r>
              <a:rPr lang="cs-CZ" dirty="0" err="1">
                <a:solidFill>
                  <a:schemeClr val="tx1"/>
                </a:solidFill>
                <a:latin typeface="+mj-lt"/>
              </a:rPr>
              <a:t>war</a:t>
            </a:r>
            <a:r>
              <a:rPr lang="cs-CZ" dirty="0">
                <a:solidFill>
                  <a:schemeClr val="tx1"/>
                </a:solidFill>
                <a:latin typeface="+mj-lt"/>
              </a:rPr>
              <a:t> 1993-2005/08</a:t>
            </a:r>
          </a:p>
          <a:p>
            <a:r>
              <a:rPr lang="en-US" dirty="0">
                <a:solidFill>
                  <a:schemeClr val="tx1"/>
                </a:solidFill>
                <a:latin typeface="+mj-lt"/>
              </a:rPr>
              <a:t>National Council for the Defense of Democracy–Forces</a:t>
            </a:r>
            <a:r>
              <a:rPr lang="cs-CZ" dirty="0">
                <a:solidFill>
                  <a:schemeClr val="tx1"/>
                </a:solidFill>
                <a:latin typeface="+mj-lt"/>
              </a:rPr>
              <a:t> </a:t>
            </a:r>
            <a:r>
              <a:rPr lang="en-US" dirty="0">
                <a:solidFill>
                  <a:schemeClr val="tx1"/>
                </a:solidFill>
                <a:latin typeface="+mj-lt"/>
              </a:rPr>
              <a:t> for the Defense of Democracy (CNDD-FDD). </a:t>
            </a:r>
            <a:endParaRPr lang="cs-CZ" dirty="0">
              <a:solidFill>
                <a:schemeClr val="tx1"/>
              </a:solidFill>
              <a:latin typeface="+mj-lt"/>
            </a:endParaRPr>
          </a:p>
          <a:p>
            <a:r>
              <a:rPr lang="cs-CZ" dirty="0" err="1">
                <a:solidFill>
                  <a:schemeClr val="tx1"/>
                </a:solidFill>
                <a:latin typeface="+mj-lt"/>
              </a:rPr>
              <a:t>Crisis</a:t>
            </a:r>
            <a:r>
              <a:rPr lang="cs-CZ" dirty="0">
                <a:solidFill>
                  <a:schemeClr val="tx1"/>
                </a:solidFill>
                <a:latin typeface="+mj-lt"/>
              </a:rPr>
              <a:t> 2015 - Pierre </a:t>
            </a:r>
            <a:r>
              <a:rPr lang="cs-CZ" dirty="0" err="1">
                <a:solidFill>
                  <a:schemeClr val="tx1"/>
                </a:solidFill>
                <a:latin typeface="+mj-lt"/>
              </a:rPr>
              <a:t>Nkurunziza</a:t>
            </a:r>
            <a:r>
              <a:rPr lang="cs-CZ" dirty="0">
                <a:solidFill>
                  <a:schemeClr val="tx1"/>
                </a:solidFill>
                <a:latin typeface="+mj-lt"/>
              </a:rPr>
              <a:t> x </a:t>
            </a:r>
            <a:r>
              <a:rPr lang="cs-CZ" dirty="0" err="1">
                <a:solidFill>
                  <a:schemeClr val="tx1"/>
                </a:solidFill>
                <a:latin typeface="+mj-lt"/>
              </a:rPr>
              <a:t>general</a:t>
            </a:r>
            <a:r>
              <a:rPr lang="cs-CZ" dirty="0">
                <a:solidFill>
                  <a:schemeClr val="tx1"/>
                </a:solidFill>
                <a:latin typeface="+mj-lt"/>
              </a:rPr>
              <a:t> </a:t>
            </a:r>
            <a:r>
              <a:rPr lang="cs-CZ" dirty="0" err="1">
                <a:solidFill>
                  <a:schemeClr val="tx1"/>
                </a:solidFill>
                <a:latin typeface="+mj-lt"/>
              </a:rPr>
              <a:t>Niyombare;Popular</a:t>
            </a:r>
            <a:r>
              <a:rPr lang="cs-CZ" dirty="0">
                <a:solidFill>
                  <a:schemeClr val="tx1"/>
                </a:solidFill>
                <a:latin typeface="+mj-lt"/>
              </a:rPr>
              <a:t> </a:t>
            </a:r>
            <a:r>
              <a:rPr lang="cs-CZ" dirty="0" err="1">
                <a:solidFill>
                  <a:schemeClr val="tx1"/>
                </a:solidFill>
                <a:latin typeface="+mj-lt"/>
              </a:rPr>
              <a:t>Forces</a:t>
            </a:r>
            <a:r>
              <a:rPr lang="cs-CZ" dirty="0">
                <a:solidFill>
                  <a:schemeClr val="tx1"/>
                </a:solidFill>
                <a:latin typeface="+mj-lt"/>
              </a:rPr>
              <a:t> </a:t>
            </a:r>
            <a:r>
              <a:rPr lang="cs-CZ" dirty="0" err="1">
                <a:solidFill>
                  <a:schemeClr val="tx1"/>
                </a:solidFill>
                <a:latin typeface="+mj-lt"/>
              </a:rPr>
              <a:t>of</a:t>
            </a:r>
            <a:r>
              <a:rPr lang="cs-CZ" dirty="0">
                <a:solidFill>
                  <a:schemeClr val="tx1"/>
                </a:solidFill>
                <a:latin typeface="+mj-lt"/>
              </a:rPr>
              <a:t> Burundi, RED-</a:t>
            </a:r>
            <a:r>
              <a:rPr lang="cs-CZ" dirty="0" err="1">
                <a:solidFill>
                  <a:schemeClr val="tx1"/>
                </a:solidFill>
                <a:latin typeface="+mj-lt"/>
              </a:rPr>
              <a:t>Tabara</a:t>
            </a:r>
            <a:r>
              <a:rPr lang="cs-CZ" dirty="0">
                <a:solidFill>
                  <a:schemeClr val="tx1"/>
                </a:solidFill>
                <a:latin typeface="+mj-lt"/>
              </a:rPr>
              <a:t> x </a:t>
            </a:r>
            <a:r>
              <a:rPr lang="cs-CZ" dirty="0" err="1">
                <a:solidFill>
                  <a:schemeClr val="tx1"/>
                </a:solidFill>
                <a:latin typeface="+mj-lt"/>
              </a:rPr>
              <a:t>Imbonerakure</a:t>
            </a:r>
            <a:r>
              <a:rPr lang="cs-CZ" dirty="0">
                <a:solidFill>
                  <a:schemeClr val="tx1"/>
                </a:solidFill>
                <a:latin typeface="+mj-lt"/>
              </a:rPr>
              <a:t>.                                                                                                             </a:t>
            </a:r>
          </a:p>
          <a:p>
            <a:r>
              <a:rPr lang="cs-CZ" dirty="0">
                <a:solidFill>
                  <a:schemeClr val="tx1"/>
                </a:solidFill>
                <a:latin typeface="+mj-lt"/>
              </a:rPr>
              <a:t>2020 </a:t>
            </a:r>
            <a:r>
              <a:rPr lang="cs-CZ" dirty="0" err="1">
                <a:solidFill>
                  <a:schemeClr val="tx1"/>
                </a:solidFill>
                <a:latin typeface="+mj-lt"/>
              </a:rPr>
              <a:t>new</a:t>
            </a:r>
            <a:r>
              <a:rPr lang="cs-CZ" dirty="0">
                <a:solidFill>
                  <a:schemeClr val="tx1"/>
                </a:solidFill>
                <a:latin typeface="+mj-lt"/>
              </a:rPr>
              <a:t> president </a:t>
            </a:r>
            <a:r>
              <a:rPr lang="cs-CZ" dirty="0" err="1">
                <a:solidFill>
                  <a:schemeClr val="tx1"/>
                </a:solidFill>
                <a:latin typeface="+mj-lt"/>
              </a:rPr>
              <a:t>Évariste</a:t>
            </a:r>
            <a:r>
              <a:rPr lang="cs-CZ" dirty="0">
                <a:solidFill>
                  <a:schemeClr val="tx1"/>
                </a:solidFill>
                <a:latin typeface="+mj-lt"/>
              </a:rPr>
              <a:t> </a:t>
            </a:r>
            <a:r>
              <a:rPr lang="cs-CZ" dirty="0" err="1">
                <a:solidFill>
                  <a:schemeClr val="tx1"/>
                </a:solidFill>
                <a:latin typeface="+mj-lt"/>
              </a:rPr>
              <a:t>Ndayishimiye</a:t>
            </a:r>
            <a:r>
              <a:rPr lang="cs-CZ" dirty="0">
                <a:solidFill>
                  <a:schemeClr val="tx1"/>
                </a:solidFill>
                <a:latin typeface="+mj-lt"/>
              </a:rPr>
              <a:t> (CNDD-FDD)</a:t>
            </a:r>
          </a:p>
          <a:p>
            <a:r>
              <a:rPr lang="cs-CZ" dirty="0" err="1">
                <a:solidFill>
                  <a:schemeClr val="tx1"/>
                </a:solidFill>
                <a:latin typeface="+mj-lt"/>
              </a:rPr>
              <a:t>Gitega</a:t>
            </a:r>
            <a:r>
              <a:rPr lang="cs-CZ" dirty="0">
                <a:solidFill>
                  <a:schemeClr val="tx1"/>
                </a:solidFill>
                <a:latin typeface="+mj-lt"/>
              </a:rPr>
              <a:t> (New </a:t>
            </a:r>
            <a:r>
              <a:rPr lang="cs-CZ" dirty="0" err="1">
                <a:solidFill>
                  <a:schemeClr val="tx1"/>
                </a:solidFill>
                <a:latin typeface="+mj-lt"/>
              </a:rPr>
              <a:t>capital</a:t>
            </a:r>
            <a:r>
              <a:rPr lang="cs-CZ" dirty="0">
                <a:solidFill>
                  <a:schemeClr val="tx1"/>
                </a:solidFill>
                <a:latin typeface="+mj-lt"/>
              </a:rPr>
              <a:t> city)</a:t>
            </a:r>
          </a:p>
        </p:txBody>
      </p:sp>
      <p:pic>
        <p:nvPicPr>
          <p:cNvPr id="5" name="Obrázek 4">
            <a:extLst>
              <a:ext uri="{FF2B5EF4-FFF2-40B4-BE49-F238E27FC236}">
                <a16:creationId xmlns:a16="http://schemas.microsoft.com/office/drawing/2014/main" id="{D87C1E4C-8E41-4ED4-9B90-ACFB47E94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967" y="3104154"/>
            <a:ext cx="3448723" cy="3782275"/>
          </a:xfrm>
          <a:prstGeom prst="rect">
            <a:avLst/>
          </a:prstGeom>
        </p:spPr>
      </p:pic>
      <p:pic>
        <p:nvPicPr>
          <p:cNvPr id="1028" name="Picture 4" descr="Burundi | History, Geography, &amp; Culture | Britannica">
            <a:extLst>
              <a:ext uri="{FF2B5EF4-FFF2-40B4-BE49-F238E27FC236}">
                <a16:creationId xmlns:a16="http://schemas.microsoft.com/office/drawing/2014/main" id="{B7E33F65-A728-1600-4D55-308AA4ACF3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1" t="8132" r="-941" b="8941"/>
          <a:stretch/>
        </p:blipFill>
        <p:spPr bwMode="auto">
          <a:xfrm>
            <a:off x="4206240" y="4034511"/>
            <a:ext cx="4539727" cy="282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4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C7F6A3-82E6-49CB-A535-FEA6ACB2C06B}"/>
              </a:ext>
            </a:extLst>
          </p:cNvPr>
          <p:cNvSpPr>
            <a:spLocks noGrp="1"/>
          </p:cNvSpPr>
          <p:nvPr>
            <p:ph type="title"/>
          </p:nvPr>
        </p:nvSpPr>
        <p:spPr>
          <a:xfrm>
            <a:off x="4517456" y="1850587"/>
            <a:ext cx="9601200" cy="1485900"/>
          </a:xfrm>
        </p:spPr>
        <p:txBody>
          <a:bodyPr>
            <a:normAutofit/>
          </a:bodyPr>
          <a:lstStyle/>
          <a:p>
            <a:r>
              <a:rPr lang="cs-CZ" sz="2800" dirty="0"/>
              <a:t>Bujumbura </a:t>
            </a:r>
            <a:br>
              <a:rPr lang="cs-CZ" sz="2800" dirty="0"/>
            </a:br>
            <a:r>
              <a:rPr lang="cs-CZ" sz="2800" dirty="0"/>
              <a:t>vs.</a:t>
            </a:r>
            <a:br>
              <a:rPr lang="cs-CZ" sz="2800" dirty="0"/>
            </a:br>
            <a:r>
              <a:rPr lang="cs-CZ" sz="2800" dirty="0" err="1"/>
              <a:t>Gitega</a:t>
            </a:r>
            <a:endParaRPr lang="cs-CZ" sz="2800" dirty="0"/>
          </a:p>
        </p:txBody>
      </p:sp>
      <p:pic>
        <p:nvPicPr>
          <p:cNvPr id="5" name="Zástupný obsah 4">
            <a:extLst>
              <a:ext uri="{FF2B5EF4-FFF2-40B4-BE49-F238E27FC236}">
                <a16:creationId xmlns:a16="http://schemas.microsoft.com/office/drawing/2014/main" id="{FEE6E8B2-FC4F-40C1-A499-F55B32F947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213659" cy="4272674"/>
          </a:xfrm>
        </p:spPr>
      </p:pic>
      <p:pic>
        <p:nvPicPr>
          <p:cNvPr id="7" name="Obrázek 6">
            <a:extLst>
              <a:ext uri="{FF2B5EF4-FFF2-40B4-BE49-F238E27FC236}">
                <a16:creationId xmlns:a16="http://schemas.microsoft.com/office/drawing/2014/main" id="{70D5F191-69C7-45B3-A048-6B7C301F1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 y="3815454"/>
            <a:ext cx="6168837" cy="3626601"/>
          </a:xfrm>
          <a:prstGeom prst="rect">
            <a:avLst/>
          </a:prstGeom>
        </p:spPr>
      </p:pic>
      <p:pic>
        <p:nvPicPr>
          <p:cNvPr id="9" name="Obrázek 8">
            <a:extLst>
              <a:ext uri="{FF2B5EF4-FFF2-40B4-BE49-F238E27FC236}">
                <a16:creationId xmlns:a16="http://schemas.microsoft.com/office/drawing/2014/main" id="{B40C4EA4-9B24-4A8E-9BDE-03B9E8D5F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717" y="0"/>
            <a:ext cx="5201920" cy="3901440"/>
          </a:xfrm>
          <a:prstGeom prst="rect">
            <a:avLst/>
          </a:prstGeom>
        </p:spPr>
      </p:pic>
      <p:pic>
        <p:nvPicPr>
          <p:cNvPr id="11" name="Obrázek 10">
            <a:extLst>
              <a:ext uri="{FF2B5EF4-FFF2-40B4-BE49-F238E27FC236}">
                <a16:creationId xmlns:a16="http://schemas.microsoft.com/office/drawing/2014/main" id="{26096E72-FF01-4B58-ADBF-FD4408192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298" y="3901440"/>
            <a:ext cx="5508702" cy="3098645"/>
          </a:xfrm>
          <a:prstGeom prst="rect">
            <a:avLst/>
          </a:prstGeom>
        </p:spPr>
      </p:pic>
    </p:spTree>
    <p:extLst>
      <p:ext uri="{BB962C8B-B14F-4D97-AF65-F5344CB8AC3E}">
        <p14:creationId xmlns:p14="http://schemas.microsoft.com/office/powerpoint/2010/main" val="387451532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17534</TotalTime>
  <Words>1413</Words>
  <Application>Microsoft Office PowerPoint</Application>
  <PresentationFormat>Širokoúhlá obrazovka</PresentationFormat>
  <Paragraphs>153</Paragraphs>
  <Slides>29</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29</vt:i4>
      </vt:variant>
    </vt:vector>
  </HeadingPairs>
  <TitlesOfParts>
    <vt:vector size="36" baseType="lpstr">
      <vt:lpstr>Arial</vt:lpstr>
      <vt:lpstr>Arial</vt:lpstr>
      <vt:lpstr>Calibri</vt:lpstr>
      <vt:lpstr>Franklin Gothic Book</vt:lpstr>
      <vt:lpstr>Times New Roman</vt:lpstr>
      <vt:lpstr>Wingdings</vt:lpstr>
      <vt:lpstr>Crop</vt:lpstr>
      <vt:lpstr>Great Lakes Region </vt:lpstr>
      <vt:lpstr>Regional Security Complexes</vt:lpstr>
      <vt:lpstr>Great Lakes Region</vt:lpstr>
      <vt:lpstr>Facts about GLR</vt:lpstr>
      <vt:lpstr>SA – Form of Government</vt:lpstr>
      <vt:lpstr>Conflict Map</vt:lpstr>
      <vt:lpstr>Uganda</vt:lpstr>
      <vt:lpstr>Burundi</vt:lpstr>
      <vt:lpstr>Bujumbura  vs. Gitega</vt:lpstr>
      <vt:lpstr>Rwanda</vt:lpstr>
      <vt:lpstr>Tanzania</vt:lpstr>
      <vt:lpstr>DRC</vt:lpstr>
      <vt:lpstr>DRC - Division between VNSAs </vt:lpstr>
      <vt:lpstr>HIV in Africa</vt:lpstr>
      <vt:lpstr>HIV/AIDS</vt:lpstr>
      <vt:lpstr>HIV in Africa</vt:lpstr>
      <vt:lpstr>Uganda – ABC Campaign</vt:lpstr>
      <vt:lpstr>HIV in Africa</vt:lpstr>
      <vt:lpstr>Food Security - Definition</vt:lpstr>
      <vt:lpstr>Hunger in the World</vt:lpstr>
      <vt:lpstr>Food Security</vt:lpstr>
      <vt:lpstr>Food Security</vt:lpstr>
      <vt:lpstr>Food Security</vt:lpstr>
      <vt:lpstr>Food Security</vt:lpstr>
      <vt:lpstr>Food Security</vt:lpstr>
      <vt:lpstr>Global Hunger Index</vt:lpstr>
      <vt:lpstr>Global Hunger Index</vt:lpstr>
      <vt:lpstr>Land Grabbing: A New Challenge to Global Food Security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219</cp:revision>
  <dcterms:created xsi:type="dcterms:W3CDTF">2017-10-06T12:11:29Z</dcterms:created>
  <dcterms:modified xsi:type="dcterms:W3CDTF">2024-12-04T11:41:17Z</dcterms:modified>
</cp:coreProperties>
</file>