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2"/>
  </p:notesMasterIdLst>
  <p:sldIdLst>
    <p:sldId id="676" r:id="rId2"/>
    <p:sldId id="257" r:id="rId3"/>
    <p:sldId id="258" r:id="rId4"/>
    <p:sldId id="265" r:id="rId5"/>
    <p:sldId id="260" r:id="rId6"/>
    <p:sldId id="687" r:id="rId7"/>
    <p:sldId id="279" r:id="rId8"/>
    <p:sldId id="282" r:id="rId9"/>
    <p:sldId id="540" r:id="rId10"/>
    <p:sldId id="270" r:id="rId11"/>
    <p:sldId id="267" r:id="rId12"/>
    <p:sldId id="652" r:id="rId13"/>
    <p:sldId id="686" r:id="rId14"/>
    <p:sldId id="649" r:id="rId15"/>
    <p:sldId id="650" r:id="rId16"/>
    <p:sldId id="655" r:id="rId17"/>
    <p:sldId id="656" r:id="rId18"/>
    <p:sldId id="658" r:id="rId19"/>
    <p:sldId id="284" r:id="rId20"/>
    <p:sldId id="689" r:id="rId21"/>
    <p:sldId id="661" r:id="rId22"/>
    <p:sldId id="532" r:id="rId23"/>
    <p:sldId id="671" r:id="rId24"/>
    <p:sldId id="670" r:id="rId25"/>
    <p:sldId id="688" r:id="rId26"/>
    <p:sldId id="691" r:id="rId27"/>
    <p:sldId id="690" r:id="rId28"/>
    <p:sldId id="662" r:id="rId29"/>
    <p:sldId id="685" r:id="rId30"/>
    <p:sldId id="45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0" autoAdjust="0"/>
  </p:normalViewPr>
  <p:slideViewPr>
    <p:cSldViewPr snapToGrid="0">
      <p:cViewPr varScale="1">
        <p:scale>
          <a:sx n="73" d="100"/>
          <a:sy n="73" d="100"/>
        </p:scale>
        <p:origin x="30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8DDC-FBA9-4CF1-91ED-2FA09621CEC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3A8-259B-4F24-B276-08895666B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0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5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D69A4-B30B-4372-A8DF-ABCA0CAC0C14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50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1139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5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A0525-65FC-4B97-9B72-0C7C7C8FDF6A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50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702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5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3378D-0E2D-4558-9736-BB3BB9864014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50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27063" y="1041400"/>
            <a:ext cx="8110538" cy="4562475"/>
          </a:xfrm>
          <a:ln/>
        </p:spPr>
      </p:sp>
    </p:spTree>
    <p:extLst>
      <p:ext uri="{BB962C8B-B14F-4D97-AF65-F5344CB8AC3E}">
        <p14:creationId xmlns:p14="http://schemas.microsoft.com/office/powerpoint/2010/main" val="189993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4734" y="228600"/>
            <a:ext cx="9235017" cy="8699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04800" y="63627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D721-E430-4141-A362-4CBB76AFF481}" type="datetime9">
              <a:rPr lang="en-US"/>
              <a:pPr>
                <a:defRPr/>
              </a:pPr>
              <a:t>11/23/2024 5:48:15 PM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530975"/>
            <a:ext cx="38608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940800" y="63976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70D706-8F9F-410E-82AD-DF295530A05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84359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D417-A66E-4E61-B0C0-98B42F7BFC81}" type="slidenum">
              <a:rPr lang="en-CA" alt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352544"/>
            <a:ext cx="8991599" cy="1239894"/>
          </a:xfrm>
        </p:spPr>
        <p:txBody>
          <a:bodyPr>
            <a:noAutofit/>
          </a:bodyPr>
          <a:lstStyle/>
          <a:p>
            <a:r>
              <a:rPr lang="cs-CZ" sz="2800" dirty="0"/>
              <a:t>Hodnocení zdrojových dopadů, nastavení způsobu hodnocení strategie: klíčové výkonové parametry (</a:t>
            </a:r>
            <a:r>
              <a:rPr lang="cs-CZ" sz="2800" dirty="0" err="1"/>
              <a:t>KPIs</a:t>
            </a:r>
            <a:r>
              <a:rPr lang="cs-CZ" sz="2800" dirty="0"/>
              <a:t>), vizualizace strategie </a:t>
            </a:r>
          </a:p>
        </p:txBody>
      </p:sp>
    </p:spTree>
    <p:extLst>
      <p:ext uri="{BB962C8B-B14F-4D97-AF65-F5344CB8AC3E}">
        <p14:creationId xmlns:p14="http://schemas.microsoft.com/office/powerpoint/2010/main" val="139116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98FBF-D24C-4535-8FB4-9CA08D4D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43" y="163308"/>
            <a:ext cx="7729728" cy="1188720"/>
          </a:xfrm>
        </p:spPr>
        <p:txBody>
          <a:bodyPr/>
          <a:lstStyle/>
          <a:p>
            <a:r>
              <a:rPr lang="cs-CZ" dirty="0"/>
              <a:t>LCC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AF66D-EE7F-4130-A332-4046DBB5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93" y="1721949"/>
            <a:ext cx="4629040" cy="4615511"/>
          </a:xfrm>
        </p:spPr>
        <p:txBody>
          <a:bodyPr>
            <a:noAutofit/>
          </a:bodyPr>
          <a:lstStyle/>
          <a:p>
            <a:r>
              <a:rPr lang="cs-CZ" sz="2400" b="1" dirty="0"/>
              <a:t>𝐿𝐶𝐶 = 𝐶𝑃 + 𝐶𝑂𝑀 + 𝐶𝑂 + 𝐶𝐷, </a:t>
            </a:r>
          </a:p>
          <a:p>
            <a:r>
              <a:rPr lang="cs-CZ" sz="2400" b="1" dirty="0"/>
              <a:t>𝐿𝐶𝐶𝑠 = 𝐿𝐶𝐶 / 𝑡  </a:t>
            </a:r>
          </a:p>
          <a:p>
            <a:r>
              <a:rPr lang="cs-CZ" sz="2400" dirty="0"/>
              <a:t>LCC - náklady životního cyklu, </a:t>
            </a:r>
          </a:p>
          <a:p>
            <a:r>
              <a:rPr lang="cs-CZ" sz="2400" dirty="0" err="1"/>
              <a:t>LCCs</a:t>
            </a:r>
            <a:r>
              <a:rPr lang="cs-CZ" sz="2400" dirty="0"/>
              <a:t> - měrné náklady životního cyklu, </a:t>
            </a:r>
          </a:p>
          <a:p>
            <a:r>
              <a:rPr lang="cs-CZ" sz="2400" dirty="0"/>
              <a:t>CP - náklady na pořízení, </a:t>
            </a:r>
          </a:p>
          <a:p>
            <a:r>
              <a:rPr lang="cs-CZ" sz="2400" dirty="0"/>
              <a:t>COM - náklady na údržbu, </a:t>
            </a:r>
          </a:p>
          <a:p>
            <a:r>
              <a:rPr lang="cs-CZ" sz="2400" dirty="0"/>
              <a:t>CO - náklady na provoz, </a:t>
            </a:r>
          </a:p>
          <a:p>
            <a:r>
              <a:rPr lang="cs-CZ" sz="2400" dirty="0"/>
              <a:t>CD - náklady na likvidaci, </a:t>
            </a:r>
          </a:p>
          <a:p>
            <a:r>
              <a:rPr lang="cs-CZ" sz="2400" dirty="0"/>
              <a:t>t - doba provozu (životnosti) vozidla.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5BD56105-D0AF-43C0-86EA-DA88E300BF3A}"/>
              </a:ext>
            </a:extLst>
          </p:cNvPr>
          <p:cNvGrpSpPr>
            <a:grpSpLocks/>
          </p:cNvGrpSpPr>
          <p:nvPr/>
        </p:nvGrpSpPr>
        <p:grpSpPr bwMode="auto">
          <a:xfrm>
            <a:off x="4671317" y="1493699"/>
            <a:ext cx="7520683" cy="5072009"/>
            <a:chOff x="96" y="144"/>
            <a:chExt cx="5568" cy="4080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43CA89AE-B843-4B2B-87EF-556CA4A1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 dirty="0"/>
            </a:p>
          </p:txBody>
        </p:sp>
        <p:sp>
          <p:nvSpPr>
            <p:cNvPr id="6" name="Rectangle 30">
              <a:extLst>
                <a:ext uri="{FF2B5EF4-FFF2-40B4-BE49-F238E27FC236}">
                  <a16:creationId xmlns:a16="http://schemas.microsoft.com/office/drawing/2014/main" id="{F0964418-AF8A-45A8-A7F3-6676D786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768"/>
              <a:ext cx="3312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4C024B4B-C377-42A5-B9FE-BA9A50982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920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377859ED-06C1-43C9-9FC1-817BC6022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83"/>
              <a:ext cx="1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latin typeface="Arial" panose="020B0604020202020204" pitchFamily="34" charset="0"/>
                </a:rPr>
                <a:t>ZBRAŇOVÝ SYSTÉM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9EADAC84-466E-4AE7-A9F4-AA3CE4CDD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892"/>
              <a:ext cx="1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ŽIVOTNÍHO CYKLU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066FBF77-B6C1-4F37-8D56-8C0798859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92"/>
              <a:ext cx="10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EFEKTIVNOST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ABA509EA-3863-4032-AAA1-578748843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344"/>
              <a:ext cx="16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VÝKONOVÉ PARAMETRY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42334FE2-96A7-418A-A46C-E20AF4DE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" y="1344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POHOTOVOST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B0E089E7-3896-42CF-87D8-D3E1C0BA6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SPOLEHLIVOST</a:t>
              </a: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629912A-0A97-4DFD-B6E7-A42AF6FCF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OPRAVITELNOST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DE311A5-3D57-4915-96D2-B2757C94A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KOMPLEXNÍ PODPORA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58F40A3B-4FE0-4AD4-9EC0-472CC8919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VELENÍ A ŘÍZENÍ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2E857951-C7F9-4AA5-A6BC-01E3EA668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216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OCHRANA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30DCAFF4-4DD6-42EC-942D-6DB2C269B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MOBILITA</a:t>
              </a: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EE6BE7C3-6B91-4C9E-87FE-9C29442C9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ÚČINNÁ PALBA</a:t>
              </a: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F1C41598-8EDF-438F-90ED-6E81D91F2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4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INTEROPERABILITA</a:t>
              </a: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353DBB8D-390F-4A0B-841C-37FF8225F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2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POŘIZOVACÍ NÁKLADY 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34E2A35B-25F8-47C7-A32F-3BCC68DF2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4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VÝZKUM A VÝVOJ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5482E22-05AF-442A-85D4-3B22663F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PROVOZ A ÚDRŽBA </a:t>
              </a:r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D490F356-78AF-4C8F-A297-B7329047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7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NA LIKVIDACI </a:t>
              </a:r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8297FBFF-F745-4876-9959-6A0582351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576"/>
              <a:ext cx="8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295DAF27-3877-46C6-9A0D-B99EC106E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57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65C091E2-FF11-48CE-A99B-E2C13A5EF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11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39C2898A-7970-4E07-AA4C-019AA06C1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11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132C3D0C-F88C-4C0F-8A02-974FEF0C8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81962EFA-B066-43F4-BA09-8B9420BAB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3347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693683"/>
          </a:xfrm>
        </p:spPr>
        <p:txBody>
          <a:bodyPr>
            <a:normAutofit/>
          </a:bodyPr>
          <a:lstStyle/>
          <a:p>
            <a:r>
              <a:rPr lang="cs-CZ" sz="4000" dirty="0"/>
              <a:t>PŘÍSTUPY K HODNOCENÍ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56831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063" y="711941"/>
            <a:ext cx="10712741" cy="584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Měření výkonnosti organizace: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základním předpokladem pro naplňování strategie (cílů);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zvyšuje atraktivnost plánování u strategického managementu;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sjednocuje úsilí všech pracovníků;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podněcuje iniciativu (motivuje);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vyvozuje odpovědnost;                                   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umožňuje přijímání korekcí.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EE48415-C2FB-7DF9-532A-1CD542A50C55}"/>
              </a:ext>
            </a:extLst>
          </p:cNvPr>
          <p:cNvSpPr/>
          <p:nvPr/>
        </p:nvSpPr>
        <p:spPr>
          <a:xfrm>
            <a:off x="6172201" y="3156858"/>
            <a:ext cx="4626428" cy="3079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MĚŘITELNÉ,                      JE I ŘÍDITELNÉ.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2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2FA19-44F5-650E-17AB-AFDE0521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7566"/>
            <a:ext cx="7729728" cy="1188720"/>
          </a:xfrm>
        </p:spPr>
        <p:txBody>
          <a:bodyPr/>
          <a:lstStyle/>
          <a:p>
            <a:r>
              <a:rPr lang="cs-CZ" dirty="0"/>
              <a:t>BALANCED SCORE CARD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C5C4BC-FD1D-80FE-30BE-3267F89D6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2" y="1567543"/>
            <a:ext cx="11382102" cy="5290457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Nástroj pro hodnocení výkonnosti organizace.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Umožňuje provázat vizi a cíle organizace s klíčovými ukazateli výkonnosti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KPIs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Umožňuje udržet přehled o dopadech realizovaných opatření na organizaci.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Hodnocení výkonnosti po oblastech: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finanční (ve veřejném sektoru se jedná např. schopnost vyčerpat alokované prostředky,  či udržení jejich racionální vnitřní struktury),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Zákaznická (např. stupeň připravenosti OS, objasnění kriminality, počet uzdravených pacientů apod.)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vnitřní procesy (zlepšování procesů např. zkrácení času na akvizici, snížení počtu administrativních pracovníků, …)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učení a rozvoj organizace (modernizace technického vybavení, výstavba infrastruktury, vzdělanost a schopnosti personálu, počet pracovníků).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Vyhodnocování vyžaduje jednoduchý ale komplexní sběr dat s využitím provázaných IS.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Jaké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KPIs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jsou vhodné pro měření vaší strategie? </a:t>
            </a:r>
          </a:p>
        </p:txBody>
      </p:sp>
    </p:spTree>
    <p:extLst>
      <p:ext uri="{BB962C8B-B14F-4D97-AF65-F5344CB8AC3E}">
        <p14:creationId xmlns:p14="http://schemas.microsoft.com/office/powerpoint/2010/main" val="405318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C7A81-10F3-46CB-9D57-A79B37CA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8CF83B-A9D4-4A78-9CF4-E73EFEB2D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8F2EBC-6F5F-4738-9F1E-8720DD04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01" y="964692"/>
            <a:ext cx="7975798" cy="5241327"/>
          </a:xfrm>
          <a:prstGeom prst="rect">
            <a:avLst/>
          </a:prstGeom>
        </p:spPr>
      </p:pic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770BE65-7F66-4A7B-9B70-BACAABD1D899}"/>
              </a:ext>
            </a:extLst>
          </p:cNvPr>
          <p:cNvSpPr txBox="1">
            <a:spLocks/>
          </p:cNvSpPr>
          <p:nvPr/>
        </p:nvSpPr>
        <p:spPr>
          <a:xfrm>
            <a:off x="3863752" y="63945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Robert S. Kaplan; David P.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Norton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8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306DB-DF67-4110-9B7E-693A1CFA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A87880-7E5B-419B-9C75-881D962E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F1F6EF-E4CB-42D5-945D-75DD3991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810" y="6503778"/>
            <a:ext cx="5901189" cy="320040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Robert S. Kaplan; David P.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Norton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5C09C8E-4D4A-474D-A2BC-131C7BE6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811"/>
            <a:ext cx="12191999" cy="64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7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0" y="4876800"/>
            <a:ext cx="45847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600" b="1" dirty="0">
                <a:solidFill>
                  <a:srgbClr val="1F497D"/>
                </a:solidFill>
                <a:latin typeface="Times New Roman" pitchFamily="18" charset="0"/>
              </a:rPr>
              <a:t>Cíle a systém jejich hodnocení s využitím (</a:t>
            </a:r>
            <a:r>
              <a:rPr lang="cs-CZ" altLang="cs-CZ" sz="1600" b="1" dirty="0" err="1">
                <a:solidFill>
                  <a:srgbClr val="1F497D"/>
                </a:solidFill>
                <a:latin typeface="Times New Roman" pitchFamily="18" charset="0"/>
              </a:rPr>
              <a:t>KPIs</a:t>
            </a:r>
            <a:r>
              <a:rPr lang="cs-CZ" altLang="cs-CZ" sz="1600" b="1" dirty="0">
                <a:solidFill>
                  <a:srgbClr val="1F497D"/>
                </a:solidFill>
                <a:latin typeface="Times New Roman" pitchFamily="18" charset="0"/>
              </a:rPr>
              <a:t>) poskytuje rámec pro realizaci cílů</a:t>
            </a:r>
            <a:endParaRPr lang="en-US" altLang="cs-CZ" sz="1600" b="1" dirty="0">
              <a:solidFill>
                <a:srgbClr val="1F497D"/>
              </a:solidFill>
              <a:latin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buNone/>
              <a:defRPr/>
            </a:pP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 defTabSz="914400" eaLnBrk="1" hangingPunct="1">
              <a:spcBef>
                <a:spcPct val="0"/>
              </a:spcBef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Times New Roman" pitchFamily="18" charset="0"/>
              </a:rPr>
              <a:t>Systém hodnocení je využíván pro komunikaci uvnitř organizace, nikoli pouze ke kontrole!</a:t>
            </a:r>
          </a:p>
          <a:p>
            <a:pPr lvl="1" defTabSz="914400" eaLnBrk="1" hangingPunct="1">
              <a:spcBef>
                <a:spcPct val="0"/>
              </a:spcBef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Times New Roman" pitchFamily="18" charset="0"/>
              </a:rPr>
              <a:t>Oblasti zájmu jsou vzájemně provázány!</a:t>
            </a:r>
            <a:endParaRPr lang="en-US" altLang="cs-CZ" sz="14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819400" y="1517650"/>
            <a:ext cx="609600" cy="2624138"/>
            <a:chOff x="1127" y="869"/>
            <a:chExt cx="384" cy="1653"/>
          </a:xfrm>
        </p:grpSpPr>
        <p:sp>
          <p:nvSpPr>
            <p:cNvPr id="18471" name="AutoShape 5"/>
            <p:cNvSpPr>
              <a:spLocks noChangeArrowheads="1"/>
            </p:cNvSpPr>
            <p:nvPr/>
          </p:nvSpPr>
          <p:spPr bwMode="auto">
            <a:xfrm>
              <a:off x="1127" y="869"/>
              <a:ext cx="384" cy="1653"/>
            </a:xfrm>
            <a:prstGeom prst="upArrow">
              <a:avLst>
                <a:gd name="adj1" fmla="val 53130"/>
                <a:gd name="adj2" fmla="val 63972"/>
              </a:avLst>
            </a:prstGeom>
            <a:solidFill>
              <a:srgbClr val="BFDBB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65" tIns="46033" rIns="92065" bIns="46033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  <a:defRPr/>
              </a:pPr>
              <a:endParaRPr lang="en-US" altLang="cs-CZ" sz="1200" b="1">
                <a:solidFill>
                  <a:prstClr val="black"/>
                </a:solidFill>
              </a:endParaRPr>
            </a:p>
          </p:txBody>
        </p:sp>
        <p:sp>
          <p:nvSpPr>
            <p:cNvPr id="18472" name="Rectangle 6"/>
            <p:cNvSpPr>
              <a:spLocks noChangeArrowheads="1"/>
            </p:cNvSpPr>
            <p:nvPr/>
          </p:nvSpPr>
          <p:spPr bwMode="auto">
            <a:xfrm rot="-5400000">
              <a:off x="1000" y="1571"/>
              <a:ext cx="6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FDBB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65" tIns="46033" rIns="92065" bIns="46033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  <a:defRPr/>
              </a:pPr>
              <a:r>
                <a:rPr lang="cs-CZ" altLang="cs-CZ" sz="1600" b="1" dirty="0">
                  <a:solidFill>
                    <a:prstClr val="black"/>
                  </a:solidFill>
                </a:rPr>
                <a:t>Výstupy</a:t>
              </a:r>
              <a:endParaRPr lang="en-US" altLang="cs-CZ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437" name="AutoShape 7"/>
          <p:cNvSpPr>
            <a:spLocks noChangeArrowheads="1"/>
          </p:cNvSpPr>
          <p:nvPr/>
        </p:nvSpPr>
        <p:spPr bwMode="auto">
          <a:xfrm rot="10800000">
            <a:off x="9372600" y="1516064"/>
            <a:ext cx="609600" cy="2624137"/>
          </a:xfrm>
          <a:prstGeom prst="upArrow">
            <a:avLst>
              <a:gd name="adj1" fmla="val 53130"/>
              <a:gd name="adj2" fmla="val 63972"/>
            </a:avLst>
          </a:prstGeom>
          <a:solidFill>
            <a:srgbClr val="BFDBB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2065" tIns="46033" rIns="92065" bIns="4603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endParaRPr lang="en-US" altLang="cs-CZ" sz="1200" b="1">
              <a:solidFill>
                <a:prstClr val="black"/>
              </a:solidFill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 rot="5400000">
            <a:off x="8995569" y="2631282"/>
            <a:ext cx="1423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FDBB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Požadavky</a:t>
            </a:r>
            <a:endParaRPr lang="en-US" altLang="cs-CZ" sz="1600" b="1" dirty="0">
              <a:solidFill>
                <a:prstClr val="black"/>
              </a:solidFill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4519613" y="1666875"/>
            <a:ext cx="2487612" cy="9017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514851" y="1968501"/>
            <a:ext cx="1541463" cy="47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činíme pro občany, vládu, spojence,…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4524375" y="1666875"/>
            <a:ext cx="2489200" cy="215900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Helvetica" pitchFamily="34" charset="0"/>
              </a:rPr>
              <a:t>Zákazníci</a:t>
            </a:r>
            <a:endParaRPr lang="en-US" altLang="cs-CZ" sz="12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3697289" y="1128713"/>
            <a:ext cx="2509837" cy="398462"/>
          </a:xfrm>
          <a:prstGeom prst="rect">
            <a:avLst/>
          </a:prstGeom>
          <a:solidFill>
            <a:srgbClr val="FEFFE1"/>
          </a:solidFill>
          <a:ln w="254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4247953" y="1171575"/>
            <a:ext cx="1356123" cy="30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Helvetica" pitchFamily="34" charset="0"/>
              </a:rPr>
              <a:t>Poslání a vize</a:t>
            </a:r>
            <a:endParaRPr lang="en-US" altLang="cs-CZ" sz="14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6092825" y="1897064"/>
            <a:ext cx="0" cy="668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6040438" y="1946642"/>
            <a:ext cx="1122362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Obrana státu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Operace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Závazky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5465763" y="2722563"/>
            <a:ext cx="2032000" cy="850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5446714" y="2709863"/>
            <a:ext cx="2471737" cy="8763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8" name="Rectangle 18"/>
          <p:cNvSpPr>
            <a:spLocks noChangeArrowheads="1"/>
          </p:cNvSpPr>
          <p:nvPr/>
        </p:nvSpPr>
        <p:spPr bwMode="auto">
          <a:xfrm>
            <a:off x="5426076" y="2925764"/>
            <a:ext cx="1679575" cy="47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Efektivnost a hospodárnost, optimalizace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6873875" y="3003550"/>
            <a:ext cx="1143000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Připravenost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Schopnosti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Náklady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>
            <a:off x="6934200" y="2900363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1" name="Rectangle 21"/>
          <p:cNvSpPr>
            <a:spLocks noChangeArrowheads="1"/>
          </p:cNvSpPr>
          <p:nvPr/>
        </p:nvSpPr>
        <p:spPr bwMode="auto">
          <a:xfrm>
            <a:off x="5453064" y="2713039"/>
            <a:ext cx="2465387" cy="187325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Helvetica" pitchFamily="34" charset="0"/>
              </a:rPr>
              <a:t>Vnitřní procesy - inovace</a:t>
            </a:r>
            <a:endParaRPr lang="en-US" altLang="cs-CZ" sz="12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52" name="Rectangle 22"/>
          <p:cNvSpPr>
            <a:spLocks noChangeArrowheads="1"/>
          </p:cNvSpPr>
          <p:nvPr/>
        </p:nvSpPr>
        <p:spPr bwMode="auto">
          <a:xfrm>
            <a:off x="6180138" y="3740150"/>
            <a:ext cx="2057400" cy="90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53" name="Rectangle 23"/>
          <p:cNvSpPr>
            <a:spLocks noChangeArrowheads="1"/>
          </p:cNvSpPr>
          <p:nvPr/>
        </p:nvSpPr>
        <p:spPr bwMode="auto">
          <a:xfrm>
            <a:off x="6165850" y="3727450"/>
            <a:ext cx="2566988" cy="9271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54" name="Rectangle 24"/>
          <p:cNvSpPr>
            <a:spLocks noChangeArrowheads="1"/>
          </p:cNvSpPr>
          <p:nvPr/>
        </p:nvSpPr>
        <p:spPr bwMode="auto">
          <a:xfrm>
            <a:off x="6127750" y="3970339"/>
            <a:ext cx="1460500" cy="47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organizací a znalostmi musím disponovat?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6176963" y="3727450"/>
            <a:ext cx="2544762" cy="209550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Helvetica" pitchFamily="34" charset="0"/>
              </a:rPr>
              <a:t>Posilování znalostí a kultury </a:t>
            </a:r>
            <a:endParaRPr lang="en-US" altLang="cs-CZ" sz="12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56" name="Line 26"/>
          <p:cNvSpPr>
            <a:spLocks noChangeShapeType="1"/>
          </p:cNvSpPr>
          <p:nvPr/>
        </p:nvSpPr>
        <p:spPr bwMode="auto">
          <a:xfrm>
            <a:off x="7775575" y="3943350"/>
            <a:ext cx="0" cy="717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7" name="Arc 27"/>
          <p:cNvSpPr>
            <a:spLocks/>
          </p:cNvSpPr>
          <p:nvPr/>
        </p:nvSpPr>
        <p:spPr bwMode="auto">
          <a:xfrm rot="10800000">
            <a:off x="5673725" y="3619500"/>
            <a:ext cx="431800" cy="534988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63 h 21600"/>
              <a:gd name="T4" fmla="*/ 0 w 21600"/>
              <a:gd name="T5" fmla="*/ 13250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8" name="Arc 28"/>
          <p:cNvSpPr>
            <a:spLocks/>
          </p:cNvSpPr>
          <p:nvPr/>
        </p:nvSpPr>
        <p:spPr bwMode="auto">
          <a:xfrm>
            <a:off x="6245226" y="1304925"/>
            <a:ext cx="498475" cy="331788"/>
          </a:xfrm>
          <a:custGeom>
            <a:avLst/>
            <a:gdLst>
              <a:gd name="T0" fmla="*/ 0 w 21600"/>
              <a:gd name="T1" fmla="*/ 0 h 21600"/>
              <a:gd name="T2" fmla="*/ 11503580 w 21600"/>
              <a:gd name="T3" fmla="*/ 5096448 h 21600"/>
              <a:gd name="T4" fmla="*/ 0 w 21600"/>
              <a:gd name="T5" fmla="*/ 509644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9" name="Arc 29"/>
          <p:cNvSpPr>
            <a:spLocks/>
          </p:cNvSpPr>
          <p:nvPr/>
        </p:nvSpPr>
        <p:spPr bwMode="auto">
          <a:xfrm>
            <a:off x="7051676" y="2160588"/>
            <a:ext cx="500063" cy="501650"/>
          </a:xfrm>
          <a:custGeom>
            <a:avLst/>
            <a:gdLst>
              <a:gd name="T0" fmla="*/ 0 w 21600"/>
              <a:gd name="T1" fmla="*/ 0 h 21600"/>
              <a:gd name="T2" fmla="*/ 11576991 w 21600"/>
              <a:gd name="T3" fmla="*/ 11650589 h 21600"/>
              <a:gd name="T4" fmla="*/ 0 w 21600"/>
              <a:gd name="T5" fmla="*/ 116505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0" name="Arc 30"/>
          <p:cNvSpPr>
            <a:spLocks/>
          </p:cNvSpPr>
          <p:nvPr/>
        </p:nvSpPr>
        <p:spPr bwMode="auto">
          <a:xfrm>
            <a:off x="7950201" y="3187700"/>
            <a:ext cx="498475" cy="501650"/>
          </a:xfrm>
          <a:custGeom>
            <a:avLst/>
            <a:gdLst>
              <a:gd name="T0" fmla="*/ 0 w 21600"/>
              <a:gd name="T1" fmla="*/ 0 h 21600"/>
              <a:gd name="T2" fmla="*/ 11503580 w 21600"/>
              <a:gd name="T3" fmla="*/ 11650589 h 21600"/>
              <a:gd name="T4" fmla="*/ 0 w 21600"/>
              <a:gd name="T5" fmla="*/ 116505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1" name="Arc 31"/>
          <p:cNvSpPr>
            <a:spLocks/>
          </p:cNvSpPr>
          <p:nvPr/>
        </p:nvSpPr>
        <p:spPr bwMode="auto">
          <a:xfrm rot="10800000">
            <a:off x="4956175" y="2614614"/>
            <a:ext cx="431800" cy="534987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13 h 21600"/>
              <a:gd name="T4" fmla="*/ 0 w 21600"/>
              <a:gd name="T5" fmla="*/ 132505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2" name="Arc 32"/>
          <p:cNvSpPr>
            <a:spLocks/>
          </p:cNvSpPr>
          <p:nvPr/>
        </p:nvSpPr>
        <p:spPr bwMode="auto">
          <a:xfrm rot="10800000">
            <a:off x="4037013" y="1587500"/>
            <a:ext cx="431800" cy="534988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63 h 21600"/>
              <a:gd name="T4" fmla="*/ 0 w 21600"/>
              <a:gd name="T5" fmla="*/ 13250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3" name="Arc 33"/>
          <p:cNvSpPr>
            <a:spLocks/>
          </p:cNvSpPr>
          <p:nvPr/>
        </p:nvSpPr>
        <p:spPr bwMode="auto">
          <a:xfrm rot="10800000">
            <a:off x="6453188" y="4668839"/>
            <a:ext cx="431800" cy="534987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13 h 21600"/>
              <a:gd name="T4" fmla="*/ 0 w 21600"/>
              <a:gd name="T5" fmla="*/ 132505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4" name="Rectangle 34"/>
          <p:cNvSpPr>
            <a:spLocks noChangeArrowheads="1"/>
          </p:cNvSpPr>
          <p:nvPr/>
        </p:nvSpPr>
        <p:spPr bwMode="auto">
          <a:xfrm>
            <a:off x="6950075" y="4824413"/>
            <a:ext cx="2471738" cy="9144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65" name="Rectangle 35"/>
          <p:cNvSpPr>
            <a:spLocks noChangeArrowheads="1"/>
          </p:cNvSpPr>
          <p:nvPr/>
        </p:nvSpPr>
        <p:spPr bwMode="auto">
          <a:xfrm>
            <a:off x="8366125" y="5116513"/>
            <a:ext cx="1054100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Zbraně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I</a:t>
            </a:r>
            <a:r>
              <a:rPr lang="en-US" altLang="cs-CZ" sz="900" b="1" dirty="0" err="1">
                <a:solidFill>
                  <a:prstClr val="black"/>
                </a:solidFill>
                <a:latin typeface="Helvetica" pitchFamily="34" charset="0"/>
              </a:rPr>
              <a:t>nfrastru</a:t>
            </a: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k</a:t>
            </a:r>
            <a:r>
              <a:rPr lang="en-US" altLang="cs-CZ" sz="900" b="1" dirty="0">
                <a:solidFill>
                  <a:prstClr val="black"/>
                </a:solidFill>
                <a:latin typeface="Helvetica" pitchFamily="34" charset="0"/>
              </a:rPr>
              <a:t>tur</a:t>
            </a: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a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Rozpočet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66" name="Rectangle 36"/>
          <p:cNvSpPr>
            <a:spLocks noChangeArrowheads="1"/>
          </p:cNvSpPr>
          <p:nvPr/>
        </p:nvSpPr>
        <p:spPr bwMode="auto">
          <a:xfrm>
            <a:off x="6943726" y="5055456"/>
            <a:ext cx="1355725" cy="73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zdroje potřebuji k naplnění poslání , vize , strategie a plánů?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7" name="Line 37"/>
          <p:cNvSpPr>
            <a:spLocks noChangeShapeType="1"/>
          </p:cNvSpPr>
          <p:nvPr/>
        </p:nvSpPr>
        <p:spPr bwMode="auto">
          <a:xfrm>
            <a:off x="8380413" y="5019675"/>
            <a:ext cx="0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8" name="Rectangle 38"/>
          <p:cNvSpPr>
            <a:spLocks noChangeArrowheads="1"/>
          </p:cNvSpPr>
          <p:nvPr/>
        </p:nvSpPr>
        <p:spPr bwMode="auto">
          <a:xfrm>
            <a:off x="6951663" y="4795838"/>
            <a:ext cx="2470150" cy="209550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</a:rPr>
              <a:t>Zdroje</a:t>
            </a:r>
            <a:endParaRPr lang="en-US" altLang="cs-CZ" sz="1200" b="1" dirty="0">
              <a:solidFill>
                <a:prstClr val="black"/>
              </a:solidFill>
            </a:endParaRPr>
          </a:p>
        </p:txBody>
      </p:sp>
      <p:sp>
        <p:nvSpPr>
          <p:cNvPr id="18469" name="Rectangle 39"/>
          <p:cNvSpPr>
            <a:spLocks noChangeArrowheads="1"/>
          </p:cNvSpPr>
          <p:nvPr/>
        </p:nvSpPr>
        <p:spPr bwMode="auto">
          <a:xfrm>
            <a:off x="7726363" y="4043363"/>
            <a:ext cx="1365250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Znalosti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Hodnoty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Rozvoj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70" name="Arc 40"/>
          <p:cNvSpPr>
            <a:spLocks/>
          </p:cNvSpPr>
          <p:nvPr/>
        </p:nvSpPr>
        <p:spPr bwMode="auto">
          <a:xfrm>
            <a:off x="8796338" y="4246563"/>
            <a:ext cx="431800" cy="501650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1650589 h 21600"/>
              <a:gd name="T4" fmla="*/ 0 w 21600"/>
              <a:gd name="T5" fmla="*/ 116505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6850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457324" y="-1"/>
            <a:ext cx="9210676" cy="6926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61539" tIns="30770" rIns="61539" bIns="3077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endParaRPr lang="en-US" altLang="cs-CZ" sz="1800" b="1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PŘÍKLAD  - STRATEGICKÁ MAPA</a:t>
            </a:r>
            <a:endParaRPr lang="en-US" altLang="cs-CZ" sz="36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19676" y="1219200"/>
            <a:ext cx="1262063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Přesný popis cílového stavu  - čeho má být dosaženo! 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483351" y="1219200"/>
            <a:ext cx="138747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Jak bude hodnoceno naplnění cíle - </a:t>
            </a:r>
            <a:r>
              <a:rPr lang="cs-CZ" altLang="cs-CZ" sz="1200" b="1" dirty="0" err="1">
                <a:solidFill>
                  <a:prstClr val="black"/>
                </a:solidFill>
                <a:latin typeface="Times New Roman" pitchFamily="18" charset="0"/>
              </a:rPr>
              <a:t>KPIs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401175" y="1219200"/>
            <a:ext cx="838200" cy="13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Hlavní program či projekt k dosažení cíle a efektu.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9820275" y="2444750"/>
            <a:ext cx="0" cy="22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8108951" y="1219200"/>
            <a:ext cx="106362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Požadovaná úroveň  - efekt, který má být dosažen.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649913" y="2444751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8642350" y="2443163"/>
            <a:ext cx="0" cy="220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177088" y="2438401"/>
            <a:ext cx="0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879976" y="3160713"/>
            <a:ext cx="1609725" cy="1155700"/>
          </a:xfrm>
          <a:prstGeom prst="rect">
            <a:avLst/>
          </a:prstGeom>
          <a:solidFill>
            <a:srgbClr val="FFFFE9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879975" y="2801939"/>
            <a:ext cx="1538288" cy="414337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Popis cíle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4986339" y="3243263"/>
            <a:ext cx="1450975" cy="101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Vytvořit síly se schopným vedením pro naplnění  ambicí země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959725" y="3206751"/>
            <a:ext cx="1397000" cy="1109663"/>
          </a:xfrm>
          <a:prstGeom prst="rect">
            <a:avLst/>
          </a:prstGeom>
          <a:solidFill>
            <a:srgbClr val="FFFFE9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959726" y="2801938"/>
            <a:ext cx="1393825" cy="419100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n-US" altLang="cs-CZ" sz="1400" b="1" dirty="0">
                <a:solidFill>
                  <a:prstClr val="black"/>
                </a:solidFill>
                <a:latin typeface="Times New Roman" pitchFamily="18" charset="0"/>
              </a:rPr>
              <a:t>Target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8015289" y="3243263"/>
            <a:ext cx="1311275" cy="12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2015 – nad </a:t>
            </a:r>
            <a:r>
              <a:rPr lang="en-US" altLang="cs-CZ" sz="1200" dirty="0">
                <a:solidFill>
                  <a:prstClr val="black"/>
                </a:solidFill>
                <a:latin typeface="Times New Roman" pitchFamily="18" charset="0"/>
              </a:rPr>
              <a:t>80</a:t>
            </a: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%, 70 - 79%, pod 70%</a:t>
            </a:r>
          </a:p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2016 – nad 85%, 75 – 84%, pod 75%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9320213" y="3214689"/>
            <a:ext cx="1204912" cy="1101725"/>
          </a:xfrm>
          <a:prstGeom prst="rect">
            <a:avLst/>
          </a:prstGeom>
          <a:solidFill>
            <a:srgbClr val="FFFFE9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9320214" y="2801938"/>
            <a:ext cx="1203325" cy="419100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n-US" altLang="cs-CZ" sz="1400" b="1">
                <a:solidFill>
                  <a:prstClr val="black"/>
                </a:solidFill>
                <a:latin typeface="Times New Roman" pitchFamily="18" charset="0"/>
              </a:rPr>
              <a:t>Initiative</a:t>
            </a:r>
            <a:endParaRPr lang="en-US" altLang="cs-CZ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418264" y="3222625"/>
            <a:ext cx="1550987" cy="1093788"/>
          </a:xfrm>
          <a:prstGeom prst="rect">
            <a:avLst/>
          </a:prstGeom>
          <a:solidFill>
            <a:srgbClr val="FFFFE9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418264" y="2801939"/>
            <a:ext cx="1550987" cy="415925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Způsob měření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cs-CZ" altLang="cs-CZ" sz="1400" b="1" dirty="0" err="1">
                <a:solidFill>
                  <a:prstClr val="black"/>
                </a:solidFill>
                <a:latin typeface="Times New Roman" pitchFamily="18" charset="0"/>
              </a:rPr>
              <a:t>KPIs</a:t>
            </a: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396039" y="3243263"/>
            <a:ext cx="1603375" cy="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Certifikace jednotek a útvarů . 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844675" y="879476"/>
            <a:ext cx="3028950" cy="4943475"/>
          </a:xfrm>
          <a:prstGeom prst="rect">
            <a:avLst/>
          </a:prstGeom>
          <a:solidFill>
            <a:srgbClr val="CCFFFF"/>
          </a:solidFill>
          <a:ln w="19050">
            <a:solidFill>
              <a:srgbClr val="0C2E8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1844675" y="836614"/>
            <a:ext cx="3022600" cy="427037"/>
          </a:xfrm>
          <a:prstGeom prst="rect">
            <a:avLst/>
          </a:prstGeom>
          <a:solidFill>
            <a:srgbClr val="DFECD8"/>
          </a:solidFill>
          <a:ln w="12700">
            <a:solidFill>
              <a:srgbClr val="0C2E8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 err="1">
                <a:solidFill>
                  <a:prstClr val="black"/>
                </a:solidFill>
                <a:latin typeface="Times New Roman" pitchFamily="18" charset="0"/>
              </a:rPr>
              <a:t>Vycvičenost</a:t>
            </a: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, připravenost 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9334501" y="3243263"/>
            <a:ext cx="1141413" cy="12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Vytvoření nového výcvikového programu jednotek a útvarů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1855788" y="2006600"/>
            <a:ext cx="30353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1855788" y="4318000"/>
            <a:ext cx="30353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 rot="-5400000">
            <a:off x="1374286" y="1422322"/>
            <a:ext cx="7248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Zákazníci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 rot="-5400000">
            <a:off x="1214788" y="3135234"/>
            <a:ext cx="10438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Vnitřní procesy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 rot="-5400000">
            <a:off x="1179538" y="4601291"/>
            <a:ext cx="1111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Znalosti a rozvoj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133600" y="1330325"/>
            <a:ext cx="1917700" cy="515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Vycvičené síly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1930400" y="2090738"/>
            <a:ext cx="1536700" cy="660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Naplnění organizační 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struktury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2146300" y="4407744"/>
            <a:ext cx="2401888" cy="6491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Zlepšit přípravu personálu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1949451" y="3589338"/>
            <a:ext cx="1681163" cy="622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Vytvoření požadavků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 na výcvik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124200" y="2840038"/>
            <a:ext cx="1549400" cy="660400"/>
          </a:xfrm>
          <a:prstGeom prst="ellipse">
            <a:avLst/>
          </a:prstGeom>
          <a:solidFill>
            <a:srgbClr val="C9D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Výcvik jednotek ,</a:t>
            </a:r>
          </a:p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a útvarů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9491" name="AutoShape 35"/>
          <p:cNvCxnSpPr>
            <a:cxnSpLocks noChangeShapeType="1"/>
            <a:stCxn id="19489" idx="0"/>
            <a:endCxn id="19490" idx="3"/>
          </p:cNvCxnSpPr>
          <p:nvPr/>
        </p:nvCxnSpPr>
        <p:spPr bwMode="auto">
          <a:xfrm rot="-5400000">
            <a:off x="2978150" y="3216275"/>
            <a:ext cx="185738" cy="560388"/>
          </a:xfrm>
          <a:prstGeom prst="curvedConnector3">
            <a:avLst>
              <a:gd name="adj1" fmla="val 23931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2" name="AutoShape 36"/>
          <p:cNvCxnSpPr>
            <a:cxnSpLocks noChangeShapeType="1"/>
            <a:stCxn id="19490" idx="1"/>
            <a:endCxn id="19487" idx="4"/>
          </p:cNvCxnSpPr>
          <p:nvPr/>
        </p:nvCxnSpPr>
        <p:spPr bwMode="auto">
          <a:xfrm rot="5400000" flipH="1">
            <a:off x="2932114" y="2517776"/>
            <a:ext cx="185737" cy="652463"/>
          </a:xfrm>
          <a:prstGeom prst="curvedConnector3">
            <a:avLst>
              <a:gd name="adj1" fmla="val 76069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3" name="AutoShape 37"/>
          <p:cNvCxnSpPr>
            <a:cxnSpLocks noChangeShapeType="1"/>
            <a:stCxn id="19490" idx="0"/>
            <a:endCxn id="19486" idx="5"/>
          </p:cNvCxnSpPr>
          <p:nvPr/>
        </p:nvCxnSpPr>
        <p:spPr bwMode="auto">
          <a:xfrm rot="5400000" flipH="1">
            <a:off x="3299620" y="2240758"/>
            <a:ext cx="1069975" cy="128587"/>
          </a:xfrm>
          <a:prstGeom prst="curvedConnector3">
            <a:avLst>
              <a:gd name="adj1" fmla="val 46440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4" name="AutoShape 38"/>
          <p:cNvCxnSpPr>
            <a:cxnSpLocks noChangeShapeType="1"/>
            <a:stCxn id="19488" idx="0"/>
            <a:endCxn id="19489" idx="4"/>
          </p:cNvCxnSpPr>
          <p:nvPr/>
        </p:nvCxnSpPr>
        <p:spPr bwMode="auto">
          <a:xfrm rot="16200000" flipV="1">
            <a:off x="2970585" y="4031085"/>
            <a:ext cx="196106" cy="55721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4875214" y="2787650"/>
            <a:ext cx="5654675" cy="438150"/>
          </a:xfrm>
          <a:prstGeom prst="rect">
            <a:avLst/>
          </a:prstGeom>
          <a:noFill/>
          <a:ln w="19050" cap="rnd">
            <a:solidFill>
              <a:srgbClr val="0C2E84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BCF99"/>
                    </a:gs>
                    <a:gs pos="50000">
                      <a:srgbClr val="E6F1E1"/>
                    </a:gs>
                    <a:gs pos="100000">
                      <a:srgbClr val="ABCF99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1843088" y="5140325"/>
            <a:ext cx="30353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 rot="-5400000">
            <a:off x="1442767" y="5475271"/>
            <a:ext cx="5629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Zdroje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024982" y="5213350"/>
            <a:ext cx="1648619" cy="520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Zajištění nezbytných 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zdrojů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1609725" y="5838825"/>
            <a:ext cx="350520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n-US" altLang="cs-CZ" sz="1200" b="1" dirty="0" err="1">
                <a:solidFill>
                  <a:prstClr val="black"/>
                </a:solidFill>
                <a:latin typeface="Times New Roman" pitchFamily="18" charset="0"/>
              </a:rPr>
              <a:t>Strateg</a:t>
            </a:r>
            <a:r>
              <a:rPr lang="cs-CZ" altLang="cs-CZ" sz="1200" b="1" dirty="0" err="1">
                <a:solidFill>
                  <a:prstClr val="black"/>
                </a:solidFill>
                <a:latin typeface="Times New Roman" pitchFamily="18" charset="0"/>
              </a:rPr>
              <a:t>ická</a:t>
            </a: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 mapa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Provázaná struktura strategických cílů k naplnění poslání a vize organizace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9500" name="AutoShape 44"/>
          <p:cNvCxnSpPr>
            <a:cxnSpLocks noChangeShapeType="1"/>
          </p:cNvCxnSpPr>
          <p:nvPr/>
        </p:nvCxnSpPr>
        <p:spPr bwMode="auto">
          <a:xfrm rot="5400000" flipH="1">
            <a:off x="3602038" y="4856163"/>
            <a:ext cx="211138" cy="557213"/>
          </a:xfrm>
          <a:prstGeom prst="curvedConnector3">
            <a:avLst>
              <a:gd name="adj1" fmla="val 49625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48935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43063" y="0"/>
            <a:ext cx="15478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 rot="-5400000">
            <a:off x="1236663" y="829211"/>
            <a:ext cx="1008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Mission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70101" y="2159000"/>
            <a:ext cx="8158163" cy="2971800"/>
          </a:xfrm>
          <a:prstGeom prst="rect">
            <a:avLst/>
          </a:prstGeom>
          <a:solidFill>
            <a:srgbClr val="CCECFF"/>
          </a:solidFill>
          <a:ln w="12700">
            <a:solidFill>
              <a:srgbClr val="CCFF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US" altLang="cs-CZ" sz="20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 rot="-5400000">
            <a:off x="2311400" y="2501900"/>
            <a:ext cx="1816100" cy="20320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D7D5FB"/>
              </a:gs>
              <a:gs pos="50000">
                <a:srgbClr val="BFBDDE"/>
              </a:gs>
              <a:gs pos="100000">
                <a:srgbClr val="D7D5F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rot="-5400000">
            <a:off x="7950994" y="2336007"/>
            <a:ext cx="1878013" cy="21717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B1C9CB"/>
              </a:gs>
              <a:gs pos="50000">
                <a:srgbClr val="D8F5F8"/>
              </a:gs>
              <a:gs pos="100000">
                <a:srgbClr val="B1C9C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-5400000">
            <a:off x="4070350" y="2444750"/>
            <a:ext cx="1866900" cy="20955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B1C9CB"/>
              </a:gs>
              <a:gs pos="50000">
                <a:srgbClr val="D8F5F8"/>
              </a:gs>
              <a:gs pos="100000">
                <a:srgbClr val="B1C9C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-5400000">
            <a:off x="6045200" y="2463800"/>
            <a:ext cx="1816100" cy="20320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D7D5FB"/>
              </a:gs>
              <a:gs pos="50000">
                <a:srgbClr val="BFBDDE"/>
              </a:gs>
              <a:gs pos="100000">
                <a:srgbClr val="D7D5F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 rot="-5400000">
            <a:off x="1034257" y="1685667"/>
            <a:ext cx="1371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Stakeholder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 rot="-5400000">
            <a:off x="853282" y="3490655"/>
            <a:ext cx="17303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Internal Process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 rot="-5400000">
            <a:off x="1099344" y="5223153"/>
            <a:ext cx="1214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Learning &amp; Growth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 rot="-5400000">
            <a:off x="1211263" y="6283861"/>
            <a:ext cx="1008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Resources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8267700" y="4445001"/>
            <a:ext cx="1555750" cy="4492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Improve deployment processes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3038475" y="4476750"/>
            <a:ext cx="1295400" cy="387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Force Development Process</a:t>
            </a: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6326188" y="4406901"/>
            <a:ext cx="1651000" cy="525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Concepts, Doctrine and Tactics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4579938" y="4492626"/>
            <a:ext cx="1306512" cy="3540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 dirty="0">
                <a:solidFill>
                  <a:srgbClr val="000000"/>
                </a:solidFill>
                <a:latin typeface="Helvetica" pitchFamily="34" charset="0"/>
              </a:rPr>
              <a:t>Improve Armaments and Acquisition Process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952625" y="6134101"/>
            <a:ext cx="8458200" cy="519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981200" y="5270500"/>
            <a:ext cx="8305800" cy="774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841500" y="5346700"/>
            <a:ext cx="96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>
                <a:solidFill>
                  <a:srgbClr val="000000"/>
                </a:solidFill>
                <a:latin typeface="Helvetica" pitchFamily="34" charset="0"/>
              </a:rPr>
              <a:t>People</a:t>
            </a:r>
            <a:endParaRPr lang="en-AU" altLang="cs-CZ" sz="14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240089" y="6218239"/>
            <a:ext cx="5468937" cy="3889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Secure Resources</a:t>
            </a:r>
          </a:p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People, Dollars, Infrastructure, Installations, Institutions(I</a:t>
            </a:r>
            <a:r>
              <a:rPr lang="en-US" altLang="cs-CZ" sz="900" b="1" baseline="30000">
                <a:solidFill>
                  <a:srgbClr val="000000"/>
                </a:solidFill>
                <a:latin typeface="Helvetica" pitchFamily="34" charset="0"/>
              </a:rPr>
              <a:t>3</a:t>
            </a: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) and Time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962400" y="4905375"/>
            <a:ext cx="4267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“Adapt the Institutions that support the Armed Forces”</a:t>
            </a: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8458201" y="3733800"/>
            <a:ext cx="912813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Move  the Force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6707189" y="3997325"/>
            <a:ext cx="1055687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Train niche </a:t>
            </a:r>
          </a:p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capabilities</a:t>
            </a: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6096000" y="3429000"/>
            <a:ext cx="10556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Train the Force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4171950" y="3449638"/>
            <a:ext cx="10556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Man the Force</a:t>
            </a: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7467600" y="3581401"/>
            <a:ext cx="857250" cy="3413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marL="53975" indent="-539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Organize the Force</a:t>
            </a: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3238501" y="3662364"/>
            <a:ext cx="1046163" cy="409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Equip the Force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4360864" y="2146300"/>
            <a:ext cx="3775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“Adapt/Improve Total Armed Forces Capabilities”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1930400" y="6126163"/>
            <a:ext cx="127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>
                <a:solidFill>
                  <a:srgbClr val="000000"/>
                </a:solidFill>
                <a:latin typeface="Helvetica" pitchFamily="34" charset="0"/>
              </a:rPr>
              <a:t>Secure Resources</a:t>
            </a:r>
            <a:endParaRPr lang="en-AU" altLang="cs-CZ" sz="14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2530476" y="5534026"/>
            <a:ext cx="981075" cy="4111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Opportunity for Service</a:t>
            </a:r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3811588" y="5526088"/>
            <a:ext cx="1435100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Competitive Standard of Living</a:t>
            </a:r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5341939" y="5526088"/>
            <a:ext cx="1285875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Pride and Sense of Belonging</a:t>
            </a:r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6732588" y="5526088"/>
            <a:ext cx="1282700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Personal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Enrichment</a:t>
            </a:r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8291514" y="5521326"/>
            <a:ext cx="1944687" cy="4111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Leader Training and Leader Development</a:t>
            </a:r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4953000" y="3962400"/>
            <a:ext cx="12080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logistics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1828801" y="1397000"/>
            <a:ext cx="8602663" cy="7620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2101850" y="1390650"/>
            <a:ext cx="3841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Essential and Enduring Capabilities</a:t>
            </a: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 		</a:t>
            </a:r>
            <a:endParaRPr lang="en-AU" altLang="cs-CZ" sz="1200" b="1" i="1">
              <a:solidFill>
                <a:srgbClr val="000080"/>
              </a:solidFill>
              <a:latin typeface="Helvetica" pitchFamily="34" charset="0"/>
            </a:endParaRPr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3405189" y="1638301"/>
            <a:ext cx="1322387" cy="4921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Expeditionary</a:t>
            </a:r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4905376" y="1666876"/>
            <a:ext cx="1198563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Interoperable </a:t>
            </a:r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6310313" y="1628776"/>
            <a:ext cx="1231900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Deployable</a:t>
            </a:r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1898650" y="1638300"/>
            <a:ext cx="1284288" cy="4635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Full range of operations</a:t>
            </a:r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7720014" y="1600201"/>
            <a:ext cx="1152525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Sustainable</a:t>
            </a:r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9099550" y="1609726"/>
            <a:ext cx="1168400" cy="485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Support to crisis response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1828801" y="695326"/>
            <a:ext cx="8602663" cy="64611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1905000" y="771525"/>
            <a:ext cx="235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 dirty="0">
                <a:solidFill>
                  <a:srgbClr val="000000"/>
                </a:solidFill>
                <a:latin typeface="Helvetica" pitchFamily="34" charset="0"/>
              </a:rPr>
              <a:t>Core Competencies</a:t>
            </a:r>
            <a:endParaRPr lang="en-AU" altLang="cs-CZ" sz="14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4038600" y="762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Provide Relevant and Ready Land and Air</a:t>
            </a:r>
          </a:p>
          <a:p>
            <a:pPr algn="ctr" defTabSz="914400" fontAlgn="base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Power Capability to NATO and the EU</a:t>
            </a:r>
            <a:endParaRPr lang="en-US" alt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6934200" y="762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Train and Equip Soldiers 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and Grow Leaders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4178301" y="2895601"/>
            <a:ext cx="1616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“Sustain the Force”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6210301" y="2892426"/>
            <a:ext cx="1438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“Train the Force”</a:t>
            </a: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8378826" y="2867026"/>
            <a:ext cx="10826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“Deploy the </a:t>
            </a:r>
            <a:b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</a:b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Force”</a:t>
            </a:r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4656138" y="5299075"/>
            <a:ext cx="29019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“Sustain Right All Volunteer Force”</a:t>
            </a:r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2730500" y="3340100"/>
            <a:ext cx="7124700" cy="1041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4830763" y="1371600"/>
            <a:ext cx="2830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“Support Full Spectrum Operations”</a:t>
            </a:r>
            <a:endParaRPr lang="en-AU" altLang="cs-CZ" sz="1200" b="1" i="1">
              <a:solidFill>
                <a:srgbClr val="000080"/>
              </a:solidFill>
              <a:latin typeface="Helvetica" pitchFamily="34" charset="0"/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495551" y="2955926"/>
            <a:ext cx="11922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“Build the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Future Force”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1955800" y="25400"/>
            <a:ext cx="828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cs-CZ" sz="4000" b="1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09715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9941" y="2814032"/>
            <a:ext cx="8911525" cy="2289584"/>
          </a:xfrm>
        </p:spPr>
        <p:txBody>
          <a:bodyPr>
            <a:normAutofit/>
          </a:bodyPr>
          <a:lstStyle/>
          <a:p>
            <a:r>
              <a:rPr lang="cs-CZ" sz="4000" dirty="0"/>
              <a:t>PŘÍSTUPY K VIZUALIZACI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63636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244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79" y="1674689"/>
            <a:ext cx="10500188" cy="51833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ÚVOD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HODNOCENÍ ZDROJOVÝCH DOPADŮ STRATEGIE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HODNOCENÍ STRATEGIE (</a:t>
            </a:r>
            <a:r>
              <a:rPr lang="cs-CZ" sz="2600" dirty="0" err="1"/>
              <a:t>KPIs</a:t>
            </a:r>
            <a:r>
              <a:rPr lang="cs-CZ" sz="2600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VIZUALIZACI STRATEGIE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ZÁVĚR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1704F-8C8F-4A86-857A-326E1983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7" y="224464"/>
            <a:ext cx="11530149" cy="1188720"/>
          </a:xfrm>
        </p:spPr>
        <p:txBody>
          <a:bodyPr/>
          <a:lstStyle/>
          <a:p>
            <a:r>
              <a:rPr lang="cs-CZ" dirty="0"/>
              <a:t>VIZUALIZACE STRATEGIE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F36CAE-9515-49BC-9AA5-850F28C21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680754"/>
            <a:ext cx="11399520" cy="4952782"/>
          </a:xfrm>
        </p:spPr>
        <p:txBody>
          <a:bodyPr>
            <a:normAutofit/>
          </a:bodyPr>
          <a:lstStyle/>
          <a:p>
            <a:r>
              <a:rPr lang="cs-CZ" sz="2400" dirty="0"/>
              <a:t>Statická </a:t>
            </a:r>
            <a:r>
              <a:rPr lang="cs-CZ" sz="2400" dirty="0" err="1"/>
              <a:t>vizualiazce</a:t>
            </a:r>
            <a:endParaRPr lang="cs-CZ" sz="2400" dirty="0"/>
          </a:p>
          <a:p>
            <a:pPr lvl="1"/>
            <a:r>
              <a:rPr lang="cs-CZ" sz="2400" dirty="0"/>
              <a:t>Smyslem je přehledně vyjádřit celkovou podstatu strategie</a:t>
            </a:r>
          </a:p>
          <a:p>
            <a:pPr lvl="1"/>
            <a:r>
              <a:rPr lang="cs-CZ" sz="2400" dirty="0"/>
              <a:t>Zpravidla: vizi, cíle, opatření a rizika</a:t>
            </a:r>
          </a:p>
          <a:p>
            <a:r>
              <a:rPr lang="cs-CZ" sz="2400" dirty="0"/>
              <a:t>Dynamická vizualizace</a:t>
            </a:r>
          </a:p>
          <a:p>
            <a:pPr lvl="1"/>
            <a:r>
              <a:rPr lang="cs-CZ" sz="2400" dirty="0"/>
              <a:t>Smyslem je vyjádřit realizaci strategie v čase</a:t>
            </a:r>
          </a:p>
          <a:p>
            <a:pPr lvl="1"/>
            <a:r>
              <a:rPr lang="cs-CZ" sz="2400" dirty="0"/>
              <a:t>Využíváme tzv. operační design nebo jakoukoli formu harmonogramu</a:t>
            </a:r>
          </a:p>
          <a:p>
            <a:pPr lvl="1"/>
            <a:r>
              <a:rPr lang="cs-CZ" sz="2400" dirty="0"/>
              <a:t>Vyjadřujeme např. Lines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Effort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Lines od </a:t>
            </a:r>
            <a:r>
              <a:rPr lang="cs-CZ" sz="2400" dirty="0" err="1"/>
              <a:t>Development</a:t>
            </a:r>
            <a:r>
              <a:rPr lang="cs-CZ" sz="2400" dirty="0"/>
              <a:t> v podobě jednotlivých cílů, v čase jsou pak po cílech vyjádřena jednotlivá opatření. Veškeré úsilí pak směřuje k dosažení stanovené vize.</a:t>
            </a:r>
          </a:p>
          <a:p>
            <a:pPr lvl="1"/>
            <a:r>
              <a:rPr lang="cs-CZ" sz="2400" dirty="0"/>
              <a:t>Důležité je udržet přehlednost a nezatížit vizualizaci strategie nepodstatnými věcmi! </a:t>
            </a:r>
          </a:p>
        </p:txBody>
      </p:sp>
    </p:spTree>
    <p:extLst>
      <p:ext uri="{BB962C8B-B14F-4D97-AF65-F5344CB8AC3E}">
        <p14:creationId xmlns:p14="http://schemas.microsoft.com/office/powerpoint/2010/main" val="179248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321961"/>
              </p:ext>
            </p:extLst>
          </p:nvPr>
        </p:nvGraphicFramePr>
        <p:xfrm>
          <a:off x="0" y="-133564"/>
          <a:ext cx="12192000" cy="6947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3" imgW="2667079" imgH="2001312" progId="PowerPoint.Slide.8">
                  <p:embed/>
                </p:oleObj>
              </mc:Choice>
              <mc:Fallback>
                <p:oleObj name="Slide" r:id="rId3" imgW="2667079" imgH="2001312" progId="PowerPoint.Slide.8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33564"/>
                        <a:ext cx="12192000" cy="6947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28850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211309"/>
              </p:ext>
            </p:extLst>
          </p:nvPr>
        </p:nvGraphicFramePr>
        <p:xfrm>
          <a:off x="0" y="43934"/>
          <a:ext cx="12192000" cy="681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Snímek" r:id="rId3" imgW="4635965" imgH="3477899" progId="PowerPoint.Slide.8">
                  <p:embed/>
                </p:oleObj>
              </mc:Choice>
              <mc:Fallback>
                <p:oleObj name="Snímek" r:id="rId3" imgW="4635965" imgH="3477899" progId="PowerPoint.Slide.8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934"/>
                        <a:ext cx="12192000" cy="6814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038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AC85B-8649-48BD-B74F-B8035D92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2283BC-56A7-4ACF-A9BF-32FD9D61C5A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3569674-30FF-4400-90D2-2F3470F377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4706097"/>
              </p:ext>
            </p:extLst>
          </p:nvPr>
        </p:nvGraphicFramePr>
        <p:xfrm>
          <a:off x="0" y="0"/>
          <a:ext cx="12192001" cy="11281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422">
                  <a:extLst>
                    <a:ext uri="{9D8B030D-6E8A-4147-A177-3AD203B41FA5}">
                      <a16:colId xmlns:a16="http://schemas.microsoft.com/office/drawing/2014/main" val="1035309058"/>
                    </a:ext>
                  </a:extLst>
                </a:gridCol>
                <a:gridCol w="4126646">
                  <a:extLst>
                    <a:ext uri="{9D8B030D-6E8A-4147-A177-3AD203B41FA5}">
                      <a16:colId xmlns:a16="http://schemas.microsoft.com/office/drawing/2014/main" val="2069069424"/>
                    </a:ext>
                  </a:extLst>
                </a:gridCol>
                <a:gridCol w="4356933">
                  <a:extLst>
                    <a:ext uri="{9D8B030D-6E8A-4147-A177-3AD203B41FA5}">
                      <a16:colId xmlns:a16="http://schemas.microsoft.com/office/drawing/2014/main" val="1767086002"/>
                    </a:ext>
                  </a:extLst>
                </a:gridCol>
              </a:tblGrid>
              <a:tr h="230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Vize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295571"/>
                  </a:ext>
                </a:extLst>
              </a:tr>
              <a:tr h="10158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Koordinování a poskytování spolehlivých, pružných a nákladově efektivních servisních služeb veškeré pozemní techniky AČR, včetně podpory v zahraničních operací s ohledem na zajištění podpory životního cyklu.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3885"/>
                  </a:ext>
                </a:extLst>
              </a:tr>
              <a:tr h="230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Strategický cíl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43091"/>
                  </a:ext>
                </a:extLst>
              </a:tr>
              <a:tr h="1015897"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Posílit strategickou spolupráci s AČR, rozvinout segment „vojenský speciál“ a vytvořit systémové a odpovídající procesní podmínky pro posílení role strategického partnera a poskytovatele servisních činností ve prospěch veškeré pozemní techniky AČR.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983943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078221790"/>
                  </a:ext>
                </a:extLst>
              </a:tr>
              <a:tr h="7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Posílit strategické partnerství s AČR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Rozvinout schopnosti segmentu „vojenský speciál“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Vytvořit podmínky a převzít roli strategického partnera a poskytovatele servisních služeb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556388804"/>
                  </a:ext>
                </a:extLst>
              </a:tr>
              <a:tr h="50487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1.1 Podpora vedení MO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2.1. Inovace vnitřních předpisů a norem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3.1 Posilování spolupráce s domácími i zahraničními subjekty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2718079833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1.2 Úprava právních norem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2.2 Reorganizace podniku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3.2 Vytváření podmínek pro operativní řízení servisních služeb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2903821151"/>
                  </a:ext>
                </a:extLst>
              </a:tr>
              <a:tr h="676761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1.3 Vytvoření dlouhodobého smluvního rámce na poskytování servisních služeb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2.3 Získání a příprava personálu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3.3 Nastavení konceptu servisních služeb pro jednotlivé druhy pozemní techniky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172527016"/>
                  </a:ext>
                </a:extLst>
              </a:tr>
              <a:tr h="676761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1.4. Prosazení strategie do strategických a koncepčních dokumentů zřizovatele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2.4. Přizpůsobení infrastruktury a optimalizace skladové hospodářství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3.4 Operační a mobilizační zásoby náhradních dílů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118119424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2.5 Modernizace MTZ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3573645126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2.6 Mobilní servisní týmy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816093350"/>
                  </a:ext>
                </a:extLst>
              </a:tr>
              <a:tr h="50487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2.7 Příprava a schválení investičních záměrů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72820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35597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A8826-7B4D-4F19-9459-E44A3C69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A1A2A-EE4E-493C-BAE0-5158212C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CD2EDD-62D8-45C9-9314-1BF171850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079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78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5A6C0-5B4B-42A6-8362-0DEDD1E2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5C0EA8-D8C5-4D40-88C8-75356CCBE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[PDF] Cyber Operation Planning and Operational Design - Semantic Scholar">
            <a:extLst>
              <a:ext uri="{FF2B5EF4-FFF2-40B4-BE49-F238E27FC236}">
                <a16:creationId xmlns:a16="http://schemas.microsoft.com/office/drawing/2014/main" id="{C88510AD-8F38-4DE1-B097-D8A33CA09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8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C186B-F28E-4FD6-80E6-87A08155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84964F-CE0D-42C1-9BF1-5DA7A145C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Machine learning techniques to characterize functional traits of ...">
            <a:extLst>
              <a:ext uri="{FF2B5EF4-FFF2-40B4-BE49-F238E27FC236}">
                <a16:creationId xmlns:a16="http://schemas.microsoft.com/office/drawing/2014/main" id="{5FAB3007-4BFC-4EB9-A8CD-60D82E19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6" y="82684"/>
            <a:ext cx="11992351" cy="65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7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7B935-A296-42FA-A0A1-7BD4B66C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8C946-F76C-4CE5-85B9-93381E40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AutoShape 2" descr="SoS Cost Estimation Across Life Cycle Phases and Increments. | Download ...">
            <a:extLst>
              <a:ext uri="{FF2B5EF4-FFF2-40B4-BE49-F238E27FC236}">
                <a16:creationId xmlns:a16="http://schemas.microsoft.com/office/drawing/2014/main" id="{42B2C6D7-0181-40FA-B12E-5BFDC17A31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SoS Cost Estimation Across Life Cycle Phases and Increments. | Download ...">
            <a:extLst>
              <a:ext uri="{FF2B5EF4-FFF2-40B4-BE49-F238E27FC236}">
                <a16:creationId xmlns:a16="http://schemas.microsoft.com/office/drawing/2014/main" id="{DC6D640C-B33C-4D07-8DF5-FA81B731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6"/>
            <a:ext cx="12131039" cy="681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30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ZÁVĚR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896071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DFF67-5469-4499-930A-A1F062E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6C5C28-E7E5-455C-A1CF-24151A402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153597"/>
            <a:ext cx="7729728" cy="3101983"/>
          </a:xfrm>
        </p:spPr>
        <p:txBody>
          <a:bodyPr>
            <a:normAutofit/>
          </a:bodyPr>
          <a:lstStyle/>
          <a:p>
            <a:r>
              <a:rPr lang="cs-CZ" dirty="0"/>
              <a:t>STRATEGIE BY M2LA BÝT REALISTICKÝ ZÁKLAD (rovnováha mezi zdroji a cíli, opatřeními)</a:t>
            </a:r>
          </a:p>
          <a:p>
            <a:r>
              <a:rPr lang="cs-CZ" dirty="0"/>
              <a:t>MĚŘENÍ VÝKONOSTI VYTVÁŘÍ PŘEDPOKLAD PRO ÚSPĚŠNOU REALIZACI STRATEGIE (BSC je vhodný nástroj pro komplexní hodnocení strategie) </a:t>
            </a:r>
          </a:p>
          <a:p>
            <a:r>
              <a:rPr lang="cs-CZ" dirty="0"/>
              <a:t>VIZUALIZACE STRATEGIE POSKYTUJE KOMPLEXNÍ POHLED NA  VIZI, POSLÁNÍ, CÍLE A ZPŮSOB JEJICH DOSAŽENÍ (důležité je vyjádření dynamiky realizace opatření a cílů v čase)</a:t>
            </a:r>
          </a:p>
        </p:txBody>
      </p:sp>
    </p:spTree>
    <p:extLst>
      <p:ext uri="{BB962C8B-B14F-4D97-AF65-F5344CB8AC3E}">
        <p14:creationId xmlns:p14="http://schemas.microsoft.com/office/powerpoint/2010/main" val="224485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84" y="3314026"/>
            <a:ext cx="6402394" cy="2943068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lze 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hodnoti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zdrojové dopady strategie?</a:t>
            </a: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Jakým způsobem je možné nastavit podmínky pro průběžné hodnocení realizace strategie v čase? </a:t>
            </a: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Jakým způsobem je možné vizualizovat strategii?</a:t>
            </a:r>
          </a:p>
          <a:p>
            <a:endParaRPr lang="cs-CZ" dirty="0"/>
          </a:p>
        </p:txBody>
      </p:sp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372579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674688"/>
            <a:ext cx="4746660" cy="62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409558" y="4952144"/>
            <a:ext cx="4616871" cy="1674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0524" y="126124"/>
            <a:ext cx="10100442" cy="6731876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cs-CZ" sz="4300" b="1" dirty="0"/>
              <a:t>ÚKOLY </a:t>
            </a:r>
          </a:p>
          <a:p>
            <a:pPr algn="just">
              <a:lnSpc>
                <a:spcPct val="170000"/>
              </a:lnSpc>
            </a:pPr>
            <a:r>
              <a:rPr lang="cs-CZ" sz="3300" b="1" dirty="0">
                <a:solidFill>
                  <a:srgbClr val="FF0000"/>
                </a:solidFill>
              </a:rPr>
              <a:t>Zapracovat do případové studie úvahu ke zdrojovým dopadům strategie, nastavit měřitelné parametry s využitím BSC a </a:t>
            </a:r>
            <a:r>
              <a:rPr lang="cs-CZ" sz="3300" b="1">
                <a:solidFill>
                  <a:srgbClr val="FF0000"/>
                </a:solidFill>
              </a:rPr>
              <a:t>vyjádřit strategii </a:t>
            </a:r>
            <a:r>
              <a:rPr lang="cs-CZ" sz="3300" b="1" dirty="0">
                <a:solidFill>
                  <a:srgbClr val="FF0000"/>
                </a:solidFill>
              </a:rPr>
              <a:t>ve statické i dynamické podobě. </a:t>
            </a:r>
          </a:p>
          <a:p>
            <a:pPr algn="just">
              <a:lnSpc>
                <a:spcPct val="170000"/>
              </a:lnSpc>
            </a:pPr>
            <a:r>
              <a:rPr lang="cs-CZ" sz="3300" b="1" dirty="0">
                <a:solidFill>
                  <a:srgbClr val="FF0000"/>
                </a:solidFill>
              </a:rPr>
              <a:t>Poslední verzi případové studie vložit do </a:t>
            </a:r>
            <a:r>
              <a:rPr lang="cs-CZ" sz="3300" b="1" dirty="0" err="1">
                <a:solidFill>
                  <a:srgbClr val="FF0000"/>
                </a:solidFill>
              </a:rPr>
              <a:t>odevzdavárny</a:t>
            </a:r>
            <a:r>
              <a:rPr lang="cs-CZ" sz="3300" b="1" dirty="0">
                <a:solidFill>
                  <a:srgbClr val="FF0000"/>
                </a:solidFill>
              </a:rPr>
              <a:t> 3.12. do 16:00.  Zpětná vazba bude poskytnuta na cvičení 3.12.</a:t>
            </a:r>
          </a:p>
          <a:p>
            <a:pPr algn="just">
              <a:lnSpc>
                <a:spcPct val="170000"/>
              </a:lnSpc>
            </a:pPr>
            <a:endParaRPr lang="cs-CZ" sz="3300" b="1" dirty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</a:pPr>
            <a:endParaRPr lang="cs-CZ" sz="3300" dirty="0"/>
          </a:p>
        </p:txBody>
      </p:sp>
      <p:sp>
        <p:nvSpPr>
          <p:cNvPr id="4" name="Obdélník 3"/>
          <p:cNvSpPr/>
          <p:nvPr/>
        </p:nvSpPr>
        <p:spPr>
          <a:xfrm>
            <a:off x="12612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C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S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36168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J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K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0218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76145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38529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96CDB0-3868-4A9E-906B-BF9AE90FDE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38529"/>
            <a:ext cx="11753636" cy="6472718"/>
          </a:xfrm>
          <a:prstGeom prst="rect">
            <a:avLst/>
          </a:prstGeom>
          <a:noFill/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5251131" y="-141270"/>
            <a:ext cx="4212406" cy="1080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EE0734E-DF8D-4125-9186-9E88B8D282FD}"/>
              </a:ext>
            </a:extLst>
          </p:cNvPr>
          <p:cNvSpPr/>
          <p:nvPr/>
        </p:nvSpPr>
        <p:spPr>
          <a:xfrm>
            <a:off x="6096000" y="2734468"/>
            <a:ext cx="2586447" cy="13150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E5D63B6-EC93-4668-805A-10598132A350}"/>
              </a:ext>
            </a:extLst>
          </p:cNvPr>
          <p:cNvSpPr/>
          <p:nvPr/>
        </p:nvSpPr>
        <p:spPr>
          <a:xfrm>
            <a:off x="9463537" y="2888581"/>
            <a:ext cx="2586447" cy="1080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693683"/>
          </a:xfrm>
        </p:spPr>
        <p:txBody>
          <a:bodyPr>
            <a:normAutofit/>
          </a:bodyPr>
          <a:lstStyle/>
          <a:p>
            <a:r>
              <a:rPr lang="cs-CZ" sz="4000" dirty="0"/>
              <a:t>PŘÍSTUPY K HODNOCENÍ ZDROJOVÝCH DOPADŮ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13829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 dirty="0"/>
              <a:t>Strategie: ENDS, WAYS, </a:t>
            </a:r>
            <a:r>
              <a:rPr lang="cs-CZ" b="1" u="sng" dirty="0"/>
              <a:t>MEANS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90" y="1222625"/>
            <a:ext cx="11678194" cy="5794624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POHLEDU MEANS (PROSTŘEDKŮ) SE JEDNÁ O HODNOCENÍ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Finančních dopadů strategie </a:t>
            </a:r>
          </a:p>
          <a:p>
            <a:pPr lvl="1"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Předpoklad dostupných finančních prostředků – jedná se vstupy v podobě např. předpokládaných výdajů na obranu (2 % HDP dle zákona) </a:t>
            </a:r>
          </a:p>
          <a:p>
            <a:pPr lvl="1"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Odhad nákladů na realizaci jednotlivých cílů a opatření strategie </a:t>
            </a:r>
          </a:p>
          <a:p>
            <a:pPr lvl="1"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Odhad struktury financování např. v případě obrany hovoříme o ideálním poměru 50% mandatorních výdajů na personál, 30% na provoz, 20 % na investice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Personálních dopadů strategie</a:t>
            </a:r>
          </a:p>
          <a:p>
            <a:pPr lvl="1"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očet personálu, jeho struktura (vojáci, úředníci, technický personál), případně vyjádření i kvalitativních parametrů na personál (vzdělání, specializace, jazyky, bezpečnostní prověrky, …)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Materiální požadavky jsou vyjádřeny zpravidla již v navrhovaných opatřeních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pohledu zdrojů: Strategie vyjadřuje především dlouhodobé závazky organizace.  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4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 noChangeArrowheads="1"/>
          </p:cNvSpPr>
          <p:nvPr>
            <p:ph type="title"/>
          </p:nvPr>
        </p:nvSpPr>
        <p:spPr>
          <a:xfrm>
            <a:off x="2313197" y="286659"/>
            <a:ext cx="7729728" cy="1188720"/>
          </a:xfrm>
        </p:spPr>
        <p:txBody>
          <a:bodyPr/>
          <a:lstStyle/>
          <a:p>
            <a:r>
              <a:rPr lang="cs-CZ" altLang="cs-CZ" sz="3600"/>
              <a:t>PŘÍSTUP K ŘÍZENÍ ZDROJŮ</a:t>
            </a:r>
          </a:p>
        </p:txBody>
      </p:sp>
      <p:sp>
        <p:nvSpPr>
          <p:cNvPr id="1536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82885" y="1839075"/>
            <a:ext cx="6083378" cy="46569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sz="2800" dirty="0" err="1"/>
              <a:t>European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Court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Auditors</a:t>
            </a:r>
            <a:r>
              <a:rPr lang="cs-CZ" altLang="cs-CZ" sz="2800" dirty="0"/>
              <a:t>: </a:t>
            </a:r>
          </a:p>
          <a:p>
            <a:pPr marL="0" indent="0">
              <a:buNone/>
            </a:pPr>
            <a:r>
              <a:rPr lang="cs-CZ" altLang="cs-CZ" sz="2800" i="1" dirty="0"/>
              <a:t>Každou veřejnou aktivitu  lze bez ohledu na její povahu  analyzovat jako soubor finančních, materiálních, lidských zdrojů uvolněných za účelem dosažení cílů se záměrem vyřešení určitých problémů. </a:t>
            </a:r>
          </a:p>
          <a:p>
            <a:pPr marL="0" indent="0">
              <a:buNone/>
            </a:pPr>
            <a:endParaRPr lang="cs-CZ" altLang="cs-CZ" sz="2800" i="1" dirty="0"/>
          </a:p>
          <a:p>
            <a:pPr marL="0" indent="0">
              <a:buNone/>
            </a:pPr>
            <a:r>
              <a:rPr lang="cs-CZ" altLang="cs-CZ" sz="2800" dirty="0"/>
              <a:t>Nesoulad mezi zdroji a cíli vytváří riziko!</a:t>
            </a:r>
          </a:p>
          <a:p>
            <a:pPr marL="0" indent="0">
              <a:buNone/>
            </a:pPr>
            <a:r>
              <a:rPr lang="cs-CZ" altLang="cs-CZ" sz="2800" dirty="0"/>
              <a:t>Snížení cílů: </a:t>
            </a:r>
            <a:r>
              <a:rPr lang="cs-CZ" altLang="cs-CZ" sz="2800" dirty="0" err="1"/>
              <a:t>Resource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driven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strategy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/>
              <a:t>Zvýšení zdrojů: </a:t>
            </a:r>
            <a:r>
              <a:rPr lang="cs-CZ" altLang="cs-CZ" sz="2800" dirty="0" err="1"/>
              <a:t>Threats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driven</a:t>
            </a:r>
            <a:r>
              <a:rPr lang="cs-CZ" altLang="cs-CZ" sz="2800" dirty="0"/>
              <a:t> stratégy</a:t>
            </a:r>
          </a:p>
          <a:p>
            <a:pPr marL="0" indent="0">
              <a:buNone/>
            </a:pPr>
            <a:r>
              <a:rPr lang="cs-CZ" altLang="cs-CZ" sz="2800" dirty="0"/>
              <a:t>Kombinace těchto přístupů. </a:t>
            </a:r>
            <a:endParaRPr lang="cs-CZ" altLang="cs-CZ" sz="2400" dirty="0"/>
          </a:p>
        </p:txBody>
      </p:sp>
      <p:pic>
        <p:nvPicPr>
          <p:cNvPr id="4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448E4B1A-64B0-46D1-BF5E-3BCAD5B407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50" y="1839073"/>
            <a:ext cx="5010994" cy="4656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4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C44E3-2700-4DBE-AA3E-60EEC194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7420"/>
            <a:ext cx="7729728" cy="1188720"/>
          </a:xfrm>
        </p:spPr>
        <p:txBody>
          <a:bodyPr/>
          <a:lstStyle/>
          <a:p>
            <a:r>
              <a:rPr lang="cs-CZ" dirty="0"/>
              <a:t>PŘÍSTUPY K ALOKACI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8D8F2-98C3-4076-9961-2AD2C887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741714"/>
            <a:ext cx="11382103" cy="487484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Inkrementální navyšování nákladů na danou oblast</a:t>
            </a:r>
          </a:p>
          <a:p>
            <a:pPr lvl="1"/>
            <a:r>
              <a:rPr lang="cs-CZ" sz="2400" dirty="0"/>
              <a:t>všem stejně přidáváno např. pokrytí inflace</a:t>
            </a:r>
          </a:p>
          <a:p>
            <a:pPr lvl="1"/>
            <a:r>
              <a:rPr lang="cs-CZ" sz="2400" dirty="0"/>
              <a:t>všem stejně kráceno o XY % tzv. salámová metoda</a:t>
            </a:r>
          </a:p>
          <a:p>
            <a:r>
              <a:rPr lang="cs-CZ" sz="2400" dirty="0"/>
              <a:t>Zdroje alokovány na základě stanovených cílů a jejich rozpracování (</a:t>
            </a:r>
            <a:r>
              <a:rPr lang="cs-CZ" sz="2400" dirty="0" err="1"/>
              <a:t>threat</a:t>
            </a:r>
            <a:r>
              <a:rPr lang="cs-CZ" sz="2400" dirty="0"/>
              <a:t> </a:t>
            </a:r>
            <a:r>
              <a:rPr lang="cs-CZ" sz="2400" dirty="0" err="1"/>
              <a:t>driven</a:t>
            </a:r>
            <a:r>
              <a:rPr lang="cs-CZ" sz="2400" dirty="0"/>
              <a:t> </a:t>
            </a:r>
            <a:r>
              <a:rPr lang="cs-CZ" sz="2400" dirty="0" err="1"/>
              <a:t>strategy</a:t>
            </a:r>
            <a:r>
              <a:rPr lang="cs-CZ" sz="2400" dirty="0"/>
              <a:t>)</a:t>
            </a:r>
          </a:p>
          <a:p>
            <a:r>
              <a:rPr lang="cs-CZ" sz="2400" dirty="0"/>
              <a:t>Výše alokovaných zdrojů určuje strategii (</a:t>
            </a:r>
            <a:r>
              <a:rPr lang="cs-CZ" sz="2400" dirty="0" err="1"/>
              <a:t>resource</a:t>
            </a:r>
            <a:r>
              <a:rPr lang="cs-CZ" sz="2400" dirty="0"/>
              <a:t> </a:t>
            </a:r>
            <a:r>
              <a:rPr lang="cs-CZ" sz="2400" dirty="0" err="1"/>
              <a:t>driven</a:t>
            </a:r>
            <a:r>
              <a:rPr lang="cs-CZ" sz="2400" dirty="0"/>
              <a:t> </a:t>
            </a:r>
            <a:r>
              <a:rPr lang="cs-CZ" sz="2400" dirty="0" err="1"/>
              <a:t>strategy</a:t>
            </a:r>
            <a:r>
              <a:rPr lang="cs-CZ" sz="2400" dirty="0"/>
              <a:t>)</a:t>
            </a:r>
          </a:p>
          <a:p>
            <a:r>
              <a:rPr lang="cs-CZ" sz="2400" dirty="0"/>
              <a:t>Kombinace přístupů</a:t>
            </a:r>
          </a:p>
          <a:p>
            <a:r>
              <a:rPr lang="cs-CZ" sz="2400" dirty="0"/>
              <a:t>Zdroje alokovány na nejvyšší priority. Priority voleny na základě analýzy rizik! Odpověď na otázku: Jaké dopady má chybějící  nebo nedostatečná schopnost na </a:t>
            </a:r>
            <a:r>
              <a:rPr lang="cs-CZ" sz="2400" dirty="0" err="1"/>
              <a:t>plění</a:t>
            </a:r>
            <a:r>
              <a:rPr lang="cs-CZ" sz="2400" dirty="0"/>
              <a:t> poslání organizace a jejich cílů. </a:t>
            </a:r>
          </a:p>
          <a:p>
            <a:r>
              <a:rPr lang="cs-CZ" sz="2400" dirty="0"/>
              <a:t>Rizika s největším negativním dopadem představují nejvyšší priority. 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08190285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67</TotalTime>
  <Words>1538</Words>
  <Application>Microsoft Office PowerPoint</Application>
  <PresentationFormat>Širokoúhlá obrazovka</PresentationFormat>
  <Paragraphs>288</Paragraphs>
  <Slides>30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Arial Rounded MT Bold</vt:lpstr>
      <vt:lpstr>Calibri</vt:lpstr>
      <vt:lpstr>Gill Sans MT</vt:lpstr>
      <vt:lpstr>Helvetica</vt:lpstr>
      <vt:lpstr>Times New Roman</vt:lpstr>
      <vt:lpstr>Balík</vt:lpstr>
      <vt:lpstr>Slide</vt:lpstr>
      <vt:lpstr>Snímek</vt:lpstr>
      <vt:lpstr>TVORBA STRATEGIE</vt:lpstr>
      <vt:lpstr>CÍL</vt:lpstr>
      <vt:lpstr>UČEBNÍ OTÁZKY</vt:lpstr>
      <vt:lpstr>Prezentace aplikace PowerPoint</vt:lpstr>
      <vt:lpstr>Prezentace aplikace PowerPoint</vt:lpstr>
      <vt:lpstr>Prezentace aplikace PowerPoint</vt:lpstr>
      <vt:lpstr>Strategie: ENDS, WAYS, MEANS </vt:lpstr>
      <vt:lpstr>PŘÍSTUP K ŘÍZENÍ ZDROJŮ</vt:lpstr>
      <vt:lpstr>PŘÍSTUPY K ALOKACI ZDROJŮ</vt:lpstr>
      <vt:lpstr>LCC</vt:lpstr>
      <vt:lpstr>Prezentace aplikace PowerPoint</vt:lpstr>
      <vt:lpstr>Prezentace aplikace PowerPoint</vt:lpstr>
      <vt:lpstr>BALANCED SCORE CARD</vt:lpstr>
      <vt:lpstr>Prezentace aplikace PowerPoint</vt:lpstr>
      <vt:lpstr>Prezentace aplikace PowerPoint</vt:lpstr>
      <vt:lpstr>Prezentace aplikace PowerPoint</vt:lpstr>
      <vt:lpstr>PŘÍKLAD  - STRATEGICKÁ MAPA</vt:lpstr>
      <vt:lpstr>Prezentace aplikace PowerPoint</vt:lpstr>
      <vt:lpstr>Prezentace aplikace PowerPoint</vt:lpstr>
      <vt:lpstr>VIZUALIZACE STRATEGIE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Procházka Josef</cp:lastModifiedBy>
  <cp:revision>85</cp:revision>
  <dcterms:created xsi:type="dcterms:W3CDTF">2020-09-17T04:53:08Z</dcterms:created>
  <dcterms:modified xsi:type="dcterms:W3CDTF">2024-11-23T17:42:38Z</dcterms:modified>
</cp:coreProperties>
</file>