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 id="2147483702" r:id="rId5"/>
    <p:sldMasterId id="2147483714" r:id="rId6"/>
  </p:sldMasterIdLst>
  <p:notesMasterIdLst>
    <p:notesMasterId r:id="rId55"/>
  </p:notesMasterIdLst>
  <p:sldIdLst>
    <p:sldId id="256" r:id="rId7"/>
    <p:sldId id="257" r:id="rId8"/>
    <p:sldId id="258" r:id="rId9"/>
    <p:sldId id="259" r:id="rId10"/>
    <p:sldId id="492" r:id="rId11"/>
    <p:sldId id="279" r:id="rId12"/>
    <p:sldId id="510" r:id="rId13"/>
    <p:sldId id="417" r:id="rId14"/>
    <p:sldId id="535" r:id="rId15"/>
    <p:sldId id="541" r:id="rId16"/>
    <p:sldId id="260" r:id="rId17"/>
    <p:sldId id="456" r:id="rId18"/>
    <p:sldId id="487" r:id="rId19"/>
    <p:sldId id="632" r:id="rId20"/>
    <p:sldId id="542" r:id="rId21"/>
    <p:sldId id="544" r:id="rId22"/>
    <p:sldId id="545" r:id="rId23"/>
    <p:sldId id="546" r:id="rId24"/>
    <p:sldId id="547" r:id="rId25"/>
    <p:sldId id="486" r:id="rId26"/>
    <p:sldId id="628" r:id="rId27"/>
    <p:sldId id="549" r:id="rId28"/>
    <p:sldId id="633" r:id="rId29"/>
    <p:sldId id="634" r:id="rId30"/>
    <p:sldId id="548" r:id="rId31"/>
    <p:sldId id="561" r:id="rId32"/>
    <p:sldId id="562" r:id="rId33"/>
    <p:sldId id="534" r:id="rId34"/>
    <p:sldId id="543" r:id="rId35"/>
    <p:sldId id="540" r:id="rId36"/>
    <p:sldId id="457" r:id="rId37"/>
    <p:sldId id="538" r:id="rId38"/>
    <p:sldId id="555" r:id="rId39"/>
    <p:sldId id="556" r:id="rId40"/>
    <p:sldId id="557" r:id="rId41"/>
    <p:sldId id="558" r:id="rId42"/>
    <p:sldId id="488" r:id="rId43"/>
    <p:sldId id="635" r:id="rId44"/>
    <p:sldId id="475" r:id="rId45"/>
    <p:sldId id="482" r:id="rId46"/>
    <p:sldId id="484" r:id="rId47"/>
    <p:sldId id="485" r:id="rId48"/>
    <p:sldId id="552" r:id="rId49"/>
    <p:sldId id="551" r:id="rId50"/>
    <p:sldId id="491" r:id="rId51"/>
    <p:sldId id="673" r:id="rId52"/>
    <p:sldId id="284" r:id="rId53"/>
    <p:sldId id="458"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4660"/>
  </p:normalViewPr>
  <p:slideViewPr>
    <p:cSldViewPr snapToGrid="0">
      <p:cViewPr varScale="1">
        <p:scale>
          <a:sx n="73" d="100"/>
          <a:sy n="73" d="100"/>
        </p:scale>
        <p:origin x="37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EB9137-4460-4F15-B681-EEA474943BFA}" type="datetimeFigureOut">
              <a:rPr lang="cs-CZ" smtClean="0"/>
              <a:t>08.10.2024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69B08F-C4B7-4586-AE87-CA9A7F1D92D6}" type="slidenum">
              <a:rPr lang="cs-CZ" smtClean="0"/>
              <a:t>‹#›</a:t>
            </a:fld>
            <a:endParaRPr lang="cs-CZ"/>
          </a:p>
        </p:txBody>
      </p:sp>
    </p:spTree>
    <p:extLst>
      <p:ext uri="{BB962C8B-B14F-4D97-AF65-F5344CB8AC3E}">
        <p14:creationId xmlns:p14="http://schemas.microsoft.com/office/powerpoint/2010/main" val="3807408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4F69B08F-C4B7-4586-AE87-CA9A7F1D92D6}" type="slidenum">
              <a:rPr lang="cs-CZ" smtClean="0"/>
              <a:t>4</a:t>
            </a:fld>
            <a:endParaRPr lang="cs-CZ"/>
          </a:p>
        </p:txBody>
      </p:sp>
    </p:spTree>
    <p:extLst>
      <p:ext uri="{BB962C8B-B14F-4D97-AF65-F5344CB8AC3E}">
        <p14:creationId xmlns:p14="http://schemas.microsoft.com/office/powerpoint/2010/main" val="277785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1400">
                <a:solidFill>
                  <a:schemeClr val="tx1"/>
                </a:solidFill>
                <a:latin typeface="Arial Unicode MS" pitchFamily="34" charset="-128"/>
              </a:defRPr>
            </a:lvl1pPr>
            <a:lvl2pPr marL="742950" indent="-285750" defTabSz="903288">
              <a:defRPr sz="1400">
                <a:solidFill>
                  <a:schemeClr val="tx1"/>
                </a:solidFill>
                <a:latin typeface="Arial Unicode MS" pitchFamily="34" charset="-128"/>
              </a:defRPr>
            </a:lvl2pPr>
            <a:lvl3pPr marL="1143000" indent="-228600" defTabSz="903288">
              <a:defRPr sz="1400">
                <a:solidFill>
                  <a:schemeClr val="tx1"/>
                </a:solidFill>
                <a:latin typeface="Arial Unicode MS" pitchFamily="34" charset="-128"/>
              </a:defRPr>
            </a:lvl3pPr>
            <a:lvl4pPr marL="1600200" indent="-228600" defTabSz="903288">
              <a:defRPr sz="1400">
                <a:solidFill>
                  <a:schemeClr val="tx1"/>
                </a:solidFill>
                <a:latin typeface="Arial Unicode MS" pitchFamily="34" charset="-128"/>
              </a:defRPr>
            </a:lvl4pPr>
            <a:lvl5pPr marL="2057400" indent="-228600" defTabSz="903288">
              <a:defRPr sz="1400">
                <a:solidFill>
                  <a:schemeClr val="tx1"/>
                </a:solidFill>
                <a:latin typeface="Arial Unicode MS" pitchFamily="34" charset="-128"/>
              </a:defRPr>
            </a:lvl5pPr>
            <a:lvl6pPr marL="2514600" indent="-228600" defTabSz="903288" eaLnBrk="0" fontAlgn="base" hangingPunct="0">
              <a:spcBef>
                <a:spcPct val="0"/>
              </a:spcBef>
              <a:spcAft>
                <a:spcPct val="0"/>
              </a:spcAft>
              <a:defRPr sz="1400">
                <a:solidFill>
                  <a:schemeClr val="tx1"/>
                </a:solidFill>
                <a:latin typeface="Arial Unicode MS" pitchFamily="34" charset="-128"/>
              </a:defRPr>
            </a:lvl6pPr>
            <a:lvl7pPr marL="2971800" indent="-228600" defTabSz="903288" eaLnBrk="0" fontAlgn="base" hangingPunct="0">
              <a:spcBef>
                <a:spcPct val="0"/>
              </a:spcBef>
              <a:spcAft>
                <a:spcPct val="0"/>
              </a:spcAft>
              <a:defRPr sz="1400">
                <a:solidFill>
                  <a:schemeClr val="tx1"/>
                </a:solidFill>
                <a:latin typeface="Arial Unicode MS" pitchFamily="34" charset="-128"/>
              </a:defRPr>
            </a:lvl7pPr>
            <a:lvl8pPr marL="3429000" indent="-228600" defTabSz="903288" eaLnBrk="0" fontAlgn="base" hangingPunct="0">
              <a:spcBef>
                <a:spcPct val="0"/>
              </a:spcBef>
              <a:spcAft>
                <a:spcPct val="0"/>
              </a:spcAft>
              <a:defRPr sz="1400">
                <a:solidFill>
                  <a:schemeClr val="tx1"/>
                </a:solidFill>
                <a:latin typeface="Arial Unicode MS" pitchFamily="34" charset="-128"/>
              </a:defRPr>
            </a:lvl8pPr>
            <a:lvl9pPr marL="3886200" indent="-228600" defTabSz="903288" eaLnBrk="0" fontAlgn="base" hangingPunct="0">
              <a:spcBef>
                <a:spcPct val="0"/>
              </a:spcBef>
              <a:spcAft>
                <a:spcPct val="0"/>
              </a:spcAft>
              <a:defRPr sz="1400">
                <a:solidFill>
                  <a:schemeClr val="tx1"/>
                </a:solidFill>
                <a:latin typeface="Arial Unicode MS" pitchFamily="34" charset="-128"/>
              </a:defRPr>
            </a:lvl9pPr>
          </a:lstStyle>
          <a:p>
            <a:fld id="{368D7E31-0C9E-4E79-B5C9-C446A63F0357}" type="slidenum">
              <a:rPr lang="en-GB" altLang="cs-CZ" sz="1200" smtClean="0">
                <a:latin typeface="Times" pitchFamily="18" charset="0"/>
              </a:rPr>
              <a:pPr/>
              <a:t>32</a:t>
            </a:fld>
            <a:endParaRPr lang="en-GB" altLang="cs-CZ" sz="1200">
              <a:latin typeface="Times" pitchFamily="18" charset="0"/>
            </a:endParaRPr>
          </a:p>
        </p:txBody>
      </p:sp>
      <p:sp>
        <p:nvSpPr>
          <p:cNvPr id="92163" name="Rectangle 7"/>
          <p:cNvSpPr txBox="1">
            <a:spLocks noGrp="1" noChangeArrowheads="1"/>
          </p:cNvSpPr>
          <p:nvPr/>
        </p:nvSpPr>
        <p:spPr bwMode="auto">
          <a:xfrm>
            <a:off x="3885122" y="8685917"/>
            <a:ext cx="2971261" cy="456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24" tIns="45162" rIns="90324" bIns="45162" anchor="b"/>
          <a:lstStyle>
            <a:lvl1pPr defTabSz="903288">
              <a:defRPr sz="1400">
                <a:solidFill>
                  <a:schemeClr val="tx1"/>
                </a:solidFill>
                <a:latin typeface="Arial Unicode MS" pitchFamily="34" charset="-128"/>
              </a:defRPr>
            </a:lvl1pPr>
            <a:lvl2pPr marL="742950" indent="-285750" defTabSz="903288">
              <a:defRPr sz="1400">
                <a:solidFill>
                  <a:schemeClr val="tx1"/>
                </a:solidFill>
                <a:latin typeface="Arial Unicode MS" pitchFamily="34" charset="-128"/>
              </a:defRPr>
            </a:lvl2pPr>
            <a:lvl3pPr marL="1143000" indent="-228600" defTabSz="903288">
              <a:defRPr sz="1400">
                <a:solidFill>
                  <a:schemeClr val="tx1"/>
                </a:solidFill>
                <a:latin typeface="Arial Unicode MS" pitchFamily="34" charset="-128"/>
              </a:defRPr>
            </a:lvl3pPr>
            <a:lvl4pPr marL="1600200" indent="-228600" defTabSz="903288">
              <a:defRPr sz="1400">
                <a:solidFill>
                  <a:schemeClr val="tx1"/>
                </a:solidFill>
                <a:latin typeface="Arial Unicode MS" pitchFamily="34" charset="-128"/>
              </a:defRPr>
            </a:lvl4pPr>
            <a:lvl5pPr marL="2057400" indent="-228600" defTabSz="903288">
              <a:defRPr sz="1400">
                <a:solidFill>
                  <a:schemeClr val="tx1"/>
                </a:solidFill>
                <a:latin typeface="Arial Unicode MS" pitchFamily="34" charset="-128"/>
              </a:defRPr>
            </a:lvl5pPr>
            <a:lvl6pPr marL="2514600" indent="-228600" defTabSz="903288" eaLnBrk="0" fontAlgn="base" hangingPunct="0">
              <a:spcBef>
                <a:spcPct val="0"/>
              </a:spcBef>
              <a:spcAft>
                <a:spcPct val="0"/>
              </a:spcAft>
              <a:defRPr sz="1400">
                <a:solidFill>
                  <a:schemeClr val="tx1"/>
                </a:solidFill>
                <a:latin typeface="Arial Unicode MS" pitchFamily="34" charset="-128"/>
              </a:defRPr>
            </a:lvl6pPr>
            <a:lvl7pPr marL="2971800" indent="-228600" defTabSz="903288" eaLnBrk="0" fontAlgn="base" hangingPunct="0">
              <a:spcBef>
                <a:spcPct val="0"/>
              </a:spcBef>
              <a:spcAft>
                <a:spcPct val="0"/>
              </a:spcAft>
              <a:defRPr sz="1400">
                <a:solidFill>
                  <a:schemeClr val="tx1"/>
                </a:solidFill>
                <a:latin typeface="Arial Unicode MS" pitchFamily="34" charset="-128"/>
              </a:defRPr>
            </a:lvl7pPr>
            <a:lvl8pPr marL="3429000" indent="-228600" defTabSz="903288" eaLnBrk="0" fontAlgn="base" hangingPunct="0">
              <a:spcBef>
                <a:spcPct val="0"/>
              </a:spcBef>
              <a:spcAft>
                <a:spcPct val="0"/>
              </a:spcAft>
              <a:defRPr sz="1400">
                <a:solidFill>
                  <a:schemeClr val="tx1"/>
                </a:solidFill>
                <a:latin typeface="Arial Unicode MS" pitchFamily="34" charset="-128"/>
              </a:defRPr>
            </a:lvl8pPr>
            <a:lvl9pPr marL="3886200" indent="-228600" defTabSz="903288" eaLnBrk="0" fontAlgn="base" hangingPunct="0">
              <a:spcBef>
                <a:spcPct val="0"/>
              </a:spcBef>
              <a:spcAft>
                <a:spcPct val="0"/>
              </a:spcAft>
              <a:defRPr sz="1400">
                <a:solidFill>
                  <a:schemeClr val="tx1"/>
                </a:solidFill>
                <a:latin typeface="Arial Unicode MS" pitchFamily="34" charset="-128"/>
              </a:defRPr>
            </a:lvl9pPr>
          </a:lstStyle>
          <a:p>
            <a:pPr algn="r"/>
            <a:fld id="{1A7B16C2-F77E-4E28-91A5-B8AF829DA46F}" type="slidenum">
              <a:rPr lang="en-GB" altLang="cs-CZ" sz="1200">
                <a:latin typeface="Times" pitchFamily="18" charset="0"/>
              </a:rPr>
              <a:pPr algn="r"/>
              <a:t>32</a:t>
            </a:fld>
            <a:endParaRPr lang="en-GB" altLang="cs-CZ" sz="1200">
              <a:latin typeface="Times" pitchFamily="18" charset="0"/>
            </a:endParaRPr>
          </a:p>
        </p:txBody>
      </p:sp>
      <p:sp>
        <p:nvSpPr>
          <p:cNvPr id="92164" name="Rectangle 2"/>
          <p:cNvSpPr>
            <a:spLocks noGrp="1" noRot="1" noChangeAspect="1" noChangeArrowheads="1" noTextEdit="1"/>
          </p:cNvSpPr>
          <p:nvPr>
            <p:ph type="sldImg"/>
          </p:nvPr>
        </p:nvSpPr>
        <p:spPr>
          <a:xfrm>
            <a:off x="388938" y="690563"/>
            <a:ext cx="6078537" cy="3419475"/>
          </a:xfrm>
          <a:ln/>
        </p:spPr>
      </p:sp>
      <p:sp>
        <p:nvSpPr>
          <p:cNvPr id="92165" name="Rectangle 3"/>
          <p:cNvSpPr>
            <a:spLocks noGrp="1" noChangeArrowheads="1"/>
          </p:cNvSpPr>
          <p:nvPr>
            <p:ph type="body" idx="1"/>
          </p:nvPr>
        </p:nvSpPr>
        <p:spPr>
          <a:xfrm>
            <a:off x="913862" y="4343695"/>
            <a:ext cx="5030278" cy="41139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GB" altLang="cs-CZ" sz="900" dirty="0">
                <a:latin typeface="Arial Unicode MS" pitchFamily="34" charset="-128"/>
              </a:rPr>
              <a:t>We need a good idea of what the future may hold so we can be ready for the most likely scenarios.  We know that future is characterised by uncertain, but within that there are a number of </a:t>
            </a:r>
            <a:r>
              <a:rPr lang="en-GB" altLang="cs-CZ" sz="900" u="sng" dirty="0">
                <a:latin typeface="Arial Unicode MS" pitchFamily="34" charset="-128"/>
              </a:rPr>
              <a:t>Enduring Challenges</a:t>
            </a:r>
          </a:p>
          <a:p>
            <a:pPr eaLnBrk="1" hangingPunct="1">
              <a:lnSpc>
                <a:spcPct val="80000"/>
              </a:lnSpc>
            </a:pPr>
            <a:endParaRPr lang="en-GB" altLang="cs-CZ" sz="900" dirty="0">
              <a:latin typeface="Arial Unicode MS" pitchFamily="34" charset="-128"/>
            </a:endParaRPr>
          </a:p>
          <a:p>
            <a:pPr eaLnBrk="1" hangingPunct="1">
              <a:lnSpc>
                <a:spcPct val="80000"/>
              </a:lnSpc>
            </a:pPr>
            <a:r>
              <a:rPr lang="en-GB" altLang="cs-CZ" sz="900" dirty="0">
                <a:latin typeface="Arial Unicode MS" pitchFamily="34" charset="-128"/>
              </a:rPr>
              <a:t>We can expect the enduring challenges to remain </a:t>
            </a:r>
            <a:r>
              <a:rPr lang="en-GB" altLang="cs-CZ" sz="900" dirty="0"/>
              <a:t>–</a:t>
            </a:r>
            <a:r>
              <a:rPr lang="en-GB" altLang="cs-CZ" sz="900" dirty="0">
                <a:latin typeface="Arial Unicode MS" pitchFamily="34" charset="-128"/>
              </a:rPr>
              <a:t> Reality has confirmed the very real threats they pose.  And they may combine with catastrophic effects for our security</a:t>
            </a:r>
          </a:p>
          <a:p>
            <a:pPr eaLnBrk="1" hangingPunct="1">
              <a:lnSpc>
                <a:spcPct val="80000"/>
              </a:lnSpc>
            </a:pPr>
            <a:endParaRPr lang="en-GB" altLang="cs-CZ" sz="900" dirty="0">
              <a:latin typeface="Arial Unicode MS" pitchFamily="34" charset="-128"/>
            </a:endParaRPr>
          </a:p>
          <a:p>
            <a:pPr eaLnBrk="1" hangingPunct="1">
              <a:lnSpc>
                <a:spcPct val="80000"/>
              </a:lnSpc>
            </a:pPr>
            <a:r>
              <a:rPr lang="en-GB" altLang="cs-CZ" sz="900" dirty="0">
                <a:latin typeface="Arial Unicode MS" pitchFamily="34" charset="-128"/>
              </a:rPr>
              <a:t>However, there are also some </a:t>
            </a:r>
            <a:r>
              <a:rPr lang="en-GB" altLang="cs-CZ" sz="900" u="sng" dirty="0">
                <a:latin typeface="Arial Unicode MS" pitchFamily="34" charset="-128"/>
              </a:rPr>
              <a:t>Emerging Challenges:</a:t>
            </a:r>
          </a:p>
          <a:p>
            <a:pPr eaLnBrk="1" hangingPunct="1">
              <a:lnSpc>
                <a:spcPct val="80000"/>
              </a:lnSpc>
            </a:pPr>
            <a:endParaRPr lang="en-GB" altLang="cs-CZ" sz="900" dirty="0">
              <a:latin typeface="Arial Unicode MS" pitchFamily="34" charset="-128"/>
            </a:endParaRPr>
          </a:p>
          <a:p>
            <a:pPr eaLnBrk="1" hangingPunct="1">
              <a:lnSpc>
                <a:spcPct val="80000"/>
              </a:lnSpc>
            </a:pPr>
            <a:r>
              <a:rPr lang="en-GB" altLang="cs-CZ" sz="900" dirty="0">
                <a:latin typeface="Arial Unicode MS" pitchFamily="34" charset="-128"/>
              </a:rPr>
              <a:t>Energy Security: </a:t>
            </a:r>
          </a:p>
          <a:p>
            <a:pPr eaLnBrk="1" hangingPunct="1">
              <a:lnSpc>
                <a:spcPct val="80000"/>
              </a:lnSpc>
              <a:buFontTx/>
              <a:buChar char="•"/>
            </a:pPr>
            <a:r>
              <a:rPr lang="en-GB" altLang="cs-CZ" sz="900" dirty="0">
                <a:latin typeface="Arial Unicode MS" pitchFamily="34" charset="-128"/>
              </a:rPr>
              <a:t>UK net energy importer by 2010. Importing 75% by 2020</a:t>
            </a:r>
          </a:p>
          <a:p>
            <a:pPr eaLnBrk="1" hangingPunct="1">
              <a:lnSpc>
                <a:spcPct val="80000"/>
              </a:lnSpc>
              <a:buFontTx/>
              <a:buChar char="•"/>
            </a:pPr>
            <a:r>
              <a:rPr lang="en-GB" altLang="cs-CZ" sz="900" dirty="0">
                <a:latin typeface="Arial Unicode MS" pitchFamily="34" charset="-128"/>
              </a:rPr>
              <a:t>Global demand to rise 60% by 2030 </a:t>
            </a:r>
          </a:p>
          <a:p>
            <a:pPr eaLnBrk="1" hangingPunct="1">
              <a:lnSpc>
                <a:spcPct val="80000"/>
              </a:lnSpc>
              <a:buFontTx/>
              <a:buChar char="•"/>
            </a:pPr>
            <a:r>
              <a:rPr lang="en-GB" altLang="cs-CZ" sz="900" dirty="0">
                <a:latin typeface="Arial Unicode MS" pitchFamily="34" charset="-128"/>
              </a:rPr>
              <a:t>Reserves of oil and gas concentrated in </a:t>
            </a:r>
            <a:r>
              <a:rPr lang="en-GB" altLang="cs-CZ" sz="900" dirty="0"/>
              <a:t>–</a:t>
            </a:r>
            <a:r>
              <a:rPr lang="en-GB" altLang="cs-CZ" sz="900" dirty="0">
                <a:latin typeface="Arial Unicode MS" pitchFamily="34" charset="-128"/>
              </a:rPr>
              <a:t> or routed through - few areas (often unstable </a:t>
            </a:r>
            <a:r>
              <a:rPr lang="en-GB" altLang="cs-CZ" sz="900" dirty="0" err="1">
                <a:latin typeface="Arial Unicode MS" pitchFamily="34" charset="-128"/>
              </a:rPr>
              <a:t>eg</a:t>
            </a:r>
            <a:r>
              <a:rPr lang="en-GB" altLang="cs-CZ" sz="900" dirty="0">
                <a:latin typeface="Arial Unicode MS" pitchFamily="34" charset="-128"/>
              </a:rPr>
              <a:t>, Saudi 22% of world oil reserves &amp; Iran 11%. Russia 26% world gas)</a:t>
            </a:r>
          </a:p>
          <a:p>
            <a:pPr eaLnBrk="1" hangingPunct="1">
              <a:lnSpc>
                <a:spcPct val="80000"/>
              </a:lnSpc>
              <a:buFontTx/>
              <a:buChar char="•"/>
            </a:pPr>
            <a:r>
              <a:rPr lang="en-GB" altLang="cs-CZ" sz="900" dirty="0">
                <a:latin typeface="Arial Unicode MS" pitchFamily="34" charset="-128"/>
              </a:rPr>
              <a:t>Complicates international relations (</a:t>
            </a:r>
            <a:r>
              <a:rPr lang="en-GB" altLang="cs-CZ" sz="900" dirty="0" err="1">
                <a:latin typeface="Arial Unicode MS" pitchFamily="34" charset="-128"/>
              </a:rPr>
              <a:t>eg</a:t>
            </a:r>
            <a:r>
              <a:rPr lang="en-GB" altLang="cs-CZ" sz="900" dirty="0">
                <a:latin typeface="Arial Unicode MS" pitchFamily="34" charset="-128"/>
              </a:rPr>
              <a:t>, Russia turning gas off to UKR)</a:t>
            </a:r>
          </a:p>
          <a:p>
            <a:pPr eaLnBrk="1" hangingPunct="1">
              <a:lnSpc>
                <a:spcPct val="80000"/>
              </a:lnSpc>
            </a:pPr>
            <a:endParaRPr lang="en-GB" altLang="cs-CZ" sz="900" dirty="0">
              <a:latin typeface="Arial Unicode MS" pitchFamily="34" charset="-128"/>
            </a:endParaRPr>
          </a:p>
          <a:p>
            <a:pPr eaLnBrk="1" hangingPunct="1">
              <a:lnSpc>
                <a:spcPct val="80000"/>
              </a:lnSpc>
            </a:pPr>
            <a:r>
              <a:rPr lang="en-GB" altLang="cs-CZ" sz="900" dirty="0">
                <a:latin typeface="Arial Unicode MS" pitchFamily="34" charset="-128"/>
              </a:rPr>
              <a:t>Resource Pressures and Climate Change:</a:t>
            </a:r>
          </a:p>
          <a:p>
            <a:pPr eaLnBrk="1" hangingPunct="1">
              <a:lnSpc>
                <a:spcPct val="80000"/>
              </a:lnSpc>
              <a:buFontTx/>
              <a:buChar char="•"/>
            </a:pPr>
            <a:r>
              <a:rPr lang="en-GB" altLang="cs-CZ" sz="900" dirty="0">
                <a:latin typeface="Arial Unicode MS" pitchFamily="34" charset="-128"/>
              </a:rPr>
              <a:t>Consumer markets rapidly using up natural resources </a:t>
            </a:r>
            <a:r>
              <a:rPr lang="en-GB" altLang="cs-CZ" sz="900" dirty="0"/>
              <a:t>–</a:t>
            </a:r>
            <a:r>
              <a:rPr lang="en-GB" altLang="cs-CZ" sz="900" dirty="0">
                <a:latin typeface="Arial Unicode MS" pitchFamily="34" charset="-128"/>
              </a:rPr>
              <a:t> zinc, copper</a:t>
            </a:r>
          </a:p>
          <a:p>
            <a:pPr eaLnBrk="1" hangingPunct="1">
              <a:lnSpc>
                <a:spcPct val="80000"/>
              </a:lnSpc>
              <a:buFontTx/>
              <a:buChar char="•"/>
            </a:pPr>
            <a:r>
              <a:rPr lang="en-GB" altLang="cs-CZ" sz="900" dirty="0">
                <a:latin typeface="Arial Unicode MS" pitchFamily="34" charset="-128"/>
              </a:rPr>
              <a:t>Niche resources in some states give them strategic importance </a:t>
            </a:r>
            <a:r>
              <a:rPr lang="en-GB" altLang="cs-CZ" sz="900" dirty="0"/>
              <a:t>–</a:t>
            </a:r>
            <a:r>
              <a:rPr lang="en-GB" altLang="cs-CZ" sz="900" dirty="0">
                <a:latin typeface="Arial Unicode MS" pitchFamily="34" charset="-128"/>
              </a:rPr>
              <a:t> exclusive deals can create tensions and vulnerabilities</a:t>
            </a:r>
          </a:p>
          <a:p>
            <a:pPr eaLnBrk="1" hangingPunct="1">
              <a:lnSpc>
                <a:spcPct val="80000"/>
              </a:lnSpc>
              <a:buFontTx/>
              <a:buChar char="•"/>
            </a:pPr>
            <a:r>
              <a:rPr lang="en-GB" altLang="cs-CZ" sz="900" dirty="0">
                <a:latin typeface="Arial Unicode MS" pitchFamily="34" charset="-128"/>
              </a:rPr>
              <a:t>Climate change  - limit availability of water and arable land </a:t>
            </a:r>
            <a:r>
              <a:rPr lang="en-GB" altLang="cs-CZ" sz="900" dirty="0"/>
              <a:t>–</a:t>
            </a:r>
            <a:r>
              <a:rPr lang="en-GB" altLang="cs-CZ" sz="900" dirty="0">
                <a:latin typeface="Arial Unicode MS" pitchFamily="34" charset="-128"/>
              </a:rPr>
              <a:t> mass migration, violent </a:t>
            </a:r>
            <a:r>
              <a:rPr lang="en-GB" altLang="cs-CZ" sz="900" dirty="0" err="1">
                <a:latin typeface="Arial Unicode MS" pitchFamily="34" charset="-128"/>
              </a:rPr>
              <a:t>competion</a:t>
            </a:r>
            <a:endParaRPr lang="en-GB" altLang="cs-CZ" sz="900" dirty="0">
              <a:latin typeface="Arial Unicode MS" pitchFamily="34" charset="-128"/>
            </a:endParaRPr>
          </a:p>
          <a:p>
            <a:pPr eaLnBrk="1" hangingPunct="1">
              <a:lnSpc>
                <a:spcPct val="80000"/>
              </a:lnSpc>
            </a:pPr>
            <a:endParaRPr lang="en-GB" altLang="cs-CZ" sz="900" dirty="0">
              <a:latin typeface="Arial Unicode MS" pitchFamily="34" charset="-128"/>
            </a:endParaRPr>
          </a:p>
          <a:p>
            <a:pPr eaLnBrk="1" hangingPunct="1">
              <a:lnSpc>
                <a:spcPct val="80000"/>
              </a:lnSpc>
            </a:pPr>
            <a:r>
              <a:rPr lang="en-GB" altLang="cs-CZ" sz="900" dirty="0">
                <a:latin typeface="Arial Unicode MS" pitchFamily="34" charset="-128"/>
              </a:rPr>
              <a:t>Organised Crime: </a:t>
            </a:r>
          </a:p>
          <a:p>
            <a:pPr eaLnBrk="1" hangingPunct="1">
              <a:lnSpc>
                <a:spcPct val="80000"/>
              </a:lnSpc>
              <a:buFontTx/>
              <a:buChar char="•"/>
            </a:pPr>
            <a:r>
              <a:rPr lang="en-GB" altLang="cs-CZ" sz="900" dirty="0">
                <a:latin typeface="Arial Unicode MS" pitchFamily="34" charset="-128"/>
              </a:rPr>
              <a:t>Hand in hand  with terrorism</a:t>
            </a:r>
          </a:p>
          <a:p>
            <a:pPr eaLnBrk="1" hangingPunct="1">
              <a:lnSpc>
                <a:spcPct val="80000"/>
              </a:lnSpc>
              <a:buFontTx/>
              <a:buChar char="•"/>
            </a:pPr>
            <a:r>
              <a:rPr lang="en-GB" altLang="cs-CZ" sz="900" dirty="0">
                <a:latin typeface="Arial Unicode MS" pitchFamily="34" charset="-128"/>
              </a:rPr>
              <a:t>Helps sustain conflicts</a:t>
            </a:r>
          </a:p>
          <a:p>
            <a:pPr eaLnBrk="1" hangingPunct="1">
              <a:lnSpc>
                <a:spcPct val="80000"/>
              </a:lnSpc>
              <a:buFontTx/>
              <a:buChar char="•"/>
            </a:pPr>
            <a:r>
              <a:rPr lang="en-GB" altLang="cs-CZ" sz="900" dirty="0">
                <a:latin typeface="Arial Unicode MS" pitchFamily="34" charset="-128"/>
              </a:rPr>
              <a:t>Restricts economic development</a:t>
            </a:r>
          </a:p>
          <a:p>
            <a:pPr eaLnBrk="1" hangingPunct="1">
              <a:lnSpc>
                <a:spcPct val="80000"/>
              </a:lnSpc>
            </a:pPr>
            <a:endParaRPr lang="en-GB" altLang="cs-CZ" sz="900" dirty="0">
              <a:latin typeface="Arial Unicode MS" pitchFamily="34" charset="-128"/>
            </a:endParaRPr>
          </a:p>
          <a:p>
            <a:pPr eaLnBrk="1" hangingPunct="1">
              <a:lnSpc>
                <a:spcPct val="80000"/>
              </a:lnSpc>
            </a:pPr>
            <a:r>
              <a:rPr lang="en-GB" altLang="cs-CZ" sz="900" dirty="0">
                <a:latin typeface="Arial Unicode MS" pitchFamily="34" charset="-128"/>
              </a:rPr>
              <a:t>Population movement: </a:t>
            </a:r>
          </a:p>
          <a:p>
            <a:pPr eaLnBrk="1" hangingPunct="1">
              <a:lnSpc>
                <a:spcPct val="80000"/>
              </a:lnSpc>
              <a:buFontTx/>
              <a:buChar char="•"/>
            </a:pPr>
            <a:r>
              <a:rPr lang="en-GB" altLang="cs-CZ" sz="900" dirty="0">
                <a:latin typeface="Arial Unicode MS" pitchFamily="34" charset="-128"/>
              </a:rPr>
              <a:t>Easier to travel </a:t>
            </a:r>
          </a:p>
          <a:p>
            <a:pPr eaLnBrk="1" hangingPunct="1">
              <a:lnSpc>
                <a:spcPct val="80000"/>
              </a:lnSpc>
              <a:buFontTx/>
              <a:buChar char="•"/>
            </a:pPr>
            <a:r>
              <a:rPr lang="en-GB" altLang="cs-CZ" sz="900" dirty="0">
                <a:latin typeface="Arial Unicode MS" pitchFamily="34" charset="-128"/>
              </a:rPr>
              <a:t>Diaspora communities </a:t>
            </a:r>
            <a:r>
              <a:rPr lang="en-GB" altLang="cs-CZ" sz="900" dirty="0"/>
              <a:t>–</a:t>
            </a:r>
            <a:r>
              <a:rPr lang="en-GB" altLang="cs-CZ" sz="900" dirty="0">
                <a:latin typeface="Arial Unicode MS" pitchFamily="34" charset="-128"/>
              </a:rPr>
              <a:t> identify with ideas not countries</a:t>
            </a:r>
          </a:p>
          <a:p>
            <a:pPr eaLnBrk="1" hangingPunct="1">
              <a:lnSpc>
                <a:spcPct val="80000"/>
              </a:lnSpc>
            </a:pPr>
            <a:endParaRPr lang="en-GB" altLang="cs-CZ" sz="900" dirty="0">
              <a:latin typeface="Arial Unicode MS" pitchFamily="34" charset="-128"/>
            </a:endParaRPr>
          </a:p>
          <a:p>
            <a:pPr eaLnBrk="1" hangingPunct="1">
              <a:lnSpc>
                <a:spcPct val="80000"/>
              </a:lnSpc>
            </a:pPr>
            <a:r>
              <a:rPr lang="en-GB" altLang="cs-CZ" sz="900" dirty="0">
                <a:latin typeface="Arial Unicode MS" pitchFamily="34" charset="-128"/>
              </a:rPr>
              <a:t>Infectious disease.  </a:t>
            </a:r>
          </a:p>
          <a:p>
            <a:pPr eaLnBrk="1" hangingPunct="1">
              <a:lnSpc>
                <a:spcPct val="80000"/>
              </a:lnSpc>
            </a:pPr>
            <a:endParaRPr lang="en-GB" altLang="cs-CZ" sz="900" dirty="0">
              <a:latin typeface="Arial Unicode MS" pitchFamily="34" charset="-128"/>
            </a:endParaRPr>
          </a:p>
        </p:txBody>
      </p:sp>
    </p:spTree>
    <p:extLst>
      <p:ext uri="{BB962C8B-B14F-4D97-AF65-F5344CB8AC3E}">
        <p14:creationId xmlns:p14="http://schemas.microsoft.com/office/powerpoint/2010/main" val="2332529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C4DF322-CD6B-4664-9498-6F6950084EB6}" type="slidenum">
              <a:rPr lang="cs-CZ" altLang="cs-CZ" smtClean="0">
                <a:solidFill>
                  <a:prstClr val="black"/>
                </a:solidFill>
              </a:rPr>
              <a:pPr eaLnBrk="1" hangingPunct="1">
                <a:spcBef>
                  <a:spcPct val="0"/>
                </a:spcBef>
              </a:pPr>
              <a:t>39</a:t>
            </a:fld>
            <a:endParaRPr lang="cs-CZ" altLang="cs-CZ">
              <a:solidFill>
                <a:prstClr val="black"/>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cs-CZ" altLang="cs-CZ" sz="1400" b="1" dirty="0"/>
              <a:t>Schopnosti ozbrojených sil vyjadřují jejich kvalitu i použitelnost. </a:t>
            </a:r>
            <a:r>
              <a:rPr lang="cs-CZ" altLang="cs-CZ" sz="1400" dirty="0"/>
              <a:t>Mají umožnit efektivně eliminovat bezpečnostní hrozby a rizika v budoucích krizových situacích a válečných konfliktech při kolektivní i individuální obraně.</a:t>
            </a:r>
            <a:r>
              <a:rPr lang="cs-CZ" altLang="cs-CZ" sz="1400" b="1" dirty="0"/>
              <a:t> Schopnosti ozbrojených sil ČR jsou reálně tvořeny především připravenými osobami, dále odpovídající organizační strukturou, v neposlední řadě kvalitou výzbroje a úrovní všestranného zabezpečení. </a:t>
            </a:r>
          </a:p>
          <a:p>
            <a:pPr algn="just" eaLnBrk="1" hangingPunct="1"/>
            <a:r>
              <a:rPr lang="cs-CZ" altLang="cs-CZ" sz="1400" dirty="0"/>
              <a:t>Obrázek ukazuje, že schopnost vychází z celkové koncepce použití sil (může to být třeba i  Vojenská strategie státu), z konkrétních doktrín a stojí zejména na třech pilířích:</a:t>
            </a:r>
            <a:r>
              <a:rPr lang="cs-CZ" altLang="cs-CZ" sz="1400" b="1" dirty="0"/>
              <a:t> lidských zdrojích, jejich vybavení a výzbroji a na organizaci.</a:t>
            </a:r>
          </a:p>
          <a:p>
            <a:pPr eaLnBrk="1" hangingPunct="1"/>
            <a:endParaRPr lang="cs-CZ" altLang="cs-CZ" dirty="0"/>
          </a:p>
        </p:txBody>
      </p:sp>
    </p:spTree>
    <p:extLst>
      <p:ext uri="{BB962C8B-B14F-4D97-AF65-F5344CB8AC3E}">
        <p14:creationId xmlns:p14="http://schemas.microsoft.com/office/powerpoint/2010/main" val="1940538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4F69B08F-C4B7-4586-AE87-CA9A7F1D92D6}" type="slidenum">
              <a:rPr lang="cs-CZ" smtClean="0"/>
              <a:t>42</a:t>
            </a:fld>
            <a:endParaRPr lang="cs-CZ"/>
          </a:p>
        </p:txBody>
      </p:sp>
    </p:spTree>
    <p:extLst>
      <p:ext uri="{BB962C8B-B14F-4D97-AF65-F5344CB8AC3E}">
        <p14:creationId xmlns:p14="http://schemas.microsoft.com/office/powerpoint/2010/main" val="1462286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4F69B08F-C4B7-4586-AE87-CA9A7F1D92D6}" type="slidenum">
              <a:rPr lang="cs-CZ" smtClean="0"/>
              <a:t>6</a:t>
            </a:fld>
            <a:endParaRPr lang="cs-CZ"/>
          </a:p>
        </p:txBody>
      </p:sp>
    </p:spTree>
    <p:extLst>
      <p:ext uri="{BB962C8B-B14F-4D97-AF65-F5344CB8AC3E}">
        <p14:creationId xmlns:p14="http://schemas.microsoft.com/office/powerpoint/2010/main" val="3019696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b="0" i="0" u="none" strike="noStrike" kern="1200" baseline="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155D8DD7-48EE-4FC2-BB26-85900B213AB8}" type="slidenum">
              <a:rPr lang="cs-CZ" smtClean="0"/>
              <a:t>9</a:t>
            </a:fld>
            <a:endParaRPr lang="cs-CZ"/>
          </a:p>
        </p:txBody>
      </p:sp>
    </p:spTree>
    <p:extLst>
      <p:ext uri="{BB962C8B-B14F-4D97-AF65-F5344CB8AC3E}">
        <p14:creationId xmlns:p14="http://schemas.microsoft.com/office/powerpoint/2010/main" val="3231445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400" kern="1200" dirty="0">
                <a:solidFill>
                  <a:schemeClr val="tx1"/>
                </a:solidFill>
                <a:effectLst/>
                <a:latin typeface="+mn-lt"/>
                <a:ea typeface="+mn-ea"/>
                <a:cs typeface="+mn-cs"/>
              </a:rPr>
              <a:t>Existence nejistoty v procesu plánování rozvoje OS je spojena s omezenou schopností predikovat vznik budoucích konfliktů, jejich charakter a způsob jejich řešení.  Obtížně se vymezuji cílové stavy obranné politiky a politické zadání pro ozbrojené síly. Omezená je schopnost identifikovat budoucí potřeby zajišťování obrany a požadavky na rozvoj schopností OS. Nejednoznačné je zdůvodnění struktury OS, jejich rozsah a modernizace.</a:t>
            </a:r>
          </a:p>
          <a:p>
            <a:endParaRPr lang="cs-CZ" dirty="0"/>
          </a:p>
        </p:txBody>
      </p:sp>
      <p:sp>
        <p:nvSpPr>
          <p:cNvPr id="4" name="Zástupný symbol pro číslo snímku 3"/>
          <p:cNvSpPr>
            <a:spLocks noGrp="1"/>
          </p:cNvSpPr>
          <p:nvPr>
            <p:ph type="sldNum" sz="quarter" idx="10"/>
          </p:nvPr>
        </p:nvSpPr>
        <p:spPr/>
        <p:txBody>
          <a:bodyPr/>
          <a:lstStyle/>
          <a:p>
            <a:fld id="{155D8DD7-48EE-4FC2-BB26-85900B213AB8}" type="slidenum">
              <a:rPr lang="cs-CZ" smtClean="0"/>
              <a:t>12</a:t>
            </a:fld>
            <a:endParaRPr lang="cs-CZ"/>
          </a:p>
        </p:txBody>
      </p:sp>
    </p:spTree>
    <p:extLst>
      <p:ext uri="{BB962C8B-B14F-4D97-AF65-F5344CB8AC3E}">
        <p14:creationId xmlns:p14="http://schemas.microsoft.com/office/powerpoint/2010/main" val="3172379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4F69B08F-C4B7-4586-AE87-CA9A7F1D92D6}" type="slidenum">
              <a:rPr lang="cs-CZ" smtClean="0"/>
              <a:t>25</a:t>
            </a:fld>
            <a:endParaRPr lang="cs-CZ"/>
          </a:p>
        </p:txBody>
      </p:sp>
    </p:spTree>
    <p:extLst>
      <p:ext uri="{BB962C8B-B14F-4D97-AF65-F5344CB8AC3E}">
        <p14:creationId xmlns:p14="http://schemas.microsoft.com/office/powerpoint/2010/main" val="2615069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4F69B08F-C4B7-4586-AE87-CA9A7F1D92D6}" type="slidenum">
              <a:rPr lang="cs-CZ" smtClean="0"/>
              <a:t>27</a:t>
            </a:fld>
            <a:endParaRPr lang="cs-CZ"/>
          </a:p>
        </p:txBody>
      </p:sp>
    </p:spTree>
    <p:extLst>
      <p:ext uri="{BB962C8B-B14F-4D97-AF65-F5344CB8AC3E}">
        <p14:creationId xmlns:p14="http://schemas.microsoft.com/office/powerpoint/2010/main" val="541329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5D8DD7-48EE-4FC2-BB26-85900B213AB8}"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743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1400">
                <a:solidFill>
                  <a:schemeClr val="tx1"/>
                </a:solidFill>
                <a:latin typeface="Arial Unicode MS" pitchFamily="34" charset="-128"/>
              </a:defRPr>
            </a:lvl1pPr>
            <a:lvl2pPr marL="742950" indent="-285750" defTabSz="903288">
              <a:defRPr sz="1400">
                <a:solidFill>
                  <a:schemeClr val="tx1"/>
                </a:solidFill>
                <a:latin typeface="Arial Unicode MS" pitchFamily="34" charset="-128"/>
              </a:defRPr>
            </a:lvl2pPr>
            <a:lvl3pPr marL="1143000" indent="-228600" defTabSz="903288">
              <a:defRPr sz="1400">
                <a:solidFill>
                  <a:schemeClr val="tx1"/>
                </a:solidFill>
                <a:latin typeface="Arial Unicode MS" pitchFamily="34" charset="-128"/>
              </a:defRPr>
            </a:lvl3pPr>
            <a:lvl4pPr marL="1600200" indent="-228600" defTabSz="903288">
              <a:defRPr sz="1400">
                <a:solidFill>
                  <a:schemeClr val="tx1"/>
                </a:solidFill>
                <a:latin typeface="Arial Unicode MS" pitchFamily="34" charset="-128"/>
              </a:defRPr>
            </a:lvl4pPr>
            <a:lvl5pPr marL="2057400" indent="-228600" defTabSz="903288">
              <a:defRPr sz="1400">
                <a:solidFill>
                  <a:schemeClr val="tx1"/>
                </a:solidFill>
                <a:latin typeface="Arial Unicode MS" pitchFamily="34" charset="-128"/>
              </a:defRPr>
            </a:lvl5pPr>
            <a:lvl6pPr marL="2514600" indent="-228600" defTabSz="903288" eaLnBrk="0" fontAlgn="base" hangingPunct="0">
              <a:spcBef>
                <a:spcPct val="0"/>
              </a:spcBef>
              <a:spcAft>
                <a:spcPct val="0"/>
              </a:spcAft>
              <a:defRPr sz="1400">
                <a:solidFill>
                  <a:schemeClr val="tx1"/>
                </a:solidFill>
                <a:latin typeface="Arial Unicode MS" pitchFamily="34" charset="-128"/>
              </a:defRPr>
            </a:lvl6pPr>
            <a:lvl7pPr marL="2971800" indent="-228600" defTabSz="903288" eaLnBrk="0" fontAlgn="base" hangingPunct="0">
              <a:spcBef>
                <a:spcPct val="0"/>
              </a:spcBef>
              <a:spcAft>
                <a:spcPct val="0"/>
              </a:spcAft>
              <a:defRPr sz="1400">
                <a:solidFill>
                  <a:schemeClr val="tx1"/>
                </a:solidFill>
                <a:latin typeface="Arial Unicode MS" pitchFamily="34" charset="-128"/>
              </a:defRPr>
            </a:lvl7pPr>
            <a:lvl8pPr marL="3429000" indent="-228600" defTabSz="903288" eaLnBrk="0" fontAlgn="base" hangingPunct="0">
              <a:spcBef>
                <a:spcPct val="0"/>
              </a:spcBef>
              <a:spcAft>
                <a:spcPct val="0"/>
              </a:spcAft>
              <a:defRPr sz="1400">
                <a:solidFill>
                  <a:schemeClr val="tx1"/>
                </a:solidFill>
                <a:latin typeface="Arial Unicode MS" pitchFamily="34" charset="-128"/>
              </a:defRPr>
            </a:lvl8pPr>
            <a:lvl9pPr marL="3886200" indent="-228600" defTabSz="903288" eaLnBrk="0" fontAlgn="base" hangingPunct="0">
              <a:spcBef>
                <a:spcPct val="0"/>
              </a:spcBef>
              <a:spcAft>
                <a:spcPct val="0"/>
              </a:spcAft>
              <a:defRPr sz="1400">
                <a:solidFill>
                  <a:schemeClr val="tx1"/>
                </a:solidFill>
                <a:latin typeface="Arial Unicode MS" pitchFamily="34" charset="-128"/>
              </a:defRPr>
            </a:lvl9pPr>
          </a:lstStyle>
          <a:p>
            <a:fld id="{2E166C4A-E3A4-4A90-8376-0F04DC71A462}" type="slidenum">
              <a:rPr lang="en-GB" altLang="cs-CZ" sz="1200" smtClean="0">
                <a:latin typeface="Times" pitchFamily="18" charset="0"/>
              </a:rPr>
              <a:pPr/>
              <a:t>30</a:t>
            </a:fld>
            <a:endParaRPr lang="en-GB" altLang="cs-CZ" sz="1200">
              <a:latin typeface="Times" pitchFamily="18" charset="0"/>
            </a:endParaRPr>
          </a:p>
        </p:txBody>
      </p:sp>
      <p:sp>
        <p:nvSpPr>
          <p:cNvPr id="93187" name="Rectangle 7"/>
          <p:cNvSpPr txBox="1">
            <a:spLocks noGrp="1" noChangeArrowheads="1"/>
          </p:cNvSpPr>
          <p:nvPr/>
        </p:nvSpPr>
        <p:spPr bwMode="auto">
          <a:xfrm>
            <a:off x="3885122" y="8685917"/>
            <a:ext cx="2971261" cy="456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24" tIns="45162" rIns="90324" bIns="45162" anchor="b"/>
          <a:lstStyle>
            <a:lvl1pPr defTabSz="903288">
              <a:defRPr sz="1400">
                <a:solidFill>
                  <a:schemeClr val="tx1"/>
                </a:solidFill>
                <a:latin typeface="Arial Unicode MS" pitchFamily="34" charset="-128"/>
              </a:defRPr>
            </a:lvl1pPr>
            <a:lvl2pPr marL="742950" indent="-285750" defTabSz="903288">
              <a:defRPr sz="1400">
                <a:solidFill>
                  <a:schemeClr val="tx1"/>
                </a:solidFill>
                <a:latin typeface="Arial Unicode MS" pitchFamily="34" charset="-128"/>
              </a:defRPr>
            </a:lvl2pPr>
            <a:lvl3pPr marL="1143000" indent="-228600" defTabSz="903288">
              <a:defRPr sz="1400">
                <a:solidFill>
                  <a:schemeClr val="tx1"/>
                </a:solidFill>
                <a:latin typeface="Arial Unicode MS" pitchFamily="34" charset="-128"/>
              </a:defRPr>
            </a:lvl3pPr>
            <a:lvl4pPr marL="1600200" indent="-228600" defTabSz="903288">
              <a:defRPr sz="1400">
                <a:solidFill>
                  <a:schemeClr val="tx1"/>
                </a:solidFill>
                <a:latin typeface="Arial Unicode MS" pitchFamily="34" charset="-128"/>
              </a:defRPr>
            </a:lvl4pPr>
            <a:lvl5pPr marL="2057400" indent="-228600" defTabSz="903288">
              <a:defRPr sz="1400">
                <a:solidFill>
                  <a:schemeClr val="tx1"/>
                </a:solidFill>
                <a:latin typeface="Arial Unicode MS" pitchFamily="34" charset="-128"/>
              </a:defRPr>
            </a:lvl5pPr>
            <a:lvl6pPr marL="2514600" indent="-228600" defTabSz="903288" eaLnBrk="0" fontAlgn="base" hangingPunct="0">
              <a:spcBef>
                <a:spcPct val="0"/>
              </a:spcBef>
              <a:spcAft>
                <a:spcPct val="0"/>
              </a:spcAft>
              <a:defRPr sz="1400">
                <a:solidFill>
                  <a:schemeClr val="tx1"/>
                </a:solidFill>
                <a:latin typeface="Arial Unicode MS" pitchFamily="34" charset="-128"/>
              </a:defRPr>
            </a:lvl6pPr>
            <a:lvl7pPr marL="2971800" indent="-228600" defTabSz="903288" eaLnBrk="0" fontAlgn="base" hangingPunct="0">
              <a:spcBef>
                <a:spcPct val="0"/>
              </a:spcBef>
              <a:spcAft>
                <a:spcPct val="0"/>
              </a:spcAft>
              <a:defRPr sz="1400">
                <a:solidFill>
                  <a:schemeClr val="tx1"/>
                </a:solidFill>
                <a:latin typeface="Arial Unicode MS" pitchFamily="34" charset="-128"/>
              </a:defRPr>
            </a:lvl7pPr>
            <a:lvl8pPr marL="3429000" indent="-228600" defTabSz="903288" eaLnBrk="0" fontAlgn="base" hangingPunct="0">
              <a:spcBef>
                <a:spcPct val="0"/>
              </a:spcBef>
              <a:spcAft>
                <a:spcPct val="0"/>
              </a:spcAft>
              <a:defRPr sz="1400">
                <a:solidFill>
                  <a:schemeClr val="tx1"/>
                </a:solidFill>
                <a:latin typeface="Arial Unicode MS" pitchFamily="34" charset="-128"/>
              </a:defRPr>
            </a:lvl8pPr>
            <a:lvl9pPr marL="3886200" indent="-228600" defTabSz="903288" eaLnBrk="0" fontAlgn="base" hangingPunct="0">
              <a:spcBef>
                <a:spcPct val="0"/>
              </a:spcBef>
              <a:spcAft>
                <a:spcPct val="0"/>
              </a:spcAft>
              <a:defRPr sz="1400">
                <a:solidFill>
                  <a:schemeClr val="tx1"/>
                </a:solidFill>
                <a:latin typeface="Arial Unicode MS" pitchFamily="34" charset="-128"/>
              </a:defRPr>
            </a:lvl9pPr>
          </a:lstStyle>
          <a:p>
            <a:pPr algn="r"/>
            <a:fld id="{BE1F8FA8-731D-4173-B006-EC39A9D5B0FE}" type="slidenum">
              <a:rPr lang="en-GB" altLang="cs-CZ" sz="1200">
                <a:latin typeface="Times" pitchFamily="18" charset="0"/>
              </a:rPr>
              <a:pPr algn="r"/>
              <a:t>30</a:t>
            </a:fld>
            <a:endParaRPr lang="en-GB" altLang="cs-CZ" sz="1200">
              <a:latin typeface="Times" pitchFamily="18" charset="0"/>
            </a:endParaRPr>
          </a:p>
        </p:txBody>
      </p:sp>
      <p:sp>
        <p:nvSpPr>
          <p:cNvPr id="93188" name="Rectangle 2"/>
          <p:cNvSpPr>
            <a:spLocks noGrp="1" noRot="1" noChangeAspect="1" noChangeArrowheads="1" noTextEdit="1"/>
          </p:cNvSpPr>
          <p:nvPr>
            <p:ph type="sldImg"/>
          </p:nvPr>
        </p:nvSpPr>
        <p:spPr>
          <a:ln/>
        </p:spPr>
      </p:sp>
      <p:sp>
        <p:nvSpPr>
          <p:cNvPr id="931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a:latin typeface="Arial Unicode MS" pitchFamily="34" charset="-128"/>
                <a:ea typeface="Arial Unicode MS" pitchFamily="34" charset="-128"/>
                <a:cs typeface="Arial Unicode MS" pitchFamily="34" charset="-128"/>
              </a:rPr>
              <a:t>So what are the implications of these challenges?</a:t>
            </a:r>
          </a:p>
          <a:p>
            <a:pPr eaLnBrk="1" hangingPunct="1"/>
            <a:endParaRPr lang="en-US" altLang="cs-CZ">
              <a:latin typeface="Arial Unicode MS" pitchFamily="34" charset="-128"/>
              <a:ea typeface="Arial Unicode MS" pitchFamily="34" charset="-128"/>
              <a:cs typeface="Arial Unicode MS" pitchFamily="34" charset="-128"/>
            </a:endParaRPr>
          </a:p>
          <a:p>
            <a:pPr eaLnBrk="1" hangingPunct="1"/>
            <a:r>
              <a:rPr lang="en-US" altLang="cs-CZ">
                <a:latin typeface="Arial Unicode MS" pitchFamily="34" charset="-128"/>
                <a:ea typeface="Arial Unicode MS" pitchFamily="34" charset="-128"/>
                <a:cs typeface="Arial Unicode MS" pitchFamily="34" charset="-128"/>
              </a:rPr>
              <a:t>***Read Slide***</a:t>
            </a:r>
          </a:p>
        </p:txBody>
      </p:sp>
    </p:spTree>
    <p:extLst>
      <p:ext uri="{BB962C8B-B14F-4D97-AF65-F5344CB8AC3E}">
        <p14:creationId xmlns:p14="http://schemas.microsoft.com/office/powerpoint/2010/main" val="3891443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400" dirty="0"/>
              <a:t>Současné bezpečnostní prostředí je ve vojenské terminologii charakterizováno zkratkou VUCA, vyjadřující jeho nestabilitu, proměnlivost, s tím související nejistotu, komplexnost a vzájemnou provázanost jevů, nejednoznačnost.</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Mezi hlavní determinanty bezpečnostního prostředí patří politika, ekonomika, sociální oblast a demografie, technologie, právo a životní prostředí.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Bezpečnostní prostředí je spojeno s hrozbami ohrožující bezpečnostní zájmy státu a přináší i příležitosti pro její zajišťování. Bezpečnostní prostředí ovlivňuje použití a rozvoj OS. </a:t>
            </a:r>
          </a:p>
          <a:p>
            <a:endParaRPr lang="cs-CZ" sz="1400" dirty="0"/>
          </a:p>
          <a:p>
            <a:endParaRPr lang="cs-CZ" sz="1400" dirty="0"/>
          </a:p>
        </p:txBody>
      </p:sp>
      <p:sp>
        <p:nvSpPr>
          <p:cNvPr id="4" name="Zástupný symbol pro číslo snímku 3"/>
          <p:cNvSpPr>
            <a:spLocks noGrp="1"/>
          </p:cNvSpPr>
          <p:nvPr>
            <p:ph type="sldNum" sz="quarter" idx="10"/>
          </p:nvPr>
        </p:nvSpPr>
        <p:spPr/>
        <p:txBody>
          <a:bodyPr/>
          <a:lstStyle/>
          <a:p>
            <a:fld id="{155D8DD7-48EE-4FC2-BB26-85900B213AB8}" type="slidenum">
              <a:rPr lang="cs-CZ" smtClean="0"/>
              <a:t>31</a:t>
            </a:fld>
            <a:endParaRPr lang="cs-CZ"/>
          </a:p>
        </p:txBody>
      </p:sp>
    </p:spTree>
    <p:extLst>
      <p:ext uri="{BB962C8B-B14F-4D97-AF65-F5344CB8AC3E}">
        <p14:creationId xmlns:p14="http://schemas.microsoft.com/office/powerpoint/2010/main" val="290624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cs-CZ"/>
              <a:t>Kliknutím lze upravit styl.</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7" name="Date Placeholder 6"/>
          <p:cNvSpPr>
            <a:spLocks noGrp="1"/>
          </p:cNvSpPr>
          <p:nvPr>
            <p:ph type="dt" sz="half" idx="10"/>
          </p:nvPr>
        </p:nvSpPr>
        <p:spPr/>
        <p:txBody>
          <a:bodyPr/>
          <a:lstStyle/>
          <a:p>
            <a:fld id="{BADC2A2F-1920-4D1C-BA95-86669873E76E}" type="datetimeFigureOut">
              <a:rPr lang="cs-CZ" smtClean="0"/>
              <a:t>08.10.2024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86641880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ADC2A2F-1920-4D1C-BA95-86669873E76E}" type="datetimeFigureOut">
              <a:rPr lang="cs-CZ" smtClean="0"/>
              <a:t>08.10.2024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3813388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ADC2A2F-1920-4D1C-BA95-86669873E76E}" type="datetimeFigureOut">
              <a:rPr lang="cs-CZ" smtClean="0"/>
              <a:t>08.10.2024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2667106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6"/>
            <a:ext cx="10363200" cy="1470025"/>
          </a:xfrm>
        </p:spPr>
        <p:txBody>
          <a:bodyPr/>
          <a:lstStyle/>
          <a:p>
            <a:r>
              <a:rPr lang="cs-CZ"/>
              <a:t>Kliknutím lze upravit styl.</a:t>
            </a:r>
          </a:p>
        </p:txBody>
      </p:sp>
      <p:sp>
        <p:nvSpPr>
          <p:cNvPr id="3" name="Podnadpis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709C39E9-1122-4938-944A-97E9FBED2441}" type="datetimeFigureOut">
              <a:rPr lang="cs-CZ" smtClean="0"/>
              <a:t>08.10.2024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1517559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709C39E9-1122-4938-944A-97E9FBED2441}" type="datetimeFigureOut">
              <a:rPr lang="cs-CZ" smtClean="0"/>
              <a:t>08.10.2024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3920694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1"/>
            <a:ext cx="103632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709C39E9-1122-4938-944A-97E9FBED2441}" type="datetimeFigureOut">
              <a:rPr lang="cs-CZ" smtClean="0"/>
              <a:t>08.10.2024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3353342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709C39E9-1122-4938-944A-97E9FBED2441}" type="datetimeFigureOut">
              <a:rPr lang="cs-CZ" smtClean="0"/>
              <a:t>08.10.2024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786693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709C39E9-1122-4938-944A-97E9FBED2441}" type="datetimeFigureOut">
              <a:rPr lang="cs-CZ" smtClean="0"/>
              <a:t>08.10.2024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3706145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709C39E9-1122-4938-944A-97E9FBED2441}" type="datetimeFigureOut">
              <a:rPr lang="cs-CZ" smtClean="0"/>
              <a:t>08.10.2024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684480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709C39E9-1122-4938-944A-97E9FBED2441}" type="datetimeFigureOut">
              <a:rPr lang="cs-CZ" smtClean="0"/>
              <a:t>08.10.2024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2005257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273050"/>
            <a:ext cx="4011084"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709C39E9-1122-4938-944A-97E9FBED2441}" type="datetimeFigureOut">
              <a:rPr lang="cs-CZ" smtClean="0"/>
              <a:t>08.10.2024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2673114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BADC2A2F-1920-4D1C-BA95-86669873E76E}" type="datetimeFigureOut">
              <a:rPr lang="cs-CZ" smtClean="0"/>
              <a:t>08.10.2024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29499446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709C39E9-1122-4938-944A-97E9FBED2441}" type="datetimeFigureOut">
              <a:rPr lang="cs-CZ" smtClean="0"/>
              <a:t>08.10.2024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2055504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709C39E9-1122-4938-944A-97E9FBED2441}" type="datetimeFigureOut">
              <a:rPr lang="cs-CZ" smtClean="0"/>
              <a:t>08.10.2024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1795882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39200" y="274639"/>
            <a:ext cx="27432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09600" y="274639"/>
            <a:ext cx="80264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709C39E9-1122-4938-944A-97E9FBED2441}" type="datetimeFigureOut">
              <a:rPr lang="cs-CZ" smtClean="0"/>
              <a:t>08.10.2024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DADE96C-46D8-4C61-9166-54E419792538}" type="slidenum">
              <a:rPr lang="cs-CZ" smtClean="0"/>
              <a:t>‹#›</a:t>
            </a:fld>
            <a:endParaRPr lang="cs-CZ"/>
          </a:p>
        </p:txBody>
      </p:sp>
    </p:spTree>
    <p:extLst>
      <p:ext uri="{BB962C8B-B14F-4D97-AF65-F5344CB8AC3E}">
        <p14:creationId xmlns:p14="http://schemas.microsoft.com/office/powerpoint/2010/main" val="20337037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endParaRPr lang="en-US" dirty="0"/>
          </a:p>
        </p:txBody>
      </p:sp>
      <p:sp>
        <p:nvSpPr>
          <p:cNvPr id="4" name="Date Placeholder 3"/>
          <p:cNvSpPr>
            <a:spLocks noGrp="1"/>
          </p:cNvSpPr>
          <p:nvPr>
            <p:ph type="dt" sz="half" idx="10"/>
          </p:nvPr>
        </p:nvSpPr>
        <p:spPr/>
        <p:txBody>
          <a:bodyPr/>
          <a:lstStyle/>
          <a:p>
            <a:r>
              <a:rPr lang="cs-CZ">
                <a:solidFill>
                  <a:prstClr val="white"/>
                </a:solidFill>
              </a:rPr>
              <a:t>Volitelná poznámka uživatele</a:t>
            </a:r>
          </a:p>
        </p:txBody>
      </p:sp>
      <p:sp>
        <p:nvSpPr>
          <p:cNvPr id="5" name="Footer Placeholder 4"/>
          <p:cNvSpPr>
            <a:spLocks noGrp="1"/>
          </p:cNvSpPr>
          <p:nvPr>
            <p:ph type="ftr" sz="quarter" idx="11"/>
          </p:nvPr>
        </p:nvSpPr>
        <p:spPr/>
        <p:txBody>
          <a:bodyPr/>
          <a:lstStyle/>
          <a:p>
            <a:r>
              <a:rPr lang="cs-CZ">
                <a:solidFill>
                  <a:prstClr val="black">
                    <a:tint val="75000"/>
                  </a:prstClr>
                </a:solidFill>
              </a:rPr>
              <a:t>titul, jméno,příjmení, funkce</a:t>
            </a:r>
          </a:p>
        </p:txBody>
      </p:sp>
      <p:sp>
        <p:nvSpPr>
          <p:cNvPr id="6" name="Slide Number Placeholder 5"/>
          <p:cNvSpPr>
            <a:spLocks noGrp="1"/>
          </p:cNvSpPr>
          <p:nvPr>
            <p:ph type="sldNum" sz="quarter" idx="12"/>
          </p:nvPr>
        </p:nvSpPr>
        <p:spPr/>
        <p:txBody>
          <a:bodyPr/>
          <a:lstStyle/>
          <a:p>
            <a:fld id="{6CC1CEFE-0697-40EA-844D-0E7AF73A01E7}"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7596465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r>
              <a:rPr lang="cs-CZ">
                <a:solidFill>
                  <a:prstClr val="white"/>
                </a:solidFill>
              </a:rPr>
              <a:t>Volitelná poznámka uživatele</a:t>
            </a:r>
          </a:p>
        </p:txBody>
      </p:sp>
      <p:sp>
        <p:nvSpPr>
          <p:cNvPr id="5" name="Footer Placeholder 4"/>
          <p:cNvSpPr>
            <a:spLocks noGrp="1"/>
          </p:cNvSpPr>
          <p:nvPr>
            <p:ph type="ftr" sz="quarter" idx="11"/>
          </p:nvPr>
        </p:nvSpPr>
        <p:spPr/>
        <p:txBody>
          <a:bodyPr/>
          <a:lstStyle/>
          <a:p>
            <a:r>
              <a:rPr lang="cs-CZ">
                <a:solidFill>
                  <a:prstClr val="black">
                    <a:tint val="75000"/>
                  </a:prstClr>
                </a:solidFill>
              </a:rPr>
              <a:t>titul, jméno,příjmení, funkce</a:t>
            </a:r>
          </a:p>
        </p:txBody>
      </p:sp>
      <p:sp>
        <p:nvSpPr>
          <p:cNvPr id="6" name="Slide Number Placeholder 5"/>
          <p:cNvSpPr>
            <a:spLocks noGrp="1"/>
          </p:cNvSpPr>
          <p:nvPr>
            <p:ph type="sldNum" sz="quarter" idx="12"/>
          </p:nvPr>
        </p:nvSpPr>
        <p:spPr/>
        <p:txBody>
          <a:bodyPr/>
          <a:lstStyle/>
          <a:p>
            <a:fld id="{6CC1CEFE-0697-40EA-844D-0E7AF73A01E7}"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2452931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831851" y="1130061"/>
            <a:ext cx="10515600" cy="3432416"/>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r>
              <a:rPr lang="cs-CZ">
                <a:solidFill>
                  <a:prstClr val="white"/>
                </a:solidFill>
              </a:rPr>
              <a:t>Volitelná poznámka uživatele</a:t>
            </a:r>
          </a:p>
        </p:txBody>
      </p:sp>
      <p:sp>
        <p:nvSpPr>
          <p:cNvPr id="5" name="Footer Placeholder 4"/>
          <p:cNvSpPr>
            <a:spLocks noGrp="1"/>
          </p:cNvSpPr>
          <p:nvPr>
            <p:ph type="ftr" sz="quarter" idx="11"/>
          </p:nvPr>
        </p:nvSpPr>
        <p:spPr/>
        <p:txBody>
          <a:bodyPr/>
          <a:lstStyle/>
          <a:p>
            <a:r>
              <a:rPr lang="cs-CZ">
                <a:solidFill>
                  <a:prstClr val="black">
                    <a:tint val="75000"/>
                  </a:prstClr>
                </a:solidFill>
              </a:rPr>
              <a:t>titul, jméno,příjmení, funkce</a:t>
            </a:r>
          </a:p>
        </p:txBody>
      </p:sp>
      <p:sp>
        <p:nvSpPr>
          <p:cNvPr id="6" name="Slide Number Placeholder 5"/>
          <p:cNvSpPr>
            <a:spLocks noGrp="1"/>
          </p:cNvSpPr>
          <p:nvPr>
            <p:ph type="sldNum" sz="quarter" idx="12"/>
          </p:nvPr>
        </p:nvSpPr>
        <p:spPr/>
        <p:txBody>
          <a:bodyPr/>
          <a:lstStyle/>
          <a:p>
            <a:fld id="{6CC1CEFE-0697-40EA-844D-0E7AF73A01E7}"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9918743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38200" y="2570672"/>
            <a:ext cx="5181600" cy="3606291"/>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2570671"/>
            <a:ext cx="5181600" cy="3606292"/>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r>
              <a:rPr lang="cs-CZ">
                <a:solidFill>
                  <a:prstClr val="white"/>
                </a:solidFill>
              </a:rPr>
              <a:t>Volitelná poznámka uživatele</a:t>
            </a:r>
          </a:p>
        </p:txBody>
      </p:sp>
      <p:sp>
        <p:nvSpPr>
          <p:cNvPr id="6" name="Footer Placeholder 5"/>
          <p:cNvSpPr>
            <a:spLocks noGrp="1"/>
          </p:cNvSpPr>
          <p:nvPr>
            <p:ph type="ftr" sz="quarter" idx="11"/>
          </p:nvPr>
        </p:nvSpPr>
        <p:spPr/>
        <p:txBody>
          <a:bodyPr/>
          <a:lstStyle/>
          <a:p>
            <a:r>
              <a:rPr lang="cs-CZ">
                <a:solidFill>
                  <a:prstClr val="black">
                    <a:tint val="75000"/>
                  </a:prstClr>
                </a:solidFill>
              </a:rPr>
              <a:t>titul, jméno,příjmení, funkce</a:t>
            </a:r>
          </a:p>
        </p:txBody>
      </p:sp>
      <p:sp>
        <p:nvSpPr>
          <p:cNvPr id="7" name="Slide Number Placeholder 6"/>
          <p:cNvSpPr>
            <a:spLocks noGrp="1"/>
          </p:cNvSpPr>
          <p:nvPr>
            <p:ph type="sldNum" sz="quarter" idx="12"/>
          </p:nvPr>
        </p:nvSpPr>
        <p:spPr/>
        <p:txBody>
          <a:bodyPr/>
          <a:lstStyle/>
          <a:p>
            <a:fld id="{6CC1CEFE-0697-40EA-844D-0E7AF73A01E7}"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4070348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839789" y="1179513"/>
            <a:ext cx="105156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839789" y="2548611"/>
            <a:ext cx="5157787" cy="7793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839789" y="3416060"/>
            <a:ext cx="5157787" cy="277360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2201" y="254861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6172201" y="3416059"/>
            <a:ext cx="5183188" cy="2773604"/>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r>
              <a:rPr lang="cs-CZ">
                <a:solidFill>
                  <a:prstClr val="white"/>
                </a:solidFill>
              </a:rPr>
              <a:t>Volitelná poznámka uživatele</a:t>
            </a:r>
          </a:p>
        </p:txBody>
      </p:sp>
      <p:sp>
        <p:nvSpPr>
          <p:cNvPr id="8" name="Footer Placeholder 7"/>
          <p:cNvSpPr>
            <a:spLocks noGrp="1"/>
          </p:cNvSpPr>
          <p:nvPr>
            <p:ph type="ftr" sz="quarter" idx="11"/>
          </p:nvPr>
        </p:nvSpPr>
        <p:spPr/>
        <p:txBody>
          <a:bodyPr/>
          <a:lstStyle/>
          <a:p>
            <a:r>
              <a:rPr lang="cs-CZ">
                <a:solidFill>
                  <a:prstClr val="black">
                    <a:tint val="75000"/>
                  </a:prstClr>
                </a:solidFill>
              </a:rPr>
              <a:t>titul, jméno,příjmení, funkce</a:t>
            </a:r>
          </a:p>
        </p:txBody>
      </p:sp>
      <p:sp>
        <p:nvSpPr>
          <p:cNvPr id="9" name="Slide Number Placeholder 8"/>
          <p:cNvSpPr>
            <a:spLocks noGrp="1"/>
          </p:cNvSpPr>
          <p:nvPr>
            <p:ph type="sldNum" sz="quarter" idx="12"/>
          </p:nvPr>
        </p:nvSpPr>
        <p:spPr/>
        <p:txBody>
          <a:bodyPr/>
          <a:lstStyle/>
          <a:p>
            <a:fld id="{6CC1CEFE-0697-40EA-844D-0E7AF73A01E7}"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9860203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r>
              <a:rPr lang="cs-CZ">
                <a:solidFill>
                  <a:prstClr val="white"/>
                </a:solidFill>
              </a:rPr>
              <a:t>Volitelná poznámka uživatele</a:t>
            </a:r>
          </a:p>
        </p:txBody>
      </p:sp>
      <p:sp>
        <p:nvSpPr>
          <p:cNvPr id="4" name="Footer Placeholder 3"/>
          <p:cNvSpPr>
            <a:spLocks noGrp="1"/>
          </p:cNvSpPr>
          <p:nvPr>
            <p:ph type="ftr" sz="quarter" idx="11"/>
          </p:nvPr>
        </p:nvSpPr>
        <p:spPr/>
        <p:txBody>
          <a:bodyPr/>
          <a:lstStyle/>
          <a:p>
            <a:r>
              <a:rPr lang="cs-CZ">
                <a:solidFill>
                  <a:prstClr val="black">
                    <a:tint val="75000"/>
                  </a:prstClr>
                </a:solidFill>
              </a:rPr>
              <a:t>titul, jméno,příjmení, funkce</a:t>
            </a:r>
          </a:p>
        </p:txBody>
      </p:sp>
      <p:sp>
        <p:nvSpPr>
          <p:cNvPr id="5" name="Slide Number Placeholder 4"/>
          <p:cNvSpPr>
            <a:spLocks noGrp="1"/>
          </p:cNvSpPr>
          <p:nvPr>
            <p:ph type="sldNum" sz="quarter" idx="12"/>
          </p:nvPr>
        </p:nvSpPr>
        <p:spPr/>
        <p:txBody>
          <a:bodyPr/>
          <a:lstStyle/>
          <a:p>
            <a:fld id="{6CC1CEFE-0697-40EA-844D-0E7AF73A01E7}"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162675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cs-CZ">
                <a:solidFill>
                  <a:prstClr val="white"/>
                </a:solidFill>
              </a:rPr>
              <a:t>Volitelná poznámka uživatele</a:t>
            </a:r>
          </a:p>
        </p:txBody>
      </p:sp>
      <p:sp>
        <p:nvSpPr>
          <p:cNvPr id="3" name="Footer Placeholder 2"/>
          <p:cNvSpPr>
            <a:spLocks noGrp="1"/>
          </p:cNvSpPr>
          <p:nvPr>
            <p:ph type="ftr" sz="quarter" idx="11"/>
          </p:nvPr>
        </p:nvSpPr>
        <p:spPr/>
        <p:txBody>
          <a:bodyPr/>
          <a:lstStyle/>
          <a:p>
            <a:r>
              <a:rPr lang="cs-CZ">
                <a:solidFill>
                  <a:prstClr val="black">
                    <a:tint val="75000"/>
                  </a:prstClr>
                </a:solidFill>
              </a:rPr>
              <a:t>titul, jméno,příjmení, funkce</a:t>
            </a:r>
          </a:p>
        </p:txBody>
      </p:sp>
      <p:sp>
        <p:nvSpPr>
          <p:cNvPr id="4" name="Slide Number Placeholder 3"/>
          <p:cNvSpPr>
            <a:spLocks noGrp="1"/>
          </p:cNvSpPr>
          <p:nvPr>
            <p:ph type="sldNum" sz="quarter" idx="12"/>
          </p:nvPr>
        </p:nvSpPr>
        <p:spPr/>
        <p:txBody>
          <a:bodyPr/>
          <a:lstStyle/>
          <a:p>
            <a:fld id="{6CC1CEFE-0697-40EA-844D-0E7AF73A01E7}"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844392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cs-CZ"/>
              <a:t>Kliknutím lze upravit styl.</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7" name="Date Placeholder 6"/>
          <p:cNvSpPr>
            <a:spLocks noGrp="1"/>
          </p:cNvSpPr>
          <p:nvPr>
            <p:ph type="dt" sz="half" idx="10"/>
          </p:nvPr>
        </p:nvSpPr>
        <p:spPr/>
        <p:txBody>
          <a:bodyPr/>
          <a:lstStyle/>
          <a:p>
            <a:fld id="{BADC2A2F-1920-4D1C-BA95-86669873E76E}" type="datetimeFigureOut">
              <a:rPr lang="cs-CZ" smtClean="0"/>
              <a:t>08.10.2024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2708625113"/>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1095555"/>
            <a:ext cx="3932237"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5183188" y="1095555"/>
            <a:ext cx="6172200" cy="47654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39788" y="2777706"/>
            <a:ext cx="3932237" cy="30912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Date Placeholder 4"/>
          <p:cNvSpPr>
            <a:spLocks noGrp="1"/>
          </p:cNvSpPr>
          <p:nvPr>
            <p:ph type="dt" sz="half" idx="10"/>
          </p:nvPr>
        </p:nvSpPr>
        <p:spPr/>
        <p:txBody>
          <a:bodyPr/>
          <a:lstStyle/>
          <a:p>
            <a:r>
              <a:rPr lang="cs-CZ">
                <a:solidFill>
                  <a:prstClr val="white"/>
                </a:solidFill>
              </a:rPr>
              <a:t>Volitelná poznámka uživatele</a:t>
            </a:r>
          </a:p>
        </p:txBody>
      </p:sp>
      <p:sp>
        <p:nvSpPr>
          <p:cNvPr id="6" name="Footer Placeholder 5"/>
          <p:cNvSpPr>
            <a:spLocks noGrp="1"/>
          </p:cNvSpPr>
          <p:nvPr>
            <p:ph type="ftr" sz="quarter" idx="11"/>
          </p:nvPr>
        </p:nvSpPr>
        <p:spPr/>
        <p:txBody>
          <a:bodyPr/>
          <a:lstStyle/>
          <a:p>
            <a:r>
              <a:rPr lang="cs-CZ">
                <a:solidFill>
                  <a:prstClr val="black">
                    <a:tint val="75000"/>
                  </a:prstClr>
                </a:solidFill>
              </a:rPr>
              <a:t>titul, jméno,příjmení, funkce</a:t>
            </a:r>
          </a:p>
        </p:txBody>
      </p:sp>
      <p:sp>
        <p:nvSpPr>
          <p:cNvPr id="7" name="Slide Number Placeholder 6"/>
          <p:cNvSpPr>
            <a:spLocks noGrp="1"/>
          </p:cNvSpPr>
          <p:nvPr>
            <p:ph type="sldNum" sz="quarter" idx="12"/>
          </p:nvPr>
        </p:nvSpPr>
        <p:spPr/>
        <p:txBody>
          <a:bodyPr/>
          <a:lstStyle/>
          <a:p>
            <a:fld id="{6CC1CEFE-0697-40EA-844D-0E7AF73A01E7}"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1229615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1121434"/>
            <a:ext cx="3932237"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5183188" y="1121435"/>
            <a:ext cx="6172200" cy="473961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39788" y="2786332"/>
            <a:ext cx="3932237" cy="308265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Date Placeholder 4"/>
          <p:cNvSpPr>
            <a:spLocks noGrp="1"/>
          </p:cNvSpPr>
          <p:nvPr>
            <p:ph type="dt" sz="half" idx="10"/>
          </p:nvPr>
        </p:nvSpPr>
        <p:spPr/>
        <p:txBody>
          <a:bodyPr/>
          <a:lstStyle/>
          <a:p>
            <a:r>
              <a:rPr lang="cs-CZ">
                <a:solidFill>
                  <a:prstClr val="white"/>
                </a:solidFill>
              </a:rPr>
              <a:t>Volitelná poznámka uživatele</a:t>
            </a:r>
          </a:p>
        </p:txBody>
      </p:sp>
      <p:sp>
        <p:nvSpPr>
          <p:cNvPr id="6" name="Footer Placeholder 5"/>
          <p:cNvSpPr>
            <a:spLocks noGrp="1"/>
          </p:cNvSpPr>
          <p:nvPr>
            <p:ph type="ftr" sz="quarter" idx="11"/>
          </p:nvPr>
        </p:nvSpPr>
        <p:spPr/>
        <p:txBody>
          <a:bodyPr/>
          <a:lstStyle/>
          <a:p>
            <a:r>
              <a:rPr lang="cs-CZ">
                <a:solidFill>
                  <a:prstClr val="black">
                    <a:tint val="75000"/>
                  </a:prstClr>
                </a:solidFill>
              </a:rPr>
              <a:t>titul, jméno,příjmení, funkce</a:t>
            </a:r>
          </a:p>
        </p:txBody>
      </p:sp>
      <p:sp>
        <p:nvSpPr>
          <p:cNvPr id="7" name="Slide Number Placeholder 6"/>
          <p:cNvSpPr>
            <a:spLocks noGrp="1"/>
          </p:cNvSpPr>
          <p:nvPr>
            <p:ph type="sldNum" sz="quarter" idx="12"/>
          </p:nvPr>
        </p:nvSpPr>
        <p:spPr/>
        <p:txBody>
          <a:bodyPr/>
          <a:lstStyle/>
          <a:p>
            <a:fld id="{6CC1CEFE-0697-40EA-844D-0E7AF73A01E7}"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895033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8" name="Date Placeholder 7"/>
          <p:cNvSpPr>
            <a:spLocks noGrp="1"/>
          </p:cNvSpPr>
          <p:nvPr>
            <p:ph type="dt" sz="half" idx="10"/>
          </p:nvPr>
        </p:nvSpPr>
        <p:spPr/>
        <p:txBody>
          <a:bodyPr/>
          <a:lstStyle/>
          <a:p>
            <a:fld id="{BADC2A2F-1920-4D1C-BA95-86669873E76E}" type="datetimeFigureOut">
              <a:rPr lang="cs-CZ" smtClean="0"/>
              <a:t>08.10.2024</a:t>
            </a:fld>
            <a:endParaRPr lang="cs-CZ"/>
          </a:p>
        </p:txBody>
      </p:sp>
      <p:sp>
        <p:nvSpPr>
          <p:cNvPr id="9" name="Footer Placeholder 8"/>
          <p:cNvSpPr>
            <a:spLocks noGrp="1"/>
          </p:cNvSpPr>
          <p:nvPr>
            <p:ph type="ftr" sz="quarter" idx="11"/>
          </p:nvPr>
        </p:nvSpPr>
        <p:spPr/>
        <p:txBody>
          <a:bodyPr/>
          <a:lstStyle/>
          <a:p>
            <a:endParaRPr lang="cs-CZ"/>
          </a:p>
        </p:txBody>
      </p:sp>
      <p:sp>
        <p:nvSpPr>
          <p:cNvPr id="10" name="Slide Number Placeholder 9"/>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367013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583436" y="3143250"/>
            <a:ext cx="4270248" cy="2596776"/>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7" name="Date Placeholder 6"/>
          <p:cNvSpPr>
            <a:spLocks noGrp="1"/>
          </p:cNvSpPr>
          <p:nvPr>
            <p:ph type="dt" sz="half" idx="10"/>
          </p:nvPr>
        </p:nvSpPr>
        <p:spPr/>
        <p:txBody>
          <a:bodyPr/>
          <a:lstStyle/>
          <a:p>
            <a:fld id="{BADC2A2F-1920-4D1C-BA95-86669873E76E}" type="datetimeFigureOut">
              <a:rPr lang="cs-CZ" smtClean="0"/>
              <a:t>08.10.2024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F8A0E8C-66A7-42DB-837B-894543150B07}" type="slidenum">
              <a:rPr lang="cs-CZ" smtClean="0"/>
              <a:t>‹#›</a:t>
            </a:fld>
            <a:endParaRPr lang="cs-CZ"/>
          </a:p>
        </p:txBody>
      </p:sp>
      <p:sp>
        <p:nvSpPr>
          <p:cNvPr id="10" name="Title 9"/>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3691620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BADC2A2F-1920-4D1C-BA95-86669873E76E}" type="datetimeFigureOut">
              <a:rPr lang="cs-CZ" smtClean="0"/>
              <a:t>08.10.2024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1836492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DC2A2F-1920-4D1C-BA95-86669873E76E}" type="datetimeFigureOut">
              <a:rPr lang="cs-CZ" smtClean="0"/>
              <a:t>08.10.2024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3931685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cs-CZ"/>
              <a:t>Kliknutím lze upravit styl.</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9" name="Date Placeholder 8"/>
          <p:cNvSpPr>
            <a:spLocks noGrp="1"/>
          </p:cNvSpPr>
          <p:nvPr>
            <p:ph type="dt" sz="half" idx="10"/>
          </p:nvPr>
        </p:nvSpPr>
        <p:spPr/>
        <p:txBody>
          <a:bodyPr/>
          <a:lstStyle/>
          <a:p>
            <a:fld id="{BADC2A2F-1920-4D1C-BA95-86669873E76E}" type="datetimeFigureOut">
              <a:rPr lang="cs-CZ" smtClean="0"/>
              <a:t>08.10.2024</a:t>
            </a:fld>
            <a:endParaRPr lang="cs-CZ"/>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cs-CZ"/>
          </a:p>
        </p:txBody>
      </p:sp>
      <p:sp>
        <p:nvSpPr>
          <p:cNvPr id="11" name="Slide Number Placeholder 10"/>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413809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ADC2A2F-1920-4D1C-BA95-86669873E76E}" type="datetimeFigureOut">
              <a:rPr lang="cs-CZ" smtClean="0"/>
              <a:t>08.10.2024</a:t>
            </a:fld>
            <a:endParaRPr lang="cs-CZ"/>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cs-CZ"/>
          </a:p>
        </p:txBody>
      </p:sp>
      <p:sp>
        <p:nvSpPr>
          <p:cNvPr id="10" name="Slide Number Placeholder 9"/>
          <p:cNvSpPr>
            <a:spLocks noGrp="1"/>
          </p:cNvSpPr>
          <p:nvPr>
            <p:ph type="sldNum" sz="quarter" idx="12"/>
          </p:nvPr>
        </p:nvSpPr>
        <p:spPr/>
        <p:txBody>
          <a:bodyPr/>
          <a:lstStyle/>
          <a:p>
            <a:fld id="{2F8A0E8C-66A7-42DB-837B-894543150B07}" type="slidenum">
              <a:rPr lang="cs-CZ" smtClean="0"/>
              <a:t>‹#›</a:t>
            </a:fld>
            <a:endParaRPr lang="cs-CZ"/>
          </a:p>
        </p:txBody>
      </p:sp>
    </p:spTree>
    <p:extLst>
      <p:ext uri="{BB962C8B-B14F-4D97-AF65-F5344CB8AC3E}">
        <p14:creationId xmlns:p14="http://schemas.microsoft.com/office/powerpoint/2010/main" val="2353646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1.jpg"/><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BADC2A2F-1920-4D1C-BA95-86669873E76E}" type="datetimeFigureOut">
              <a:rPr lang="cs-CZ" smtClean="0"/>
              <a:t>08.10.2024</a:t>
            </a:fld>
            <a:endParaRPr lang="cs-CZ"/>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cs-CZ"/>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2F8A0E8C-66A7-42DB-837B-894543150B07}" type="slidenum">
              <a:rPr lang="cs-CZ" smtClean="0"/>
              <a:t>‹#›</a:t>
            </a:fld>
            <a:endParaRPr lang="cs-CZ"/>
          </a:p>
        </p:txBody>
      </p:sp>
    </p:spTree>
    <p:extLst>
      <p:ext uri="{BB962C8B-B14F-4D97-AF65-F5344CB8AC3E}">
        <p14:creationId xmlns:p14="http://schemas.microsoft.com/office/powerpoint/2010/main" val="17273885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9C39E9-1122-4938-944A-97E9FBED2441}" type="datetimeFigureOut">
              <a:rPr lang="cs-CZ" smtClean="0"/>
              <a:t>08.10.2024</a:t>
            </a:fld>
            <a:endParaRPr lang="cs-CZ"/>
          </a:p>
        </p:txBody>
      </p:sp>
      <p:sp>
        <p:nvSpPr>
          <p:cNvPr id="5" name="Zástupný symbol pro zápatí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ADE96C-46D8-4C61-9166-54E419792538}" type="slidenum">
              <a:rPr lang="cs-CZ" smtClean="0"/>
              <a:t>‹#›</a:t>
            </a:fld>
            <a:endParaRPr lang="cs-CZ"/>
          </a:p>
        </p:txBody>
      </p:sp>
    </p:spTree>
    <p:extLst>
      <p:ext uri="{BB962C8B-B14F-4D97-AF65-F5344CB8AC3E}">
        <p14:creationId xmlns:p14="http://schemas.microsoft.com/office/powerpoint/2010/main" val="273497605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162844"/>
            <a:ext cx="10515600" cy="1325563"/>
          </a:xfrm>
          <a:prstGeom prst="rect">
            <a:avLst/>
          </a:prstGeom>
        </p:spPr>
        <p:txBody>
          <a:bodyPr vert="horz" lIns="91440" tIns="45720" rIns="91440" bIns="45720" rtlCol="0" anchor="ctr">
            <a:normAutofit/>
          </a:bodyPr>
          <a:lstStyle/>
          <a:p>
            <a:r>
              <a:rPr lang="cs-CZ" dirty="0"/>
              <a:t>Kliknutím lze upravit styl.</a:t>
            </a:r>
            <a:endParaRPr lang="en-US" dirty="0"/>
          </a:p>
        </p:txBody>
      </p:sp>
      <p:sp>
        <p:nvSpPr>
          <p:cNvPr id="3" name="Text Placeholder 2"/>
          <p:cNvSpPr>
            <a:spLocks noGrp="1"/>
          </p:cNvSpPr>
          <p:nvPr>
            <p:ph type="body" idx="1"/>
          </p:nvPr>
        </p:nvSpPr>
        <p:spPr>
          <a:xfrm>
            <a:off x="838200" y="2596552"/>
            <a:ext cx="10515600" cy="3580411"/>
          </a:xfrm>
          <a:prstGeom prst="rect">
            <a:avLst/>
          </a:prstGeom>
        </p:spPr>
        <p:txBody>
          <a:bodyPr vert="horz" lIns="91440" tIns="45720" rIns="91440" bIns="4572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Date Placeholder 3"/>
          <p:cNvSpPr>
            <a:spLocks noGrp="1"/>
          </p:cNvSpPr>
          <p:nvPr>
            <p:ph type="dt" sz="half" idx="2"/>
          </p:nvPr>
        </p:nvSpPr>
        <p:spPr>
          <a:xfrm>
            <a:off x="125083" y="6356352"/>
            <a:ext cx="2743200" cy="365125"/>
          </a:xfrm>
          <a:prstGeom prst="rect">
            <a:avLst/>
          </a:prstGeom>
        </p:spPr>
        <p:txBody>
          <a:bodyPr vert="horz" lIns="91440" tIns="45720" rIns="91440" bIns="45720" rtlCol="0" anchor="ctr"/>
          <a:lstStyle>
            <a:lvl1pPr algn="ctr">
              <a:defRPr sz="1200" b="1">
                <a:solidFill>
                  <a:schemeClr val="bg1"/>
                </a:solidFill>
                <a:latin typeface="Arial" panose="020B0604020202020204" pitchFamily="34" charset="0"/>
                <a:cs typeface="Arial" panose="020B0604020202020204" pitchFamily="34" charset="0"/>
              </a:defRPr>
            </a:lvl1pPr>
          </a:lstStyle>
          <a:p>
            <a:r>
              <a:rPr lang="cs-CZ">
                <a:solidFill>
                  <a:prstClr val="white"/>
                </a:solidFill>
              </a:rPr>
              <a:t>Volitelná poznámka uživatele</a:t>
            </a:r>
          </a:p>
        </p:txBody>
      </p:sp>
      <p:sp>
        <p:nvSpPr>
          <p:cNvPr id="5" name="Footer Placeholder 4"/>
          <p:cNvSpPr>
            <a:spLocks noGrp="1"/>
          </p:cNvSpPr>
          <p:nvPr>
            <p:ph type="ftr" sz="quarter" idx="3"/>
          </p:nvPr>
        </p:nvSpPr>
        <p:spPr>
          <a:xfrm>
            <a:off x="3014932" y="6356352"/>
            <a:ext cx="4114800" cy="365125"/>
          </a:xfrm>
          <a:prstGeom prst="rect">
            <a:avLst/>
          </a:prstGeom>
        </p:spPr>
        <p:txBody>
          <a:bodyPr vert="horz" lIns="91440" tIns="45720" rIns="91440" bIns="45720" rtlCol="0" anchor="ctr"/>
          <a:lstStyle>
            <a:lvl1pPr algn="l">
              <a:defRPr sz="1200" b="1">
                <a:solidFill>
                  <a:schemeClr val="tx1">
                    <a:tint val="75000"/>
                  </a:schemeClr>
                </a:solidFill>
                <a:latin typeface="Arial" panose="020B0604020202020204" pitchFamily="34" charset="0"/>
                <a:cs typeface="Arial" panose="020B0604020202020204" pitchFamily="34" charset="0"/>
              </a:defRPr>
            </a:lvl1pPr>
          </a:lstStyle>
          <a:p>
            <a:r>
              <a:rPr lang="cs-CZ">
                <a:solidFill>
                  <a:prstClr val="black">
                    <a:tint val="75000"/>
                  </a:prstClr>
                </a:solidFill>
              </a:rPr>
              <a:t>titul, jméno,příjmení, funkce</a:t>
            </a:r>
            <a:endParaRPr lang="cs-CZ"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C1CEFE-0697-40EA-844D-0E7AF73A01E7}"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84262588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hf sldNum="0" hdr="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20.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932F57-1C55-45FD-ADC0-074D06E9F17D}"/>
              </a:ext>
            </a:extLst>
          </p:cNvPr>
          <p:cNvSpPr>
            <a:spLocks noGrp="1"/>
          </p:cNvSpPr>
          <p:nvPr>
            <p:ph type="ctrTitle"/>
          </p:nvPr>
        </p:nvSpPr>
        <p:spPr/>
        <p:txBody>
          <a:bodyPr>
            <a:normAutofit/>
          </a:bodyPr>
          <a:lstStyle/>
          <a:p>
            <a:r>
              <a:rPr lang="cs-CZ"/>
              <a:t>TVORBA STRATEGIE</a:t>
            </a:r>
            <a:endParaRPr lang="cs-CZ" dirty="0"/>
          </a:p>
        </p:txBody>
      </p:sp>
      <p:sp>
        <p:nvSpPr>
          <p:cNvPr id="3" name="Podnadpis 2">
            <a:extLst>
              <a:ext uri="{FF2B5EF4-FFF2-40B4-BE49-F238E27FC236}">
                <a16:creationId xmlns:a16="http://schemas.microsoft.com/office/drawing/2014/main" id="{0CA3D6BE-3B8E-4D74-ADF4-54DEA3BB9148}"/>
              </a:ext>
            </a:extLst>
          </p:cNvPr>
          <p:cNvSpPr>
            <a:spLocks noGrp="1"/>
          </p:cNvSpPr>
          <p:nvPr>
            <p:ph type="subTitle" idx="1"/>
          </p:nvPr>
        </p:nvSpPr>
        <p:spPr/>
        <p:txBody>
          <a:bodyPr>
            <a:normAutofit/>
          </a:bodyPr>
          <a:lstStyle/>
          <a:p>
            <a:r>
              <a:rPr lang="cs-CZ" sz="3200" dirty="0"/>
              <a:t>T3: STRATEGICKÁ ANALÝZA</a:t>
            </a:r>
          </a:p>
        </p:txBody>
      </p:sp>
    </p:spTree>
    <p:extLst>
      <p:ext uri="{BB962C8B-B14F-4D97-AF65-F5344CB8AC3E}">
        <p14:creationId xmlns:p14="http://schemas.microsoft.com/office/powerpoint/2010/main" val="2389753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2BADB6-1964-48A0-B424-9977AA7C49F5}"/>
              </a:ext>
            </a:extLst>
          </p:cNvPr>
          <p:cNvSpPr>
            <a:spLocks noGrp="1"/>
          </p:cNvSpPr>
          <p:nvPr>
            <p:ph type="title"/>
          </p:nvPr>
        </p:nvSpPr>
        <p:spPr>
          <a:xfrm>
            <a:off x="2217438" y="26661"/>
            <a:ext cx="7729728" cy="1188720"/>
          </a:xfrm>
        </p:spPr>
        <p:txBody>
          <a:bodyPr/>
          <a:lstStyle/>
          <a:p>
            <a:r>
              <a:rPr lang="cs-CZ" dirty="0"/>
              <a:t>Operační plánování </a:t>
            </a:r>
          </a:p>
        </p:txBody>
      </p:sp>
      <p:sp>
        <p:nvSpPr>
          <p:cNvPr id="3" name="Zástupný obsah 2">
            <a:extLst>
              <a:ext uri="{FF2B5EF4-FFF2-40B4-BE49-F238E27FC236}">
                <a16:creationId xmlns:a16="http://schemas.microsoft.com/office/drawing/2014/main" id="{43EEEFC2-CDFE-49A0-9AF9-64DCDD44207B}"/>
              </a:ext>
            </a:extLst>
          </p:cNvPr>
          <p:cNvSpPr>
            <a:spLocks noGrp="1"/>
          </p:cNvSpPr>
          <p:nvPr>
            <p:ph idx="1"/>
          </p:nvPr>
        </p:nvSpPr>
        <p:spPr>
          <a:xfrm>
            <a:off x="102743" y="1407560"/>
            <a:ext cx="11959118" cy="5450440"/>
          </a:xfrm>
        </p:spPr>
        <p:txBody>
          <a:bodyPr vert="horz" lIns="91440" tIns="45720" rIns="91440" bIns="45720" rtlCol="0" anchor="t">
            <a:normAutofit/>
          </a:bodyPr>
          <a:lstStyle/>
          <a:p>
            <a:r>
              <a:rPr lang="cs-CZ" sz="2400" dirty="0"/>
              <a:t>Místo hodnocení prostředí z pohledu operačního plánování a rozhodovacího cyklu </a:t>
            </a:r>
          </a:p>
          <a:p>
            <a:r>
              <a:rPr lang="cs-CZ" sz="2400" dirty="0"/>
              <a:t>PŘÍSTUP </a:t>
            </a:r>
            <a:r>
              <a:rPr lang="cs-CZ" sz="2200" dirty="0"/>
              <a:t>OODA (</a:t>
            </a:r>
            <a:r>
              <a:rPr lang="cs-CZ" sz="2400" dirty="0"/>
              <a:t>OBSERVE, ORIENT, DECIDE, ACT</a:t>
            </a:r>
          </a:p>
        </p:txBody>
      </p:sp>
      <p:sp>
        <p:nvSpPr>
          <p:cNvPr id="4" name="Obdélník 3">
            <a:extLst>
              <a:ext uri="{FF2B5EF4-FFF2-40B4-BE49-F238E27FC236}">
                <a16:creationId xmlns:a16="http://schemas.microsoft.com/office/drawing/2014/main" id="{BBDFB0A3-96CE-4718-BE7E-B114C55D85E5}"/>
              </a:ext>
            </a:extLst>
          </p:cNvPr>
          <p:cNvSpPr/>
          <p:nvPr/>
        </p:nvSpPr>
        <p:spPr>
          <a:xfrm>
            <a:off x="206829" y="2471057"/>
            <a:ext cx="11855032" cy="4078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lgn="just">
              <a:buFont typeface="Arial" panose="020B0604020202020204" pitchFamily="34" charset="0"/>
              <a:buChar char="•"/>
            </a:pPr>
            <a:r>
              <a:rPr lang="cs-CZ" sz="2400" dirty="0">
                <a:solidFill>
                  <a:schemeClr val="tx1"/>
                </a:solidFill>
              </a:rPr>
              <a:t>Hodnocení prostředí je základním prvkem rozhodování </a:t>
            </a:r>
          </a:p>
          <a:p>
            <a:pPr marL="342900" indent="-342900" algn="just">
              <a:buFont typeface="Arial" panose="020B0604020202020204" pitchFamily="34" charset="0"/>
              <a:buChar char="•"/>
            </a:pPr>
            <a:r>
              <a:rPr lang="cs-CZ" sz="2400" dirty="0">
                <a:solidFill>
                  <a:schemeClr val="tx1"/>
                </a:solidFill>
              </a:rPr>
              <a:t>Napomáhá stanovit cílový stav, úkoly a  požadované účinky aktivit. </a:t>
            </a:r>
          </a:p>
          <a:p>
            <a:pPr marL="342900" indent="-342900" algn="just">
              <a:buFont typeface="Arial" panose="020B0604020202020204" pitchFamily="34" charset="0"/>
              <a:buChar char="•"/>
            </a:pPr>
            <a:r>
              <a:rPr lang="cs-CZ" sz="2400" dirty="0">
                <a:solidFill>
                  <a:schemeClr val="tx1"/>
                </a:solidFill>
              </a:rPr>
              <a:t>Poskytuje zpětnou vazbu pro úpravu plánů a hodnocení úspěchu strategie.</a:t>
            </a:r>
          </a:p>
          <a:p>
            <a:pPr marL="342900" indent="-342900" algn="just">
              <a:buFont typeface="Arial" panose="020B0604020202020204" pitchFamily="34" charset="0"/>
              <a:buChar char="•"/>
            </a:pPr>
            <a:r>
              <a:rPr lang="cs-CZ" sz="2400" dirty="0">
                <a:solidFill>
                  <a:schemeClr val="tx1"/>
                </a:solidFill>
              </a:rPr>
              <a:t>Umožňuje vyhodnotit odchylku mezi dosaženým a očekávaným cílovým stavem (vymezeno vizí a cílovými stavy)</a:t>
            </a:r>
            <a:r>
              <a:rPr lang="en-US" sz="2400" dirty="0">
                <a:solidFill>
                  <a:schemeClr val="tx1"/>
                </a:solidFill>
              </a:rPr>
              <a:t>.</a:t>
            </a:r>
            <a:endParaRPr lang="cs-CZ" sz="2400" dirty="0">
              <a:solidFill>
                <a:schemeClr val="tx1"/>
              </a:solidFill>
            </a:endParaRPr>
          </a:p>
        </p:txBody>
      </p:sp>
    </p:spTree>
    <p:extLst>
      <p:ext uri="{BB962C8B-B14F-4D97-AF65-F5344CB8AC3E}">
        <p14:creationId xmlns:p14="http://schemas.microsoft.com/office/powerpoint/2010/main" val="2032155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9BA2F3-CA7F-4EF4-A993-13255C5DCD5A}"/>
              </a:ext>
            </a:extLst>
          </p:cNvPr>
          <p:cNvSpPr>
            <a:spLocks noGrp="1"/>
          </p:cNvSpPr>
          <p:nvPr>
            <p:ph type="title"/>
          </p:nvPr>
        </p:nvSpPr>
        <p:spPr>
          <a:xfrm>
            <a:off x="2231136" y="101665"/>
            <a:ext cx="7729728" cy="864106"/>
          </a:xfrm>
        </p:spPr>
        <p:txBody>
          <a:bodyPr/>
          <a:lstStyle/>
          <a:p>
            <a:r>
              <a:rPr lang="cs-CZ" dirty="0"/>
              <a:t>STRATEGICKÁ </a:t>
            </a:r>
            <a:r>
              <a:rPr lang="cs-CZ" dirty="0" err="1"/>
              <a:t>ANAlÝZA</a:t>
            </a:r>
            <a:r>
              <a:rPr lang="cs-CZ" dirty="0"/>
              <a:t>: ÚČEL</a:t>
            </a:r>
          </a:p>
        </p:txBody>
      </p:sp>
      <p:sp>
        <p:nvSpPr>
          <p:cNvPr id="3" name="Zástupný obsah 2">
            <a:extLst>
              <a:ext uri="{FF2B5EF4-FFF2-40B4-BE49-F238E27FC236}">
                <a16:creationId xmlns:a16="http://schemas.microsoft.com/office/drawing/2014/main" id="{4383B105-56F1-4DCC-BE36-F1D492F06F23}"/>
              </a:ext>
            </a:extLst>
          </p:cNvPr>
          <p:cNvSpPr>
            <a:spLocks noGrp="1"/>
          </p:cNvSpPr>
          <p:nvPr>
            <p:ph idx="1"/>
          </p:nvPr>
        </p:nvSpPr>
        <p:spPr>
          <a:xfrm>
            <a:off x="390418" y="1150706"/>
            <a:ext cx="11537879" cy="5897366"/>
          </a:xfrm>
        </p:spPr>
        <p:txBody>
          <a:bodyPr>
            <a:normAutofit/>
          </a:bodyPr>
          <a:lstStyle/>
          <a:p>
            <a:r>
              <a:rPr lang="cs-CZ" sz="2600" b="0" i="0" dirty="0">
                <a:solidFill>
                  <a:srgbClr val="000000"/>
                </a:solidFill>
                <a:effectLst/>
                <a:latin typeface="Arial CE" panose="020B0604020202020204" pitchFamily="34" charset="0"/>
              </a:rPr>
              <a:t>Strategická analýza = nezbytná součást tvorby efektivní strategie!</a:t>
            </a:r>
          </a:p>
          <a:p>
            <a:r>
              <a:rPr lang="cs-CZ" sz="2600" b="0" i="0" dirty="0">
                <a:solidFill>
                  <a:srgbClr val="000000"/>
                </a:solidFill>
                <a:effectLst/>
                <a:latin typeface="Arial CE" panose="020B0604020202020204" pitchFamily="34" charset="0"/>
              </a:rPr>
              <a:t>Umožňuje tvůrcům strategie </a:t>
            </a:r>
            <a:r>
              <a:rPr lang="cs-CZ" sz="2600" b="1" i="0" u="sng" dirty="0">
                <a:solidFill>
                  <a:srgbClr val="000000"/>
                </a:solidFill>
                <a:effectLst/>
                <a:latin typeface="Arial CE" panose="020B0604020202020204" pitchFamily="34" charset="0"/>
              </a:rPr>
              <a:t>pochopit současnou situaci </a:t>
            </a:r>
            <a:r>
              <a:rPr lang="cs-CZ" sz="2600" b="0" i="0" dirty="0">
                <a:solidFill>
                  <a:srgbClr val="000000"/>
                </a:solidFill>
                <a:effectLst/>
                <a:latin typeface="Arial CE" panose="020B0604020202020204" pitchFamily="34" charset="0"/>
              </a:rPr>
              <a:t>a </a:t>
            </a:r>
            <a:r>
              <a:rPr lang="cs-CZ" sz="2600" b="1" i="0" u="sng" dirty="0">
                <a:solidFill>
                  <a:srgbClr val="000000"/>
                </a:solidFill>
                <a:effectLst/>
                <a:latin typeface="Arial CE" panose="020B0604020202020204" pitchFamily="34" charset="0"/>
              </a:rPr>
              <a:t>budoucí vývoj </a:t>
            </a:r>
            <a:r>
              <a:rPr lang="cs-CZ" sz="2600" b="0" i="0" dirty="0">
                <a:solidFill>
                  <a:srgbClr val="000000"/>
                </a:solidFill>
                <a:effectLst/>
                <a:latin typeface="Arial CE" panose="020B0604020202020204" pitchFamily="34" charset="0"/>
              </a:rPr>
              <a:t>v dané oblasti strategie (organizace, problémové oblasti)</a:t>
            </a:r>
          </a:p>
          <a:p>
            <a:r>
              <a:rPr lang="cs-CZ" sz="2600" dirty="0">
                <a:solidFill>
                  <a:srgbClr val="000000"/>
                </a:solidFill>
                <a:latin typeface="Arial CE" panose="020B0604020202020204" pitchFamily="34" charset="0"/>
              </a:rPr>
              <a:t>Hodnoceno je </a:t>
            </a:r>
            <a:r>
              <a:rPr lang="cs-CZ" sz="2600" b="1" u="sng" dirty="0">
                <a:solidFill>
                  <a:srgbClr val="000000"/>
                </a:solidFill>
                <a:latin typeface="Arial CE" panose="020B0604020202020204" pitchFamily="34" charset="0"/>
              </a:rPr>
              <a:t>bližší i vzdálenější okolí </a:t>
            </a:r>
            <a:r>
              <a:rPr lang="cs-CZ" sz="2600" dirty="0">
                <a:solidFill>
                  <a:srgbClr val="000000"/>
                </a:solidFill>
                <a:latin typeface="Arial CE" panose="020B0604020202020204" pitchFamily="34" charset="0"/>
              </a:rPr>
              <a:t>organizace nebo problémové oblasti</a:t>
            </a:r>
          </a:p>
          <a:p>
            <a:r>
              <a:rPr lang="cs-CZ" sz="2600" dirty="0">
                <a:solidFill>
                  <a:srgbClr val="000000"/>
                </a:solidFill>
                <a:latin typeface="Arial CE" panose="020B0604020202020204" pitchFamily="34" charset="0"/>
              </a:rPr>
              <a:t>Hodnoceny jsou vývojové tendence tohoto okolí, které přinášejí výzvy, příležitosti, hrozby a nejistoty. </a:t>
            </a:r>
          </a:p>
          <a:p>
            <a:r>
              <a:rPr lang="cs-CZ" sz="2600" dirty="0">
                <a:solidFill>
                  <a:srgbClr val="000000"/>
                </a:solidFill>
                <a:latin typeface="Arial CE" panose="020B0604020202020204" pitchFamily="34" charset="0"/>
              </a:rPr>
              <a:t>Vytvářena je představa o možné (alternativní) budoucnosti (stavy světa)!</a:t>
            </a:r>
          </a:p>
          <a:p>
            <a:r>
              <a:rPr lang="cs-CZ" sz="2600" dirty="0">
                <a:solidFill>
                  <a:srgbClr val="000000"/>
                </a:solidFill>
                <a:latin typeface="Arial CE" panose="020B0604020202020204" pitchFamily="34" charset="0"/>
              </a:rPr>
              <a:t>Hodnoceny jsou </a:t>
            </a:r>
            <a:r>
              <a:rPr lang="cs-CZ" sz="2600" b="1" u="sng" dirty="0">
                <a:solidFill>
                  <a:srgbClr val="000000"/>
                </a:solidFill>
                <a:latin typeface="Arial CE" panose="020B0604020202020204" pitchFamily="34" charset="0"/>
              </a:rPr>
              <a:t>vlastní schopnosti, potenciál a možnosti</a:t>
            </a:r>
            <a:r>
              <a:rPr lang="cs-CZ" sz="2600" dirty="0">
                <a:solidFill>
                  <a:srgbClr val="000000"/>
                </a:solidFill>
                <a:latin typeface="Arial CE" panose="020B0604020202020204" pitchFamily="34" charset="0"/>
              </a:rPr>
              <a:t>, které jsou k dispozici, aby organizace nebo v problémové oblasti bylo </a:t>
            </a:r>
            <a:r>
              <a:rPr lang="cs-CZ" sz="2600" b="1" u="sng" dirty="0">
                <a:solidFill>
                  <a:srgbClr val="000000"/>
                </a:solidFill>
                <a:latin typeface="Arial CE" panose="020B0604020202020204" pitchFamily="34" charset="0"/>
              </a:rPr>
              <a:t>realizováno  poslání</a:t>
            </a:r>
            <a:r>
              <a:rPr lang="cs-CZ" sz="2600" dirty="0">
                <a:solidFill>
                  <a:srgbClr val="000000"/>
                </a:solidFill>
                <a:latin typeface="Arial CE" panose="020B0604020202020204" pitchFamily="34" charset="0"/>
              </a:rPr>
              <a:t>, byly účinně </a:t>
            </a:r>
            <a:r>
              <a:rPr lang="cs-CZ" sz="2600" b="1" u="sng" dirty="0">
                <a:solidFill>
                  <a:srgbClr val="000000"/>
                </a:solidFill>
                <a:latin typeface="Arial CE" panose="020B0604020202020204" pitchFamily="34" charset="0"/>
              </a:rPr>
              <a:t>prosazovány definované zájmy a dosahovány cíle</a:t>
            </a:r>
            <a:r>
              <a:rPr lang="cs-CZ" sz="2600" dirty="0">
                <a:solidFill>
                  <a:srgbClr val="000000"/>
                </a:solidFill>
                <a:latin typeface="Arial CE" panose="020B0604020202020204" pitchFamily="34" charset="0"/>
              </a:rPr>
              <a:t>.</a:t>
            </a:r>
          </a:p>
          <a:p>
            <a:endParaRPr lang="cs-CZ" dirty="0"/>
          </a:p>
        </p:txBody>
      </p:sp>
    </p:spTree>
    <p:extLst>
      <p:ext uri="{BB962C8B-B14F-4D97-AF65-F5344CB8AC3E}">
        <p14:creationId xmlns:p14="http://schemas.microsoft.com/office/powerpoint/2010/main" val="3598758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30589" y="80861"/>
            <a:ext cx="7886700" cy="898005"/>
          </a:xfrm>
        </p:spPr>
        <p:txBody>
          <a:bodyPr>
            <a:normAutofit/>
          </a:bodyPr>
          <a:lstStyle/>
          <a:p>
            <a:pPr algn="ctr"/>
            <a:r>
              <a:rPr lang="cs-CZ" sz="3600" dirty="0"/>
              <a:t>NEJISTOTA – DŮSLEDKY</a:t>
            </a:r>
          </a:p>
        </p:txBody>
      </p:sp>
      <p:sp>
        <p:nvSpPr>
          <p:cNvPr id="3" name="Zástupný symbol pro datum 2"/>
          <p:cNvSpPr>
            <a:spLocks noGrp="1"/>
          </p:cNvSpPr>
          <p:nvPr>
            <p:ph type="dt" sz="half" idx="10"/>
          </p:nvPr>
        </p:nvSpPr>
        <p:spPr>
          <a:xfrm>
            <a:off x="7180943" y="4821020"/>
            <a:ext cx="2753746" cy="323968"/>
          </a:xfrm>
        </p:spPr>
        <p:txBody>
          <a:bodyPr/>
          <a:lstStyle/>
          <a:p>
            <a:r>
              <a:rPr lang="cs-CZ" dirty="0">
                <a:solidFill>
                  <a:prstClr val="white"/>
                </a:solidFill>
              </a:rPr>
              <a:t>21.05.2019</a:t>
            </a:r>
          </a:p>
        </p:txBody>
      </p:sp>
      <p:sp>
        <p:nvSpPr>
          <p:cNvPr id="5" name="Obdélník 4"/>
          <p:cNvSpPr/>
          <p:nvPr/>
        </p:nvSpPr>
        <p:spPr>
          <a:xfrm>
            <a:off x="137490" y="1102064"/>
            <a:ext cx="5687248" cy="6206827"/>
          </a:xfrm>
          <a:prstGeom prst="rect">
            <a:avLst/>
          </a:prstGeom>
        </p:spPr>
        <p:txBody>
          <a:bodyPr wrap="square">
            <a:spAutoFit/>
          </a:bodyPr>
          <a:lstStyle/>
          <a:p>
            <a:pPr marL="285750" indent="-285750" algn="just">
              <a:spcBef>
                <a:spcPts val="500"/>
              </a:spcBef>
              <a:spcAft>
                <a:spcPts val="500"/>
              </a:spcAft>
              <a:buFont typeface="Arial" panose="020B0604020202020204" pitchFamily="34" charset="0"/>
              <a:buChar char="•"/>
            </a:pPr>
            <a:r>
              <a:rPr lang="cs-CZ" sz="2800" dirty="0">
                <a:latin typeface="Arial" panose="020B0604020202020204" pitchFamily="34" charset="0"/>
                <a:cs typeface="Arial" panose="020B0604020202020204" pitchFamily="34" charset="0"/>
              </a:rPr>
              <a:t>Omezená schopnost predikovat </a:t>
            </a:r>
            <a:r>
              <a:rPr lang="cs-CZ" sz="2800" b="1" dirty="0">
                <a:latin typeface="Arial" panose="020B0604020202020204" pitchFamily="34" charset="0"/>
                <a:cs typeface="Arial" panose="020B0604020202020204" pitchFamily="34" charset="0"/>
              </a:rPr>
              <a:t>vznik</a:t>
            </a:r>
            <a:r>
              <a:rPr lang="cs-CZ" sz="2800" dirty="0">
                <a:latin typeface="Arial" panose="020B0604020202020204" pitchFamily="34" charset="0"/>
                <a:cs typeface="Arial" panose="020B0604020202020204" pitchFamily="34" charset="0"/>
              </a:rPr>
              <a:t> budoucích krizových situací (</a:t>
            </a:r>
            <a:r>
              <a:rPr lang="cs-CZ" sz="2800" b="1" dirty="0">
                <a:latin typeface="Arial" panose="020B0604020202020204" pitchFamily="34" charset="0"/>
                <a:cs typeface="Arial" panose="020B0604020202020204" pitchFamily="34" charset="0"/>
              </a:rPr>
              <a:t>konfliktů)</a:t>
            </a:r>
            <a:r>
              <a:rPr lang="cs-CZ" sz="2800" dirty="0">
                <a:latin typeface="Arial" panose="020B0604020202020204" pitchFamily="34" charset="0"/>
                <a:cs typeface="Arial" panose="020B0604020202020204" pitchFamily="34" charset="0"/>
              </a:rPr>
              <a:t>, jejich charakter a způsob jejich řešení,</a:t>
            </a:r>
          </a:p>
          <a:p>
            <a:pPr marL="285750" indent="-285750" algn="just">
              <a:spcBef>
                <a:spcPts val="500"/>
              </a:spcBef>
              <a:spcAft>
                <a:spcPts val="500"/>
              </a:spcAft>
              <a:buFont typeface="Arial" panose="020B0604020202020204" pitchFamily="34" charset="0"/>
              <a:buChar char="•"/>
            </a:pPr>
            <a:r>
              <a:rPr lang="cs-CZ" sz="2800" dirty="0">
                <a:latin typeface="Arial" panose="020B0604020202020204" pitchFamily="34" charset="0"/>
                <a:cs typeface="Arial" panose="020B0604020202020204" pitchFamily="34" charset="0"/>
              </a:rPr>
              <a:t>Obtížné vymezení </a:t>
            </a:r>
            <a:r>
              <a:rPr lang="cs-CZ" sz="2800" b="1" dirty="0">
                <a:latin typeface="Arial" panose="020B0604020202020204" pitchFamily="34" charset="0"/>
                <a:cs typeface="Arial" panose="020B0604020202020204" pitchFamily="34" charset="0"/>
              </a:rPr>
              <a:t>ambicí a cílů bezpečnostní a </a:t>
            </a:r>
            <a:r>
              <a:rPr lang="cs-CZ" sz="2800" dirty="0">
                <a:latin typeface="Arial" panose="020B0604020202020204" pitchFamily="34" charset="0"/>
                <a:cs typeface="Arial" panose="020B0604020202020204" pitchFamily="34" charset="0"/>
              </a:rPr>
              <a:t>obranné politiky;       </a:t>
            </a:r>
          </a:p>
          <a:p>
            <a:pPr marL="285750" indent="-285750" algn="just">
              <a:spcBef>
                <a:spcPts val="500"/>
              </a:spcBef>
              <a:spcAft>
                <a:spcPts val="500"/>
              </a:spcAft>
              <a:buFont typeface="Arial" panose="020B0604020202020204" pitchFamily="34" charset="0"/>
              <a:buChar char="•"/>
            </a:pPr>
            <a:r>
              <a:rPr lang="cs-CZ" sz="2800" dirty="0">
                <a:latin typeface="Arial" panose="020B0604020202020204" pitchFamily="34" charset="0"/>
                <a:ea typeface="Times New Roman" panose="02020603050405020304" pitchFamily="18" charset="0"/>
                <a:cs typeface="Arial" panose="020B0604020202020204" pitchFamily="34" charset="0"/>
              </a:rPr>
              <a:t>Problematické stanovení </a:t>
            </a:r>
            <a:r>
              <a:rPr lang="cs-CZ" sz="2800" b="1" dirty="0">
                <a:latin typeface="Arial" panose="020B0604020202020204" pitchFamily="34" charset="0"/>
                <a:ea typeface="Times New Roman" panose="02020603050405020304" pitchFamily="18" charset="0"/>
                <a:cs typeface="Arial" panose="020B0604020202020204" pitchFamily="34" charset="0"/>
              </a:rPr>
              <a:t>požadavků</a:t>
            </a:r>
            <a:r>
              <a:rPr lang="cs-CZ" sz="2800" dirty="0">
                <a:latin typeface="Arial" panose="020B0604020202020204" pitchFamily="34" charset="0"/>
                <a:ea typeface="Times New Roman" panose="02020603050405020304" pitchFamily="18" charset="0"/>
                <a:cs typeface="Arial" panose="020B0604020202020204" pitchFamily="34" charset="0"/>
              </a:rPr>
              <a:t> na rozvoj schopností.</a:t>
            </a:r>
          </a:p>
          <a:p>
            <a:pPr marL="285750" indent="-285750" algn="just">
              <a:spcBef>
                <a:spcPts val="500"/>
              </a:spcBef>
              <a:spcAft>
                <a:spcPts val="500"/>
              </a:spcAft>
              <a:buFont typeface="Arial" panose="020B0604020202020204" pitchFamily="34" charset="0"/>
              <a:buChar char="•"/>
            </a:pPr>
            <a:r>
              <a:rPr lang="cs-CZ" sz="2800" dirty="0">
                <a:latin typeface="Arial" panose="020B0604020202020204" pitchFamily="34" charset="0"/>
                <a:cs typeface="Arial" panose="020B0604020202020204" pitchFamily="34" charset="0"/>
              </a:rPr>
              <a:t>Nejednoznačné </a:t>
            </a:r>
            <a:r>
              <a:rPr lang="cs-CZ" sz="2800" b="1" dirty="0">
                <a:latin typeface="Arial" panose="020B0604020202020204" pitchFamily="34" charset="0"/>
                <a:cs typeface="Arial" panose="020B0604020202020204" pitchFamily="34" charset="0"/>
              </a:rPr>
              <a:t>zdůvodnění požadavků na zdroje</a:t>
            </a:r>
            <a:r>
              <a:rPr lang="cs-CZ" sz="2800" dirty="0">
                <a:latin typeface="Arial" panose="020B0604020202020204" pitchFamily="34" charset="0"/>
                <a:cs typeface="Arial" panose="020B0604020202020204" pitchFamily="34" charset="0"/>
              </a:rPr>
              <a:t>.</a:t>
            </a:r>
          </a:p>
          <a:p>
            <a:pPr marL="285750" indent="-285750" algn="just">
              <a:spcBef>
                <a:spcPts val="500"/>
              </a:spcBef>
              <a:spcAft>
                <a:spcPts val="500"/>
              </a:spcAft>
              <a:buFont typeface="Arial" panose="020B0604020202020204" pitchFamily="34" charset="0"/>
              <a:buChar char="•"/>
            </a:pPr>
            <a:endParaRPr lang="cs-CZ" sz="2800" dirty="0">
              <a:latin typeface="Arial" panose="020B0604020202020204" pitchFamily="34" charset="0"/>
              <a:ea typeface="Times New Roman" panose="02020603050405020304" pitchFamily="18" charset="0"/>
              <a:cs typeface="Arial" panose="020B0604020202020204" pitchFamily="34" charset="0"/>
            </a:endParaRPr>
          </a:p>
        </p:txBody>
      </p:sp>
      <p:grpSp>
        <p:nvGrpSpPr>
          <p:cNvPr id="6" name="Skupina 5">
            <a:extLst>
              <a:ext uri="{FF2B5EF4-FFF2-40B4-BE49-F238E27FC236}">
                <a16:creationId xmlns:a16="http://schemas.microsoft.com/office/drawing/2014/main" id="{FA986E0C-C743-4705-8CE4-C2B4236C8C84}"/>
              </a:ext>
            </a:extLst>
          </p:cNvPr>
          <p:cNvGrpSpPr/>
          <p:nvPr/>
        </p:nvGrpSpPr>
        <p:grpSpPr>
          <a:xfrm>
            <a:off x="3750067" y="1795751"/>
            <a:ext cx="8441933" cy="6050538"/>
            <a:chOff x="-755844" y="-314913"/>
            <a:chExt cx="10705349" cy="9466932"/>
          </a:xfrm>
        </p:grpSpPr>
        <p:sp>
          <p:nvSpPr>
            <p:cNvPr id="7" name="Výsečový 1">
              <a:extLst>
                <a:ext uri="{FF2B5EF4-FFF2-40B4-BE49-F238E27FC236}">
                  <a16:creationId xmlns:a16="http://schemas.microsoft.com/office/drawing/2014/main" id="{762004A1-91BE-4E98-97F6-B926F0C3536D}"/>
                </a:ext>
              </a:extLst>
            </p:cNvPr>
            <p:cNvSpPr/>
            <p:nvPr/>
          </p:nvSpPr>
          <p:spPr bwMode="gray">
            <a:xfrm>
              <a:off x="-755844" y="1171507"/>
              <a:ext cx="9632723" cy="7980512"/>
            </a:xfrm>
            <a:prstGeom prst="pie">
              <a:avLst>
                <a:gd name="adj1" fmla="val 16177753"/>
                <a:gd name="adj2" fmla="val 21582116"/>
              </a:avLst>
            </a:prstGeom>
            <a:solidFill>
              <a:srgbClr val="F4AF8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dirty="0">
                <a:solidFill>
                  <a:schemeClr val="bg1"/>
                </a:solidFill>
              </a:endParaRPr>
            </a:p>
          </p:txBody>
        </p:sp>
        <p:sp>
          <p:nvSpPr>
            <p:cNvPr id="8" name="Výsečový 4">
              <a:extLst>
                <a:ext uri="{FF2B5EF4-FFF2-40B4-BE49-F238E27FC236}">
                  <a16:creationId xmlns:a16="http://schemas.microsoft.com/office/drawing/2014/main" id="{88041BBB-E237-46CF-A2D6-D66586289DD7}"/>
                </a:ext>
              </a:extLst>
            </p:cNvPr>
            <p:cNvSpPr/>
            <p:nvPr/>
          </p:nvSpPr>
          <p:spPr bwMode="gray">
            <a:xfrm>
              <a:off x="130584" y="2005432"/>
              <a:ext cx="7683824" cy="6161834"/>
            </a:xfrm>
            <a:prstGeom prst="pie">
              <a:avLst>
                <a:gd name="adj1" fmla="val 16191898"/>
                <a:gd name="adj2" fmla="val 21586587"/>
              </a:avLst>
            </a:prstGeom>
            <a:solidFill>
              <a:srgbClr val="E6691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solidFill>
                  <a:schemeClr val="bg1"/>
                </a:solidFill>
              </a:endParaRPr>
            </a:p>
          </p:txBody>
        </p:sp>
        <p:sp>
          <p:nvSpPr>
            <p:cNvPr id="9" name="Výsečový 3">
              <a:extLst>
                <a:ext uri="{FF2B5EF4-FFF2-40B4-BE49-F238E27FC236}">
                  <a16:creationId xmlns:a16="http://schemas.microsoft.com/office/drawing/2014/main" id="{FE614162-F47D-4464-A1D0-CE4016AEC10F}"/>
                </a:ext>
              </a:extLst>
            </p:cNvPr>
            <p:cNvSpPr/>
            <p:nvPr/>
          </p:nvSpPr>
          <p:spPr bwMode="gray">
            <a:xfrm>
              <a:off x="1322713" y="2912226"/>
              <a:ext cx="5297771" cy="4441307"/>
            </a:xfrm>
            <a:prstGeom prst="pie">
              <a:avLst>
                <a:gd name="adj1" fmla="val 16209128"/>
                <a:gd name="adj2" fmla="val 6000"/>
              </a:avLst>
            </a:prstGeom>
            <a:solidFill>
              <a:srgbClr val="843C0C"/>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solidFill>
                  <a:schemeClr val="bg1"/>
                </a:solidFill>
              </a:endParaRPr>
            </a:p>
          </p:txBody>
        </p:sp>
        <p:sp>
          <p:nvSpPr>
            <p:cNvPr id="10" name="Výsečový 2">
              <a:extLst>
                <a:ext uri="{FF2B5EF4-FFF2-40B4-BE49-F238E27FC236}">
                  <a16:creationId xmlns:a16="http://schemas.microsoft.com/office/drawing/2014/main" id="{DE0EA20E-624E-42A3-AF5B-25E02AF16D65}"/>
                </a:ext>
              </a:extLst>
            </p:cNvPr>
            <p:cNvSpPr/>
            <p:nvPr/>
          </p:nvSpPr>
          <p:spPr bwMode="gray">
            <a:xfrm>
              <a:off x="2217077" y="3574509"/>
              <a:ext cx="3509045" cy="3023680"/>
            </a:xfrm>
            <a:prstGeom prst="pie">
              <a:avLst>
                <a:gd name="adj1" fmla="val 16180068"/>
                <a:gd name="adj2" fmla="val 21535244"/>
              </a:avLst>
            </a:prstGeom>
            <a:solidFill>
              <a:srgbClr val="88020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solidFill>
                  <a:schemeClr val="bg1"/>
                </a:solidFill>
              </a:endParaRPr>
            </a:p>
          </p:txBody>
        </p:sp>
        <p:sp>
          <p:nvSpPr>
            <p:cNvPr id="11" name="TextovéPole 10">
              <a:extLst>
                <a:ext uri="{FF2B5EF4-FFF2-40B4-BE49-F238E27FC236}">
                  <a16:creationId xmlns:a16="http://schemas.microsoft.com/office/drawing/2014/main" id="{581650EA-BF3E-49F2-9C72-55E6B6CA9432}"/>
                </a:ext>
              </a:extLst>
            </p:cNvPr>
            <p:cNvSpPr txBox="1"/>
            <p:nvPr/>
          </p:nvSpPr>
          <p:spPr>
            <a:xfrm>
              <a:off x="1981020" y="998341"/>
              <a:ext cx="1135247" cy="369332"/>
            </a:xfrm>
            <a:prstGeom prst="rect">
              <a:avLst/>
            </a:prstGeom>
            <a:noFill/>
          </p:spPr>
          <p:txBody>
            <a:bodyPr wrap="none" rtlCol="0">
              <a:spAutoFit/>
            </a:bodyPr>
            <a:lstStyle/>
            <a:p>
              <a:r>
                <a:rPr lang="cs-CZ" b="1" dirty="0">
                  <a:latin typeface="Franklin Gothic Medium" panose="020B0603020102020204" pitchFamily="34" charset="0"/>
                </a:rPr>
                <a:t>Neurčeno</a:t>
              </a:r>
            </a:p>
          </p:txBody>
        </p:sp>
        <p:grpSp>
          <p:nvGrpSpPr>
            <p:cNvPr id="12" name="Skupina 11">
              <a:extLst>
                <a:ext uri="{FF2B5EF4-FFF2-40B4-BE49-F238E27FC236}">
                  <a16:creationId xmlns:a16="http://schemas.microsoft.com/office/drawing/2014/main" id="{02ADA487-E299-4810-AEC9-2F4307B16680}"/>
                </a:ext>
              </a:extLst>
            </p:cNvPr>
            <p:cNvGrpSpPr/>
            <p:nvPr/>
          </p:nvGrpSpPr>
          <p:grpSpPr>
            <a:xfrm>
              <a:off x="1928402" y="-314913"/>
              <a:ext cx="8021103" cy="6130435"/>
              <a:chOff x="1775520" y="-37138"/>
              <a:chExt cx="8021103" cy="6130435"/>
            </a:xfrm>
          </p:grpSpPr>
          <p:cxnSp>
            <p:nvCxnSpPr>
              <p:cNvPr id="13" name="Přímá spojnice se šipkou 12">
                <a:extLst>
                  <a:ext uri="{FF2B5EF4-FFF2-40B4-BE49-F238E27FC236}">
                    <a16:creationId xmlns:a16="http://schemas.microsoft.com/office/drawing/2014/main" id="{93270823-EAE3-40D6-A1C7-EA234BFC9EFB}"/>
                  </a:ext>
                </a:extLst>
              </p:cNvPr>
              <p:cNvCxnSpPr/>
              <p:nvPr/>
            </p:nvCxnSpPr>
            <p:spPr>
              <a:xfrm>
                <a:off x="4085897" y="5698659"/>
                <a:ext cx="4736276" cy="43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Přímá spojnice se šipkou 13">
                <a:extLst>
                  <a:ext uri="{FF2B5EF4-FFF2-40B4-BE49-F238E27FC236}">
                    <a16:creationId xmlns:a16="http://schemas.microsoft.com/office/drawing/2014/main" id="{C64A8B05-85E6-4D2E-AB7A-E9C014237091}"/>
                  </a:ext>
                </a:extLst>
              </p:cNvPr>
              <p:cNvCxnSpPr/>
              <p:nvPr/>
            </p:nvCxnSpPr>
            <p:spPr>
              <a:xfrm flipH="1" flipV="1">
                <a:off x="3482120" y="1171370"/>
                <a:ext cx="30977" cy="396101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ovéPole 14">
                <a:extLst>
                  <a:ext uri="{FF2B5EF4-FFF2-40B4-BE49-F238E27FC236}">
                    <a16:creationId xmlns:a16="http://schemas.microsoft.com/office/drawing/2014/main" id="{3A834B73-67EF-4CD6-8A26-CAB507106D16}"/>
                  </a:ext>
                </a:extLst>
              </p:cNvPr>
              <p:cNvSpPr txBox="1"/>
              <p:nvPr/>
            </p:nvSpPr>
            <p:spPr>
              <a:xfrm>
                <a:off x="8251676" y="5687836"/>
                <a:ext cx="1544947" cy="369332"/>
              </a:xfrm>
              <a:prstGeom prst="rect">
                <a:avLst/>
              </a:prstGeom>
              <a:noFill/>
            </p:spPr>
            <p:txBody>
              <a:bodyPr wrap="square" rtlCol="0">
                <a:spAutoFit/>
              </a:bodyPr>
              <a:lstStyle/>
              <a:p>
                <a:r>
                  <a:rPr lang="cs-CZ" b="1" dirty="0">
                    <a:latin typeface="Franklin Gothic Medium" panose="020B0603020102020204" pitchFamily="34" charset="0"/>
                  </a:rPr>
                  <a:t>Budoucnost</a:t>
                </a:r>
              </a:p>
            </p:txBody>
          </p:sp>
          <p:sp>
            <p:nvSpPr>
              <p:cNvPr id="16" name="TextovéPole 15">
                <a:extLst>
                  <a:ext uri="{FF2B5EF4-FFF2-40B4-BE49-F238E27FC236}">
                    <a16:creationId xmlns:a16="http://schemas.microsoft.com/office/drawing/2014/main" id="{672D3848-C330-43F7-ADB2-A6EC145AF79B}"/>
                  </a:ext>
                </a:extLst>
              </p:cNvPr>
              <p:cNvSpPr txBox="1"/>
              <p:nvPr/>
            </p:nvSpPr>
            <p:spPr>
              <a:xfrm>
                <a:off x="3513097" y="5723965"/>
                <a:ext cx="1272143" cy="369332"/>
              </a:xfrm>
              <a:prstGeom prst="rect">
                <a:avLst/>
              </a:prstGeom>
              <a:noFill/>
            </p:spPr>
            <p:txBody>
              <a:bodyPr wrap="none" rtlCol="0">
                <a:spAutoFit/>
              </a:bodyPr>
              <a:lstStyle/>
              <a:p>
                <a:r>
                  <a:rPr lang="cs-CZ" b="1" dirty="0">
                    <a:latin typeface="Franklin Gothic Medium" panose="020B0603020102020204" pitchFamily="34" charset="0"/>
                  </a:rPr>
                  <a:t>Přítomnost</a:t>
                </a:r>
              </a:p>
            </p:txBody>
          </p:sp>
          <p:sp>
            <p:nvSpPr>
              <p:cNvPr id="17" name="Obdélník 16">
                <a:extLst>
                  <a:ext uri="{FF2B5EF4-FFF2-40B4-BE49-F238E27FC236}">
                    <a16:creationId xmlns:a16="http://schemas.microsoft.com/office/drawing/2014/main" id="{C3A59FC3-B1EA-4FEF-A234-158CD94FA7D4}"/>
                  </a:ext>
                </a:extLst>
              </p:cNvPr>
              <p:cNvSpPr/>
              <p:nvPr/>
            </p:nvSpPr>
            <p:spPr>
              <a:xfrm>
                <a:off x="1775520" y="4845564"/>
                <a:ext cx="1728294" cy="369332"/>
              </a:xfrm>
              <a:prstGeom prst="rect">
                <a:avLst/>
              </a:prstGeom>
            </p:spPr>
            <p:txBody>
              <a:bodyPr wrap="none">
                <a:spAutoFit/>
              </a:bodyPr>
              <a:lstStyle/>
              <a:p>
                <a:r>
                  <a:rPr lang="cs-CZ" b="1" dirty="0">
                    <a:latin typeface="Franklin Gothic Medium" panose="020B0603020102020204" pitchFamily="34" charset="0"/>
                  </a:rPr>
                  <a:t>Předvídatelnost</a:t>
                </a:r>
              </a:p>
            </p:txBody>
          </p:sp>
          <p:cxnSp>
            <p:nvCxnSpPr>
              <p:cNvPr id="18" name="Přímá spojnice se šipkou 17">
                <a:extLst>
                  <a:ext uri="{FF2B5EF4-FFF2-40B4-BE49-F238E27FC236}">
                    <a16:creationId xmlns:a16="http://schemas.microsoft.com/office/drawing/2014/main" id="{245C0FA4-F5AE-4C43-8A1D-FAE475C626C6}"/>
                  </a:ext>
                </a:extLst>
              </p:cNvPr>
              <p:cNvCxnSpPr/>
              <p:nvPr/>
            </p:nvCxnSpPr>
            <p:spPr>
              <a:xfrm flipV="1">
                <a:off x="3907636" y="2660707"/>
                <a:ext cx="3800698" cy="2587634"/>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TextovéPole 18">
                <a:extLst>
                  <a:ext uri="{FF2B5EF4-FFF2-40B4-BE49-F238E27FC236}">
                    <a16:creationId xmlns:a16="http://schemas.microsoft.com/office/drawing/2014/main" id="{2B0E0CF9-233D-471E-8AE7-D98F395E39A5}"/>
                  </a:ext>
                </a:extLst>
              </p:cNvPr>
              <p:cNvSpPr txBox="1"/>
              <p:nvPr/>
            </p:nvSpPr>
            <p:spPr>
              <a:xfrm>
                <a:off x="3862116" y="3918522"/>
                <a:ext cx="1605248" cy="553998"/>
              </a:xfrm>
              <a:prstGeom prst="rect">
                <a:avLst/>
              </a:prstGeom>
              <a:noFill/>
            </p:spPr>
            <p:txBody>
              <a:bodyPr wrap="none" rtlCol="0">
                <a:spAutoFit/>
              </a:bodyPr>
              <a:lstStyle/>
              <a:p>
                <a:pPr algn="ctr"/>
                <a:r>
                  <a:rPr lang="cs-CZ" sz="1500" b="1" dirty="0">
                    <a:solidFill>
                      <a:schemeClr val="bg1"/>
                    </a:solidFill>
                  </a:rPr>
                  <a:t>PŘÍTOMNOST </a:t>
                </a:r>
                <a:br>
                  <a:rPr lang="cs-CZ" sz="1500" b="1" dirty="0">
                    <a:solidFill>
                      <a:schemeClr val="bg1"/>
                    </a:solidFill>
                  </a:rPr>
                </a:br>
                <a:r>
                  <a:rPr lang="cs-CZ" sz="1500" b="1" dirty="0">
                    <a:solidFill>
                      <a:schemeClr val="bg1"/>
                    </a:solidFill>
                  </a:rPr>
                  <a:t>(1 -2 roky)</a:t>
                </a:r>
              </a:p>
            </p:txBody>
          </p:sp>
          <p:sp>
            <p:nvSpPr>
              <p:cNvPr id="20" name="TextovéPole 19">
                <a:extLst>
                  <a:ext uri="{FF2B5EF4-FFF2-40B4-BE49-F238E27FC236}">
                    <a16:creationId xmlns:a16="http://schemas.microsoft.com/office/drawing/2014/main" id="{65E6993E-2181-4415-A5C1-312894DC7135}"/>
                  </a:ext>
                </a:extLst>
              </p:cNvPr>
              <p:cNvSpPr txBox="1"/>
              <p:nvPr/>
            </p:nvSpPr>
            <p:spPr>
              <a:xfrm>
                <a:off x="4297082" y="3140505"/>
                <a:ext cx="1079143" cy="553998"/>
              </a:xfrm>
              <a:prstGeom prst="rect">
                <a:avLst/>
              </a:prstGeom>
              <a:noFill/>
            </p:spPr>
            <p:txBody>
              <a:bodyPr wrap="none" rtlCol="0">
                <a:spAutoFit/>
              </a:bodyPr>
              <a:lstStyle/>
              <a:p>
                <a:pPr algn="ctr"/>
                <a:r>
                  <a:rPr lang="cs-CZ" sz="1500" b="1" dirty="0">
                    <a:solidFill>
                      <a:schemeClr val="bg1"/>
                    </a:solidFill>
                  </a:rPr>
                  <a:t>TRENDY </a:t>
                </a:r>
                <a:br>
                  <a:rPr lang="cs-CZ" sz="1500" b="1" dirty="0">
                    <a:solidFill>
                      <a:schemeClr val="bg1"/>
                    </a:solidFill>
                  </a:rPr>
                </a:br>
                <a:r>
                  <a:rPr lang="cs-CZ" sz="1500" b="1" dirty="0">
                    <a:solidFill>
                      <a:schemeClr val="bg1"/>
                    </a:solidFill>
                  </a:rPr>
                  <a:t>(3 – 5 let)</a:t>
                </a:r>
              </a:p>
            </p:txBody>
          </p:sp>
          <p:sp>
            <p:nvSpPr>
              <p:cNvPr id="21" name="TextovéPole 20">
                <a:extLst>
                  <a:ext uri="{FF2B5EF4-FFF2-40B4-BE49-F238E27FC236}">
                    <a16:creationId xmlns:a16="http://schemas.microsoft.com/office/drawing/2014/main" id="{3EF28EDB-F02D-4B56-8D61-896F4E23A64B}"/>
                  </a:ext>
                </a:extLst>
              </p:cNvPr>
              <p:cNvSpPr txBox="1"/>
              <p:nvPr/>
            </p:nvSpPr>
            <p:spPr>
              <a:xfrm>
                <a:off x="4068447" y="2511838"/>
                <a:ext cx="2425023" cy="553998"/>
              </a:xfrm>
              <a:prstGeom prst="rect">
                <a:avLst/>
              </a:prstGeom>
              <a:noFill/>
            </p:spPr>
            <p:txBody>
              <a:bodyPr wrap="none" rtlCol="0">
                <a:spAutoFit/>
              </a:bodyPr>
              <a:lstStyle/>
              <a:p>
                <a:pPr algn="ctr"/>
                <a:r>
                  <a:rPr lang="cs-CZ" sz="1500" b="1" dirty="0">
                    <a:solidFill>
                      <a:schemeClr val="bg1"/>
                    </a:solidFill>
                  </a:rPr>
                  <a:t>BLÍŽŠÍ BUDOUCNOST </a:t>
                </a:r>
                <a:br>
                  <a:rPr lang="cs-CZ" sz="1500" b="1" dirty="0">
                    <a:solidFill>
                      <a:schemeClr val="bg1"/>
                    </a:solidFill>
                  </a:rPr>
                </a:br>
                <a:r>
                  <a:rPr lang="cs-CZ" sz="1500" b="1" dirty="0">
                    <a:solidFill>
                      <a:schemeClr val="bg1"/>
                    </a:solidFill>
                  </a:rPr>
                  <a:t> (5 – 10 let)</a:t>
                </a:r>
              </a:p>
            </p:txBody>
          </p:sp>
          <p:sp>
            <p:nvSpPr>
              <p:cNvPr id="22" name="TextovéPole 21">
                <a:extLst>
                  <a:ext uri="{FF2B5EF4-FFF2-40B4-BE49-F238E27FC236}">
                    <a16:creationId xmlns:a16="http://schemas.microsoft.com/office/drawing/2014/main" id="{7E84FADE-2FBB-4611-9D5F-F7AAAB17BBD5}"/>
                  </a:ext>
                </a:extLst>
              </p:cNvPr>
              <p:cNvSpPr txBox="1"/>
              <p:nvPr/>
            </p:nvSpPr>
            <p:spPr>
              <a:xfrm>
                <a:off x="4097325" y="1700784"/>
                <a:ext cx="2923557" cy="553998"/>
              </a:xfrm>
              <a:prstGeom prst="rect">
                <a:avLst/>
              </a:prstGeom>
              <a:noFill/>
            </p:spPr>
            <p:txBody>
              <a:bodyPr wrap="none" rtlCol="0">
                <a:spAutoFit/>
              </a:bodyPr>
              <a:lstStyle/>
              <a:p>
                <a:pPr algn="ctr"/>
                <a:r>
                  <a:rPr lang="cs-CZ" sz="1500" b="1" dirty="0">
                    <a:solidFill>
                      <a:schemeClr val="bg1"/>
                    </a:solidFill>
                  </a:rPr>
                  <a:t>VZDÁLENÁ BUDOUCNOST </a:t>
                </a:r>
                <a:br>
                  <a:rPr lang="cs-CZ" sz="1500" b="1" dirty="0">
                    <a:solidFill>
                      <a:schemeClr val="bg1"/>
                    </a:solidFill>
                  </a:rPr>
                </a:br>
                <a:r>
                  <a:rPr lang="cs-CZ" sz="1500" b="1" dirty="0">
                    <a:solidFill>
                      <a:schemeClr val="bg1"/>
                    </a:solidFill>
                  </a:rPr>
                  <a:t>(10 – 30 let)</a:t>
                </a:r>
              </a:p>
            </p:txBody>
          </p:sp>
          <p:sp>
            <p:nvSpPr>
              <p:cNvPr id="23" name="TextovéPole 22">
                <a:extLst>
                  <a:ext uri="{FF2B5EF4-FFF2-40B4-BE49-F238E27FC236}">
                    <a16:creationId xmlns:a16="http://schemas.microsoft.com/office/drawing/2014/main" id="{8F1C2F6B-48D8-4097-AE2F-20C6C65D931B}"/>
                  </a:ext>
                </a:extLst>
              </p:cNvPr>
              <p:cNvSpPr txBox="1"/>
              <p:nvPr/>
            </p:nvSpPr>
            <p:spPr>
              <a:xfrm>
                <a:off x="4236913" y="-37138"/>
                <a:ext cx="3142142" cy="646331"/>
              </a:xfrm>
              <a:prstGeom prst="rect">
                <a:avLst/>
              </a:prstGeom>
              <a:noFill/>
            </p:spPr>
            <p:txBody>
              <a:bodyPr wrap="none" rtlCol="0">
                <a:spAutoFit/>
              </a:bodyPr>
              <a:lstStyle/>
              <a:p>
                <a:r>
                  <a:rPr lang="cs-CZ" sz="3600" b="1" dirty="0"/>
                  <a:t>NEJISTOTA!!!</a:t>
                </a:r>
              </a:p>
            </p:txBody>
          </p:sp>
        </p:grpSp>
      </p:grpSp>
    </p:spTree>
    <p:extLst>
      <p:ext uri="{BB962C8B-B14F-4D97-AF65-F5344CB8AC3E}">
        <p14:creationId xmlns:p14="http://schemas.microsoft.com/office/powerpoint/2010/main" val="3951476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odnadpis 2">
            <a:extLst>
              <a:ext uri="{FF2B5EF4-FFF2-40B4-BE49-F238E27FC236}">
                <a16:creationId xmlns:a16="http://schemas.microsoft.com/office/drawing/2014/main" id="{601F5B43-5587-4BFA-BE31-61D98CE2EEB8}"/>
              </a:ext>
            </a:extLst>
          </p:cNvPr>
          <p:cNvSpPr>
            <a:spLocks noGrp="1"/>
          </p:cNvSpPr>
          <p:nvPr>
            <p:ph type="subTitle" idx="1"/>
          </p:nvPr>
        </p:nvSpPr>
        <p:spPr>
          <a:xfrm>
            <a:off x="579062" y="1280354"/>
            <a:ext cx="11322652" cy="4489807"/>
          </a:xfrm>
        </p:spPr>
        <p:txBody>
          <a:bodyPr vert="horz" lIns="91440" tIns="45720" rIns="91440" bIns="45720" rtlCol="0" anchor="t">
            <a:normAutofit fontScale="92500" lnSpcReduction="10000"/>
          </a:bodyPr>
          <a:lstStyle/>
          <a:p>
            <a:pPr eaLnBrk="1" hangingPunct="1"/>
            <a:r>
              <a:rPr lang="cs-CZ" altLang="cs-CZ" sz="4000" dirty="0">
                <a:solidFill>
                  <a:schemeClr val="bg1"/>
                </a:solidFill>
              </a:rPr>
              <a:t>STRATEGICKÁ ANALÝZA - OBJASNĚNÍ PŘÍSTUPŮ</a:t>
            </a:r>
          </a:p>
          <a:p>
            <a:pPr eaLnBrk="1" hangingPunct="1"/>
            <a:endParaRPr lang="cs-CZ" altLang="cs-CZ" sz="4000" i="1" dirty="0">
              <a:solidFill>
                <a:schemeClr val="bg1"/>
              </a:solidFill>
            </a:endParaRPr>
          </a:p>
          <a:p>
            <a:pPr marL="571500" indent="-571500" algn="l">
              <a:buChar char="•"/>
            </a:pPr>
            <a:r>
              <a:rPr lang="cs-CZ" altLang="cs-CZ" sz="4000" i="1" dirty="0">
                <a:solidFill>
                  <a:schemeClr val="bg1"/>
                </a:solidFill>
              </a:rPr>
              <a:t>PŘÍLEŽITOSTI,  VÝZVY,  HROZBY, NEJISTOTY,  TRENDY</a:t>
            </a:r>
          </a:p>
          <a:p>
            <a:pPr marL="571500" indent="-571500" eaLnBrk="1" hangingPunct="1">
              <a:buFont typeface="Arial" panose="020B0604020202020204" pitchFamily="34" charset="0"/>
              <a:buChar char="•"/>
            </a:pPr>
            <a:endParaRPr lang="cs-CZ" altLang="cs-CZ" sz="4000" i="1" dirty="0">
              <a:solidFill>
                <a:schemeClr val="bg1"/>
              </a:solidFill>
            </a:endParaRPr>
          </a:p>
          <a:p>
            <a:pPr marL="571500" indent="-571500" algn="l" eaLnBrk="1" hangingPunct="1">
              <a:buFont typeface="Arial" panose="020B0604020202020204" pitchFamily="34" charset="0"/>
              <a:buChar char="•"/>
            </a:pPr>
            <a:r>
              <a:rPr lang="cs-CZ" altLang="cs-CZ" sz="4000" i="1" dirty="0">
                <a:solidFill>
                  <a:schemeClr val="bg1"/>
                </a:solidFill>
              </a:rPr>
              <a:t>SILNÉ A SLABÉ STRÁNKY</a:t>
            </a:r>
          </a:p>
          <a:p>
            <a:pPr marL="571500" indent="-571500" algn="l" eaLnBrk="1" hangingPunct="1">
              <a:buFont typeface="Arial" panose="020B0604020202020204" pitchFamily="34" charset="0"/>
              <a:buChar char="•"/>
            </a:pPr>
            <a:endParaRPr lang="cs-CZ" altLang="cs-CZ" sz="4000" i="1" dirty="0">
              <a:solidFill>
                <a:schemeClr val="bg1"/>
              </a:solidFill>
            </a:endParaRPr>
          </a:p>
          <a:p>
            <a:pPr marL="571500" indent="-571500" algn="l" eaLnBrk="1" hangingPunct="1">
              <a:buFont typeface="Arial" panose="020B0604020202020204" pitchFamily="34" charset="0"/>
              <a:buChar char="•"/>
            </a:pPr>
            <a:r>
              <a:rPr lang="cs-CZ" altLang="cs-CZ" sz="4000" i="1" dirty="0">
                <a:solidFill>
                  <a:schemeClr val="bg1"/>
                </a:solidFill>
              </a:rPr>
              <a:t>ALTERNATIVNÍ STRATEGIE</a:t>
            </a:r>
            <a:endParaRPr lang="cs-CZ" altLang="cs-CZ" i="1" dirty="0">
              <a:solidFill>
                <a:schemeClr val="bg1"/>
              </a:solidFill>
            </a:endParaRPr>
          </a:p>
        </p:txBody>
      </p:sp>
    </p:spTree>
    <p:extLst>
      <p:ext uri="{BB962C8B-B14F-4D97-AF65-F5344CB8AC3E}">
        <p14:creationId xmlns:p14="http://schemas.microsoft.com/office/powerpoint/2010/main" val="678230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Skupina 9">
            <a:extLst>
              <a:ext uri="{FF2B5EF4-FFF2-40B4-BE49-F238E27FC236}">
                <a16:creationId xmlns:a16="http://schemas.microsoft.com/office/drawing/2014/main" id="{41D96E6E-4905-4653-B946-ABA98713C548}"/>
              </a:ext>
            </a:extLst>
          </p:cNvPr>
          <p:cNvGrpSpPr/>
          <p:nvPr/>
        </p:nvGrpSpPr>
        <p:grpSpPr>
          <a:xfrm>
            <a:off x="334298" y="416013"/>
            <a:ext cx="7140384" cy="3482060"/>
            <a:chOff x="40436" y="1029327"/>
            <a:chExt cx="7200800" cy="3119753"/>
          </a:xfrm>
          <a:solidFill>
            <a:schemeClr val="accent1">
              <a:lumMod val="20000"/>
              <a:lumOff val="80000"/>
            </a:schemeClr>
          </a:solidFill>
        </p:grpSpPr>
        <p:sp>
          <p:nvSpPr>
            <p:cNvPr id="9" name="Ovál 8">
              <a:extLst>
                <a:ext uri="{FF2B5EF4-FFF2-40B4-BE49-F238E27FC236}">
                  <a16:creationId xmlns:a16="http://schemas.microsoft.com/office/drawing/2014/main" id="{F8A30FDA-A0F3-49F6-BB42-AD2D4E46C1B3}"/>
                </a:ext>
              </a:extLst>
            </p:cNvPr>
            <p:cNvSpPr/>
            <p:nvPr/>
          </p:nvSpPr>
          <p:spPr>
            <a:xfrm>
              <a:off x="40436" y="1029327"/>
              <a:ext cx="7200800" cy="3119753"/>
            </a:xfrm>
            <a:prstGeom prst="ellipse">
              <a:avLst/>
            </a:prstGeom>
            <a:gr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6" name="Ovál 5">
              <a:extLst>
                <a:ext uri="{FF2B5EF4-FFF2-40B4-BE49-F238E27FC236}">
                  <a16:creationId xmlns:a16="http://schemas.microsoft.com/office/drawing/2014/main" id="{78083213-74B3-43C9-94BD-C74C470E7DA6}"/>
                </a:ext>
              </a:extLst>
            </p:cNvPr>
            <p:cNvSpPr/>
            <p:nvPr/>
          </p:nvSpPr>
          <p:spPr>
            <a:xfrm>
              <a:off x="2097786" y="1215057"/>
              <a:ext cx="3086100" cy="1296144"/>
            </a:xfrm>
            <a:prstGeom prst="ellipse">
              <a:avLst/>
            </a:prstGeom>
            <a:gr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OPERAČNÍ PROSTŘEDÍ</a:t>
              </a:r>
            </a:p>
          </p:txBody>
        </p:sp>
        <p:sp>
          <p:nvSpPr>
            <p:cNvPr id="7" name="Ovál 6">
              <a:extLst>
                <a:ext uri="{FF2B5EF4-FFF2-40B4-BE49-F238E27FC236}">
                  <a16:creationId xmlns:a16="http://schemas.microsoft.com/office/drawing/2014/main" id="{72FC6054-808E-4FDA-9FDA-C2B07B0EC640}"/>
                </a:ext>
              </a:extLst>
            </p:cNvPr>
            <p:cNvSpPr/>
            <p:nvPr/>
          </p:nvSpPr>
          <p:spPr>
            <a:xfrm>
              <a:off x="614517" y="2373461"/>
              <a:ext cx="3086100" cy="1296144"/>
            </a:xfrm>
            <a:prstGeom prst="ellipse">
              <a:avLst/>
            </a:prstGeom>
            <a:gr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TECHNOLOGICKÝ VÝVOJ</a:t>
              </a:r>
            </a:p>
          </p:txBody>
        </p:sp>
        <p:sp>
          <p:nvSpPr>
            <p:cNvPr id="8" name="Ovál 7">
              <a:extLst>
                <a:ext uri="{FF2B5EF4-FFF2-40B4-BE49-F238E27FC236}">
                  <a16:creationId xmlns:a16="http://schemas.microsoft.com/office/drawing/2014/main" id="{F58A2B1E-8F3F-4198-892C-C9F376CDC293}"/>
                </a:ext>
              </a:extLst>
            </p:cNvPr>
            <p:cNvSpPr/>
            <p:nvPr/>
          </p:nvSpPr>
          <p:spPr>
            <a:xfrm>
              <a:off x="3704391" y="2318692"/>
              <a:ext cx="2907559" cy="1296144"/>
            </a:xfrm>
            <a:prstGeom prst="ellipse">
              <a:avLst/>
            </a:prstGeom>
            <a:gr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BEZPEČNOSTNÍ PROSTŘEDÍ</a:t>
              </a:r>
            </a:p>
          </p:txBody>
        </p:sp>
      </p:grpSp>
      <p:grpSp>
        <p:nvGrpSpPr>
          <p:cNvPr id="14" name="Skupina 13">
            <a:extLst>
              <a:ext uri="{FF2B5EF4-FFF2-40B4-BE49-F238E27FC236}">
                <a16:creationId xmlns:a16="http://schemas.microsoft.com/office/drawing/2014/main" id="{9E2902A9-39B0-4B05-93AF-73EBEFC7C6CF}"/>
              </a:ext>
            </a:extLst>
          </p:cNvPr>
          <p:cNvGrpSpPr/>
          <p:nvPr/>
        </p:nvGrpSpPr>
        <p:grpSpPr>
          <a:xfrm>
            <a:off x="4681112" y="3301785"/>
            <a:ext cx="7294578" cy="3140202"/>
            <a:chOff x="3276995" y="3728849"/>
            <a:chExt cx="5946453" cy="2952328"/>
          </a:xfrm>
          <a:solidFill>
            <a:srgbClr val="FFFF99"/>
          </a:solidFill>
        </p:grpSpPr>
        <p:sp>
          <p:nvSpPr>
            <p:cNvPr id="11" name="Ovál 10">
              <a:extLst>
                <a:ext uri="{FF2B5EF4-FFF2-40B4-BE49-F238E27FC236}">
                  <a16:creationId xmlns:a16="http://schemas.microsoft.com/office/drawing/2014/main" id="{3D1C4ABD-80AE-43DA-BF1F-2A0AB5CC7C6B}"/>
                </a:ext>
              </a:extLst>
            </p:cNvPr>
            <p:cNvSpPr/>
            <p:nvPr/>
          </p:nvSpPr>
          <p:spPr>
            <a:xfrm>
              <a:off x="3276995" y="3728849"/>
              <a:ext cx="5946453" cy="29523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vál 11">
              <a:extLst>
                <a:ext uri="{FF2B5EF4-FFF2-40B4-BE49-F238E27FC236}">
                  <a16:creationId xmlns:a16="http://schemas.microsoft.com/office/drawing/2014/main" id="{3E20B3F0-80C4-4430-824F-CB3108FBD5D1}"/>
                </a:ext>
              </a:extLst>
            </p:cNvPr>
            <p:cNvSpPr/>
            <p:nvPr/>
          </p:nvSpPr>
          <p:spPr>
            <a:xfrm>
              <a:off x="3722620" y="4137263"/>
              <a:ext cx="2664296" cy="1224136"/>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DOTMLPFI</a:t>
              </a:r>
            </a:p>
          </p:txBody>
        </p:sp>
        <p:sp>
          <p:nvSpPr>
            <p:cNvPr id="13" name="Ovál 12">
              <a:extLst>
                <a:ext uri="{FF2B5EF4-FFF2-40B4-BE49-F238E27FC236}">
                  <a16:creationId xmlns:a16="http://schemas.microsoft.com/office/drawing/2014/main" id="{1A49AA05-D825-4FE2-9E0A-F943ABDEC072}"/>
                </a:ext>
              </a:extLst>
            </p:cNvPr>
            <p:cNvSpPr/>
            <p:nvPr/>
          </p:nvSpPr>
          <p:spPr>
            <a:xfrm>
              <a:off x="6070564" y="5132215"/>
              <a:ext cx="2664296" cy="1224136"/>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MCA</a:t>
              </a:r>
            </a:p>
          </p:txBody>
        </p:sp>
      </p:grpSp>
      <p:sp>
        <p:nvSpPr>
          <p:cNvPr id="15" name="TextovéPole 14">
            <a:extLst>
              <a:ext uri="{FF2B5EF4-FFF2-40B4-BE49-F238E27FC236}">
                <a16:creationId xmlns:a16="http://schemas.microsoft.com/office/drawing/2014/main" id="{5E12B497-F168-4EB3-9D2A-F882254D6FEF}"/>
              </a:ext>
            </a:extLst>
          </p:cNvPr>
          <p:cNvSpPr txBox="1"/>
          <p:nvPr/>
        </p:nvSpPr>
        <p:spPr>
          <a:xfrm>
            <a:off x="7171830" y="1096455"/>
            <a:ext cx="3537571" cy="584775"/>
          </a:xfrm>
          <a:prstGeom prst="rect">
            <a:avLst/>
          </a:prstGeom>
          <a:noFill/>
        </p:spPr>
        <p:txBody>
          <a:bodyPr wrap="none" rtlCol="0">
            <a:spAutoFit/>
          </a:bodyPr>
          <a:lstStyle/>
          <a:p>
            <a:r>
              <a:rPr lang="cs-CZ" sz="3200" dirty="0"/>
              <a:t>VNĚJŠÍ PROSTŘEDÍ</a:t>
            </a:r>
          </a:p>
        </p:txBody>
      </p:sp>
      <p:sp>
        <p:nvSpPr>
          <p:cNvPr id="16" name="TextovéPole 15">
            <a:extLst>
              <a:ext uri="{FF2B5EF4-FFF2-40B4-BE49-F238E27FC236}">
                <a16:creationId xmlns:a16="http://schemas.microsoft.com/office/drawing/2014/main" id="{C8B7F9C7-8C92-4632-843D-77DC2131CF76}"/>
              </a:ext>
            </a:extLst>
          </p:cNvPr>
          <p:cNvSpPr txBox="1"/>
          <p:nvPr/>
        </p:nvSpPr>
        <p:spPr>
          <a:xfrm>
            <a:off x="1506111" y="5610221"/>
            <a:ext cx="3962367" cy="584775"/>
          </a:xfrm>
          <a:prstGeom prst="rect">
            <a:avLst/>
          </a:prstGeom>
          <a:noFill/>
        </p:spPr>
        <p:txBody>
          <a:bodyPr wrap="none" rtlCol="0">
            <a:spAutoFit/>
          </a:bodyPr>
          <a:lstStyle/>
          <a:p>
            <a:r>
              <a:rPr lang="cs-CZ" sz="3200" dirty="0"/>
              <a:t>VNITŘNÍ PROSTŘEDÍ</a:t>
            </a:r>
          </a:p>
        </p:txBody>
      </p:sp>
    </p:spTree>
    <p:extLst>
      <p:ext uri="{BB962C8B-B14F-4D97-AF65-F5344CB8AC3E}">
        <p14:creationId xmlns:p14="http://schemas.microsoft.com/office/powerpoint/2010/main" val="3924055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077FA0-BE7F-4A99-BA69-D86CEC313953}"/>
              </a:ext>
            </a:extLst>
          </p:cNvPr>
          <p:cNvSpPr>
            <a:spLocks noGrp="1"/>
          </p:cNvSpPr>
          <p:nvPr>
            <p:ph type="title"/>
          </p:nvPr>
        </p:nvSpPr>
        <p:spPr>
          <a:xfrm>
            <a:off x="172948" y="101662"/>
            <a:ext cx="11846103" cy="1188720"/>
          </a:xfrm>
        </p:spPr>
        <p:txBody>
          <a:bodyPr>
            <a:normAutofit/>
          </a:bodyPr>
          <a:lstStyle/>
          <a:p>
            <a:r>
              <a:rPr lang="cs-CZ" dirty="0"/>
              <a:t>STRATEGICKÁ </a:t>
            </a:r>
            <a:r>
              <a:rPr lang="cs-CZ" dirty="0" err="1"/>
              <a:t>ANAlÝZA</a:t>
            </a:r>
            <a:r>
              <a:rPr lang="cs-CZ" dirty="0"/>
              <a:t> ODPOVÍDÁ NA TYTO ZÁKLADNÍ OTÁZKY</a:t>
            </a:r>
          </a:p>
        </p:txBody>
      </p:sp>
      <p:sp>
        <p:nvSpPr>
          <p:cNvPr id="3" name="Zástupný obsah 2">
            <a:extLst>
              <a:ext uri="{FF2B5EF4-FFF2-40B4-BE49-F238E27FC236}">
                <a16:creationId xmlns:a16="http://schemas.microsoft.com/office/drawing/2014/main" id="{AF28FE7D-3275-4C7D-BCBE-D27A925C5E37}"/>
              </a:ext>
            </a:extLst>
          </p:cNvPr>
          <p:cNvSpPr>
            <a:spLocks noGrp="1"/>
          </p:cNvSpPr>
          <p:nvPr>
            <p:ph idx="1"/>
          </p:nvPr>
        </p:nvSpPr>
        <p:spPr>
          <a:xfrm>
            <a:off x="6095999" y="1394870"/>
            <a:ext cx="5923052" cy="4798338"/>
          </a:xfrm>
          <a:ln>
            <a:solidFill>
              <a:srgbClr val="FF7C80"/>
            </a:solidFill>
          </a:ln>
        </p:spPr>
        <p:txBody>
          <a:bodyPr vert="horz" lIns="91440" tIns="45720" rIns="91440" bIns="45720" rtlCol="0" anchor="t">
            <a:normAutofit/>
          </a:bodyPr>
          <a:lstStyle/>
          <a:p>
            <a:pPr marL="0" indent="0">
              <a:buNone/>
            </a:pPr>
            <a:endParaRPr lang="cs-CZ" sz="2400" b="1" dirty="0"/>
          </a:p>
          <a:p>
            <a:pPr marL="0" indent="0">
              <a:buNone/>
            </a:pPr>
            <a:r>
              <a:rPr lang="cs-CZ" sz="2400" b="1" dirty="0"/>
              <a:t>HODNOCENÍ  VNITŘNÍHO PROSTŘEDÍ</a:t>
            </a:r>
            <a:endParaRPr lang="cs-CZ" dirty="0"/>
          </a:p>
          <a:p>
            <a:endParaRPr lang="cs-CZ" dirty="0"/>
          </a:p>
          <a:p>
            <a:r>
              <a:rPr lang="cs-CZ" dirty="0"/>
              <a:t>KDE SE NACHÁZÍ ORGANIZACE? </a:t>
            </a:r>
          </a:p>
          <a:p>
            <a:endParaRPr lang="cs-CZ" dirty="0"/>
          </a:p>
          <a:p>
            <a:r>
              <a:rPr lang="cs-CZ" dirty="0"/>
              <a:t>JAKÉ MÁME SCHOPNOSTI?</a:t>
            </a:r>
          </a:p>
          <a:p>
            <a:endParaRPr lang="cs-CZ" dirty="0"/>
          </a:p>
          <a:p>
            <a:r>
              <a:rPr lang="cs-CZ" dirty="0"/>
              <a:t>PROČ SE TAM NACHÁZÍ? (PŘÍČINY)</a:t>
            </a:r>
          </a:p>
          <a:p>
            <a:endParaRPr lang="cs-CZ" dirty="0"/>
          </a:p>
          <a:p>
            <a:r>
              <a:rPr lang="cs-CZ" dirty="0"/>
              <a:t>CO TO PRO NÁS ZNAMENÁ? (DŮSLEDKY - RIZIKA)</a:t>
            </a:r>
          </a:p>
          <a:p>
            <a:endParaRPr lang="cs-CZ" dirty="0"/>
          </a:p>
        </p:txBody>
      </p:sp>
      <p:sp>
        <p:nvSpPr>
          <p:cNvPr id="4" name="Zástupný obsah 2">
            <a:extLst>
              <a:ext uri="{FF2B5EF4-FFF2-40B4-BE49-F238E27FC236}">
                <a16:creationId xmlns:a16="http://schemas.microsoft.com/office/drawing/2014/main" id="{4A2272A5-9C06-4F21-8F24-B265DE8EDCCE}"/>
              </a:ext>
            </a:extLst>
          </p:cNvPr>
          <p:cNvSpPr txBox="1">
            <a:spLocks/>
          </p:cNvSpPr>
          <p:nvPr/>
        </p:nvSpPr>
        <p:spPr>
          <a:xfrm>
            <a:off x="172947" y="1394870"/>
            <a:ext cx="5816887" cy="4800447"/>
          </a:xfrm>
          <a:prstGeom prst="rect">
            <a:avLst/>
          </a:prstGeom>
          <a:ln>
            <a:solidFill>
              <a:srgbClr val="FF7C80"/>
            </a:solidFill>
          </a:ln>
        </p:spPr>
        <p:txBody>
          <a:bodyPr vert="horz" lIns="91440" tIns="45720" rIns="91440" bIns="45720" rtlCol="0" anchor="t">
            <a:normAutofit fontScale="92500" lnSpcReduction="2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endParaRPr lang="cs-CZ" dirty="0"/>
          </a:p>
          <a:p>
            <a:pPr marL="0" indent="0">
              <a:buNone/>
            </a:pPr>
            <a:r>
              <a:rPr lang="cs-CZ" sz="2600" b="1" dirty="0"/>
              <a:t>HODNOCENÍ VNĚJŠÍHO PROSTŘEDÍ</a:t>
            </a:r>
          </a:p>
          <a:p>
            <a:pPr marL="0" indent="0">
              <a:buNone/>
            </a:pPr>
            <a:endParaRPr lang="cs-CZ" dirty="0"/>
          </a:p>
          <a:p>
            <a:r>
              <a:rPr lang="cs-CZ" dirty="0"/>
              <a:t>CO OHROŽUJE NAŠE ZÁJMY, HODNOTY,  AKTIVA? (HROZBY)</a:t>
            </a:r>
          </a:p>
          <a:p>
            <a:endParaRPr lang="cs-CZ" dirty="0"/>
          </a:p>
          <a:p>
            <a:r>
              <a:rPr lang="cs-CZ" dirty="0"/>
              <a:t>CO MŮŽE PODPOŘIT REALIZACI NAŠICH ZÁMĚRŮ? (PŘÍLEŽITOSTI)</a:t>
            </a:r>
          </a:p>
          <a:p>
            <a:endParaRPr lang="cs-CZ" dirty="0"/>
          </a:p>
          <a:p>
            <a:r>
              <a:rPr lang="cs-CZ" dirty="0"/>
              <a:t>CO, KDO  JE ZDROJEM NEJISTOT?</a:t>
            </a:r>
          </a:p>
          <a:p>
            <a:endParaRPr lang="cs-CZ" dirty="0"/>
          </a:p>
          <a:p>
            <a:r>
              <a:rPr lang="cs-CZ" dirty="0"/>
              <a:t>JAKÝCH STAVŮ MOHOU NEJISTOTY NABÝVAT? </a:t>
            </a:r>
          </a:p>
          <a:p>
            <a:endParaRPr lang="cs-CZ" dirty="0"/>
          </a:p>
          <a:p>
            <a:r>
              <a:rPr lang="cs-CZ" dirty="0"/>
              <a:t>JAKÉ TENDENCE PŘETRVÁVAJÍ?  (TRENDY)</a:t>
            </a:r>
          </a:p>
        </p:txBody>
      </p:sp>
    </p:spTree>
    <p:extLst>
      <p:ext uri="{BB962C8B-B14F-4D97-AF65-F5344CB8AC3E}">
        <p14:creationId xmlns:p14="http://schemas.microsoft.com/office/powerpoint/2010/main" val="3132401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077FA0-BE7F-4A99-BA69-D86CEC313953}"/>
              </a:ext>
            </a:extLst>
          </p:cNvPr>
          <p:cNvSpPr>
            <a:spLocks noGrp="1"/>
          </p:cNvSpPr>
          <p:nvPr>
            <p:ph type="title"/>
          </p:nvPr>
        </p:nvSpPr>
        <p:spPr>
          <a:xfrm>
            <a:off x="172948" y="101662"/>
            <a:ext cx="11846103" cy="1188720"/>
          </a:xfrm>
        </p:spPr>
        <p:txBody>
          <a:bodyPr>
            <a:normAutofit/>
          </a:bodyPr>
          <a:lstStyle/>
          <a:p>
            <a:r>
              <a:rPr lang="cs-CZ" dirty="0"/>
              <a:t>STRATEGICKÁ </a:t>
            </a:r>
            <a:r>
              <a:rPr lang="cs-CZ" dirty="0" err="1"/>
              <a:t>ANAlÝZA</a:t>
            </a:r>
            <a:r>
              <a:rPr lang="cs-CZ" dirty="0"/>
              <a:t> : ZDROJE INFORMACÍ</a:t>
            </a:r>
          </a:p>
        </p:txBody>
      </p:sp>
      <p:sp>
        <p:nvSpPr>
          <p:cNvPr id="3" name="Zástupný obsah 2">
            <a:extLst>
              <a:ext uri="{FF2B5EF4-FFF2-40B4-BE49-F238E27FC236}">
                <a16:creationId xmlns:a16="http://schemas.microsoft.com/office/drawing/2014/main" id="{AF28FE7D-3275-4C7D-BCBE-D27A925C5E37}"/>
              </a:ext>
            </a:extLst>
          </p:cNvPr>
          <p:cNvSpPr>
            <a:spLocks noGrp="1"/>
          </p:cNvSpPr>
          <p:nvPr>
            <p:ph idx="1"/>
          </p:nvPr>
        </p:nvSpPr>
        <p:spPr>
          <a:xfrm>
            <a:off x="6105830" y="1394870"/>
            <a:ext cx="5923052" cy="5463130"/>
          </a:xfrm>
          <a:ln>
            <a:solidFill>
              <a:srgbClr val="FF7C80"/>
            </a:solidFill>
          </a:ln>
        </p:spPr>
        <p:txBody>
          <a:bodyPr vert="horz" lIns="91440" tIns="45720" rIns="91440" bIns="45720" rtlCol="0" anchor="t">
            <a:normAutofit/>
          </a:bodyPr>
          <a:lstStyle/>
          <a:p>
            <a:pPr marL="0" indent="0">
              <a:buNone/>
            </a:pPr>
            <a:r>
              <a:rPr lang="cs-CZ" b="1" dirty="0"/>
              <a:t>HODNOCENÍ  VNITŘNÍHO PROSTŘEDÍ</a:t>
            </a:r>
          </a:p>
          <a:p>
            <a:r>
              <a:rPr lang="cs-CZ" sz="2600" dirty="0">
                <a:solidFill>
                  <a:srgbClr val="FF0000"/>
                </a:solidFill>
              </a:rPr>
              <a:t>Exekutivní zprávy např. Zpráva o zajišťování bezpečnosti nebo obrany</a:t>
            </a:r>
          </a:p>
          <a:p>
            <a:r>
              <a:rPr lang="cs-CZ" sz="2600" dirty="0">
                <a:solidFill>
                  <a:srgbClr val="FF0000"/>
                </a:solidFill>
              </a:rPr>
              <a:t>Audity např. Audit národní bezpečnosti (2016)</a:t>
            </a:r>
          </a:p>
          <a:p>
            <a:r>
              <a:rPr lang="cs-CZ" sz="2600" dirty="0">
                <a:solidFill>
                  <a:srgbClr val="FF0000"/>
                </a:solidFill>
              </a:rPr>
              <a:t>Kontrolní zprávy Nejvyššího kontrolního úřadu</a:t>
            </a:r>
          </a:p>
          <a:p>
            <a:r>
              <a:rPr lang="cs-CZ" sz="2600" dirty="0">
                <a:solidFill>
                  <a:srgbClr val="FF0000"/>
                </a:solidFill>
              </a:rPr>
              <a:t>Hodnotící zprávy mezinárodních organizací např. Hodnocení obranných plánů NATO, nebo CARD pro EU</a:t>
            </a:r>
          </a:p>
          <a:p>
            <a:r>
              <a:rPr lang="cs-CZ" sz="2600" dirty="0">
                <a:solidFill>
                  <a:srgbClr val="FF0000"/>
                </a:solidFill>
              </a:rPr>
              <a:t>Mezinárodní indexy a databáze výzkumných institucí např. SIPRI,  SSI, ..</a:t>
            </a:r>
          </a:p>
          <a:p>
            <a:endParaRPr lang="cs-CZ" dirty="0"/>
          </a:p>
          <a:p>
            <a:endParaRPr lang="cs-CZ" dirty="0"/>
          </a:p>
        </p:txBody>
      </p:sp>
      <p:sp>
        <p:nvSpPr>
          <p:cNvPr id="4" name="Zástupný obsah 2">
            <a:extLst>
              <a:ext uri="{FF2B5EF4-FFF2-40B4-BE49-F238E27FC236}">
                <a16:creationId xmlns:a16="http://schemas.microsoft.com/office/drawing/2014/main" id="{4A2272A5-9C06-4F21-8F24-B265DE8EDCCE}"/>
              </a:ext>
            </a:extLst>
          </p:cNvPr>
          <p:cNvSpPr txBox="1">
            <a:spLocks/>
          </p:cNvSpPr>
          <p:nvPr/>
        </p:nvSpPr>
        <p:spPr>
          <a:xfrm>
            <a:off x="163118" y="1394870"/>
            <a:ext cx="5816887" cy="5546704"/>
          </a:xfrm>
          <a:prstGeom prst="rect">
            <a:avLst/>
          </a:prstGeom>
          <a:ln>
            <a:solidFill>
              <a:srgbClr val="FF7C80"/>
            </a:solidFill>
          </a:ln>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cs-CZ" b="1" dirty="0"/>
              <a:t>HODNOCENÍ VNĚJŠÍHO PROSTŘEDÍ</a:t>
            </a:r>
          </a:p>
          <a:p>
            <a:r>
              <a:rPr lang="cs-CZ" sz="2400" dirty="0">
                <a:solidFill>
                  <a:srgbClr val="FF0000"/>
                </a:solidFill>
              </a:rPr>
              <a:t>Strategické analýzy výzkumných organizací např. CBVSS UO</a:t>
            </a:r>
          </a:p>
          <a:p>
            <a:r>
              <a:rPr lang="cs-CZ" sz="2400" dirty="0">
                <a:solidFill>
                  <a:srgbClr val="FF0000"/>
                </a:solidFill>
              </a:rPr>
              <a:t>Predikce významných společností např. SHELL</a:t>
            </a:r>
          </a:p>
          <a:p>
            <a:r>
              <a:rPr lang="cs-CZ" sz="2400" dirty="0">
                <a:solidFill>
                  <a:srgbClr val="FF0000"/>
                </a:solidFill>
              </a:rPr>
              <a:t>Strategické analýzy mezinárodních organizací např. NATO (SFA 2023, FFAO 2018)</a:t>
            </a:r>
          </a:p>
          <a:p>
            <a:r>
              <a:rPr lang="cs-CZ" sz="2400" dirty="0">
                <a:solidFill>
                  <a:srgbClr val="FF0000"/>
                </a:solidFill>
              </a:rPr>
              <a:t>Zpravodajské hodnotící zprávy</a:t>
            </a:r>
          </a:p>
          <a:p>
            <a:r>
              <a:rPr lang="cs-CZ" sz="2400" dirty="0">
                <a:solidFill>
                  <a:srgbClr val="FF0000"/>
                </a:solidFill>
              </a:rPr>
              <a:t>Globální trendy (</a:t>
            </a:r>
            <a:r>
              <a:rPr lang="cs-CZ" sz="2400" dirty="0" err="1">
                <a:solidFill>
                  <a:srgbClr val="FF0000"/>
                </a:solidFill>
              </a:rPr>
              <a:t>Global</a:t>
            </a:r>
            <a:r>
              <a:rPr lang="cs-CZ" sz="2400" dirty="0">
                <a:solidFill>
                  <a:srgbClr val="FF0000"/>
                </a:solidFill>
              </a:rPr>
              <a:t> </a:t>
            </a:r>
            <a:r>
              <a:rPr lang="cs-CZ" sz="2400" dirty="0" err="1">
                <a:solidFill>
                  <a:srgbClr val="FF0000"/>
                </a:solidFill>
              </a:rPr>
              <a:t>Trends</a:t>
            </a:r>
            <a:r>
              <a:rPr lang="cs-CZ" sz="2400" dirty="0">
                <a:solidFill>
                  <a:srgbClr val="FF0000"/>
                </a:solidFill>
              </a:rPr>
              <a:t> 2040)</a:t>
            </a:r>
          </a:p>
          <a:p>
            <a:r>
              <a:rPr lang="cs-CZ" sz="2400" dirty="0">
                <a:solidFill>
                  <a:srgbClr val="FF0000"/>
                </a:solidFill>
              </a:rPr>
              <a:t>Analýzy technologického vývoje</a:t>
            </a:r>
          </a:p>
        </p:txBody>
      </p:sp>
    </p:spTree>
    <p:extLst>
      <p:ext uri="{BB962C8B-B14F-4D97-AF65-F5344CB8AC3E}">
        <p14:creationId xmlns:p14="http://schemas.microsoft.com/office/powerpoint/2010/main" val="381319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8320AD-8D5E-4A40-8F36-338AA584A3D8}"/>
              </a:ext>
            </a:extLst>
          </p:cNvPr>
          <p:cNvSpPr>
            <a:spLocks noGrp="1"/>
          </p:cNvSpPr>
          <p:nvPr>
            <p:ph type="title"/>
          </p:nvPr>
        </p:nvSpPr>
        <p:spPr>
          <a:xfrm>
            <a:off x="234593" y="132485"/>
            <a:ext cx="11722814" cy="1188720"/>
          </a:xfrm>
        </p:spPr>
        <p:txBody>
          <a:bodyPr/>
          <a:lstStyle/>
          <a:p>
            <a:r>
              <a:rPr lang="cs-CZ" dirty="0"/>
              <a:t>NÁSTROJE STRATEGICKÉ ANALÝZY</a:t>
            </a:r>
          </a:p>
        </p:txBody>
      </p:sp>
      <p:sp>
        <p:nvSpPr>
          <p:cNvPr id="3" name="Zástupný obsah 2">
            <a:extLst>
              <a:ext uri="{FF2B5EF4-FFF2-40B4-BE49-F238E27FC236}">
                <a16:creationId xmlns:a16="http://schemas.microsoft.com/office/drawing/2014/main" id="{5AB844A4-3133-4996-888C-FFE632A7EF39}"/>
              </a:ext>
            </a:extLst>
          </p:cNvPr>
          <p:cNvSpPr>
            <a:spLocks noGrp="1"/>
          </p:cNvSpPr>
          <p:nvPr>
            <p:ph idx="1"/>
          </p:nvPr>
        </p:nvSpPr>
        <p:spPr>
          <a:xfrm>
            <a:off x="340690" y="2247626"/>
            <a:ext cx="5145709" cy="3101983"/>
          </a:xfrm>
        </p:spPr>
        <p:txBody>
          <a:bodyPr>
            <a:normAutofit lnSpcReduction="10000"/>
          </a:bodyPr>
          <a:lstStyle/>
          <a:p>
            <a:pPr marL="0" indent="0">
              <a:buNone/>
            </a:pPr>
            <a:r>
              <a:rPr lang="cs-CZ" sz="2400" b="1" dirty="0"/>
              <a:t>VNĚJŠÍ PROSTŘEDÍ</a:t>
            </a:r>
          </a:p>
          <a:p>
            <a:r>
              <a:rPr lang="cs-CZ" sz="2400" dirty="0"/>
              <a:t>SWOT ANALÝZA</a:t>
            </a:r>
          </a:p>
          <a:p>
            <a:r>
              <a:rPr lang="cs-CZ" sz="2400" dirty="0"/>
              <a:t>SEKTOROVÁ ANALÝZA PESTLE</a:t>
            </a:r>
          </a:p>
          <a:p>
            <a:r>
              <a:rPr lang="cs-CZ" sz="2400" dirty="0"/>
              <a:t>ANALÝZA KONKURENČNÍCH SIL</a:t>
            </a:r>
          </a:p>
          <a:p>
            <a:r>
              <a:rPr lang="cs-CZ" sz="2400" dirty="0"/>
              <a:t>FORESIGHTOVÉ ANALÝZY, SCÉNÁŘE</a:t>
            </a:r>
          </a:p>
          <a:p>
            <a:r>
              <a:rPr lang="cs-CZ" sz="2400" dirty="0"/>
              <a:t>TRENDOVÉ ANALÝZY </a:t>
            </a:r>
          </a:p>
        </p:txBody>
      </p:sp>
      <p:sp>
        <p:nvSpPr>
          <p:cNvPr id="6" name="Zástupný obsah 2">
            <a:extLst>
              <a:ext uri="{FF2B5EF4-FFF2-40B4-BE49-F238E27FC236}">
                <a16:creationId xmlns:a16="http://schemas.microsoft.com/office/drawing/2014/main" id="{42079FAD-BB6F-4535-9FDC-226E432464D3}"/>
              </a:ext>
            </a:extLst>
          </p:cNvPr>
          <p:cNvSpPr txBox="1">
            <a:spLocks/>
          </p:cNvSpPr>
          <p:nvPr/>
        </p:nvSpPr>
        <p:spPr>
          <a:xfrm>
            <a:off x="6811698" y="1614052"/>
            <a:ext cx="5145709" cy="526043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cs-CZ" sz="2400" b="1" dirty="0"/>
              <a:t>VNITŘNÍ PROSTŘEDÍ</a:t>
            </a:r>
          </a:p>
          <a:p>
            <a:r>
              <a:rPr lang="cs-CZ" sz="2400" dirty="0"/>
              <a:t>SWOT ANALÝZA</a:t>
            </a:r>
          </a:p>
          <a:p>
            <a:r>
              <a:rPr lang="cs-CZ" sz="2400" dirty="0"/>
              <a:t>TRENDOVÉ ANALÝZY </a:t>
            </a:r>
          </a:p>
          <a:p>
            <a:r>
              <a:rPr lang="cs-CZ" sz="2400" dirty="0"/>
              <a:t>ANALÝZA FUNKČNÍCH OBLASTÍ DOTMLPFI</a:t>
            </a:r>
          </a:p>
          <a:p>
            <a:r>
              <a:rPr lang="cs-CZ" sz="2400" dirty="0"/>
              <a:t>ANALÝZA 7S</a:t>
            </a:r>
          </a:p>
          <a:p>
            <a:r>
              <a:rPr lang="cs-CZ" sz="2400" dirty="0"/>
              <a:t>BENCHMARKING</a:t>
            </a:r>
          </a:p>
          <a:p>
            <a:r>
              <a:rPr lang="cs-CZ" sz="2400" dirty="0"/>
              <a:t>GAP ANALÝZA</a:t>
            </a:r>
          </a:p>
          <a:p>
            <a:r>
              <a:rPr lang="cs-CZ" sz="2400" dirty="0"/>
              <a:t>ANALÝZA OPERAČNÍCH RIZIK</a:t>
            </a:r>
          </a:p>
        </p:txBody>
      </p:sp>
    </p:spTree>
    <p:extLst>
      <p:ext uri="{BB962C8B-B14F-4D97-AF65-F5344CB8AC3E}">
        <p14:creationId xmlns:p14="http://schemas.microsoft.com/office/powerpoint/2010/main" val="3154688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ED5037-E3F4-4740-833B-C185509877BE}"/>
              </a:ext>
            </a:extLst>
          </p:cNvPr>
          <p:cNvSpPr>
            <a:spLocks noGrp="1"/>
          </p:cNvSpPr>
          <p:nvPr>
            <p:ph type="title"/>
          </p:nvPr>
        </p:nvSpPr>
        <p:spPr>
          <a:xfrm>
            <a:off x="113016" y="142760"/>
            <a:ext cx="11897474" cy="1188720"/>
          </a:xfrm>
        </p:spPr>
        <p:txBody>
          <a:bodyPr/>
          <a:lstStyle/>
          <a:p>
            <a:r>
              <a:rPr lang="cs-CZ" dirty="0"/>
              <a:t>PROBLÉM: ODLIŠENÍ VNĚJŠÍHO A VNITŘNÍHO PROSTŘEDÍ</a:t>
            </a:r>
          </a:p>
        </p:txBody>
      </p:sp>
      <p:sp>
        <p:nvSpPr>
          <p:cNvPr id="3" name="Zástupný obsah 2">
            <a:extLst>
              <a:ext uri="{FF2B5EF4-FFF2-40B4-BE49-F238E27FC236}">
                <a16:creationId xmlns:a16="http://schemas.microsoft.com/office/drawing/2014/main" id="{B05CD825-3F0B-4E58-A417-D6E926F50391}"/>
              </a:ext>
            </a:extLst>
          </p:cNvPr>
          <p:cNvSpPr>
            <a:spLocks noGrp="1"/>
          </p:cNvSpPr>
          <p:nvPr>
            <p:ph idx="1"/>
          </p:nvPr>
        </p:nvSpPr>
        <p:spPr>
          <a:xfrm>
            <a:off x="227674" y="1682547"/>
            <a:ext cx="11782815" cy="5032693"/>
          </a:xfrm>
        </p:spPr>
        <p:txBody>
          <a:bodyPr vert="horz" lIns="91440" tIns="45720" rIns="91440" bIns="45720" rtlCol="0" anchor="t">
            <a:normAutofit lnSpcReduction="10000"/>
          </a:bodyPr>
          <a:lstStyle/>
          <a:p>
            <a:r>
              <a:rPr lang="cs-CZ" sz="2400" dirty="0"/>
              <a:t>ČASTÁ ZÁMĚNA CHARAKTERISTIK VNĚJŚÍHO A VNITŘNÍHO PROSTŘEDÍ</a:t>
            </a:r>
          </a:p>
          <a:p>
            <a:r>
              <a:rPr lang="cs-CZ" sz="2400" dirty="0"/>
              <a:t>KRITÉRIEM JE MÍRA VLIVU NAD DANOU OBLASTÍ ČI CHARAKTERISTIKU</a:t>
            </a:r>
          </a:p>
          <a:p>
            <a:endParaRPr lang="cs-CZ" sz="2400" dirty="0"/>
          </a:p>
          <a:p>
            <a:r>
              <a:rPr lang="cs-CZ" sz="2400" dirty="0"/>
              <a:t>PŘÍKLAD: HODNOTÍME OBRANNOU POLITIKU</a:t>
            </a:r>
          </a:p>
          <a:p>
            <a:endParaRPr lang="cs-CZ" sz="2400" dirty="0"/>
          </a:p>
          <a:p>
            <a:r>
              <a:rPr lang="cs-CZ" sz="2400" dirty="0"/>
              <a:t>Kam zařadíme např. </a:t>
            </a:r>
          </a:p>
          <a:p>
            <a:pPr lvl="1"/>
            <a:r>
              <a:rPr lang="cs-CZ" sz="2200" dirty="0"/>
              <a:t>posuzování zákonné normy, kvalitu vnitřních předpisů, procesů např. tvorby rozpočtu, akvizice, HRM</a:t>
            </a:r>
          </a:p>
          <a:p>
            <a:pPr lvl="1"/>
            <a:r>
              <a:rPr lang="cs-CZ" sz="2200" dirty="0"/>
              <a:t>důsledky demografického vývoje, </a:t>
            </a:r>
          </a:p>
          <a:p>
            <a:pPr lvl="1"/>
            <a:r>
              <a:rPr lang="cs-CZ" sz="2200" dirty="0"/>
              <a:t>chování a schopnosti obranného průmyslu, </a:t>
            </a:r>
          </a:p>
          <a:p>
            <a:pPr lvl="1"/>
            <a:r>
              <a:rPr lang="cs-CZ" sz="2200" dirty="0"/>
              <a:t>výše výdajů na obranu nebo výkonnost ekonomiky, </a:t>
            </a:r>
          </a:p>
          <a:p>
            <a:endParaRPr lang="cs-CZ" sz="2400" dirty="0"/>
          </a:p>
        </p:txBody>
      </p:sp>
    </p:spTree>
    <p:extLst>
      <p:ext uri="{BB962C8B-B14F-4D97-AF65-F5344CB8AC3E}">
        <p14:creationId xmlns:p14="http://schemas.microsoft.com/office/powerpoint/2010/main" val="1797856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9F13DB-104F-417E-965F-3F6950F5E42F}"/>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C0FE9C70-6344-4CDE-848D-125799D8C65C}"/>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1E7777E6-F8F8-413C-8A5C-B3EB798CB4E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06197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262F01-1C2F-4FC8-B0C0-319C34B88B42}"/>
              </a:ext>
            </a:extLst>
          </p:cNvPr>
          <p:cNvSpPr>
            <a:spLocks noGrp="1"/>
          </p:cNvSpPr>
          <p:nvPr>
            <p:ph type="title"/>
          </p:nvPr>
        </p:nvSpPr>
        <p:spPr>
          <a:xfrm>
            <a:off x="2231136" y="204405"/>
            <a:ext cx="7729728" cy="1188720"/>
          </a:xfrm>
        </p:spPr>
        <p:txBody>
          <a:bodyPr/>
          <a:lstStyle/>
          <a:p>
            <a:r>
              <a:rPr lang="cs-CZ" dirty="0"/>
              <a:t>CÍL</a:t>
            </a:r>
          </a:p>
        </p:txBody>
      </p:sp>
      <p:sp>
        <p:nvSpPr>
          <p:cNvPr id="3" name="Zástupný obsah 2">
            <a:extLst>
              <a:ext uri="{FF2B5EF4-FFF2-40B4-BE49-F238E27FC236}">
                <a16:creationId xmlns:a16="http://schemas.microsoft.com/office/drawing/2014/main" id="{9A4F7837-8043-400B-920D-85870C66A18B}"/>
              </a:ext>
            </a:extLst>
          </p:cNvPr>
          <p:cNvSpPr>
            <a:spLocks noGrp="1"/>
          </p:cNvSpPr>
          <p:nvPr>
            <p:ph idx="1"/>
          </p:nvPr>
        </p:nvSpPr>
        <p:spPr>
          <a:xfrm>
            <a:off x="791110" y="1931542"/>
            <a:ext cx="10808414" cy="4455757"/>
          </a:xfrm>
        </p:spPr>
        <p:txBody>
          <a:bodyPr vert="horz" lIns="91440" tIns="45720" rIns="91440" bIns="45720" rtlCol="0" anchor="t">
            <a:normAutofit/>
          </a:bodyPr>
          <a:lstStyle/>
          <a:p>
            <a:pPr marL="342900" indent="-342900">
              <a:lnSpc>
                <a:spcPct val="150000"/>
              </a:lnSpc>
              <a:buFont typeface="+mj-lt"/>
              <a:buAutoNum type="arabicPeriod"/>
            </a:pPr>
            <a:r>
              <a:rPr lang="cs-CZ" sz="2400" dirty="0"/>
              <a:t>REFLEXE PŘEDCHÁZEJÍCÍ PŘEDNÁŠKY A VYHODNOCENÍ DOMÁCÍHO ÚKOLU POSOUZENÍ STRATEGIÍ</a:t>
            </a:r>
          </a:p>
          <a:p>
            <a:pPr marL="342900" indent="-342900">
              <a:lnSpc>
                <a:spcPct val="150000"/>
              </a:lnSpc>
              <a:buFont typeface="+mj-lt"/>
              <a:buAutoNum type="arabicPeriod"/>
            </a:pPr>
            <a:r>
              <a:rPr lang="cs-CZ" sz="2400" dirty="0"/>
              <a:t>OBJASNIT PŘÍSTUPY K PROVEDENÍ STRATEGICKÉ  ANALÝZY</a:t>
            </a:r>
          </a:p>
          <a:p>
            <a:pPr marL="342900" indent="-342900">
              <a:lnSpc>
                <a:spcPct val="150000"/>
              </a:lnSpc>
              <a:buFont typeface="+mj-lt"/>
              <a:buAutoNum type="arabicPeriod"/>
            </a:pPr>
            <a:r>
              <a:rPr lang="cs-CZ" sz="2400" dirty="0"/>
              <a:t>OBJASNIT PŘÍSTUPY K HODNOCENÍ  VNĚJŠÍHO PROSTŘEDÍ</a:t>
            </a:r>
          </a:p>
          <a:p>
            <a:pPr marL="342900" indent="-342900">
              <a:lnSpc>
                <a:spcPct val="150000"/>
              </a:lnSpc>
              <a:buFont typeface="+mj-lt"/>
              <a:buAutoNum type="arabicPeriod"/>
            </a:pPr>
            <a:r>
              <a:rPr lang="cs-CZ" sz="2400" dirty="0"/>
              <a:t>OBJASNIT PŘÍSTUPY K HODNOCENÍ VNITŘNÍHO PROSTŘEDÍ</a:t>
            </a:r>
          </a:p>
          <a:p>
            <a:pPr marL="342900" indent="-342900">
              <a:lnSpc>
                <a:spcPct val="150000"/>
              </a:lnSpc>
              <a:buFont typeface="+mj-lt"/>
              <a:buAutoNum type="arabicPeriod"/>
            </a:pPr>
            <a:r>
              <a:rPr lang="cs-CZ" sz="2400" dirty="0"/>
              <a:t>VYDÁNÍ ÚKOLU DO DALŠÍHO STUDIA – ZALOŽENÍ PŘÍPADOVÉ STUDIE  </a:t>
            </a:r>
          </a:p>
          <a:p>
            <a:pPr marL="342900" indent="-342900">
              <a:buFont typeface="+mj-lt"/>
              <a:buAutoNum type="arabicPeriod"/>
            </a:pPr>
            <a:endParaRPr lang="cs-CZ" dirty="0"/>
          </a:p>
        </p:txBody>
      </p:sp>
    </p:spTree>
    <p:extLst>
      <p:ext uri="{BB962C8B-B14F-4D97-AF65-F5344CB8AC3E}">
        <p14:creationId xmlns:p14="http://schemas.microsoft.com/office/powerpoint/2010/main" val="3073843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odnadpis 2">
            <a:extLst>
              <a:ext uri="{FF2B5EF4-FFF2-40B4-BE49-F238E27FC236}">
                <a16:creationId xmlns:a16="http://schemas.microsoft.com/office/drawing/2014/main" id="{601F5B43-5587-4BFA-BE31-61D98CE2EEB8}"/>
              </a:ext>
            </a:extLst>
          </p:cNvPr>
          <p:cNvSpPr>
            <a:spLocks noGrp="1"/>
          </p:cNvSpPr>
          <p:nvPr>
            <p:ph type="subTitle" idx="1"/>
          </p:nvPr>
        </p:nvSpPr>
        <p:spPr>
          <a:xfrm>
            <a:off x="1526583" y="2919414"/>
            <a:ext cx="8911525" cy="1476375"/>
          </a:xfrm>
        </p:spPr>
        <p:txBody>
          <a:bodyPr/>
          <a:lstStyle/>
          <a:p>
            <a:pPr eaLnBrk="1" hangingPunct="1"/>
            <a:r>
              <a:rPr lang="cs-CZ" altLang="cs-CZ" sz="4000" dirty="0"/>
              <a:t>HODNOCENÍ VNĚJŠÍHO  PROSTŘEDÍ</a:t>
            </a:r>
            <a:endParaRPr lang="cs-CZ" altLang="cs-CZ" i="1" dirty="0"/>
          </a:p>
        </p:txBody>
      </p:sp>
    </p:spTree>
    <p:extLst>
      <p:ext uri="{BB962C8B-B14F-4D97-AF65-F5344CB8AC3E}">
        <p14:creationId xmlns:p14="http://schemas.microsoft.com/office/powerpoint/2010/main" val="1625725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09CA54-1309-4E44-8EED-471ECEA97F1B}"/>
              </a:ext>
            </a:extLst>
          </p:cNvPr>
          <p:cNvSpPr>
            <a:spLocks noGrp="1"/>
          </p:cNvSpPr>
          <p:nvPr>
            <p:ph type="title"/>
          </p:nvPr>
        </p:nvSpPr>
        <p:spPr>
          <a:xfrm>
            <a:off x="4158430" y="192434"/>
            <a:ext cx="7886700" cy="1325563"/>
          </a:xfrm>
        </p:spPr>
        <p:txBody>
          <a:bodyPr>
            <a:normAutofit/>
          </a:bodyPr>
          <a:lstStyle/>
          <a:p>
            <a:pPr algn="ctr"/>
            <a:r>
              <a:rPr lang="cs-CZ" sz="3600" dirty="0"/>
              <a:t>VNĚJŠÍ PROSTŘEDÍ</a:t>
            </a:r>
          </a:p>
        </p:txBody>
      </p:sp>
      <p:grpSp>
        <p:nvGrpSpPr>
          <p:cNvPr id="6" name="Skupina 5">
            <a:extLst>
              <a:ext uri="{FF2B5EF4-FFF2-40B4-BE49-F238E27FC236}">
                <a16:creationId xmlns:a16="http://schemas.microsoft.com/office/drawing/2014/main" id="{88B794F1-4CAB-45E0-8891-8CADA818BF17}"/>
              </a:ext>
            </a:extLst>
          </p:cNvPr>
          <p:cNvGrpSpPr/>
          <p:nvPr/>
        </p:nvGrpSpPr>
        <p:grpSpPr>
          <a:xfrm>
            <a:off x="208303" y="725609"/>
            <a:ext cx="7195968" cy="3675112"/>
            <a:chOff x="40436" y="1029327"/>
            <a:chExt cx="7200800" cy="3119753"/>
          </a:xfrm>
        </p:grpSpPr>
        <p:sp>
          <p:nvSpPr>
            <p:cNvPr id="7" name="Ovál 6">
              <a:extLst>
                <a:ext uri="{FF2B5EF4-FFF2-40B4-BE49-F238E27FC236}">
                  <a16:creationId xmlns:a16="http://schemas.microsoft.com/office/drawing/2014/main" id="{446F71B9-6550-4702-B747-DA6C722804F0}"/>
                </a:ext>
              </a:extLst>
            </p:cNvPr>
            <p:cNvSpPr/>
            <p:nvPr/>
          </p:nvSpPr>
          <p:spPr>
            <a:xfrm>
              <a:off x="40436" y="1029327"/>
              <a:ext cx="7200800" cy="31197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vál 7">
              <a:extLst>
                <a:ext uri="{FF2B5EF4-FFF2-40B4-BE49-F238E27FC236}">
                  <a16:creationId xmlns:a16="http://schemas.microsoft.com/office/drawing/2014/main" id="{E151BA03-02A0-4AB4-ACDE-E94F68CA643C}"/>
                </a:ext>
              </a:extLst>
            </p:cNvPr>
            <p:cNvSpPr/>
            <p:nvPr/>
          </p:nvSpPr>
          <p:spPr>
            <a:xfrm>
              <a:off x="2097786" y="1215057"/>
              <a:ext cx="3086100"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OPERAČNÍ PROSTŘEDÍ</a:t>
              </a:r>
            </a:p>
          </p:txBody>
        </p:sp>
        <p:sp>
          <p:nvSpPr>
            <p:cNvPr id="9" name="Ovál 8">
              <a:extLst>
                <a:ext uri="{FF2B5EF4-FFF2-40B4-BE49-F238E27FC236}">
                  <a16:creationId xmlns:a16="http://schemas.microsoft.com/office/drawing/2014/main" id="{341D7FE6-3061-49DB-9AB0-2C2BD0C290AD}"/>
                </a:ext>
              </a:extLst>
            </p:cNvPr>
            <p:cNvSpPr/>
            <p:nvPr/>
          </p:nvSpPr>
          <p:spPr>
            <a:xfrm>
              <a:off x="614517" y="2373461"/>
              <a:ext cx="3086100"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TECHNOLOGICKÝ VÝVOJ</a:t>
              </a:r>
            </a:p>
          </p:txBody>
        </p:sp>
        <p:sp>
          <p:nvSpPr>
            <p:cNvPr id="10" name="Ovál 9">
              <a:extLst>
                <a:ext uri="{FF2B5EF4-FFF2-40B4-BE49-F238E27FC236}">
                  <a16:creationId xmlns:a16="http://schemas.microsoft.com/office/drawing/2014/main" id="{F7FE2928-0C8A-484A-A34E-E22C5E81BE94}"/>
                </a:ext>
              </a:extLst>
            </p:cNvPr>
            <p:cNvSpPr/>
            <p:nvPr/>
          </p:nvSpPr>
          <p:spPr>
            <a:xfrm>
              <a:off x="3704391" y="2318692"/>
              <a:ext cx="2907559"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BEZPEČNOSTNÍ PROSTŘEDÍ</a:t>
              </a:r>
            </a:p>
          </p:txBody>
        </p:sp>
      </p:grpSp>
      <p:pic>
        <p:nvPicPr>
          <p:cNvPr id="3" name="Obrázek 2">
            <a:extLst>
              <a:ext uri="{FF2B5EF4-FFF2-40B4-BE49-F238E27FC236}">
                <a16:creationId xmlns:a16="http://schemas.microsoft.com/office/drawing/2014/main" id="{FD2961BF-464B-7C8B-E336-29B996D4352F}"/>
              </a:ext>
            </a:extLst>
          </p:cNvPr>
          <p:cNvPicPr>
            <a:picLocks noChangeAspect="1"/>
          </p:cNvPicPr>
          <p:nvPr/>
        </p:nvPicPr>
        <p:blipFill>
          <a:blip r:embed="rId2"/>
          <a:stretch>
            <a:fillRect/>
          </a:stretch>
        </p:blipFill>
        <p:spPr>
          <a:xfrm>
            <a:off x="7638646" y="1582515"/>
            <a:ext cx="4553354" cy="2722112"/>
          </a:xfrm>
          <a:prstGeom prst="rect">
            <a:avLst/>
          </a:prstGeom>
        </p:spPr>
      </p:pic>
      <p:pic>
        <p:nvPicPr>
          <p:cNvPr id="4" name="Obrázek 3">
            <a:extLst>
              <a:ext uri="{FF2B5EF4-FFF2-40B4-BE49-F238E27FC236}">
                <a16:creationId xmlns:a16="http://schemas.microsoft.com/office/drawing/2014/main" id="{1B97F882-7DE2-2CCA-FFF6-B656EFD90D68}"/>
              </a:ext>
            </a:extLst>
          </p:cNvPr>
          <p:cNvPicPr>
            <a:picLocks noChangeAspect="1"/>
          </p:cNvPicPr>
          <p:nvPr/>
        </p:nvPicPr>
        <p:blipFill>
          <a:blip r:embed="rId3"/>
          <a:stretch>
            <a:fillRect/>
          </a:stretch>
        </p:blipFill>
        <p:spPr>
          <a:xfrm>
            <a:off x="9611444" y="4294835"/>
            <a:ext cx="2559644" cy="2433542"/>
          </a:xfrm>
          <a:prstGeom prst="rect">
            <a:avLst/>
          </a:prstGeom>
        </p:spPr>
      </p:pic>
      <p:pic>
        <p:nvPicPr>
          <p:cNvPr id="11" name="Obrázek 10">
            <a:extLst>
              <a:ext uri="{FF2B5EF4-FFF2-40B4-BE49-F238E27FC236}">
                <a16:creationId xmlns:a16="http://schemas.microsoft.com/office/drawing/2014/main" id="{BFE1BD26-9E8E-29E1-EA77-00655C2580B0}"/>
              </a:ext>
            </a:extLst>
          </p:cNvPr>
          <p:cNvPicPr>
            <a:picLocks noChangeAspect="1"/>
          </p:cNvPicPr>
          <p:nvPr/>
        </p:nvPicPr>
        <p:blipFill>
          <a:blip r:embed="rId4"/>
          <a:stretch>
            <a:fillRect/>
          </a:stretch>
        </p:blipFill>
        <p:spPr>
          <a:xfrm>
            <a:off x="5678555" y="4294835"/>
            <a:ext cx="4236768" cy="2433542"/>
          </a:xfrm>
          <a:prstGeom prst="rect">
            <a:avLst/>
          </a:prstGeom>
        </p:spPr>
      </p:pic>
      <p:pic>
        <p:nvPicPr>
          <p:cNvPr id="12" name="Obrázek 11">
            <a:extLst>
              <a:ext uri="{FF2B5EF4-FFF2-40B4-BE49-F238E27FC236}">
                <a16:creationId xmlns:a16="http://schemas.microsoft.com/office/drawing/2014/main" id="{59B44017-1E4B-BEA1-D4B2-CF8E6EE56EB7}"/>
              </a:ext>
            </a:extLst>
          </p:cNvPr>
          <p:cNvPicPr>
            <a:picLocks noChangeAspect="1"/>
          </p:cNvPicPr>
          <p:nvPr/>
        </p:nvPicPr>
        <p:blipFill>
          <a:blip r:embed="rId5"/>
          <a:stretch>
            <a:fillRect/>
          </a:stretch>
        </p:blipFill>
        <p:spPr>
          <a:xfrm>
            <a:off x="3583061" y="4311536"/>
            <a:ext cx="2207173" cy="2400140"/>
          </a:xfrm>
          <a:prstGeom prst="rect">
            <a:avLst/>
          </a:prstGeom>
        </p:spPr>
      </p:pic>
      <p:pic>
        <p:nvPicPr>
          <p:cNvPr id="13" name="Obrázek 12">
            <a:extLst>
              <a:ext uri="{FF2B5EF4-FFF2-40B4-BE49-F238E27FC236}">
                <a16:creationId xmlns:a16="http://schemas.microsoft.com/office/drawing/2014/main" id="{1BBC193A-566E-6AC9-4ACE-D093B77CCA26}"/>
              </a:ext>
            </a:extLst>
          </p:cNvPr>
          <p:cNvPicPr>
            <a:picLocks noChangeAspect="1"/>
          </p:cNvPicPr>
          <p:nvPr/>
        </p:nvPicPr>
        <p:blipFill>
          <a:blip r:embed="rId6"/>
          <a:stretch>
            <a:fillRect/>
          </a:stretch>
        </p:blipFill>
        <p:spPr>
          <a:xfrm>
            <a:off x="-18936" y="4304627"/>
            <a:ext cx="3601997" cy="2499181"/>
          </a:xfrm>
          <a:prstGeom prst="rect">
            <a:avLst/>
          </a:prstGeom>
        </p:spPr>
      </p:pic>
    </p:spTree>
    <p:extLst>
      <p:ext uri="{BB962C8B-B14F-4D97-AF65-F5344CB8AC3E}">
        <p14:creationId xmlns:p14="http://schemas.microsoft.com/office/powerpoint/2010/main" val="1786675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A82631-9F41-41AF-953F-A89E0DD8B2B4}"/>
              </a:ext>
            </a:extLst>
          </p:cNvPr>
          <p:cNvSpPr>
            <a:spLocks noGrp="1"/>
          </p:cNvSpPr>
          <p:nvPr>
            <p:ph type="title"/>
          </p:nvPr>
        </p:nvSpPr>
        <p:spPr>
          <a:xfrm>
            <a:off x="239730" y="183856"/>
            <a:ext cx="11712540" cy="1188720"/>
          </a:xfrm>
        </p:spPr>
        <p:txBody>
          <a:bodyPr/>
          <a:lstStyle/>
          <a:p>
            <a:r>
              <a:rPr lang="cs-CZ" dirty="0"/>
              <a:t>ANALÝZA VNĚJŠÍHO PROSTŘEDÍ</a:t>
            </a:r>
          </a:p>
        </p:txBody>
      </p:sp>
      <p:sp>
        <p:nvSpPr>
          <p:cNvPr id="3" name="Zástupný obsah 2">
            <a:extLst>
              <a:ext uri="{FF2B5EF4-FFF2-40B4-BE49-F238E27FC236}">
                <a16:creationId xmlns:a16="http://schemas.microsoft.com/office/drawing/2014/main" id="{2B65A8B9-B3AD-44B7-A084-69F8F8698E33}"/>
              </a:ext>
            </a:extLst>
          </p:cNvPr>
          <p:cNvSpPr>
            <a:spLocks noGrp="1"/>
          </p:cNvSpPr>
          <p:nvPr>
            <p:ph idx="1"/>
          </p:nvPr>
        </p:nvSpPr>
        <p:spPr>
          <a:xfrm>
            <a:off x="239730" y="1489752"/>
            <a:ext cx="11712540" cy="5102198"/>
          </a:xfrm>
        </p:spPr>
        <p:txBody>
          <a:bodyPr>
            <a:noAutofit/>
          </a:bodyPr>
          <a:lstStyle/>
          <a:p>
            <a:pPr indent="0" algn="just">
              <a:lnSpc>
                <a:spcPct val="150000"/>
              </a:lnSpc>
              <a:spcBef>
                <a:spcPts val="500"/>
              </a:spcBef>
              <a:spcAft>
                <a:spcPts val="600"/>
              </a:spcAft>
              <a:buNone/>
            </a:pPr>
            <a:r>
              <a:rPr lang="cs-CZ" sz="2400" dirty="0">
                <a:effectLst/>
                <a:latin typeface="Calibri" panose="020F0502020204030204" pitchFamily="34" charset="0"/>
                <a:ea typeface="Times New Roman" panose="02020603050405020304" pitchFamily="18" charset="0"/>
                <a:cs typeface="Calibri" panose="020F0502020204030204" pitchFamily="34" charset="0"/>
              </a:rPr>
              <a:t>Hodnocení charakteristik vnějšího prostředí v oblasti bezpečnosti a obrany zahrnuje:</a:t>
            </a:r>
          </a:p>
          <a:p>
            <a:pPr marL="457200" lvl="0" indent="-457200">
              <a:spcAft>
                <a:spcPts val="600"/>
              </a:spcAft>
              <a:buFont typeface="+mj-lt"/>
              <a:buAutoNum type="arabicPeriod"/>
            </a:pPr>
            <a:r>
              <a:rPr lang="cs-CZ" sz="2400" dirty="0">
                <a:effectLst/>
                <a:latin typeface="Calibri" panose="020F0502020204030204" pitchFamily="34" charset="0"/>
                <a:cs typeface="Calibri" panose="020F0502020204030204" pitchFamily="34" charset="0"/>
              </a:rPr>
              <a:t>Analýzu a predikci bezpečnostních hrozeb </a:t>
            </a:r>
          </a:p>
          <a:p>
            <a:pPr marL="571500" lvl="1" indent="-342900">
              <a:spcAft>
                <a:spcPts val="600"/>
              </a:spcAft>
              <a:buFont typeface="Symbol" panose="05050102010706020507" pitchFamily="18" charset="2"/>
              <a:buChar char=""/>
            </a:pPr>
            <a:r>
              <a:rPr lang="cs-CZ" sz="2400" dirty="0">
                <a:effectLst/>
                <a:latin typeface="Calibri" panose="020F0502020204030204" pitchFamily="34" charset="0"/>
                <a:cs typeface="Calibri" panose="020F0502020204030204" pitchFamily="34" charset="0"/>
              </a:rPr>
              <a:t>krizové regiony (státní i nestátní aktéry), mezinárodní obchod, strategické zdroje surovin, vývoj životního prostředí, krizová infrastruktura, potraviny a kybernetický </a:t>
            </a:r>
            <a:r>
              <a:rPr lang="cs-CZ" sz="2400" dirty="0" err="1">
                <a:effectLst/>
                <a:latin typeface="Calibri" panose="020F0502020204030204" pitchFamily="34" charset="0"/>
                <a:cs typeface="Calibri" panose="020F0502020204030204" pitchFamily="34" charset="0"/>
              </a:rPr>
              <a:t>prosotor</a:t>
            </a:r>
            <a:r>
              <a:rPr lang="cs-CZ" sz="2400" dirty="0">
                <a:effectLst/>
                <a:latin typeface="Calibri" panose="020F0502020204030204" pitchFamily="34" charset="0"/>
                <a:cs typeface="Calibri" panose="020F0502020204030204" pitchFamily="34" charset="0"/>
              </a:rPr>
              <a:t>;</a:t>
            </a:r>
          </a:p>
          <a:p>
            <a:pPr marL="457200" lvl="0" indent="-457200">
              <a:spcAft>
                <a:spcPts val="600"/>
              </a:spcAft>
              <a:buFont typeface="+mj-lt"/>
              <a:buAutoNum type="arabicPeriod"/>
            </a:pPr>
            <a:r>
              <a:rPr lang="cs-CZ" sz="2400" dirty="0">
                <a:effectLst/>
                <a:latin typeface="Calibri" panose="020F0502020204030204" pitchFamily="34" charset="0"/>
                <a:cs typeface="Calibri" panose="020F0502020204030204" pitchFamily="34" charset="0"/>
              </a:rPr>
              <a:t>Analýzu a predikci vývoje zdrojů, výrobních, výzkumných a vývojových schopností průmyslu potřebných pro zajišťování bezpečnosti a obrany</a:t>
            </a:r>
          </a:p>
          <a:p>
            <a:pPr marL="571500" lvl="1" indent="-342900">
              <a:spcAft>
                <a:spcPts val="600"/>
              </a:spcAft>
              <a:buFont typeface="Symbol" panose="05050102010706020507" pitchFamily="18" charset="2"/>
              <a:buChar char=""/>
            </a:pPr>
            <a:r>
              <a:rPr lang="cs-CZ" sz="2400" dirty="0">
                <a:effectLst/>
                <a:latin typeface="Calibri" panose="020F0502020204030204" pitchFamily="34" charset="0"/>
                <a:cs typeface="Calibri" panose="020F0502020204030204" pitchFamily="34" charset="0"/>
              </a:rPr>
              <a:t>finanční prostředky, lidské zdroje, materiální zdroje, infrastruktura, technologie</a:t>
            </a:r>
          </a:p>
          <a:p>
            <a:pPr marL="457200" indent="-457200">
              <a:buFont typeface="+mj-lt"/>
              <a:buAutoNum type="arabicPeriod"/>
            </a:pPr>
            <a:r>
              <a:rPr lang="cs-CZ" sz="2400" dirty="0">
                <a:effectLst/>
                <a:latin typeface="Calibri" panose="020F0502020204030204" pitchFamily="34" charset="0"/>
                <a:ea typeface="Times New Roman" panose="02020603050405020304" pitchFamily="18" charset="0"/>
                <a:cs typeface="Calibri" panose="020F0502020204030204" pitchFamily="34" charset="0"/>
              </a:rPr>
              <a:t>Analýzu mezinárodních organizací a predikci důsledků na zahraniční politiku státu a vojenskou diplomacii </a:t>
            </a:r>
          </a:p>
          <a:p>
            <a:pPr lvl="1"/>
            <a:r>
              <a:rPr lang="cs-CZ" sz="2400" dirty="0">
                <a:effectLst/>
                <a:latin typeface="Calibri" panose="020F0502020204030204" pitchFamily="34" charset="0"/>
                <a:ea typeface="Times New Roman" panose="02020603050405020304" pitchFamily="18" charset="0"/>
                <a:cs typeface="Calibri" panose="020F0502020204030204" pitchFamily="34" charset="0"/>
              </a:rPr>
              <a:t>přínosy pro zajišťování obrany a bezpečnosti státu, závazky státu</a:t>
            </a:r>
            <a:endParaRPr lang="cs-CZ"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58846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Přímá spojnice se šipkou 54"/>
          <p:cNvCxnSpPr>
            <a:stCxn id="48" idx="0"/>
          </p:cNvCxnSpPr>
          <p:nvPr/>
        </p:nvCxnSpPr>
        <p:spPr>
          <a:xfrm flipV="1">
            <a:off x="6076972" y="4056174"/>
            <a:ext cx="820" cy="17636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Ovál 3"/>
          <p:cNvSpPr/>
          <p:nvPr/>
        </p:nvSpPr>
        <p:spPr>
          <a:xfrm>
            <a:off x="5484500" y="2850654"/>
            <a:ext cx="1224136" cy="1152128"/>
          </a:xfrm>
          <a:prstGeom prst="ellipse">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cs-CZ">
              <a:solidFill>
                <a:prstClr val="white"/>
              </a:solidFill>
              <a:latin typeface="Calibri"/>
            </a:endParaRPr>
          </a:p>
        </p:txBody>
      </p:sp>
      <p:sp>
        <p:nvSpPr>
          <p:cNvPr id="6" name="Zaoblený obdélník 5"/>
          <p:cNvSpPr/>
          <p:nvPr/>
        </p:nvSpPr>
        <p:spPr>
          <a:xfrm>
            <a:off x="5484500" y="124664"/>
            <a:ext cx="1224136"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cs-CZ">
              <a:solidFill>
                <a:prstClr val="white"/>
              </a:solidFill>
              <a:latin typeface="Calibri"/>
            </a:endParaRPr>
          </a:p>
        </p:txBody>
      </p:sp>
      <p:sp>
        <p:nvSpPr>
          <p:cNvPr id="7" name="Zaoblený obdélník 6"/>
          <p:cNvSpPr/>
          <p:nvPr/>
        </p:nvSpPr>
        <p:spPr>
          <a:xfrm>
            <a:off x="7860196" y="484704"/>
            <a:ext cx="1224136"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cs-CZ">
              <a:solidFill>
                <a:prstClr val="white"/>
              </a:solidFill>
              <a:latin typeface="Calibri"/>
            </a:endParaRPr>
          </a:p>
        </p:txBody>
      </p:sp>
      <p:sp>
        <p:nvSpPr>
          <p:cNvPr id="8" name="Zaoblený obdélník 7"/>
          <p:cNvSpPr/>
          <p:nvPr/>
        </p:nvSpPr>
        <p:spPr>
          <a:xfrm>
            <a:off x="9084332" y="1500054"/>
            <a:ext cx="1224136"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cs-CZ">
              <a:solidFill>
                <a:prstClr val="white"/>
              </a:solidFill>
              <a:latin typeface="Calibri"/>
            </a:endParaRPr>
          </a:p>
        </p:txBody>
      </p:sp>
      <p:sp>
        <p:nvSpPr>
          <p:cNvPr id="9" name="Zaoblený obdélník 8"/>
          <p:cNvSpPr/>
          <p:nvPr/>
        </p:nvSpPr>
        <p:spPr>
          <a:xfrm>
            <a:off x="9181462" y="3144406"/>
            <a:ext cx="1224136"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cs-CZ">
              <a:solidFill>
                <a:prstClr val="white"/>
              </a:solidFill>
              <a:latin typeface="Calibri"/>
            </a:endParaRPr>
          </a:p>
        </p:txBody>
      </p:sp>
      <p:sp>
        <p:nvSpPr>
          <p:cNvPr id="10" name="Zaoblený obdélník 9"/>
          <p:cNvSpPr/>
          <p:nvPr/>
        </p:nvSpPr>
        <p:spPr>
          <a:xfrm>
            <a:off x="9084332" y="4673704"/>
            <a:ext cx="1224136"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cs-CZ">
              <a:solidFill>
                <a:prstClr val="white"/>
              </a:solidFill>
              <a:latin typeface="Calibri"/>
            </a:endParaRPr>
          </a:p>
        </p:txBody>
      </p:sp>
      <p:sp>
        <p:nvSpPr>
          <p:cNvPr id="11" name="Zaoblený obdélník 10"/>
          <p:cNvSpPr/>
          <p:nvPr/>
        </p:nvSpPr>
        <p:spPr>
          <a:xfrm>
            <a:off x="7298888" y="5642145"/>
            <a:ext cx="1224136"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cs-CZ">
              <a:solidFill>
                <a:prstClr val="white"/>
              </a:solidFill>
              <a:latin typeface="Calibri"/>
            </a:endParaRPr>
          </a:p>
        </p:txBody>
      </p:sp>
      <p:sp>
        <p:nvSpPr>
          <p:cNvPr id="12" name="Zaoblený obdélník 11"/>
          <p:cNvSpPr/>
          <p:nvPr/>
        </p:nvSpPr>
        <p:spPr>
          <a:xfrm>
            <a:off x="1828754" y="4673704"/>
            <a:ext cx="1224136"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cs-CZ">
              <a:solidFill>
                <a:prstClr val="white"/>
              </a:solidFill>
              <a:latin typeface="Calibri"/>
            </a:endParaRPr>
          </a:p>
        </p:txBody>
      </p:sp>
      <p:sp>
        <p:nvSpPr>
          <p:cNvPr id="13" name="Zaoblený obdélník 12"/>
          <p:cNvSpPr/>
          <p:nvPr/>
        </p:nvSpPr>
        <p:spPr>
          <a:xfrm>
            <a:off x="1828754" y="1518953"/>
            <a:ext cx="1224136"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cs-CZ">
              <a:solidFill>
                <a:prstClr val="white"/>
              </a:solidFill>
              <a:latin typeface="Calibri"/>
            </a:endParaRPr>
          </a:p>
        </p:txBody>
      </p:sp>
      <p:sp>
        <p:nvSpPr>
          <p:cNvPr id="14" name="Zaoblený obdélník 13"/>
          <p:cNvSpPr/>
          <p:nvPr/>
        </p:nvSpPr>
        <p:spPr>
          <a:xfrm>
            <a:off x="3503712" y="484704"/>
            <a:ext cx="1224136"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cs-CZ">
              <a:solidFill>
                <a:prstClr val="white"/>
              </a:solidFill>
              <a:latin typeface="Calibri"/>
            </a:endParaRPr>
          </a:p>
        </p:txBody>
      </p:sp>
      <p:sp>
        <p:nvSpPr>
          <p:cNvPr id="15" name="Zaoblený obdélník 14"/>
          <p:cNvSpPr/>
          <p:nvPr/>
        </p:nvSpPr>
        <p:spPr>
          <a:xfrm>
            <a:off x="1775520" y="3113977"/>
            <a:ext cx="1224136"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cs-CZ">
              <a:solidFill>
                <a:prstClr val="white"/>
              </a:solidFill>
              <a:latin typeface="Calibri"/>
            </a:endParaRPr>
          </a:p>
        </p:txBody>
      </p:sp>
      <p:sp>
        <p:nvSpPr>
          <p:cNvPr id="16" name="Zaoblený obdélník 15"/>
          <p:cNvSpPr/>
          <p:nvPr/>
        </p:nvSpPr>
        <p:spPr>
          <a:xfrm>
            <a:off x="3739203" y="5622324"/>
            <a:ext cx="1224136"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cs-CZ">
              <a:solidFill>
                <a:prstClr val="white"/>
              </a:solidFill>
              <a:latin typeface="Calibri"/>
            </a:endParaRPr>
          </a:p>
        </p:txBody>
      </p:sp>
      <p:pic>
        <p:nvPicPr>
          <p:cNvPr id="1026" name="Picture 2" descr="C:\Program Files\Microsoft Office\MEDIA\CAGCAT10\j0235319.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0232" y="2996952"/>
            <a:ext cx="849398" cy="867534"/>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Přímá spojnice se šipkou 17"/>
          <p:cNvCxnSpPr>
            <a:stCxn id="6" idx="2"/>
            <a:endCxn id="4" idx="0"/>
          </p:cNvCxnSpPr>
          <p:nvPr/>
        </p:nvCxnSpPr>
        <p:spPr>
          <a:xfrm>
            <a:off x="6096568" y="844744"/>
            <a:ext cx="0" cy="20059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Přímá spojnice se šipkou 20"/>
          <p:cNvCxnSpPr>
            <a:stCxn id="7" idx="2"/>
          </p:cNvCxnSpPr>
          <p:nvPr/>
        </p:nvCxnSpPr>
        <p:spPr>
          <a:xfrm flipH="1">
            <a:off x="6312024" y="1204784"/>
            <a:ext cx="2160240" cy="16458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Přímá spojnice se šipkou 23"/>
          <p:cNvCxnSpPr>
            <a:stCxn id="16" idx="0"/>
          </p:cNvCxnSpPr>
          <p:nvPr/>
        </p:nvCxnSpPr>
        <p:spPr>
          <a:xfrm flipV="1">
            <a:off x="4351271" y="4000410"/>
            <a:ext cx="1420796" cy="16219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Přímá spojnice se šipkou 25"/>
          <p:cNvCxnSpPr>
            <a:stCxn id="11" idx="0"/>
          </p:cNvCxnSpPr>
          <p:nvPr/>
        </p:nvCxnSpPr>
        <p:spPr>
          <a:xfrm flipH="1" flipV="1">
            <a:off x="6428268" y="3987161"/>
            <a:ext cx="1482689" cy="16549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4" name="Přímá spojnice se šipkou 1023"/>
          <p:cNvCxnSpPr>
            <a:stCxn id="8" idx="1"/>
          </p:cNvCxnSpPr>
          <p:nvPr/>
        </p:nvCxnSpPr>
        <p:spPr>
          <a:xfrm flipH="1">
            <a:off x="6708068" y="1860094"/>
            <a:ext cx="2376264" cy="12843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7" name="Přímá spojnice se šipkou 1026"/>
          <p:cNvCxnSpPr>
            <a:stCxn id="9" idx="1"/>
            <a:endCxn id="4" idx="6"/>
          </p:cNvCxnSpPr>
          <p:nvPr/>
        </p:nvCxnSpPr>
        <p:spPr>
          <a:xfrm flipH="1" flipV="1">
            <a:off x="6708636" y="3426718"/>
            <a:ext cx="2472826" cy="777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9" name="Přímá spojnice se šipkou 1028"/>
          <p:cNvCxnSpPr>
            <a:stCxn id="10" idx="1"/>
            <a:endCxn id="4" idx="5"/>
          </p:cNvCxnSpPr>
          <p:nvPr/>
        </p:nvCxnSpPr>
        <p:spPr>
          <a:xfrm flipH="1" flipV="1">
            <a:off x="6529366" y="3834058"/>
            <a:ext cx="2554967" cy="11996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1" name="Přímá spojnice se šipkou 1030"/>
          <p:cNvCxnSpPr>
            <a:stCxn id="12" idx="3"/>
            <a:endCxn id="4" idx="3"/>
          </p:cNvCxnSpPr>
          <p:nvPr/>
        </p:nvCxnSpPr>
        <p:spPr>
          <a:xfrm flipV="1">
            <a:off x="3052891" y="3834058"/>
            <a:ext cx="2610881" cy="11996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5" name="Přímá spojnice se šipkou 1034"/>
          <p:cNvCxnSpPr>
            <a:stCxn id="13" idx="3"/>
          </p:cNvCxnSpPr>
          <p:nvPr/>
        </p:nvCxnSpPr>
        <p:spPr>
          <a:xfrm>
            <a:off x="3052890" y="1878993"/>
            <a:ext cx="2431610" cy="12843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7" name="Přímá spojnice se šipkou 1036"/>
          <p:cNvCxnSpPr>
            <a:stCxn id="15" idx="3"/>
            <a:endCxn id="4" idx="2"/>
          </p:cNvCxnSpPr>
          <p:nvPr/>
        </p:nvCxnSpPr>
        <p:spPr>
          <a:xfrm flipV="1">
            <a:off x="2999656" y="3426719"/>
            <a:ext cx="2484844" cy="472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9" name="Přímá spojnice se šipkou 1058"/>
          <p:cNvCxnSpPr>
            <a:stCxn id="14" idx="2"/>
          </p:cNvCxnSpPr>
          <p:nvPr/>
        </p:nvCxnSpPr>
        <p:spPr>
          <a:xfrm>
            <a:off x="4115780" y="1204784"/>
            <a:ext cx="1764196" cy="16458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75" name="TextovéPole 1074"/>
          <p:cNvSpPr txBox="1"/>
          <p:nvPr/>
        </p:nvSpPr>
        <p:spPr>
          <a:xfrm>
            <a:off x="1747930" y="1617382"/>
            <a:ext cx="1385784" cy="523220"/>
          </a:xfrm>
          <a:prstGeom prst="rect">
            <a:avLst/>
          </a:prstGeom>
          <a:noFill/>
        </p:spPr>
        <p:txBody>
          <a:bodyPr wrap="square" rtlCol="0">
            <a:spAutoFit/>
          </a:bodyPr>
          <a:lstStyle/>
          <a:p>
            <a:pPr algn="ctr" defTabSz="914400">
              <a:defRPr/>
            </a:pPr>
            <a:r>
              <a:rPr lang="cs-CZ" sz="1400" dirty="0">
                <a:solidFill>
                  <a:prstClr val="black"/>
                </a:solidFill>
                <a:latin typeface="Calibri"/>
              </a:rPr>
              <a:t>DEMOGRAFICKÝ VÝVOJ</a:t>
            </a:r>
          </a:p>
        </p:txBody>
      </p:sp>
      <p:sp>
        <p:nvSpPr>
          <p:cNvPr id="84" name="TextovéPole 83"/>
          <p:cNvSpPr txBox="1"/>
          <p:nvPr/>
        </p:nvSpPr>
        <p:spPr>
          <a:xfrm>
            <a:off x="7860196" y="690856"/>
            <a:ext cx="1254248" cy="307777"/>
          </a:xfrm>
          <a:prstGeom prst="rect">
            <a:avLst/>
          </a:prstGeom>
          <a:noFill/>
        </p:spPr>
        <p:txBody>
          <a:bodyPr wrap="square" rtlCol="0">
            <a:spAutoFit/>
          </a:bodyPr>
          <a:lstStyle/>
          <a:p>
            <a:pPr algn="ctr" defTabSz="914400">
              <a:defRPr/>
            </a:pPr>
            <a:r>
              <a:rPr lang="cs-CZ" sz="1400" dirty="0">
                <a:solidFill>
                  <a:prstClr val="black"/>
                </a:solidFill>
                <a:latin typeface="Calibri"/>
              </a:rPr>
              <a:t>HROZBY</a:t>
            </a:r>
          </a:p>
        </p:txBody>
      </p:sp>
      <p:sp>
        <p:nvSpPr>
          <p:cNvPr id="85" name="TextovéPole 84"/>
          <p:cNvSpPr txBox="1"/>
          <p:nvPr/>
        </p:nvSpPr>
        <p:spPr>
          <a:xfrm>
            <a:off x="9157482" y="1725105"/>
            <a:ext cx="1077836" cy="307777"/>
          </a:xfrm>
          <a:prstGeom prst="rect">
            <a:avLst/>
          </a:prstGeom>
          <a:noFill/>
        </p:spPr>
        <p:txBody>
          <a:bodyPr wrap="square" rtlCol="0">
            <a:spAutoFit/>
          </a:bodyPr>
          <a:lstStyle/>
          <a:p>
            <a:pPr algn="ctr" defTabSz="914400">
              <a:defRPr/>
            </a:pPr>
            <a:r>
              <a:rPr lang="cs-CZ" sz="1400" dirty="0">
                <a:solidFill>
                  <a:prstClr val="black"/>
                </a:solidFill>
                <a:latin typeface="Calibri"/>
              </a:rPr>
              <a:t>EKOLOGIE</a:t>
            </a:r>
          </a:p>
        </p:txBody>
      </p:sp>
      <p:sp>
        <p:nvSpPr>
          <p:cNvPr id="86" name="TextovéPole 85"/>
          <p:cNvSpPr txBox="1"/>
          <p:nvPr/>
        </p:nvSpPr>
        <p:spPr>
          <a:xfrm>
            <a:off x="9176592" y="3320129"/>
            <a:ext cx="1233876" cy="307777"/>
          </a:xfrm>
          <a:prstGeom prst="rect">
            <a:avLst/>
          </a:prstGeom>
          <a:noFill/>
        </p:spPr>
        <p:txBody>
          <a:bodyPr wrap="square" rtlCol="0">
            <a:spAutoFit/>
          </a:bodyPr>
          <a:lstStyle/>
          <a:p>
            <a:pPr algn="ctr" defTabSz="914400">
              <a:defRPr/>
            </a:pPr>
            <a:r>
              <a:rPr lang="cs-CZ" sz="1400" dirty="0">
                <a:solidFill>
                  <a:prstClr val="black"/>
                </a:solidFill>
                <a:latin typeface="Calibri"/>
              </a:rPr>
              <a:t>PRŮMYSL</a:t>
            </a:r>
          </a:p>
        </p:txBody>
      </p:sp>
      <p:sp>
        <p:nvSpPr>
          <p:cNvPr id="87" name="TextovéPole 86"/>
          <p:cNvSpPr txBox="1"/>
          <p:nvPr/>
        </p:nvSpPr>
        <p:spPr>
          <a:xfrm>
            <a:off x="9176592" y="4879856"/>
            <a:ext cx="1077836" cy="307777"/>
          </a:xfrm>
          <a:prstGeom prst="rect">
            <a:avLst/>
          </a:prstGeom>
          <a:noFill/>
        </p:spPr>
        <p:txBody>
          <a:bodyPr wrap="square" rtlCol="0">
            <a:spAutoFit/>
          </a:bodyPr>
          <a:lstStyle/>
          <a:p>
            <a:pPr algn="ctr" defTabSz="914400">
              <a:defRPr/>
            </a:pPr>
            <a:r>
              <a:rPr lang="cs-CZ" sz="1400" dirty="0">
                <a:solidFill>
                  <a:prstClr val="black"/>
                </a:solidFill>
                <a:latin typeface="Calibri"/>
              </a:rPr>
              <a:t>TRH PRÁCE</a:t>
            </a:r>
          </a:p>
        </p:txBody>
      </p:sp>
      <p:sp>
        <p:nvSpPr>
          <p:cNvPr id="88" name="TextovéPole 87"/>
          <p:cNvSpPr txBox="1"/>
          <p:nvPr/>
        </p:nvSpPr>
        <p:spPr>
          <a:xfrm>
            <a:off x="7392144" y="5623561"/>
            <a:ext cx="1077836" cy="738664"/>
          </a:xfrm>
          <a:prstGeom prst="rect">
            <a:avLst/>
          </a:prstGeom>
          <a:noFill/>
        </p:spPr>
        <p:txBody>
          <a:bodyPr wrap="square" rtlCol="0">
            <a:spAutoFit/>
          </a:bodyPr>
          <a:lstStyle/>
          <a:p>
            <a:pPr algn="ctr" defTabSz="914400">
              <a:defRPr/>
            </a:pPr>
            <a:r>
              <a:rPr lang="cs-CZ" sz="1400" dirty="0">
                <a:solidFill>
                  <a:prstClr val="black"/>
                </a:solidFill>
                <a:latin typeface="Calibri"/>
              </a:rPr>
              <a:t>SOCIÁLNÍ A KULTURNÍ VLIVY</a:t>
            </a:r>
          </a:p>
        </p:txBody>
      </p:sp>
      <p:sp>
        <p:nvSpPr>
          <p:cNvPr id="89" name="TextovéPole 88"/>
          <p:cNvSpPr txBox="1"/>
          <p:nvPr/>
        </p:nvSpPr>
        <p:spPr>
          <a:xfrm>
            <a:off x="3794844" y="5839006"/>
            <a:ext cx="1259282" cy="307777"/>
          </a:xfrm>
          <a:prstGeom prst="rect">
            <a:avLst/>
          </a:prstGeom>
          <a:noFill/>
        </p:spPr>
        <p:txBody>
          <a:bodyPr wrap="square" rtlCol="0">
            <a:spAutoFit/>
          </a:bodyPr>
          <a:lstStyle/>
          <a:p>
            <a:pPr algn="ctr" defTabSz="914400">
              <a:defRPr/>
            </a:pPr>
            <a:r>
              <a:rPr lang="cs-CZ" sz="1400" dirty="0">
                <a:solidFill>
                  <a:prstClr val="black"/>
                </a:solidFill>
                <a:latin typeface="Calibri"/>
              </a:rPr>
              <a:t>TECHNOLOGIE</a:t>
            </a:r>
          </a:p>
        </p:txBody>
      </p:sp>
      <p:sp>
        <p:nvSpPr>
          <p:cNvPr id="90" name="TextovéPole 89"/>
          <p:cNvSpPr txBox="1"/>
          <p:nvPr/>
        </p:nvSpPr>
        <p:spPr>
          <a:xfrm>
            <a:off x="1765642" y="4847367"/>
            <a:ext cx="1350360" cy="307777"/>
          </a:xfrm>
          <a:prstGeom prst="rect">
            <a:avLst/>
          </a:prstGeom>
          <a:noFill/>
        </p:spPr>
        <p:txBody>
          <a:bodyPr wrap="square" rtlCol="0">
            <a:spAutoFit/>
          </a:bodyPr>
          <a:lstStyle/>
          <a:p>
            <a:pPr algn="ctr" defTabSz="914400">
              <a:defRPr/>
            </a:pPr>
            <a:r>
              <a:rPr lang="cs-CZ" sz="1400" dirty="0">
                <a:solidFill>
                  <a:prstClr val="black"/>
                </a:solidFill>
                <a:latin typeface="Calibri"/>
              </a:rPr>
              <a:t>POLITIKA</a:t>
            </a:r>
          </a:p>
        </p:txBody>
      </p:sp>
      <p:sp>
        <p:nvSpPr>
          <p:cNvPr id="91" name="TextovéPole 90"/>
          <p:cNvSpPr txBox="1"/>
          <p:nvPr/>
        </p:nvSpPr>
        <p:spPr>
          <a:xfrm>
            <a:off x="1848670" y="3276831"/>
            <a:ext cx="1077836" cy="307777"/>
          </a:xfrm>
          <a:prstGeom prst="rect">
            <a:avLst/>
          </a:prstGeom>
          <a:noFill/>
        </p:spPr>
        <p:txBody>
          <a:bodyPr wrap="square" rtlCol="0">
            <a:spAutoFit/>
          </a:bodyPr>
          <a:lstStyle/>
          <a:p>
            <a:pPr algn="ctr" defTabSz="914400">
              <a:defRPr/>
            </a:pPr>
            <a:r>
              <a:rPr lang="cs-CZ" sz="1400" dirty="0">
                <a:solidFill>
                  <a:prstClr val="black"/>
                </a:solidFill>
                <a:latin typeface="Calibri"/>
              </a:rPr>
              <a:t>VLÁDA</a:t>
            </a:r>
          </a:p>
        </p:txBody>
      </p:sp>
      <p:sp>
        <p:nvSpPr>
          <p:cNvPr id="92" name="TextovéPole 91"/>
          <p:cNvSpPr txBox="1"/>
          <p:nvPr/>
        </p:nvSpPr>
        <p:spPr>
          <a:xfrm>
            <a:off x="5469294" y="229018"/>
            <a:ext cx="1254548" cy="523220"/>
          </a:xfrm>
          <a:prstGeom prst="rect">
            <a:avLst/>
          </a:prstGeom>
          <a:noFill/>
        </p:spPr>
        <p:txBody>
          <a:bodyPr wrap="square" rtlCol="0">
            <a:spAutoFit/>
          </a:bodyPr>
          <a:lstStyle/>
          <a:p>
            <a:pPr algn="ctr" defTabSz="914400">
              <a:defRPr/>
            </a:pPr>
            <a:r>
              <a:rPr lang="cs-CZ" sz="1400" dirty="0">
                <a:solidFill>
                  <a:prstClr val="black"/>
                </a:solidFill>
                <a:latin typeface="Calibri"/>
              </a:rPr>
              <a:t>MEZINÁRODNÍ VZTAHY</a:t>
            </a:r>
          </a:p>
        </p:txBody>
      </p:sp>
      <p:sp>
        <p:nvSpPr>
          <p:cNvPr id="93" name="TextovéPole 92"/>
          <p:cNvSpPr txBox="1"/>
          <p:nvPr/>
        </p:nvSpPr>
        <p:spPr>
          <a:xfrm>
            <a:off x="3508265" y="484704"/>
            <a:ext cx="1215031" cy="523220"/>
          </a:xfrm>
          <a:prstGeom prst="rect">
            <a:avLst/>
          </a:prstGeom>
          <a:noFill/>
        </p:spPr>
        <p:txBody>
          <a:bodyPr wrap="square" rtlCol="0">
            <a:spAutoFit/>
          </a:bodyPr>
          <a:lstStyle/>
          <a:p>
            <a:pPr algn="ctr" defTabSz="914400">
              <a:defRPr/>
            </a:pPr>
            <a:endParaRPr lang="cs-CZ" sz="1400" dirty="0">
              <a:solidFill>
                <a:prstClr val="black"/>
              </a:solidFill>
              <a:latin typeface="Calibri"/>
            </a:endParaRPr>
          </a:p>
          <a:p>
            <a:pPr algn="ctr" defTabSz="914400">
              <a:defRPr/>
            </a:pPr>
            <a:r>
              <a:rPr lang="cs-CZ" sz="1400" dirty="0">
                <a:solidFill>
                  <a:prstClr val="black"/>
                </a:solidFill>
                <a:latin typeface="Calibri"/>
              </a:rPr>
              <a:t>EKONOMIKA</a:t>
            </a:r>
          </a:p>
        </p:txBody>
      </p:sp>
      <p:sp>
        <p:nvSpPr>
          <p:cNvPr id="1077" name="TextovéPole 1076"/>
          <p:cNvSpPr txBox="1"/>
          <p:nvPr/>
        </p:nvSpPr>
        <p:spPr>
          <a:xfrm>
            <a:off x="3829228" y="4191472"/>
            <a:ext cx="1043204" cy="461665"/>
          </a:xfrm>
          <a:prstGeom prst="rect">
            <a:avLst/>
          </a:prstGeom>
          <a:solidFill>
            <a:schemeClr val="bg1"/>
          </a:solidFill>
        </p:spPr>
        <p:txBody>
          <a:bodyPr wrap="square" rtlCol="0">
            <a:spAutoFit/>
          </a:bodyPr>
          <a:lstStyle/>
          <a:p>
            <a:pPr algn="ctr" defTabSz="914400">
              <a:defRPr/>
            </a:pPr>
            <a:r>
              <a:rPr lang="cs-CZ" sz="1200" dirty="0">
                <a:solidFill>
                  <a:prstClr val="black"/>
                </a:solidFill>
                <a:latin typeface="Calibri"/>
              </a:rPr>
              <a:t>Obranná politika státu</a:t>
            </a:r>
          </a:p>
        </p:txBody>
      </p:sp>
      <p:sp>
        <p:nvSpPr>
          <p:cNvPr id="97" name="TextovéPole 96"/>
          <p:cNvSpPr txBox="1"/>
          <p:nvPr/>
        </p:nvSpPr>
        <p:spPr>
          <a:xfrm>
            <a:off x="6820056" y="1716051"/>
            <a:ext cx="1337740" cy="461665"/>
          </a:xfrm>
          <a:prstGeom prst="rect">
            <a:avLst/>
          </a:prstGeom>
          <a:solidFill>
            <a:schemeClr val="bg1"/>
          </a:solidFill>
        </p:spPr>
        <p:txBody>
          <a:bodyPr wrap="square" rtlCol="0">
            <a:spAutoFit/>
          </a:bodyPr>
          <a:lstStyle/>
          <a:p>
            <a:pPr algn="ctr" defTabSz="914400">
              <a:defRPr/>
            </a:pPr>
            <a:r>
              <a:rPr lang="cs-CZ" sz="1200" dirty="0">
                <a:solidFill>
                  <a:prstClr val="black"/>
                </a:solidFill>
                <a:latin typeface="Calibri"/>
              </a:rPr>
              <a:t>Bezpečnostní strategie</a:t>
            </a:r>
          </a:p>
        </p:txBody>
      </p:sp>
      <p:sp>
        <p:nvSpPr>
          <p:cNvPr id="98" name="TextovéPole 97"/>
          <p:cNvSpPr txBox="1"/>
          <p:nvPr/>
        </p:nvSpPr>
        <p:spPr>
          <a:xfrm>
            <a:off x="7516504" y="2290317"/>
            <a:ext cx="1243792" cy="461665"/>
          </a:xfrm>
          <a:prstGeom prst="rect">
            <a:avLst/>
          </a:prstGeom>
          <a:solidFill>
            <a:schemeClr val="bg1"/>
          </a:solidFill>
        </p:spPr>
        <p:txBody>
          <a:bodyPr wrap="square" rtlCol="0">
            <a:spAutoFit/>
          </a:bodyPr>
          <a:lstStyle/>
          <a:p>
            <a:pPr algn="ctr" defTabSz="914400">
              <a:defRPr/>
            </a:pPr>
            <a:r>
              <a:rPr lang="cs-CZ" sz="1200" dirty="0" err="1">
                <a:solidFill>
                  <a:prstClr val="black"/>
                </a:solidFill>
                <a:latin typeface="Calibri"/>
              </a:rPr>
              <a:t>Enviromentální</a:t>
            </a:r>
            <a:r>
              <a:rPr lang="cs-CZ" sz="1200" dirty="0">
                <a:solidFill>
                  <a:prstClr val="black"/>
                </a:solidFill>
                <a:latin typeface="Calibri"/>
              </a:rPr>
              <a:t> politika</a:t>
            </a:r>
          </a:p>
        </p:txBody>
      </p:sp>
      <p:sp>
        <p:nvSpPr>
          <p:cNvPr id="99" name="TextovéPole 98"/>
          <p:cNvSpPr txBox="1"/>
          <p:nvPr/>
        </p:nvSpPr>
        <p:spPr>
          <a:xfrm>
            <a:off x="7731234" y="3243185"/>
            <a:ext cx="885046" cy="461665"/>
          </a:xfrm>
          <a:prstGeom prst="rect">
            <a:avLst/>
          </a:prstGeom>
          <a:solidFill>
            <a:schemeClr val="bg1"/>
          </a:solidFill>
        </p:spPr>
        <p:txBody>
          <a:bodyPr wrap="square" rtlCol="0">
            <a:spAutoFit/>
          </a:bodyPr>
          <a:lstStyle/>
          <a:p>
            <a:pPr algn="ctr" defTabSz="914400">
              <a:defRPr/>
            </a:pPr>
            <a:r>
              <a:rPr lang="cs-CZ" sz="1200" dirty="0">
                <a:solidFill>
                  <a:prstClr val="black"/>
                </a:solidFill>
                <a:latin typeface="Calibri"/>
              </a:rPr>
              <a:t>Politika spolupráce </a:t>
            </a:r>
          </a:p>
        </p:txBody>
      </p:sp>
      <p:sp>
        <p:nvSpPr>
          <p:cNvPr id="100" name="TextovéPole 99"/>
          <p:cNvSpPr txBox="1"/>
          <p:nvPr/>
        </p:nvSpPr>
        <p:spPr>
          <a:xfrm>
            <a:off x="7565353" y="4230958"/>
            <a:ext cx="925273" cy="646331"/>
          </a:xfrm>
          <a:prstGeom prst="rect">
            <a:avLst/>
          </a:prstGeom>
          <a:solidFill>
            <a:schemeClr val="bg1"/>
          </a:solidFill>
        </p:spPr>
        <p:txBody>
          <a:bodyPr wrap="square" rtlCol="0">
            <a:spAutoFit/>
          </a:bodyPr>
          <a:lstStyle/>
          <a:p>
            <a:pPr algn="ctr" defTabSz="914400">
              <a:defRPr/>
            </a:pPr>
            <a:r>
              <a:rPr lang="cs-CZ" sz="1200" dirty="0">
                <a:solidFill>
                  <a:prstClr val="black"/>
                </a:solidFill>
                <a:latin typeface="Calibri"/>
              </a:rPr>
              <a:t>Nábor a výběr pracovníků</a:t>
            </a:r>
          </a:p>
        </p:txBody>
      </p:sp>
      <p:sp>
        <p:nvSpPr>
          <p:cNvPr id="101" name="TextovéPole 100"/>
          <p:cNvSpPr txBox="1"/>
          <p:nvPr/>
        </p:nvSpPr>
        <p:spPr>
          <a:xfrm>
            <a:off x="6515473" y="4527036"/>
            <a:ext cx="1063772" cy="646331"/>
          </a:xfrm>
          <a:prstGeom prst="rect">
            <a:avLst/>
          </a:prstGeom>
          <a:solidFill>
            <a:schemeClr val="bg1"/>
          </a:solidFill>
        </p:spPr>
        <p:txBody>
          <a:bodyPr wrap="square" rtlCol="0">
            <a:spAutoFit/>
          </a:bodyPr>
          <a:lstStyle/>
          <a:p>
            <a:pPr algn="ctr" defTabSz="914400">
              <a:defRPr/>
            </a:pPr>
            <a:r>
              <a:rPr lang="cs-CZ" sz="1200" dirty="0">
                <a:solidFill>
                  <a:prstClr val="black"/>
                </a:solidFill>
                <a:latin typeface="Calibri"/>
              </a:rPr>
              <a:t>Citlivost vůči prostředí a změny</a:t>
            </a:r>
          </a:p>
        </p:txBody>
      </p:sp>
      <p:sp>
        <p:nvSpPr>
          <p:cNvPr id="102" name="TextovéPole 101"/>
          <p:cNvSpPr txBox="1"/>
          <p:nvPr/>
        </p:nvSpPr>
        <p:spPr>
          <a:xfrm>
            <a:off x="4732305" y="4646456"/>
            <a:ext cx="759392" cy="461665"/>
          </a:xfrm>
          <a:prstGeom prst="rect">
            <a:avLst/>
          </a:prstGeom>
          <a:solidFill>
            <a:schemeClr val="bg1"/>
          </a:solidFill>
        </p:spPr>
        <p:txBody>
          <a:bodyPr wrap="square" rtlCol="0">
            <a:spAutoFit/>
          </a:bodyPr>
          <a:lstStyle/>
          <a:p>
            <a:pPr algn="ctr" defTabSz="914400">
              <a:defRPr/>
            </a:pPr>
            <a:r>
              <a:rPr lang="cs-CZ" sz="1200" dirty="0">
                <a:solidFill>
                  <a:prstClr val="black"/>
                </a:solidFill>
                <a:latin typeface="Calibri"/>
              </a:rPr>
              <a:t>Výzkum a vývoj</a:t>
            </a:r>
          </a:p>
        </p:txBody>
      </p:sp>
      <p:sp>
        <p:nvSpPr>
          <p:cNvPr id="103" name="TextovéPole 102"/>
          <p:cNvSpPr txBox="1"/>
          <p:nvPr/>
        </p:nvSpPr>
        <p:spPr>
          <a:xfrm>
            <a:off x="5632001" y="1588399"/>
            <a:ext cx="938095" cy="461665"/>
          </a:xfrm>
          <a:prstGeom prst="rect">
            <a:avLst/>
          </a:prstGeom>
          <a:solidFill>
            <a:schemeClr val="bg1"/>
          </a:solidFill>
        </p:spPr>
        <p:txBody>
          <a:bodyPr wrap="square" rtlCol="0">
            <a:spAutoFit/>
          </a:bodyPr>
          <a:lstStyle/>
          <a:p>
            <a:pPr algn="ctr" defTabSz="914400">
              <a:defRPr/>
            </a:pPr>
            <a:r>
              <a:rPr lang="cs-CZ" sz="1200" dirty="0">
                <a:solidFill>
                  <a:prstClr val="black"/>
                </a:solidFill>
                <a:latin typeface="Calibri"/>
              </a:rPr>
              <a:t>Zahraniční politika</a:t>
            </a:r>
          </a:p>
        </p:txBody>
      </p:sp>
      <p:sp>
        <p:nvSpPr>
          <p:cNvPr id="104" name="TextovéPole 103"/>
          <p:cNvSpPr txBox="1"/>
          <p:nvPr/>
        </p:nvSpPr>
        <p:spPr>
          <a:xfrm>
            <a:off x="3740257" y="3102060"/>
            <a:ext cx="759392" cy="830997"/>
          </a:xfrm>
          <a:prstGeom prst="rect">
            <a:avLst/>
          </a:prstGeom>
          <a:solidFill>
            <a:schemeClr val="bg1"/>
          </a:solidFill>
        </p:spPr>
        <p:txBody>
          <a:bodyPr wrap="square" rtlCol="0">
            <a:spAutoFit/>
          </a:bodyPr>
          <a:lstStyle/>
          <a:p>
            <a:pPr algn="ctr" defTabSz="914400">
              <a:defRPr/>
            </a:pPr>
            <a:r>
              <a:rPr lang="cs-CZ" sz="1200" dirty="0">
                <a:solidFill>
                  <a:prstClr val="black"/>
                </a:solidFill>
                <a:latin typeface="Calibri"/>
              </a:rPr>
              <a:t>Stabilita vládnutí, přístupy vlády</a:t>
            </a:r>
          </a:p>
        </p:txBody>
      </p:sp>
      <p:sp>
        <p:nvSpPr>
          <p:cNvPr id="105" name="TextovéPole 104"/>
          <p:cNvSpPr txBox="1"/>
          <p:nvPr/>
        </p:nvSpPr>
        <p:spPr>
          <a:xfrm>
            <a:off x="3675526" y="2297766"/>
            <a:ext cx="1196906" cy="646331"/>
          </a:xfrm>
          <a:prstGeom prst="rect">
            <a:avLst/>
          </a:prstGeom>
          <a:solidFill>
            <a:schemeClr val="bg1"/>
          </a:solidFill>
        </p:spPr>
        <p:txBody>
          <a:bodyPr wrap="square" rtlCol="0">
            <a:spAutoFit/>
          </a:bodyPr>
          <a:lstStyle/>
          <a:p>
            <a:pPr algn="ctr" defTabSz="914400">
              <a:defRPr/>
            </a:pPr>
            <a:r>
              <a:rPr lang="cs-CZ" sz="1200" dirty="0">
                <a:solidFill>
                  <a:prstClr val="black"/>
                </a:solidFill>
                <a:latin typeface="Calibri"/>
              </a:rPr>
              <a:t>Předpovídání demografického vývoje</a:t>
            </a:r>
          </a:p>
        </p:txBody>
      </p:sp>
      <p:sp>
        <p:nvSpPr>
          <p:cNvPr id="106" name="TextovéPole 105"/>
          <p:cNvSpPr txBox="1"/>
          <p:nvPr/>
        </p:nvSpPr>
        <p:spPr>
          <a:xfrm>
            <a:off x="4370917" y="1623717"/>
            <a:ext cx="1072303" cy="461665"/>
          </a:xfrm>
          <a:prstGeom prst="rect">
            <a:avLst/>
          </a:prstGeom>
          <a:solidFill>
            <a:schemeClr val="bg1"/>
          </a:solidFill>
        </p:spPr>
        <p:txBody>
          <a:bodyPr wrap="square" rtlCol="0">
            <a:spAutoFit/>
          </a:bodyPr>
          <a:lstStyle/>
          <a:p>
            <a:pPr algn="ctr" defTabSz="914400">
              <a:defRPr/>
            </a:pPr>
            <a:r>
              <a:rPr lang="cs-CZ" sz="1200" dirty="0">
                <a:solidFill>
                  <a:prstClr val="black"/>
                </a:solidFill>
                <a:latin typeface="Calibri"/>
              </a:rPr>
              <a:t>Financování obrany</a:t>
            </a:r>
          </a:p>
        </p:txBody>
      </p:sp>
      <p:sp>
        <p:nvSpPr>
          <p:cNvPr id="48" name="Zaoblený obdélník 47"/>
          <p:cNvSpPr/>
          <p:nvPr/>
        </p:nvSpPr>
        <p:spPr>
          <a:xfrm>
            <a:off x="5464904" y="5819844"/>
            <a:ext cx="1224136"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cs-CZ">
              <a:solidFill>
                <a:prstClr val="white"/>
              </a:solidFill>
              <a:latin typeface="Calibri"/>
            </a:endParaRPr>
          </a:p>
        </p:txBody>
      </p:sp>
      <p:sp>
        <p:nvSpPr>
          <p:cNvPr id="51" name="TextovéPole 50"/>
          <p:cNvSpPr txBox="1"/>
          <p:nvPr/>
        </p:nvSpPr>
        <p:spPr>
          <a:xfrm>
            <a:off x="5553518" y="4946091"/>
            <a:ext cx="1063772" cy="461665"/>
          </a:xfrm>
          <a:prstGeom prst="rect">
            <a:avLst/>
          </a:prstGeom>
          <a:solidFill>
            <a:schemeClr val="bg1"/>
          </a:solidFill>
        </p:spPr>
        <p:txBody>
          <a:bodyPr wrap="square" rtlCol="0">
            <a:spAutoFit/>
          </a:bodyPr>
          <a:lstStyle/>
          <a:p>
            <a:pPr algn="ctr" defTabSz="914400">
              <a:defRPr/>
            </a:pPr>
            <a:r>
              <a:rPr lang="cs-CZ" sz="1200" dirty="0">
                <a:solidFill>
                  <a:prstClr val="black"/>
                </a:solidFill>
                <a:latin typeface="Calibri"/>
              </a:rPr>
              <a:t>Podmínky působení  OS</a:t>
            </a:r>
          </a:p>
        </p:txBody>
      </p:sp>
      <p:sp>
        <p:nvSpPr>
          <p:cNvPr id="54" name="TextovéPole 53"/>
          <p:cNvSpPr txBox="1"/>
          <p:nvPr/>
        </p:nvSpPr>
        <p:spPr>
          <a:xfrm>
            <a:off x="5554326" y="5884967"/>
            <a:ext cx="1077836" cy="523220"/>
          </a:xfrm>
          <a:prstGeom prst="rect">
            <a:avLst/>
          </a:prstGeom>
          <a:noFill/>
        </p:spPr>
        <p:txBody>
          <a:bodyPr wrap="square" rtlCol="0">
            <a:spAutoFit/>
          </a:bodyPr>
          <a:lstStyle/>
          <a:p>
            <a:pPr algn="ctr" defTabSz="914400">
              <a:defRPr/>
            </a:pPr>
            <a:r>
              <a:rPr lang="cs-CZ" sz="1400" dirty="0">
                <a:solidFill>
                  <a:prstClr val="black"/>
                </a:solidFill>
                <a:latin typeface="Calibri"/>
              </a:rPr>
              <a:t>OPERAČNÍ</a:t>
            </a:r>
          </a:p>
          <a:p>
            <a:pPr algn="ctr" defTabSz="914400">
              <a:defRPr/>
            </a:pPr>
            <a:r>
              <a:rPr lang="cs-CZ" sz="1400" dirty="0">
                <a:solidFill>
                  <a:prstClr val="black"/>
                </a:solidFill>
                <a:latin typeface="Calibri"/>
              </a:rPr>
              <a:t>PROSTŘEDÍ</a:t>
            </a:r>
          </a:p>
        </p:txBody>
      </p:sp>
    </p:spTree>
    <p:extLst>
      <p:ext uri="{BB962C8B-B14F-4D97-AF65-F5344CB8AC3E}">
        <p14:creationId xmlns:p14="http://schemas.microsoft.com/office/powerpoint/2010/main" val="1227927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5541650" y="2996952"/>
            <a:ext cx="108012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cs-CZ">
              <a:solidFill>
                <a:prstClr val="white"/>
              </a:solidFill>
              <a:latin typeface="Calibri"/>
            </a:endParaRPr>
          </a:p>
        </p:txBody>
      </p:sp>
      <p:cxnSp>
        <p:nvCxnSpPr>
          <p:cNvPr id="6" name="Přímá spojnice se šipkou 5"/>
          <p:cNvCxnSpPr>
            <a:stCxn id="4" idx="3"/>
          </p:cNvCxnSpPr>
          <p:nvPr/>
        </p:nvCxnSpPr>
        <p:spPr>
          <a:xfrm>
            <a:off x="6621770" y="3392996"/>
            <a:ext cx="9144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Přímá spojnice se šipkou 7"/>
          <p:cNvCxnSpPr>
            <a:stCxn id="4" idx="0"/>
          </p:cNvCxnSpPr>
          <p:nvPr/>
        </p:nvCxnSpPr>
        <p:spPr>
          <a:xfrm flipV="1">
            <a:off x="6081710" y="2132856"/>
            <a:ext cx="0" cy="8640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Přímá spojnice se šipkou 9"/>
          <p:cNvCxnSpPr>
            <a:stCxn id="4" idx="2"/>
          </p:cNvCxnSpPr>
          <p:nvPr/>
        </p:nvCxnSpPr>
        <p:spPr>
          <a:xfrm>
            <a:off x="6081710" y="3789040"/>
            <a:ext cx="0" cy="914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a:stCxn id="4" idx="1"/>
          </p:cNvCxnSpPr>
          <p:nvPr/>
        </p:nvCxnSpPr>
        <p:spPr>
          <a:xfrm flipH="1">
            <a:off x="4583832" y="3392996"/>
            <a:ext cx="95781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Zaoblený obdélník 17"/>
          <p:cNvSpPr/>
          <p:nvPr/>
        </p:nvSpPr>
        <p:spPr>
          <a:xfrm>
            <a:off x="7536170" y="2420888"/>
            <a:ext cx="2592278" cy="19442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cs-CZ">
              <a:solidFill>
                <a:prstClr val="white"/>
              </a:solidFill>
              <a:latin typeface="Calibri"/>
            </a:endParaRPr>
          </a:p>
        </p:txBody>
      </p:sp>
      <p:sp>
        <p:nvSpPr>
          <p:cNvPr id="22" name="TextovéPole 21"/>
          <p:cNvSpPr txBox="1"/>
          <p:nvPr/>
        </p:nvSpPr>
        <p:spPr>
          <a:xfrm>
            <a:off x="7536170" y="2469667"/>
            <a:ext cx="2592288" cy="1846659"/>
          </a:xfrm>
          <a:prstGeom prst="rect">
            <a:avLst/>
          </a:prstGeom>
          <a:noFill/>
        </p:spPr>
        <p:txBody>
          <a:bodyPr wrap="square" rtlCol="0">
            <a:spAutoFit/>
          </a:bodyPr>
          <a:lstStyle/>
          <a:p>
            <a:pPr algn="ctr" defTabSz="914400"/>
            <a:r>
              <a:rPr lang="cs-CZ" b="1" dirty="0">
                <a:solidFill>
                  <a:prstClr val="black"/>
                </a:solidFill>
                <a:latin typeface="Calibri"/>
              </a:rPr>
              <a:t>EKONOMICKÉ</a:t>
            </a:r>
          </a:p>
          <a:p>
            <a:pPr defTabSz="914400"/>
            <a:r>
              <a:rPr lang="cs-CZ" sz="1200" dirty="0">
                <a:solidFill>
                  <a:prstClr val="black"/>
                </a:solidFill>
                <a:latin typeface="Calibri"/>
              </a:rPr>
              <a:t>-trend HDP</a:t>
            </a:r>
          </a:p>
          <a:p>
            <a:pPr defTabSz="914400"/>
            <a:r>
              <a:rPr lang="cs-CZ" sz="1200" dirty="0">
                <a:solidFill>
                  <a:prstClr val="black"/>
                </a:solidFill>
                <a:latin typeface="Calibri"/>
              </a:rPr>
              <a:t>-výdaje na obranu</a:t>
            </a:r>
          </a:p>
          <a:p>
            <a:pPr defTabSz="914400"/>
            <a:r>
              <a:rPr lang="cs-CZ" sz="1200" dirty="0">
                <a:solidFill>
                  <a:prstClr val="black"/>
                </a:solidFill>
                <a:latin typeface="Calibri"/>
              </a:rPr>
              <a:t>-úroková míra</a:t>
            </a:r>
          </a:p>
          <a:p>
            <a:pPr defTabSz="914400"/>
            <a:r>
              <a:rPr lang="cs-CZ" sz="1200" dirty="0">
                <a:solidFill>
                  <a:prstClr val="black"/>
                </a:solidFill>
                <a:latin typeface="Calibri"/>
              </a:rPr>
              <a:t>-množství peněz v oběhu</a:t>
            </a:r>
          </a:p>
          <a:p>
            <a:pPr defTabSz="914400"/>
            <a:r>
              <a:rPr lang="cs-CZ" sz="1200" dirty="0">
                <a:solidFill>
                  <a:prstClr val="black"/>
                </a:solidFill>
                <a:latin typeface="Calibri"/>
              </a:rPr>
              <a:t>-inflace</a:t>
            </a:r>
          </a:p>
          <a:p>
            <a:pPr defTabSz="914400"/>
            <a:r>
              <a:rPr lang="cs-CZ" sz="1200" dirty="0">
                <a:solidFill>
                  <a:prstClr val="black"/>
                </a:solidFill>
                <a:latin typeface="Calibri"/>
              </a:rPr>
              <a:t>-nezaměstnanost</a:t>
            </a:r>
          </a:p>
          <a:p>
            <a:pPr defTabSz="914400"/>
            <a:r>
              <a:rPr lang="cs-CZ" sz="1200" dirty="0">
                <a:solidFill>
                  <a:prstClr val="black"/>
                </a:solidFill>
                <a:latin typeface="Calibri"/>
              </a:rPr>
              <a:t>-výška investic</a:t>
            </a:r>
          </a:p>
          <a:p>
            <a:pPr defTabSz="914400"/>
            <a:r>
              <a:rPr lang="cs-CZ" sz="1200" dirty="0">
                <a:solidFill>
                  <a:prstClr val="black"/>
                </a:solidFill>
                <a:latin typeface="Calibri"/>
              </a:rPr>
              <a:t>-cena a dostupnost energie</a:t>
            </a:r>
          </a:p>
        </p:txBody>
      </p:sp>
      <p:sp>
        <p:nvSpPr>
          <p:cNvPr id="23" name="Zaoblený obdélník 22"/>
          <p:cNvSpPr/>
          <p:nvPr/>
        </p:nvSpPr>
        <p:spPr>
          <a:xfrm>
            <a:off x="1991554" y="2420888"/>
            <a:ext cx="2592278" cy="19442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cs-CZ">
              <a:solidFill>
                <a:prstClr val="white"/>
              </a:solidFill>
              <a:latin typeface="Calibri"/>
            </a:endParaRPr>
          </a:p>
        </p:txBody>
      </p:sp>
      <p:sp>
        <p:nvSpPr>
          <p:cNvPr id="24" name="Zaoblený obdélník 23"/>
          <p:cNvSpPr/>
          <p:nvPr/>
        </p:nvSpPr>
        <p:spPr>
          <a:xfrm>
            <a:off x="4786300" y="193988"/>
            <a:ext cx="2592278" cy="19442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cs-CZ">
              <a:solidFill>
                <a:prstClr val="white"/>
              </a:solidFill>
              <a:latin typeface="Calibri"/>
            </a:endParaRPr>
          </a:p>
        </p:txBody>
      </p:sp>
      <p:sp>
        <p:nvSpPr>
          <p:cNvPr id="25" name="Zaoblený obdélník 24"/>
          <p:cNvSpPr/>
          <p:nvPr/>
        </p:nvSpPr>
        <p:spPr>
          <a:xfrm>
            <a:off x="4785571" y="4703440"/>
            <a:ext cx="2592278" cy="19442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cs-CZ">
              <a:solidFill>
                <a:prstClr val="white"/>
              </a:solidFill>
              <a:latin typeface="Calibri"/>
            </a:endParaRPr>
          </a:p>
        </p:txBody>
      </p:sp>
      <p:sp>
        <p:nvSpPr>
          <p:cNvPr id="26" name="TextovéPole 25"/>
          <p:cNvSpPr txBox="1"/>
          <p:nvPr/>
        </p:nvSpPr>
        <p:spPr>
          <a:xfrm>
            <a:off x="4785511" y="4752219"/>
            <a:ext cx="2592288" cy="1846659"/>
          </a:xfrm>
          <a:prstGeom prst="rect">
            <a:avLst/>
          </a:prstGeom>
          <a:noFill/>
        </p:spPr>
        <p:txBody>
          <a:bodyPr wrap="square" rtlCol="0">
            <a:spAutoFit/>
          </a:bodyPr>
          <a:lstStyle/>
          <a:p>
            <a:pPr algn="ctr" defTabSz="914400"/>
            <a:r>
              <a:rPr lang="cs-CZ" b="1" dirty="0">
                <a:solidFill>
                  <a:prstClr val="black"/>
                </a:solidFill>
                <a:latin typeface="Calibri"/>
              </a:rPr>
              <a:t>SOCIÁLNÍ</a:t>
            </a:r>
          </a:p>
          <a:p>
            <a:pPr defTabSz="914400"/>
            <a:r>
              <a:rPr lang="cs-CZ" sz="1200" dirty="0">
                <a:solidFill>
                  <a:prstClr val="black"/>
                </a:solidFill>
                <a:latin typeface="Calibri"/>
              </a:rPr>
              <a:t>-demografické trendy populace</a:t>
            </a:r>
          </a:p>
          <a:p>
            <a:pPr defTabSz="914400"/>
            <a:r>
              <a:rPr lang="cs-CZ" sz="1200" dirty="0">
                <a:solidFill>
                  <a:prstClr val="black"/>
                </a:solidFill>
                <a:latin typeface="Calibri"/>
              </a:rPr>
              <a:t>-mobilita</a:t>
            </a:r>
          </a:p>
          <a:p>
            <a:pPr defTabSz="914400"/>
            <a:r>
              <a:rPr lang="cs-CZ" sz="1200" dirty="0">
                <a:solidFill>
                  <a:prstClr val="black"/>
                </a:solidFill>
                <a:latin typeface="Calibri"/>
              </a:rPr>
              <a:t>-rozdělení příjmů a životní styl</a:t>
            </a:r>
          </a:p>
          <a:p>
            <a:pPr defTabSz="914400"/>
            <a:r>
              <a:rPr lang="cs-CZ" sz="1200" dirty="0">
                <a:solidFill>
                  <a:prstClr val="black"/>
                </a:solidFill>
                <a:latin typeface="Calibri"/>
              </a:rPr>
              <a:t>-postoje k otázkám obrany, vnímání hrozeb</a:t>
            </a:r>
          </a:p>
          <a:p>
            <a:pPr defTabSz="914400"/>
            <a:r>
              <a:rPr lang="cs-CZ" sz="1200" dirty="0">
                <a:solidFill>
                  <a:prstClr val="black"/>
                </a:solidFill>
                <a:latin typeface="Calibri"/>
              </a:rPr>
              <a:t>-úroveň vzdělání</a:t>
            </a:r>
          </a:p>
          <a:p>
            <a:pPr defTabSz="914400"/>
            <a:r>
              <a:rPr lang="cs-CZ" sz="1200" dirty="0">
                <a:solidFill>
                  <a:prstClr val="black"/>
                </a:solidFill>
                <a:latin typeface="Calibri"/>
              </a:rPr>
              <a:t>-postoje k práci a volnému času</a:t>
            </a:r>
          </a:p>
          <a:p>
            <a:pPr defTabSz="914400"/>
            <a:r>
              <a:rPr lang="cs-CZ" sz="1200" dirty="0">
                <a:solidFill>
                  <a:prstClr val="black"/>
                </a:solidFill>
                <a:latin typeface="Calibri"/>
              </a:rPr>
              <a:t>-životní hodnoty, rodina, přátelé</a:t>
            </a:r>
          </a:p>
        </p:txBody>
      </p:sp>
      <p:sp>
        <p:nvSpPr>
          <p:cNvPr id="27" name="TextovéPole 26"/>
          <p:cNvSpPr txBox="1"/>
          <p:nvPr/>
        </p:nvSpPr>
        <p:spPr>
          <a:xfrm>
            <a:off x="1991554" y="2435862"/>
            <a:ext cx="2592288" cy="1846659"/>
          </a:xfrm>
          <a:prstGeom prst="rect">
            <a:avLst/>
          </a:prstGeom>
          <a:noFill/>
        </p:spPr>
        <p:txBody>
          <a:bodyPr wrap="square" rtlCol="0">
            <a:spAutoFit/>
          </a:bodyPr>
          <a:lstStyle/>
          <a:p>
            <a:pPr algn="ctr" defTabSz="914400"/>
            <a:r>
              <a:rPr lang="cs-CZ" b="1" dirty="0">
                <a:solidFill>
                  <a:prstClr val="black"/>
                </a:solidFill>
                <a:latin typeface="Calibri"/>
              </a:rPr>
              <a:t>TECHNOLOGICKÉ</a:t>
            </a:r>
          </a:p>
          <a:p>
            <a:pPr defTabSz="914400"/>
            <a:r>
              <a:rPr lang="cs-CZ" sz="1200" dirty="0">
                <a:solidFill>
                  <a:prstClr val="black"/>
                </a:solidFill>
                <a:latin typeface="Calibri"/>
              </a:rPr>
              <a:t>-výše výdajů na výzkum</a:t>
            </a:r>
          </a:p>
          <a:p>
            <a:pPr defTabSz="914400"/>
            <a:r>
              <a:rPr lang="cs-CZ" sz="1200" dirty="0">
                <a:solidFill>
                  <a:prstClr val="black"/>
                </a:solidFill>
                <a:latin typeface="Calibri"/>
              </a:rPr>
              <a:t>-podpora vlády v oblasti výzkumu</a:t>
            </a:r>
          </a:p>
          <a:p>
            <a:pPr defTabSz="914400"/>
            <a:r>
              <a:rPr lang="cs-CZ" sz="1200" dirty="0">
                <a:solidFill>
                  <a:prstClr val="black"/>
                </a:solidFill>
                <a:latin typeface="Calibri"/>
              </a:rPr>
              <a:t>-nové technologické aktivity a jejich priorita</a:t>
            </a:r>
          </a:p>
          <a:p>
            <a:pPr defTabSz="914400"/>
            <a:r>
              <a:rPr lang="cs-CZ" sz="1200" dirty="0">
                <a:solidFill>
                  <a:prstClr val="black"/>
                </a:solidFill>
                <a:latin typeface="Calibri"/>
              </a:rPr>
              <a:t>-obecná technologická úroveň</a:t>
            </a:r>
          </a:p>
          <a:p>
            <a:pPr defTabSz="914400"/>
            <a:r>
              <a:rPr lang="cs-CZ" sz="1200" dirty="0">
                <a:solidFill>
                  <a:prstClr val="black"/>
                </a:solidFill>
                <a:latin typeface="Calibri"/>
              </a:rPr>
              <a:t>-nové objevy a vynálezy</a:t>
            </a:r>
          </a:p>
          <a:p>
            <a:pPr defTabSz="914400"/>
            <a:r>
              <a:rPr lang="cs-CZ" sz="1200" dirty="0">
                <a:solidFill>
                  <a:prstClr val="black"/>
                </a:solidFill>
                <a:latin typeface="Calibri"/>
              </a:rPr>
              <a:t>-rychlost technologického přenosu</a:t>
            </a:r>
          </a:p>
          <a:p>
            <a:pPr defTabSz="914400"/>
            <a:r>
              <a:rPr lang="cs-CZ" sz="1200" dirty="0">
                <a:solidFill>
                  <a:prstClr val="black"/>
                </a:solidFill>
                <a:latin typeface="Calibri"/>
              </a:rPr>
              <a:t>-rychlost morálního zastarávání</a:t>
            </a:r>
          </a:p>
        </p:txBody>
      </p:sp>
      <p:sp>
        <p:nvSpPr>
          <p:cNvPr id="28" name="TextovéPole 27"/>
          <p:cNvSpPr txBox="1"/>
          <p:nvPr/>
        </p:nvSpPr>
        <p:spPr>
          <a:xfrm>
            <a:off x="4766828" y="242767"/>
            <a:ext cx="2592288" cy="1846659"/>
          </a:xfrm>
          <a:prstGeom prst="rect">
            <a:avLst/>
          </a:prstGeom>
          <a:noFill/>
        </p:spPr>
        <p:txBody>
          <a:bodyPr wrap="square" rtlCol="0">
            <a:spAutoFit/>
          </a:bodyPr>
          <a:lstStyle/>
          <a:p>
            <a:pPr algn="ctr" defTabSz="914400"/>
            <a:r>
              <a:rPr lang="cs-CZ" b="1" dirty="0">
                <a:solidFill>
                  <a:prstClr val="black"/>
                </a:solidFill>
                <a:latin typeface="Calibri"/>
              </a:rPr>
              <a:t>POLITICKÉ</a:t>
            </a:r>
          </a:p>
          <a:p>
            <a:pPr defTabSz="914400"/>
            <a:r>
              <a:rPr lang="cs-CZ" sz="1200" dirty="0">
                <a:solidFill>
                  <a:prstClr val="black"/>
                </a:solidFill>
                <a:latin typeface="Calibri"/>
              </a:rPr>
              <a:t>-legislativa</a:t>
            </a:r>
          </a:p>
          <a:p>
            <a:pPr defTabSz="914400"/>
            <a:r>
              <a:rPr lang="cs-CZ" sz="1200" dirty="0">
                <a:solidFill>
                  <a:prstClr val="black"/>
                </a:solidFill>
                <a:latin typeface="Calibri"/>
              </a:rPr>
              <a:t>-pracovní právo</a:t>
            </a:r>
          </a:p>
          <a:p>
            <a:pPr defTabSz="914400"/>
            <a:r>
              <a:rPr lang="cs-CZ" sz="1200" dirty="0">
                <a:solidFill>
                  <a:prstClr val="black"/>
                </a:solidFill>
                <a:latin typeface="Calibri"/>
              </a:rPr>
              <a:t>-politická stabilita</a:t>
            </a:r>
          </a:p>
          <a:p>
            <a:pPr defTabSz="914400"/>
            <a:r>
              <a:rPr lang="cs-CZ" sz="1200" dirty="0">
                <a:solidFill>
                  <a:prstClr val="black"/>
                </a:solidFill>
                <a:latin typeface="Calibri"/>
              </a:rPr>
              <a:t>-stabilita vlády</a:t>
            </a:r>
          </a:p>
          <a:p>
            <a:pPr defTabSz="914400"/>
            <a:r>
              <a:rPr lang="cs-CZ" sz="1200" dirty="0">
                <a:solidFill>
                  <a:prstClr val="black"/>
                </a:solidFill>
                <a:latin typeface="Calibri"/>
              </a:rPr>
              <a:t>-daňová politika</a:t>
            </a:r>
          </a:p>
          <a:p>
            <a:pPr defTabSz="914400"/>
            <a:r>
              <a:rPr lang="cs-CZ" sz="1200" dirty="0">
                <a:solidFill>
                  <a:prstClr val="black"/>
                </a:solidFill>
                <a:latin typeface="Calibri"/>
              </a:rPr>
              <a:t>-integrační politika</a:t>
            </a:r>
          </a:p>
          <a:p>
            <a:pPr defTabSz="914400"/>
            <a:r>
              <a:rPr lang="cs-CZ" sz="1200" dirty="0">
                <a:solidFill>
                  <a:prstClr val="black"/>
                </a:solidFill>
                <a:latin typeface="Calibri"/>
              </a:rPr>
              <a:t>-podpora zahraničního obchodu</a:t>
            </a:r>
          </a:p>
          <a:p>
            <a:pPr defTabSz="914400"/>
            <a:r>
              <a:rPr lang="cs-CZ" sz="1200" dirty="0">
                <a:solidFill>
                  <a:prstClr val="black"/>
                </a:solidFill>
                <a:latin typeface="Calibri"/>
              </a:rPr>
              <a:t>-ochrana životního prostředí</a:t>
            </a:r>
          </a:p>
        </p:txBody>
      </p:sp>
      <p:sp>
        <p:nvSpPr>
          <p:cNvPr id="29" name="TextovéPole 28"/>
          <p:cNvSpPr txBox="1"/>
          <p:nvPr/>
        </p:nvSpPr>
        <p:spPr>
          <a:xfrm>
            <a:off x="5541650" y="2996952"/>
            <a:ext cx="1080120" cy="707886"/>
          </a:xfrm>
          <a:prstGeom prst="rect">
            <a:avLst/>
          </a:prstGeom>
          <a:noFill/>
        </p:spPr>
        <p:txBody>
          <a:bodyPr wrap="square" rtlCol="0">
            <a:spAutoFit/>
          </a:bodyPr>
          <a:lstStyle/>
          <a:p>
            <a:pPr algn="ctr" defTabSz="914400"/>
            <a:r>
              <a:rPr lang="cs-CZ" sz="2000" b="1" dirty="0">
                <a:solidFill>
                  <a:prstClr val="white"/>
                </a:solidFill>
                <a:latin typeface="Calibri"/>
              </a:rPr>
              <a:t>PEST</a:t>
            </a:r>
          </a:p>
          <a:p>
            <a:pPr algn="ctr" defTabSz="914400"/>
            <a:r>
              <a:rPr lang="cs-CZ" sz="2000" b="1" dirty="0">
                <a:solidFill>
                  <a:prstClr val="white"/>
                </a:solidFill>
                <a:latin typeface="Calibri"/>
              </a:rPr>
              <a:t>analýza</a:t>
            </a:r>
          </a:p>
        </p:txBody>
      </p:sp>
    </p:spTree>
    <p:extLst>
      <p:ext uri="{BB962C8B-B14F-4D97-AF65-F5344CB8AC3E}">
        <p14:creationId xmlns:p14="http://schemas.microsoft.com/office/powerpoint/2010/main" val="3342601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C86063-FB09-4F5D-9438-B99CC72E7202}"/>
              </a:ext>
            </a:extLst>
          </p:cNvPr>
          <p:cNvSpPr>
            <a:spLocks noGrp="1"/>
          </p:cNvSpPr>
          <p:nvPr>
            <p:ph type="title"/>
          </p:nvPr>
        </p:nvSpPr>
        <p:spPr>
          <a:xfrm>
            <a:off x="2231136" y="-96627"/>
            <a:ext cx="7729728" cy="764448"/>
          </a:xfrm>
        </p:spPr>
        <p:txBody>
          <a:bodyPr/>
          <a:lstStyle/>
          <a:p>
            <a:r>
              <a:rPr lang="cs-CZ" dirty="0"/>
              <a:t>PESTLE</a:t>
            </a:r>
          </a:p>
        </p:txBody>
      </p:sp>
      <p:sp>
        <p:nvSpPr>
          <p:cNvPr id="3" name="Zástupný obsah 2">
            <a:extLst>
              <a:ext uri="{FF2B5EF4-FFF2-40B4-BE49-F238E27FC236}">
                <a16:creationId xmlns:a16="http://schemas.microsoft.com/office/drawing/2014/main" id="{CC447838-C8CC-4066-8A1C-71A50A09D150}"/>
              </a:ext>
            </a:extLst>
          </p:cNvPr>
          <p:cNvSpPr>
            <a:spLocks noGrp="1"/>
          </p:cNvSpPr>
          <p:nvPr>
            <p:ph idx="1"/>
          </p:nvPr>
        </p:nvSpPr>
        <p:spPr>
          <a:xfrm>
            <a:off x="205483" y="924674"/>
            <a:ext cx="11835829" cy="6154220"/>
          </a:xfrm>
        </p:spPr>
        <p:txBody>
          <a:bodyPr>
            <a:normAutofit fontScale="92500" lnSpcReduction="10000"/>
          </a:bodyPr>
          <a:lstStyle/>
          <a:p>
            <a:pPr marL="342900" lvl="0" indent="-342900">
              <a:spcAft>
                <a:spcPts val="600"/>
              </a:spcAft>
              <a:buFont typeface="Symbol" panose="05050102010706020507" pitchFamily="18" charset="2"/>
              <a:buChar char=""/>
            </a:pPr>
            <a:r>
              <a:rPr lang="cs-CZ" sz="2400" b="1" dirty="0">
                <a:effectLst/>
              </a:rPr>
              <a:t>P</a:t>
            </a:r>
            <a:r>
              <a:rPr lang="cs-CZ" sz="2400" dirty="0">
                <a:effectLst/>
              </a:rPr>
              <a:t>olitické, tj. existující a potenciální působení politických vlivů:  hodnocení politické stability, politický postoj hodnocení externích vztahů nebo politický vliv různých skupin.</a:t>
            </a:r>
          </a:p>
          <a:p>
            <a:pPr marL="342900" lvl="0" indent="-342900">
              <a:spcAft>
                <a:spcPts val="600"/>
              </a:spcAft>
              <a:buFont typeface="Symbol" panose="05050102010706020507" pitchFamily="18" charset="2"/>
              <a:buChar char=""/>
            </a:pPr>
            <a:r>
              <a:rPr lang="cs-CZ" sz="2400" b="1" dirty="0">
                <a:effectLst/>
              </a:rPr>
              <a:t>E</a:t>
            </a:r>
            <a:r>
              <a:rPr lang="cs-CZ" sz="2400" dirty="0">
                <a:effectLst/>
              </a:rPr>
              <a:t>konomické, tj. působení a vliv místní, národní a světové ekonomiky: základní hodnocení makroekonomické situace, přístup k finančním zdrojům nebo daňové faktory.</a:t>
            </a:r>
          </a:p>
          <a:p>
            <a:pPr marL="342900" lvl="0" indent="-342900">
              <a:spcAft>
                <a:spcPts val="600"/>
              </a:spcAft>
              <a:buFont typeface="Symbol" panose="05050102010706020507" pitchFamily="18" charset="2"/>
              <a:buChar char=""/>
            </a:pPr>
            <a:r>
              <a:rPr lang="cs-CZ" sz="2400" b="1" dirty="0">
                <a:effectLst/>
              </a:rPr>
              <a:t> S</a:t>
            </a:r>
            <a:r>
              <a:rPr lang="cs-CZ" sz="2400" dirty="0">
                <a:effectLst/>
              </a:rPr>
              <a:t>ociální, tj. působení sociálních a kulturních změn: demografické charakteristiky, makroekonomické charakteristiky trhu práce, sociálně-kulturní aspekty nebo dostupnost pracovní síly, pracovní zvyklost.</a:t>
            </a:r>
          </a:p>
          <a:p>
            <a:pPr marL="342900" lvl="0" indent="-342900">
              <a:spcAft>
                <a:spcPts val="600"/>
              </a:spcAft>
              <a:buFont typeface="Symbol" panose="05050102010706020507" pitchFamily="18" charset="2"/>
              <a:buChar char=""/>
            </a:pPr>
            <a:r>
              <a:rPr lang="cs-CZ" sz="2400" dirty="0">
                <a:effectLst/>
              </a:rPr>
              <a:t> </a:t>
            </a:r>
            <a:r>
              <a:rPr lang="cs-CZ" sz="2400" b="1" dirty="0">
                <a:effectLst/>
              </a:rPr>
              <a:t>T</a:t>
            </a:r>
            <a:r>
              <a:rPr lang="cs-CZ" sz="2400" dirty="0">
                <a:effectLst/>
              </a:rPr>
              <a:t>echnologické, tj. dopady nových a vyspělých technologií: podpora vlády v oblasti výzkumu, výše výdajů na výzkum, nové vynálezy a objevy, rychlost realizace nových technologií, rychlost morálního zastarání, nové technologické aktivity nebo obecná technologická úroveň.</a:t>
            </a:r>
          </a:p>
          <a:p>
            <a:pPr marL="342900" lvl="0" indent="-342900">
              <a:spcAft>
                <a:spcPts val="600"/>
              </a:spcAft>
              <a:buFont typeface="Symbol" panose="05050102010706020507" pitchFamily="18" charset="2"/>
              <a:buChar char=""/>
            </a:pPr>
            <a:r>
              <a:rPr lang="cs-CZ" sz="2400" dirty="0">
                <a:effectLst/>
              </a:rPr>
              <a:t> </a:t>
            </a:r>
            <a:r>
              <a:rPr lang="cs-CZ" sz="2400" b="1" dirty="0">
                <a:effectLst/>
              </a:rPr>
              <a:t>L</a:t>
            </a:r>
            <a:r>
              <a:rPr lang="cs-CZ" sz="2400" dirty="0">
                <a:effectLst/>
              </a:rPr>
              <a:t>egislativní, tj. vlivy národní, evropské a mezinárodní legislativy: existence a funkčnost podstatných zákonných norem, chybějící legislativa.</a:t>
            </a:r>
          </a:p>
          <a:p>
            <a:pPr marL="342900" lvl="0" indent="-342900">
              <a:spcAft>
                <a:spcPts val="600"/>
              </a:spcAft>
              <a:buFont typeface="Symbol" panose="05050102010706020507" pitchFamily="18" charset="2"/>
              <a:buChar char=""/>
            </a:pPr>
            <a:r>
              <a:rPr lang="cs-CZ" sz="2400" dirty="0">
                <a:effectLst/>
              </a:rPr>
              <a:t> </a:t>
            </a:r>
            <a:r>
              <a:rPr lang="cs-CZ" sz="2400" b="1" dirty="0">
                <a:effectLst/>
              </a:rPr>
              <a:t>E</a:t>
            </a:r>
            <a:r>
              <a:rPr lang="cs-CZ" sz="2400" dirty="0">
                <a:effectLst/>
              </a:rPr>
              <a:t>kologické, tj. místní, národní a světová ekologická problematika a otázky jejího řešení: přírodní a klimatické vlivy, globální environmentální hrozby nebo legislativní omezení spojená s ochranou životního prostředí.</a:t>
            </a:r>
            <a:r>
              <a:rPr lang="cs-CZ" sz="2400" dirty="0">
                <a:effectLst/>
                <a:latin typeface="Times New Roman" panose="02020603050405020304" pitchFamily="18" charset="0"/>
                <a:ea typeface="Times New Roman" panose="02020603050405020304" pitchFamily="18" charset="0"/>
              </a:rPr>
              <a:t>.</a:t>
            </a:r>
          </a:p>
          <a:p>
            <a:endParaRPr lang="cs-CZ" dirty="0"/>
          </a:p>
        </p:txBody>
      </p:sp>
    </p:spTree>
    <p:extLst>
      <p:ext uri="{BB962C8B-B14F-4D97-AF65-F5344CB8AC3E}">
        <p14:creationId xmlns:p14="http://schemas.microsoft.com/office/powerpoint/2010/main" val="1908983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19A26D-04DC-448F-AAC8-535845EEDB40}"/>
              </a:ext>
            </a:extLst>
          </p:cNvPr>
          <p:cNvSpPr>
            <a:spLocks noGrp="1"/>
          </p:cNvSpPr>
          <p:nvPr>
            <p:ph type="title"/>
          </p:nvPr>
        </p:nvSpPr>
        <p:spPr>
          <a:xfrm>
            <a:off x="113016" y="132485"/>
            <a:ext cx="11784458" cy="812737"/>
          </a:xfrm>
        </p:spPr>
        <p:txBody>
          <a:bodyPr/>
          <a:lstStyle/>
          <a:p>
            <a:r>
              <a:rPr lang="cs-CZ" dirty="0"/>
              <a:t>PESTLE-M</a:t>
            </a:r>
          </a:p>
        </p:txBody>
      </p:sp>
      <p:sp>
        <p:nvSpPr>
          <p:cNvPr id="3" name="Zástupný obsah 2">
            <a:extLst>
              <a:ext uri="{FF2B5EF4-FFF2-40B4-BE49-F238E27FC236}">
                <a16:creationId xmlns:a16="http://schemas.microsoft.com/office/drawing/2014/main" id="{4D1F2D41-38DC-4953-B01B-7D9FCC61D21E}"/>
              </a:ext>
            </a:extLst>
          </p:cNvPr>
          <p:cNvSpPr>
            <a:spLocks noGrp="1"/>
          </p:cNvSpPr>
          <p:nvPr>
            <p:ph idx="1"/>
          </p:nvPr>
        </p:nvSpPr>
        <p:spPr>
          <a:xfrm>
            <a:off x="215757" y="1335640"/>
            <a:ext cx="11784458" cy="5722706"/>
          </a:xfrm>
        </p:spPr>
        <p:txBody>
          <a:bodyPr>
            <a:normAutofit/>
          </a:bodyPr>
          <a:lstStyle/>
          <a:p>
            <a:r>
              <a:rPr lang="cs-CZ" sz="2400" dirty="0">
                <a:effectLst/>
                <a:latin typeface="Times New Roman" panose="02020603050405020304" pitchFamily="18" charset="0"/>
                <a:ea typeface="Times New Roman" panose="02020603050405020304" pitchFamily="18" charset="0"/>
              </a:rPr>
              <a:t>Hodnoceny jsou i vojenské charakteristiky (M - </a:t>
            </a:r>
            <a:r>
              <a:rPr lang="cs-CZ" sz="2400" b="1" i="1" dirty="0" err="1">
                <a:effectLst/>
                <a:latin typeface="Times New Roman" panose="02020603050405020304" pitchFamily="18" charset="0"/>
                <a:ea typeface="Times New Roman" panose="02020603050405020304" pitchFamily="18" charset="0"/>
              </a:rPr>
              <a:t>M</a:t>
            </a:r>
            <a:r>
              <a:rPr lang="cs-CZ" sz="2400" i="1" dirty="0" err="1">
                <a:effectLst/>
                <a:latin typeface="Times New Roman" panose="02020603050405020304" pitchFamily="18" charset="0"/>
                <a:ea typeface="Times New Roman" panose="02020603050405020304" pitchFamily="18" charset="0"/>
              </a:rPr>
              <a:t>ilitary</a:t>
            </a:r>
            <a:r>
              <a:rPr lang="cs-CZ" sz="2400" dirty="0">
                <a:effectLst/>
                <a:latin typeface="Times New Roman" panose="02020603050405020304" pitchFamily="18" charset="0"/>
                <a:ea typeface="Times New Roman" panose="02020603050405020304" pitchFamily="18" charset="0"/>
              </a:rPr>
              <a:t>)</a:t>
            </a:r>
          </a:p>
          <a:p>
            <a:r>
              <a:rPr lang="cs-CZ" sz="2400" dirty="0">
                <a:effectLst/>
                <a:latin typeface="Times New Roman" panose="02020603050405020304" pitchFamily="18" charset="0"/>
                <a:ea typeface="Times New Roman" panose="02020603050405020304" pitchFamily="18" charset="0"/>
              </a:rPr>
              <a:t>Hodnocení bojeschopnosti OS protivníka, příprava (odolnost) státu (celé společnosti),</a:t>
            </a:r>
          </a:p>
          <a:p>
            <a:r>
              <a:rPr lang="cs-CZ" sz="2400" dirty="0">
                <a:latin typeface="Times New Roman" panose="02020603050405020304" pitchFamily="18" charset="0"/>
                <a:ea typeface="Times New Roman" panose="02020603050405020304" pitchFamily="18" charset="0"/>
              </a:rPr>
              <a:t>Rozmístění nepřátelských vojsk na teritoriu, připravenost a pohotovost,</a:t>
            </a:r>
          </a:p>
          <a:p>
            <a:r>
              <a:rPr lang="cs-CZ" sz="2400" dirty="0">
                <a:effectLst/>
                <a:latin typeface="Times New Roman" panose="02020603050405020304" pitchFamily="18" charset="0"/>
                <a:ea typeface="Times New Roman" panose="02020603050405020304" pitchFamily="18" charset="0"/>
              </a:rPr>
              <a:t>Stav jeho protivzdušné obrany, schopnost vedení útočných nebo obranných operací, </a:t>
            </a:r>
          </a:p>
          <a:p>
            <a:r>
              <a:rPr lang="cs-CZ" sz="2400" dirty="0">
                <a:effectLst/>
                <a:latin typeface="Times New Roman" panose="02020603050405020304" pitchFamily="18" charset="0"/>
                <a:ea typeface="Times New Roman" panose="02020603050405020304" pitchFamily="18" charset="0"/>
              </a:rPr>
              <a:t>Úroveň nepřátelské zpravodajské služby, využití průzkumných prostředků včetně kosmického prostoru, </a:t>
            </a:r>
          </a:p>
          <a:p>
            <a:r>
              <a:rPr lang="cs-CZ" sz="2400" dirty="0">
                <a:effectLst/>
                <a:latin typeface="Times New Roman" panose="02020603050405020304" pitchFamily="18" charset="0"/>
                <a:ea typeface="Times New Roman" panose="02020603050405020304" pitchFamily="18" charset="0"/>
              </a:rPr>
              <a:t>Stav a schopností balistických raket zasáhnout území Aliance, </a:t>
            </a:r>
          </a:p>
          <a:p>
            <a:r>
              <a:rPr lang="cs-CZ" sz="2400" dirty="0">
                <a:latin typeface="Times New Roman" panose="02020603050405020304" pitchFamily="18" charset="0"/>
                <a:ea typeface="Times New Roman" panose="02020603050405020304" pitchFamily="18" charset="0"/>
              </a:rPr>
              <a:t>M</a:t>
            </a:r>
            <a:r>
              <a:rPr lang="cs-CZ" sz="2400" dirty="0">
                <a:effectLst/>
                <a:latin typeface="Times New Roman" panose="02020603050405020304" pitchFamily="18" charset="0"/>
                <a:ea typeface="Times New Roman" panose="02020603050405020304" pitchFamily="18" charset="0"/>
              </a:rPr>
              <a:t>ožností použití konvenčních i jaderných hlavic, chemických a biologických zbraní, </a:t>
            </a:r>
          </a:p>
          <a:p>
            <a:r>
              <a:rPr lang="cs-CZ" sz="2400" dirty="0">
                <a:latin typeface="Times New Roman" panose="02020603050405020304" pitchFamily="18" charset="0"/>
                <a:ea typeface="Times New Roman" panose="02020603050405020304" pitchFamily="18" charset="0"/>
              </a:rPr>
              <a:t>M</a:t>
            </a:r>
            <a:r>
              <a:rPr lang="cs-CZ" sz="2400" dirty="0">
                <a:effectLst/>
                <a:latin typeface="Times New Roman" panose="02020603050405020304" pitchFamily="18" charset="0"/>
                <a:ea typeface="Times New Roman" panose="02020603050405020304" pitchFamily="18" charset="0"/>
              </a:rPr>
              <a:t>ožností provedení kybernetického útoku na místa velení a spojovací centra NATO a schopností vedení hybridních operací militantními skupinami.                 </a:t>
            </a:r>
          </a:p>
          <a:p>
            <a:r>
              <a:rPr lang="cs-CZ" sz="2400" dirty="0">
                <a:effectLst/>
                <a:latin typeface="Times New Roman" panose="02020603050405020304" pitchFamily="18" charset="0"/>
                <a:ea typeface="Times New Roman" panose="02020603050405020304" pitchFamily="18" charset="0"/>
              </a:rPr>
              <a:t>Pro strukturované hodnocení schopností protivníka je možné využít MCA a funkční oblasti dle DOTMLPFI. </a:t>
            </a:r>
          </a:p>
          <a:p>
            <a:endParaRPr lang="cs-CZ" dirty="0"/>
          </a:p>
        </p:txBody>
      </p:sp>
    </p:spTree>
    <p:extLst>
      <p:ext uri="{BB962C8B-B14F-4D97-AF65-F5344CB8AC3E}">
        <p14:creationId xmlns:p14="http://schemas.microsoft.com/office/powerpoint/2010/main" val="3670277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C05DE6-72CF-4A9F-9B98-6AE19AD46604}"/>
              </a:ext>
            </a:extLst>
          </p:cNvPr>
          <p:cNvSpPr>
            <a:spLocks noGrp="1"/>
          </p:cNvSpPr>
          <p:nvPr>
            <p:ph type="title"/>
          </p:nvPr>
        </p:nvSpPr>
        <p:spPr>
          <a:xfrm>
            <a:off x="0" y="-51371"/>
            <a:ext cx="12192000" cy="852755"/>
          </a:xfrm>
        </p:spPr>
        <p:txBody>
          <a:bodyPr>
            <a:normAutofit fontScale="90000"/>
          </a:bodyPr>
          <a:lstStyle/>
          <a:p>
            <a:br>
              <a:rPr lang="cs-CZ" dirty="0"/>
            </a:br>
            <a:r>
              <a:rPr lang="cs-CZ" dirty="0"/>
              <a:t>HODNOCENÍ OPERAČNÍHO PROSTŘEDÍ: PMESII-PT</a:t>
            </a:r>
          </a:p>
        </p:txBody>
      </p:sp>
      <p:sp>
        <p:nvSpPr>
          <p:cNvPr id="3" name="Zástupný obsah 2">
            <a:extLst>
              <a:ext uri="{FF2B5EF4-FFF2-40B4-BE49-F238E27FC236}">
                <a16:creationId xmlns:a16="http://schemas.microsoft.com/office/drawing/2014/main" id="{B0DE7282-6F22-40A9-A08F-B888C5B547CC}"/>
              </a:ext>
            </a:extLst>
          </p:cNvPr>
          <p:cNvSpPr>
            <a:spLocks noGrp="1"/>
          </p:cNvSpPr>
          <p:nvPr>
            <p:ph idx="1"/>
          </p:nvPr>
        </p:nvSpPr>
        <p:spPr>
          <a:xfrm>
            <a:off x="143838" y="945222"/>
            <a:ext cx="11856378" cy="6133672"/>
          </a:xfrm>
        </p:spPr>
        <p:txBody>
          <a:bodyPr>
            <a:normAutofit/>
          </a:bodyPr>
          <a:lstStyle/>
          <a:p>
            <a:pPr marL="342900" lvl="0" indent="-342900">
              <a:spcAft>
                <a:spcPts val="600"/>
              </a:spcAft>
              <a:buFont typeface="Symbol" panose="05050102010706020507" pitchFamily="18" charset="2"/>
              <a:buChar char=""/>
            </a:pPr>
            <a:r>
              <a:rPr lang="cs-CZ" sz="2400" dirty="0">
                <a:effectLst/>
              </a:rPr>
              <a:t>Infrastruktura (</a:t>
            </a:r>
            <a:r>
              <a:rPr lang="cs-CZ" sz="2400" b="1" i="1" dirty="0" err="1">
                <a:effectLst/>
              </a:rPr>
              <a:t>I</a:t>
            </a:r>
            <a:r>
              <a:rPr lang="cs-CZ" sz="2400" i="1" dirty="0" err="1">
                <a:effectLst/>
              </a:rPr>
              <a:t>nfrastructure</a:t>
            </a:r>
            <a:r>
              <a:rPr lang="cs-CZ" sz="2400" dirty="0">
                <a:effectLst/>
              </a:rPr>
              <a:t>) stav dopravní infrastruktury (železnice, letiště, přístavy, pozemní komunikace), stav telekomunikačního systému a rozložení měst a obcí.</a:t>
            </a:r>
          </a:p>
          <a:p>
            <a:pPr marL="342900" lvl="0" indent="-342900">
              <a:spcAft>
                <a:spcPts val="600"/>
              </a:spcAft>
              <a:buFont typeface="Symbol" panose="05050102010706020507" pitchFamily="18" charset="2"/>
              <a:buChar char=""/>
            </a:pPr>
            <a:r>
              <a:rPr lang="cs-CZ" sz="2400" dirty="0">
                <a:effectLst/>
              </a:rPr>
              <a:t>Informace (</a:t>
            </a:r>
            <a:r>
              <a:rPr lang="cs-CZ" sz="2400" b="1" i="1" dirty="0" err="1">
                <a:effectLst/>
              </a:rPr>
              <a:t>I</a:t>
            </a:r>
            <a:r>
              <a:rPr lang="cs-CZ" sz="2400" i="1" dirty="0" err="1">
                <a:effectLst/>
              </a:rPr>
              <a:t>nformation</a:t>
            </a:r>
            <a:r>
              <a:rPr lang="cs-CZ" sz="2400" dirty="0">
                <a:effectLst/>
              </a:rPr>
              <a:t>) schopnosti působení televizního a rozhlasového vysílání a vydávaných médií protivníka, dostupnosti internetu a případné státní cenzury či možnosti medializace nastávající krize ve prospěch vlády.</a:t>
            </a:r>
          </a:p>
          <a:p>
            <a:pPr marL="342900" lvl="0" indent="-342900">
              <a:spcAft>
                <a:spcPts val="600"/>
              </a:spcAft>
              <a:buFont typeface="Symbol" panose="05050102010706020507" pitchFamily="18" charset="2"/>
              <a:buChar char=""/>
            </a:pPr>
            <a:r>
              <a:rPr lang="cs-CZ" sz="2400" dirty="0">
                <a:effectLst/>
                <a:latin typeface="Times New Roman" panose="02020603050405020304" pitchFamily="18" charset="0"/>
                <a:ea typeface="Times New Roman" panose="02020603050405020304" pitchFamily="18" charset="0"/>
              </a:rPr>
              <a:t>Pro tvorbu scénářů možného použití OS je těchto 5 oblastí rozšiřováno o další dvě oblasti:</a:t>
            </a:r>
          </a:p>
          <a:p>
            <a:pPr marL="571500" lvl="1" indent="-342900">
              <a:spcAft>
                <a:spcPts val="600"/>
              </a:spcAft>
              <a:buFont typeface="Symbol" panose="05050102010706020507" pitchFamily="18" charset="2"/>
              <a:buChar char=""/>
            </a:pPr>
            <a:r>
              <a:rPr lang="cs-CZ" sz="2400" dirty="0"/>
              <a:t>Prostředí (</a:t>
            </a:r>
            <a:r>
              <a:rPr lang="cs-CZ" sz="2400" dirty="0" err="1"/>
              <a:t>Physical</a:t>
            </a:r>
            <a:r>
              <a:rPr lang="cs-CZ" sz="2400" dirty="0"/>
              <a:t> environment) zahrnující zejména geografické a hydrometeorologické charakteristiky a jejich vliv na vedení bojové činnosti: přírodní a umělé terénní překážky, zastavěné prostory, počasí a klimatické podmínky. </a:t>
            </a:r>
          </a:p>
          <a:p>
            <a:pPr marL="571500" lvl="1" indent="-342900">
              <a:spcAft>
                <a:spcPts val="600"/>
              </a:spcAft>
              <a:buFont typeface="Symbol" panose="05050102010706020507" pitchFamily="18" charset="2"/>
              <a:buChar char=""/>
            </a:pPr>
            <a:r>
              <a:rPr lang="cs-CZ" sz="2400" dirty="0"/>
              <a:t>Čas (Time) rozhodující prvek pro předpokládanou reakční dobu a délku vojenské operace při tvorbě scénáře. Reakční doba se dle charakteru ohrožení významně různí. Při ochraně vzdušného prostoru se jedná        o minuty, při reakci na krizovou situaci o dny až týdny, při obraně státu může být reakční doba spojená s nárůstem sil týdny až měsíce. Obecně se varovací a reakční doba zkracují a vyvolávají potřebu po připravených silách. </a:t>
            </a:r>
          </a:p>
          <a:p>
            <a:endParaRPr lang="cs-CZ" dirty="0"/>
          </a:p>
        </p:txBody>
      </p:sp>
    </p:spTree>
    <p:extLst>
      <p:ext uri="{BB962C8B-B14F-4D97-AF65-F5344CB8AC3E}">
        <p14:creationId xmlns:p14="http://schemas.microsoft.com/office/powerpoint/2010/main" val="199748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1"/>
          <p:cNvSpPr txBox="1">
            <a:spLocks/>
          </p:cNvSpPr>
          <p:nvPr/>
        </p:nvSpPr>
        <p:spPr>
          <a:xfrm>
            <a:off x="341046" y="-49475"/>
            <a:ext cx="11438547" cy="8640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a:defRPr/>
            </a:pPr>
            <a:r>
              <a:rPr lang="cs-CZ" sz="3200" b="1" dirty="0">
                <a:solidFill>
                  <a:prstClr val="black"/>
                </a:solidFill>
                <a:latin typeface="+mn-lt"/>
              </a:rPr>
              <a:t>PŘÍKLADY HODNOCENÍ VNĚJŠÍHO PROSTŘEDÍ: ČR</a:t>
            </a:r>
          </a:p>
        </p:txBody>
      </p:sp>
      <p:pic>
        <p:nvPicPr>
          <p:cNvPr id="9" name="Obráze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046" y="999792"/>
            <a:ext cx="2441060" cy="3365313"/>
          </a:xfrm>
          <a:prstGeom prst="rect">
            <a:avLst/>
          </a:prstGeom>
          <a:effectLst>
            <a:outerShdw blurRad="50800" dist="38100" dir="2700000" algn="tl" rotWithShape="0">
              <a:prstClr val="black">
                <a:alpha val="40000"/>
              </a:prstClr>
            </a:outerShdw>
          </a:effectLst>
        </p:spPr>
      </p:pic>
      <p:pic>
        <p:nvPicPr>
          <p:cNvPr id="10" name="Obráze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1649" y="999792"/>
            <a:ext cx="2606736" cy="3365313"/>
          </a:xfrm>
          <a:prstGeom prst="rect">
            <a:avLst/>
          </a:prstGeom>
          <a:effectLst>
            <a:outerShdw blurRad="50800" dist="38100" dir="2700000" algn="tl" rotWithShape="0">
              <a:prstClr val="black">
                <a:alpha val="40000"/>
              </a:prstClr>
            </a:outerShdw>
          </a:effectLst>
        </p:spPr>
      </p:pic>
      <p:pic>
        <p:nvPicPr>
          <p:cNvPr id="11" name="Obráze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5737" y="1012305"/>
            <a:ext cx="2575760" cy="3352800"/>
          </a:xfrm>
          <a:prstGeom prst="rect">
            <a:avLst/>
          </a:prstGeom>
          <a:effectLst>
            <a:outerShdw blurRad="50800" dist="38100" dir="2700000" algn="tl" rotWithShape="0">
              <a:prstClr val="black">
                <a:alpha val="40000"/>
              </a:prstClr>
            </a:outerShdw>
          </a:effectLst>
        </p:spPr>
      </p:pic>
      <p:sp>
        <p:nvSpPr>
          <p:cNvPr id="2" name="Obdélník 1"/>
          <p:cNvSpPr/>
          <p:nvPr/>
        </p:nvSpPr>
        <p:spPr>
          <a:xfrm>
            <a:off x="8415761" y="1012305"/>
            <a:ext cx="3363832" cy="193915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solidFill>
                  <a:schemeClr val="bg1"/>
                </a:solidFill>
                <a:cs typeface="Arial" panose="020B0604020202020204" pitchFamily="34" charset="0"/>
              </a:rPr>
              <a:t>Hrozby</a:t>
            </a:r>
          </a:p>
          <a:p>
            <a:pPr algn="ctr"/>
            <a:endParaRPr lang="cs-CZ" sz="2400" b="1" dirty="0">
              <a:solidFill>
                <a:schemeClr val="bg1"/>
              </a:solidFill>
              <a:cs typeface="Arial" panose="020B0604020202020204" pitchFamily="34" charset="0"/>
            </a:endParaRPr>
          </a:p>
          <a:p>
            <a:pPr algn="ctr"/>
            <a:r>
              <a:rPr lang="cs-CZ" sz="2400" b="1" dirty="0">
                <a:solidFill>
                  <a:schemeClr val="bg1"/>
                </a:solidFill>
                <a:cs typeface="Arial" panose="020B0604020202020204" pitchFamily="34" charset="0"/>
              </a:rPr>
              <a:t>Příležitosti</a:t>
            </a:r>
          </a:p>
        </p:txBody>
      </p:sp>
      <p:sp>
        <p:nvSpPr>
          <p:cNvPr id="12" name="Obdélník 11"/>
          <p:cNvSpPr/>
          <p:nvPr/>
        </p:nvSpPr>
        <p:spPr>
          <a:xfrm>
            <a:off x="8415760" y="4281124"/>
            <a:ext cx="3435193" cy="193915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solidFill>
                  <a:schemeClr val="bg1"/>
                </a:solidFill>
                <a:cs typeface="Arial" panose="020B0604020202020204" pitchFamily="34" charset="0"/>
              </a:rPr>
              <a:t>Vize</a:t>
            </a:r>
          </a:p>
          <a:p>
            <a:pPr algn="ctr"/>
            <a:r>
              <a:rPr lang="cs-CZ" sz="2400" b="1" dirty="0">
                <a:solidFill>
                  <a:schemeClr val="bg1"/>
                </a:solidFill>
                <a:cs typeface="Arial" panose="020B0604020202020204" pitchFamily="34" charset="0"/>
              </a:rPr>
              <a:t>Poslání </a:t>
            </a:r>
          </a:p>
          <a:p>
            <a:pPr algn="ctr"/>
            <a:r>
              <a:rPr lang="cs-CZ" sz="2400" b="1" dirty="0">
                <a:solidFill>
                  <a:schemeClr val="bg1"/>
                </a:solidFill>
                <a:cs typeface="Arial" panose="020B0604020202020204" pitchFamily="34" charset="0"/>
              </a:rPr>
              <a:t>Strategie</a:t>
            </a:r>
          </a:p>
          <a:p>
            <a:pPr algn="ctr"/>
            <a:r>
              <a:rPr lang="cs-CZ" sz="2400" b="1" dirty="0">
                <a:solidFill>
                  <a:schemeClr val="bg1"/>
                </a:solidFill>
                <a:cs typeface="Arial" panose="020B0604020202020204" pitchFamily="34" charset="0"/>
              </a:rPr>
              <a:t>Schopnosti</a:t>
            </a:r>
          </a:p>
          <a:p>
            <a:pPr algn="ctr"/>
            <a:r>
              <a:rPr lang="cs-CZ" sz="2400" b="1" dirty="0">
                <a:solidFill>
                  <a:schemeClr val="bg1"/>
                </a:solidFill>
                <a:cs typeface="Arial" panose="020B0604020202020204" pitchFamily="34" charset="0"/>
              </a:rPr>
              <a:t>Zdroje</a:t>
            </a:r>
          </a:p>
        </p:txBody>
      </p:sp>
      <p:sp>
        <p:nvSpPr>
          <p:cNvPr id="3" name="Šipka dolů 2"/>
          <p:cNvSpPr/>
          <p:nvPr/>
        </p:nvSpPr>
        <p:spPr>
          <a:xfrm>
            <a:off x="9855361" y="3212353"/>
            <a:ext cx="484632" cy="9414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extovéPole 3">
            <a:extLst>
              <a:ext uri="{FF2B5EF4-FFF2-40B4-BE49-F238E27FC236}">
                <a16:creationId xmlns:a16="http://schemas.microsoft.com/office/drawing/2014/main" id="{023F8EAE-F771-4350-9DF0-E9278F7BE540}"/>
              </a:ext>
            </a:extLst>
          </p:cNvPr>
          <p:cNvSpPr txBox="1"/>
          <p:nvPr/>
        </p:nvSpPr>
        <p:spPr>
          <a:xfrm>
            <a:off x="441788" y="4832372"/>
            <a:ext cx="7500136" cy="1569660"/>
          </a:xfrm>
          <a:prstGeom prst="rect">
            <a:avLst/>
          </a:prstGeom>
          <a:noFill/>
        </p:spPr>
        <p:txBody>
          <a:bodyPr wrap="square" rtlCol="0">
            <a:spAutoFit/>
          </a:bodyPr>
          <a:lstStyle/>
          <a:p>
            <a:r>
              <a:rPr lang="cs-CZ" sz="2400" b="1" dirty="0">
                <a:solidFill>
                  <a:schemeClr val="bg1"/>
                </a:solidFill>
              </a:rPr>
              <a:t>PESTLE</a:t>
            </a:r>
          </a:p>
          <a:p>
            <a:r>
              <a:rPr lang="cs-CZ" sz="2400" b="1" dirty="0">
                <a:solidFill>
                  <a:schemeClr val="bg1"/>
                </a:solidFill>
              </a:rPr>
              <a:t>Politika (</a:t>
            </a:r>
            <a:r>
              <a:rPr lang="cs-CZ" sz="2400" b="1" dirty="0" err="1">
                <a:solidFill>
                  <a:schemeClr val="bg1"/>
                </a:solidFill>
              </a:rPr>
              <a:t>Politics</a:t>
            </a:r>
            <a:r>
              <a:rPr lang="cs-CZ" sz="2400" b="1" dirty="0">
                <a:solidFill>
                  <a:schemeClr val="bg1"/>
                </a:solidFill>
              </a:rPr>
              <a:t>); Ekonomika (</a:t>
            </a:r>
            <a:r>
              <a:rPr lang="cs-CZ" sz="2400" b="1" dirty="0" err="1">
                <a:solidFill>
                  <a:schemeClr val="bg1"/>
                </a:solidFill>
              </a:rPr>
              <a:t>Economy</a:t>
            </a:r>
            <a:r>
              <a:rPr lang="cs-CZ" sz="2400" b="1" dirty="0">
                <a:solidFill>
                  <a:schemeClr val="bg1"/>
                </a:solidFill>
              </a:rPr>
              <a:t>); Společnost, (</a:t>
            </a:r>
            <a:r>
              <a:rPr lang="cs-CZ" sz="2400" b="1" dirty="0" err="1">
                <a:solidFill>
                  <a:schemeClr val="bg1"/>
                </a:solidFill>
              </a:rPr>
              <a:t>Social</a:t>
            </a:r>
            <a:r>
              <a:rPr lang="cs-CZ" sz="2400" b="1" dirty="0">
                <a:solidFill>
                  <a:schemeClr val="bg1"/>
                </a:solidFill>
              </a:rPr>
              <a:t>), Technologie (Technology), Právo (</a:t>
            </a:r>
            <a:r>
              <a:rPr lang="cs-CZ" sz="2400" b="1" dirty="0" err="1">
                <a:solidFill>
                  <a:schemeClr val="bg1"/>
                </a:solidFill>
              </a:rPr>
              <a:t>Leagal</a:t>
            </a:r>
            <a:r>
              <a:rPr lang="cs-CZ" sz="2400" b="1" dirty="0">
                <a:solidFill>
                  <a:schemeClr val="bg1"/>
                </a:solidFill>
              </a:rPr>
              <a:t>), Prostředí (Environment)</a:t>
            </a:r>
          </a:p>
        </p:txBody>
      </p:sp>
    </p:spTree>
    <p:extLst>
      <p:ext uri="{BB962C8B-B14F-4D97-AF65-F5344CB8AC3E}">
        <p14:creationId xmlns:p14="http://schemas.microsoft.com/office/powerpoint/2010/main" val="41962590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snímek obrazovky&#10;&#10;Popis byl vytvořen automaticky">
            <a:extLst>
              <a:ext uri="{FF2B5EF4-FFF2-40B4-BE49-F238E27FC236}">
                <a16:creationId xmlns:a16="http://schemas.microsoft.com/office/drawing/2014/main" id="{955AC987-1F37-4C4C-9089-3129357456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12673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9BA2F3-CA7F-4EF4-A993-13255C5DCD5A}"/>
              </a:ext>
            </a:extLst>
          </p:cNvPr>
          <p:cNvSpPr>
            <a:spLocks noGrp="1"/>
          </p:cNvSpPr>
          <p:nvPr>
            <p:ph type="title"/>
          </p:nvPr>
        </p:nvSpPr>
        <p:spPr>
          <a:xfrm>
            <a:off x="2231136" y="81116"/>
            <a:ext cx="7729728" cy="812736"/>
          </a:xfrm>
        </p:spPr>
        <p:txBody>
          <a:bodyPr/>
          <a:lstStyle/>
          <a:p>
            <a:r>
              <a:rPr lang="cs-CZ" dirty="0"/>
              <a:t>UČEBNÍ OTÁZKY</a:t>
            </a:r>
          </a:p>
        </p:txBody>
      </p:sp>
      <p:sp>
        <p:nvSpPr>
          <p:cNvPr id="3" name="Zástupný obsah 2">
            <a:extLst>
              <a:ext uri="{FF2B5EF4-FFF2-40B4-BE49-F238E27FC236}">
                <a16:creationId xmlns:a16="http://schemas.microsoft.com/office/drawing/2014/main" id="{4383B105-56F1-4DCC-BE36-F1D492F06F23}"/>
              </a:ext>
            </a:extLst>
          </p:cNvPr>
          <p:cNvSpPr>
            <a:spLocks noGrp="1"/>
          </p:cNvSpPr>
          <p:nvPr>
            <p:ph idx="1"/>
          </p:nvPr>
        </p:nvSpPr>
        <p:spPr>
          <a:xfrm>
            <a:off x="452063" y="1181528"/>
            <a:ext cx="11548153" cy="5676472"/>
          </a:xfrm>
        </p:spPr>
        <p:txBody>
          <a:bodyPr>
            <a:noAutofit/>
          </a:bodyPr>
          <a:lstStyle/>
          <a:p>
            <a:pPr>
              <a:lnSpc>
                <a:spcPct val="150000"/>
              </a:lnSpc>
            </a:pPr>
            <a:r>
              <a:rPr lang="cs-CZ" sz="2400" dirty="0">
                <a:effectLst/>
                <a:latin typeface="Calibri" panose="020F0502020204030204" pitchFamily="34" charset="0"/>
                <a:ea typeface="Times New Roman" panose="02020603050405020304" pitchFamily="18" charset="0"/>
                <a:cs typeface="Calibri" panose="020F0502020204030204" pitchFamily="34" charset="0"/>
              </a:rPr>
              <a:t>Jaké je místo strategické analýzy v procesu tvorby strategie?</a:t>
            </a:r>
          </a:p>
          <a:p>
            <a:pPr>
              <a:lnSpc>
                <a:spcPct val="150000"/>
              </a:lnSpc>
            </a:pPr>
            <a:r>
              <a:rPr lang="cs-CZ" sz="2400" dirty="0">
                <a:effectLst/>
                <a:latin typeface="Calibri" panose="020F0502020204030204" pitchFamily="34" charset="0"/>
                <a:ea typeface="Times New Roman" panose="02020603050405020304" pitchFamily="18" charset="0"/>
                <a:cs typeface="Calibri" panose="020F0502020204030204" pitchFamily="34" charset="0"/>
              </a:rPr>
              <a:t>Jaký je účel strategické analýzy?</a:t>
            </a:r>
          </a:p>
          <a:p>
            <a:pPr>
              <a:lnSpc>
                <a:spcPct val="150000"/>
              </a:lnSpc>
            </a:pPr>
            <a:r>
              <a:rPr lang="cs-CZ" sz="2400" dirty="0">
                <a:effectLst/>
                <a:latin typeface="Calibri" panose="020F0502020204030204" pitchFamily="34" charset="0"/>
                <a:ea typeface="Times New Roman" panose="02020603050405020304" pitchFamily="18" charset="0"/>
                <a:cs typeface="Calibri" panose="020F0502020204030204" pitchFamily="34" charset="0"/>
              </a:rPr>
              <a:t>Jakým způsobem je možné hodnotit vnější prostředí a z něho vycházející hrozby a příležitosti, nejistoty a trendy?</a:t>
            </a:r>
          </a:p>
          <a:p>
            <a:pPr>
              <a:lnSpc>
                <a:spcPct val="150000"/>
              </a:lnSpc>
            </a:pPr>
            <a:r>
              <a:rPr lang="cs-CZ" sz="2400" dirty="0">
                <a:effectLst/>
                <a:latin typeface="Calibri" panose="020F0502020204030204" pitchFamily="34" charset="0"/>
                <a:ea typeface="Times New Roman" panose="02020603050405020304" pitchFamily="18" charset="0"/>
                <a:cs typeface="Calibri" panose="020F0502020204030204" pitchFamily="34" charset="0"/>
              </a:rPr>
              <a:t>Jakým způsobem je možné hodnotit vnitřní prostředí a slabé a silné stránky organizace nebo dané problémové oblasti zkoumání např. kybernetické, potravinové či energetické bezpečnosti?</a:t>
            </a:r>
          </a:p>
          <a:p>
            <a:pPr>
              <a:lnSpc>
                <a:spcPct val="150000"/>
              </a:lnSpc>
            </a:pPr>
            <a:r>
              <a:rPr lang="cs-CZ" sz="2400" dirty="0">
                <a:effectLst/>
                <a:latin typeface="Calibri" panose="020F0502020204030204" pitchFamily="34" charset="0"/>
                <a:ea typeface="Times New Roman" panose="02020603050405020304" pitchFamily="18" charset="0"/>
                <a:cs typeface="Calibri" panose="020F0502020204030204" pitchFamily="34" charset="0"/>
              </a:rPr>
              <a:t>Jaké jsou k dispozici zdroje informací pro hodnocení vnějšího a vnitřního prostředí?</a:t>
            </a:r>
          </a:p>
          <a:p>
            <a:pPr>
              <a:lnSpc>
                <a:spcPct val="150000"/>
              </a:lnSpc>
            </a:pPr>
            <a:r>
              <a:rPr lang="cs-CZ" sz="2400" dirty="0">
                <a:latin typeface="Calibri" panose="020F0502020204030204" pitchFamily="34" charset="0"/>
                <a:cs typeface="Calibri" panose="020F0502020204030204" pitchFamily="34" charset="0"/>
              </a:rPr>
              <a:t>Jakým způsobem je možné využít výsledky strategické analýzy pro formulování strategie? </a:t>
            </a:r>
            <a:endParaRPr lang="cs-CZ" sz="2400" dirty="0"/>
          </a:p>
        </p:txBody>
      </p:sp>
    </p:spTree>
    <p:extLst>
      <p:ext uri="{BB962C8B-B14F-4D97-AF65-F5344CB8AC3E}">
        <p14:creationId xmlns:p14="http://schemas.microsoft.com/office/powerpoint/2010/main" val="1833593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8" descr="Slide17"/>
          <p:cNvPicPr>
            <a:picLocks noChangeAspect="1" noChangeArrowheads="1"/>
          </p:cNvPicPr>
          <p:nvPr/>
        </p:nvPicPr>
        <p:blipFill>
          <a:blip r:embed="rId3">
            <a:extLst>
              <a:ext uri="{28A0092B-C50C-407E-A947-70E740481C1C}">
                <a14:useLocalDpi xmlns:a14="http://schemas.microsoft.com/office/drawing/2010/main" val="0"/>
              </a:ext>
            </a:extLst>
          </a:blip>
          <a:srcRect t="18404" r="81549"/>
          <a:stretch>
            <a:fillRect/>
          </a:stretch>
        </p:blipFill>
        <p:spPr bwMode="auto">
          <a:xfrm>
            <a:off x="0" y="0"/>
            <a:ext cx="14017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8" name="Rectangle 4"/>
          <p:cNvSpPr>
            <a:spLocks noGrp="1" noChangeArrowheads="1"/>
          </p:cNvSpPr>
          <p:nvPr>
            <p:ph type="title"/>
          </p:nvPr>
        </p:nvSpPr>
        <p:spPr>
          <a:xfrm>
            <a:off x="1401763" y="148788"/>
            <a:ext cx="10790237" cy="1984067"/>
          </a:xfrm>
        </p:spPr>
        <p:txBody>
          <a:bodyPr>
            <a:normAutofit fontScale="90000"/>
          </a:bodyPr>
          <a:lstStyle/>
          <a:p>
            <a:pPr eaLnBrk="1" hangingPunct="1">
              <a:defRPr/>
            </a:pPr>
            <a:r>
              <a:rPr lang="cs-CZ" sz="4000" dirty="0">
                <a:solidFill>
                  <a:schemeClr val="accent1">
                    <a:lumMod val="50000"/>
                  </a:schemeClr>
                </a:solidFill>
              </a:rPr>
              <a:t>POLICY IMPLICATIONS</a:t>
            </a:r>
            <a:br>
              <a:rPr lang="cs-CZ" sz="4000" dirty="0">
                <a:solidFill>
                  <a:schemeClr val="accent1">
                    <a:lumMod val="50000"/>
                  </a:schemeClr>
                </a:solidFill>
              </a:rPr>
            </a:br>
            <a:r>
              <a:rPr lang="cs-CZ" sz="4000" dirty="0">
                <a:solidFill>
                  <a:schemeClr val="accent1">
                    <a:lumMod val="50000"/>
                  </a:schemeClr>
                </a:solidFill>
              </a:rPr>
              <a:t>DOPADY NA SCHOPNOSTI OZBROJENÝCH SIL</a:t>
            </a:r>
            <a:endParaRPr lang="en-GB" sz="4000" dirty="0">
              <a:solidFill>
                <a:schemeClr val="accent1">
                  <a:lumMod val="50000"/>
                </a:schemeClr>
              </a:solidFill>
            </a:endParaRPr>
          </a:p>
        </p:txBody>
      </p:sp>
      <p:sp>
        <p:nvSpPr>
          <p:cNvPr id="46084" name="Rectangle 24"/>
          <p:cNvSpPr>
            <a:spLocks noChangeArrowheads="1"/>
          </p:cNvSpPr>
          <p:nvPr/>
        </p:nvSpPr>
        <p:spPr bwMode="auto">
          <a:xfrm>
            <a:off x="3287688" y="2420527"/>
            <a:ext cx="6840538"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just">
              <a:spcBef>
                <a:spcPct val="20000"/>
              </a:spcBef>
              <a:buClr>
                <a:srgbClr val="66631E"/>
              </a:buClr>
              <a:buSzPct val="120000"/>
              <a:buFont typeface="Wingdings" pitchFamily="2" charset="2"/>
              <a:buChar char="§"/>
              <a:defRPr sz="2400" b="1">
                <a:solidFill>
                  <a:srgbClr val="495B61"/>
                </a:solidFill>
                <a:latin typeface="Arial" charset="0"/>
              </a:defRPr>
            </a:lvl1pPr>
            <a:lvl2pPr marL="742950" indent="-285750">
              <a:spcBef>
                <a:spcPct val="20000"/>
              </a:spcBef>
              <a:buClr>
                <a:schemeClr val="accent1"/>
              </a:buClr>
              <a:buSzPct val="125000"/>
              <a:buFont typeface="Times" pitchFamily="18" charset="0"/>
              <a:buChar char="•"/>
              <a:defRPr sz="2000" b="1">
                <a:solidFill>
                  <a:srgbClr val="495B61"/>
                </a:solidFill>
                <a:latin typeface="Arial" charset="0"/>
              </a:defRPr>
            </a:lvl2pPr>
            <a:lvl3pPr marL="1143000" indent="-228600">
              <a:spcBef>
                <a:spcPct val="20000"/>
              </a:spcBef>
              <a:buChar char="-"/>
              <a:defRPr b="1">
                <a:solidFill>
                  <a:srgbClr val="495B61"/>
                </a:solidFill>
                <a:latin typeface="Arial" charset="0"/>
              </a:defRPr>
            </a:lvl3pPr>
            <a:lvl4pPr marL="1600200" indent="-228600">
              <a:spcBef>
                <a:spcPct val="20000"/>
              </a:spcBef>
              <a:buChar char="-"/>
              <a:defRPr b="1">
                <a:solidFill>
                  <a:srgbClr val="495B61"/>
                </a:solidFill>
                <a:latin typeface="Arial" charset="0"/>
              </a:defRPr>
            </a:lvl4pPr>
            <a:lvl5pPr marL="2057400" indent="-228600">
              <a:spcBef>
                <a:spcPct val="20000"/>
              </a:spcBef>
              <a:buChar char="-"/>
              <a:defRPr b="1">
                <a:solidFill>
                  <a:srgbClr val="495B61"/>
                </a:solidFill>
                <a:latin typeface="Arial" charset="0"/>
              </a:defRPr>
            </a:lvl5pPr>
            <a:lvl6pPr marL="2514600" indent="-228600" eaLnBrk="0" fontAlgn="base" hangingPunct="0">
              <a:spcBef>
                <a:spcPct val="20000"/>
              </a:spcBef>
              <a:spcAft>
                <a:spcPct val="0"/>
              </a:spcAft>
              <a:buChar char="-"/>
              <a:defRPr b="1">
                <a:solidFill>
                  <a:srgbClr val="495B61"/>
                </a:solidFill>
                <a:latin typeface="Arial" charset="0"/>
              </a:defRPr>
            </a:lvl6pPr>
            <a:lvl7pPr marL="2971800" indent="-228600" eaLnBrk="0" fontAlgn="base" hangingPunct="0">
              <a:spcBef>
                <a:spcPct val="20000"/>
              </a:spcBef>
              <a:spcAft>
                <a:spcPct val="0"/>
              </a:spcAft>
              <a:buChar char="-"/>
              <a:defRPr b="1">
                <a:solidFill>
                  <a:srgbClr val="495B61"/>
                </a:solidFill>
                <a:latin typeface="Arial" charset="0"/>
              </a:defRPr>
            </a:lvl7pPr>
            <a:lvl8pPr marL="3429000" indent="-228600" eaLnBrk="0" fontAlgn="base" hangingPunct="0">
              <a:spcBef>
                <a:spcPct val="20000"/>
              </a:spcBef>
              <a:spcAft>
                <a:spcPct val="0"/>
              </a:spcAft>
              <a:buChar char="-"/>
              <a:defRPr b="1">
                <a:solidFill>
                  <a:srgbClr val="495B61"/>
                </a:solidFill>
                <a:latin typeface="Arial" charset="0"/>
              </a:defRPr>
            </a:lvl8pPr>
            <a:lvl9pPr marL="3886200" indent="-228600" eaLnBrk="0" fontAlgn="base" hangingPunct="0">
              <a:spcBef>
                <a:spcPct val="20000"/>
              </a:spcBef>
              <a:spcAft>
                <a:spcPct val="0"/>
              </a:spcAft>
              <a:buChar char="-"/>
              <a:defRPr b="1">
                <a:solidFill>
                  <a:srgbClr val="495B61"/>
                </a:solidFill>
                <a:latin typeface="Arial" charset="0"/>
              </a:defRPr>
            </a:lvl9pPr>
          </a:lstStyle>
          <a:p>
            <a:pPr eaLnBrk="1" hangingPunct="1"/>
            <a:r>
              <a:rPr lang="en-US" altLang="cs-CZ" dirty="0"/>
              <a:t>Preparedness and Readiness</a:t>
            </a:r>
          </a:p>
          <a:p>
            <a:r>
              <a:rPr lang="en-US" altLang="cs-CZ" dirty="0"/>
              <a:t>Territorial Defence </a:t>
            </a:r>
            <a:r>
              <a:rPr lang="cs-CZ" altLang="cs-CZ" dirty="0"/>
              <a:t>M</a:t>
            </a:r>
            <a:r>
              <a:rPr lang="en-US" altLang="cs-CZ" dirty="0" err="1"/>
              <a:t>aters</a:t>
            </a:r>
            <a:r>
              <a:rPr lang="en-US" altLang="cs-CZ" dirty="0"/>
              <a:t> (Reserves)</a:t>
            </a:r>
          </a:p>
          <a:p>
            <a:pPr eaLnBrk="1" hangingPunct="1"/>
            <a:r>
              <a:rPr lang="en-US" altLang="cs-CZ" dirty="0"/>
              <a:t>Multipurpose and Modular Structures </a:t>
            </a:r>
          </a:p>
          <a:p>
            <a:pPr eaLnBrk="1" hangingPunct="1"/>
            <a:r>
              <a:rPr lang="en-US" altLang="cs-CZ" dirty="0"/>
              <a:t>Expeditionary Force   </a:t>
            </a:r>
          </a:p>
          <a:p>
            <a:pPr eaLnBrk="1" hangingPunct="1"/>
            <a:r>
              <a:rPr lang="en-US" altLang="cs-CZ" dirty="0"/>
              <a:t>Properly Managed Information</a:t>
            </a:r>
          </a:p>
          <a:p>
            <a:pPr eaLnBrk="1" hangingPunct="1"/>
            <a:r>
              <a:rPr lang="en-US" altLang="cs-CZ" dirty="0"/>
              <a:t>Precise Force Application</a:t>
            </a:r>
          </a:p>
          <a:p>
            <a:pPr eaLnBrk="1" hangingPunct="1"/>
            <a:r>
              <a:rPr lang="en-US" altLang="cs-CZ" dirty="0"/>
              <a:t>Force Protection </a:t>
            </a:r>
          </a:p>
          <a:p>
            <a:pPr eaLnBrk="1" hangingPunct="1"/>
            <a:r>
              <a:rPr lang="en-US" altLang="cs-CZ" dirty="0"/>
              <a:t>Interoperability</a:t>
            </a:r>
          </a:p>
          <a:p>
            <a:pPr eaLnBrk="1" hangingPunct="1"/>
            <a:r>
              <a:rPr lang="en-US" altLang="cs-CZ" dirty="0"/>
              <a:t>Culturally </a:t>
            </a:r>
            <a:r>
              <a:rPr lang="cs-CZ" altLang="cs-CZ" dirty="0"/>
              <a:t>A</a:t>
            </a:r>
            <a:r>
              <a:rPr lang="en-US" altLang="cs-CZ" dirty="0"/>
              <a:t>ward </a:t>
            </a:r>
            <a:r>
              <a:rPr lang="cs-CZ" altLang="cs-CZ" dirty="0"/>
              <a:t>P</a:t>
            </a:r>
            <a:r>
              <a:rPr lang="en-US" altLang="cs-CZ" dirty="0" err="1"/>
              <a:t>ersonn</a:t>
            </a:r>
            <a:r>
              <a:rPr lang="cs-CZ" altLang="cs-CZ" dirty="0"/>
              <a:t>e</a:t>
            </a:r>
            <a:r>
              <a:rPr lang="en-US" altLang="cs-CZ" dirty="0"/>
              <a:t>l</a:t>
            </a:r>
          </a:p>
          <a:p>
            <a:pPr algn="l" eaLnBrk="1" hangingPunct="1"/>
            <a:endParaRPr lang="en-GB" altLang="cs-CZ" dirty="0"/>
          </a:p>
        </p:txBody>
      </p:sp>
    </p:spTree>
    <p:extLst>
      <p:ext uri="{BB962C8B-B14F-4D97-AF65-F5344CB8AC3E}">
        <p14:creationId xmlns:p14="http://schemas.microsoft.com/office/powerpoint/2010/main" val="1421773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06910" y="295216"/>
            <a:ext cx="9144000" cy="1042021"/>
          </a:xfrm>
        </p:spPr>
        <p:txBody>
          <a:bodyPr>
            <a:normAutofit/>
          </a:bodyPr>
          <a:lstStyle/>
          <a:p>
            <a:pPr algn="ctr"/>
            <a:r>
              <a:rPr lang="cs-CZ" sz="3600" dirty="0"/>
              <a:t>BEZPEČNOSTNÍ PROSTŘEDÍ VUCA</a:t>
            </a:r>
          </a:p>
        </p:txBody>
      </p:sp>
      <p:sp>
        <p:nvSpPr>
          <p:cNvPr id="3" name="Zástupný symbol pro obsah 2"/>
          <p:cNvSpPr>
            <a:spLocks noGrp="1"/>
          </p:cNvSpPr>
          <p:nvPr>
            <p:ph idx="1"/>
          </p:nvPr>
        </p:nvSpPr>
        <p:spPr>
          <a:xfrm>
            <a:off x="729581" y="2555301"/>
            <a:ext cx="7886700" cy="4516612"/>
          </a:xfrm>
        </p:spPr>
        <p:txBody>
          <a:bodyPr/>
          <a:lstStyle/>
          <a:p>
            <a:pPr>
              <a:lnSpc>
                <a:spcPct val="150000"/>
              </a:lnSpc>
            </a:pPr>
            <a:r>
              <a:rPr lang="cs-CZ" sz="2400" b="1" dirty="0" err="1"/>
              <a:t>Volatile</a:t>
            </a:r>
            <a:r>
              <a:rPr lang="cs-CZ" sz="2400" b="1" dirty="0"/>
              <a:t> (nestabilní, proměnlivé) </a:t>
            </a:r>
          </a:p>
          <a:p>
            <a:pPr>
              <a:lnSpc>
                <a:spcPct val="150000"/>
              </a:lnSpc>
            </a:pPr>
            <a:r>
              <a:rPr lang="cs-CZ" sz="2400" b="1" dirty="0" err="1"/>
              <a:t>Uncertain</a:t>
            </a:r>
            <a:r>
              <a:rPr lang="cs-CZ" sz="2400" b="1" dirty="0"/>
              <a:t> (nejisté)</a:t>
            </a:r>
          </a:p>
          <a:p>
            <a:pPr>
              <a:lnSpc>
                <a:spcPct val="150000"/>
              </a:lnSpc>
            </a:pPr>
            <a:r>
              <a:rPr lang="cs-CZ" sz="2400" b="1" dirty="0" err="1"/>
              <a:t>Complex</a:t>
            </a:r>
            <a:r>
              <a:rPr lang="cs-CZ" sz="2400" b="1" dirty="0"/>
              <a:t> (komplexní)</a:t>
            </a:r>
          </a:p>
          <a:p>
            <a:pPr>
              <a:lnSpc>
                <a:spcPct val="150000"/>
              </a:lnSpc>
            </a:pPr>
            <a:r>
              <a:rPr lang="cs-CZ" sz="2400" b="1" dirty="0" err="1"/>
              <a:t>Ambiguous</a:t>
            </a:r>
            <a:r>
              <a:rPr lang="cs-CZ" sz="2400" b="1" dirty="0"/>
              <a:t> (nejednoznačné)</a:t>
            </a:r>
          </a:p>
          <a:p>
            <a:endParaRPr lang="cs-CZ" dirty="0"/>
          </a:p>
        </p:txBody>
      </p:sp>
      <p:sp>
        <p:nvSpPr>
          <p:cNvPr id="4" name="Zástupný symbol pro datum 3"/>
          <p:cNvSpPr>
            <a:spLocks noGrp="1"/>
          </p:cNvSpPr>
          <p:nvPr>
            <p:ph type="dt" sz="half" idx="10"/>
          </p:nvPr>
        </p:nvSpPr>
        <p:spPr/>
        <p:txBody>
          <a:bodyPr/>
          <a:lstStyle/>
          <a:p>
            <a:r>
              <a:rPr lang="cs-CZ" dirty="0">
                <a:solidFill>
                  <a:prstClr val="white"/>
                </a:solidFill>
              </a:rPr>
              <a:t>21.05.2019</a:t>
            </a:r>
          </a:p>
        </p:txBody>
      </p:sp>
      <p:sp>
        <p:nvSpPr>
          <p:cNvPr id="7" name="Obdélník 6"/>
          <p:cNvSpPr/>
          <p:nvPr/>
        </p:nvSpPr>
        <p:spPr>
          <a:xfrm>
            <a:off x="7821429" y="1525200"/>
            <a:ext cx="2983590" cy="503758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cs-CZ" sz="2400" dirty="0">
                <a:solidFill>
                  <a:schemeClr val="tx1"/>
                </a:solidFill>
                <a:latin typeface="Arial" panose="020B0604020202020204" pitchFamily="34" charset="0"/>
                <a:cs typeface="Arial" panose="020B0604020202020204" pitchFamily="34" charset="0"/>
              </a:rPr>
              <a:t>DETERMINANTY</a:t>
            </a:r>
          </a:p>
          <a:p>
            <a:pPr marL="342900" indent="-342900">
              <a:lnSpc>
                <a:spcPct val="150000"/>
              </a:lnSpc>
              <a:buFont typeface="Arial" panose="020B0604020202020204" pitchFamily="34" charset="0"/>
              <a:buChar char="•"/>
            </a:pPr>
            <a:r>
              <a:rPr lang="cs-CZ" sz="2400" dirty="0">
                <a:solidFill>
                  <a:schemeClr val="tx1"/>
                </a:solidFill>
                <a:latin typeface="Arial" panose="020B0604020202020204" pitchFamily="34" charset="0"/>
                <a:cs typeface="Arial" panose="020B0604020202020204" pitchFamily="34" charset="0"/>
              </a:rPr>
              <a:t>Politika</a:t>
            </a:r>
          </a:p>
          <a:p>
            <a:pPr marL="342900" indent="-342900">
              <a:lnSpc>
                <a:spcPct val="150000"/>
              </a:lnSpc>
              <a:buFont typeface="Arial" panose="020B0604020202020204" pitchFamily="34" charset="0"/>
              <a:buChar char="•"/>
            </a:pPr>
            <a:r>
              <a:rPr lang="cs-CZ" sz="2400" dirty="0">
                <a:solidFill>
                  <a:schemeClr val="tx1"/>
                </a:solidFill>
                <a:latin typeface="Arial" panose="020B0604020202020204" pitchFamily="34" charset="0"/>
                <a:cs typeface="Arial" panose="020B0604020202020204" pitchFamily="34" charset="0"/>
              </a:rPr>
              <a:t>Ekonomika</a:t>
            </a:r>
          </a:p>
          <a:p>
            <a:pPr marL="342900" indent="-342900">
              <a:lnSpc>
                <a:spcPct val="150000"/>
              </a:lnSpc>
              <a:buFont typeface="Arial" panose="020B0604020202020204" pitchFamily="34" charset="0"/>
              <a:buChar char="•"/>
            </a:pPr>
            <a:r>
              <a:rPr lang="cs-CZ" sz="2400" dirty="0">
                <a:solidFill>
                  <a:schemeClr val="tx1"/>
                </a:solidFill>
                <a:latin typeface="Arial" panose="020B0604020202020204" pitchFamily="34" charset="0"/>
                <a:cs typeface="Arial" panose="020B0604020202020204" pitchFamily="34" charset="0"/>
              </a:rPr>
              <a:t>Sociální oblast</a:t>
            </a:r>
          </a:p>
          <a:p>
            <a:pPr marL="342900" indent="-342900">
              <a:lnSpc>
                <a:spcPct val="150000"/>
              </a:lnSpc>
              <a:buFont typeface="Arial" panose="020B0604020202020204" pitchFamily="34" charset="0"/>
              <a:buChar char="•"/>
            </a:pPr>
            <a:r>
              <a:rPr lang="cs-CZ" sz="2400" dirty="0">
                <a:solidFill>
                  <a:schemeClr val="tx1"/>
                </a:solidFill>
                <a:latin typeface="Arial" panose="020B0604020202020204" pitchFamily="34" charset="0"/>
                <a:cs typeface="Arial" panose="020B0604020202020204" pitchFamily="34" charset="0"/>
              </a:rPr>
              <a:t>Demografie</a:t>
            </a:r>
          </a:p>
          <a:p>
            <a:pPr marL="342900" indent="-342900">
              <a:lnSpc>
                <a:spcPct val="150000"/>
              </a:lnSpc>
              <a:buFont typeface="Arial" panose="020B0604020202020204" pitchFamily="34" charset="0"/>
              <a:buChar char="•"/>
            </a:pPr>
            <a:r>
              <a:rPr lang="cs-CZ" sz="2400" dirty="0">
                <a:solidFill>
                  <a:schemeClr val="tx1"/>
                </a:solidFill>
                <a:latin typeface="Arial" panose="020B0604020202020204" pitchFamily="34" charset="0"/>
                <a:cs typeface="Arial" panose="020B0604020202020204" pitchFamily="34" charset="0"/>
              </a:rPr>
              <a:t>Technologie</a:t>
            </a:r>
          </a:p>
          <a:p>
            <a:pPr marL="342900" indent="-342900">
              <a:lnSpc>
                <a:spcPct val="150000"/>
              </a:lnSpc>
              <a:buFont typeface="Arial" panose="020B0604020202020204" pitchFamily="34" charset="0"/>
              <a:buChar char="•"/>
            </a:pPr>
            <a:r>
              <a:rPr lang="cs-CZ" sz="2400" dirty="0">
                <a:solidFill>
                  <a:schemeClr val="tx1"/>
                </a:solidFill>
                <a:latin typeface="Arial" panose="020B0604020202020204" pitchFamily="34" charset="0"/>
                <a:cs typeface="Arial" panose="020B0604020202020204" pitchFamily="34" charset="0"/>
              </a:rPr>
              <a:t>Právo</a:t>
            </a:r>
          </a:p>
          <a:p>
            <a:pPr marL="342900" indent="-342900">
              <a:lnSpc>
                <a:spcPct val="150000"/>
              </a:lnSpc>
              <a:buFont typeface="Arial" panose="020B0604020202020204" pitchFamily="34" charset="0"/>
              <a:buChar char="•"/>
            </a:pPr>
            <a:r>
              <a:rPr lang="cs-CZ" sz="2400" dirty="0">
                <a:solidFill>
                  <a:schemeClr val="tx1"/>
                </a:solidFill>
                <a:latin typeface="Arial" panose="020B0604020202020204" pitchFamily="34" charset="0"/>
                <a:cs typeface="Arial" panose="020B0604020202020204" pitchFamily="34" charset="0"/>
              </a:rPr>
              <a:t>Životní prostředí</a:t>
            </a:r>
          </a:p>
        </p:txBody>
      </p:sp>
    </p:spTree>
    <p:extLst>
      <p:ext uri="{BB962C8B-B14F-4D97-AF65-F5344CB8AC3E}">
        <p14:creationId xmlns:p14="http://schemas.microsoft.com/office/powerpoint/2010/main" val="3824724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818" name="Text Box 50"/>
          <p:cNvSpPr txBox="1">
            <a:spLocks noChangeArrowheads="1"/>
          </p:cNvSpPr>
          <p:nvPr/>
        </p:nvSpPr>
        <p:spPr bwMode="auto">
          <a:xfrm>
            <a:off x="287143" y="1848866"/>
            <a:ext cx="4246751" cy="461665"/>
          </a:xfrm>
          <a:prstGeom prst="rect">
            <a:avLst/>
          </a:prstGeom>
          <a:noFill/>
          <a:ln w="9525">
            <a:noFill/>
            <a:miter lim="800000"/>
            <a:headEnd/>
            <a:tailEnd/>
          </a:ln>
          <a:effectLst/>
        </p:spPr>
        <p:txBody>
          <a:bodyPr wrap="square">
            <a:spAutoFit/>
          </a:bodyPr>
          <a:lstStyle/>
          <a:p>
            <a:pPr>
              <a:spcBef>
                <a:spcPct val="50000"/>
              </a:spcBef>
              <a:defRPr/>
            </a:pPr>
            <a:r>
              <a:rPr lang="cs-CZ" sz="2400" b="1" dirty="0">
                <a:effectLst>
                  <a:innerShdw blurRad="63500" dist="50800">
                    <a:prstClr val="black">
                      <a:alpha val="50000"/>
                    </a:prstClr>
                  </a:innerShdw>
                </a:effectLst>
                <a:latin typeface="Times" pitchFamily="18" charset="0"/>
                <a:cs typeface="Arial" charset="0"/>
              </a:rPr>
              <a:t>VOJENSKÉ VÝZVY</a:t>
            </a:r>
            <a:endParaRPr lang="en-GB" sz="2400" b="1" dirty="0">
              <a:effectLst>
                <a:innerShdw blurRad="63500" dist="50800">
                  <a:prstClr val="black">
                    <a:alpha val="50000"/>
                  </a:prstClr>
                </a:innerShdw>
              </a:effectLst>
              <a:latin typeface="Times" pitchFamily="18" charset="0"/>
              <a:cs typeface="Arial" charset="0"/>
            </a:endParaRPr>
          </a:p>
        </p:txBody>
      </p:sp>
      <p:sp>
        <p:nvSpPr>
          <p:cNvPr id="288820" name="Text Box 52"/>
          <p:cNvSpPr txBox="1">
            <a:spLocks noChangeArrowheads="1"/>
          </p:cNvSpPr>
          <p:nvPr/>
        </p:nvSpPr>
        <p:spPr bwMode="auto">
          <a:xfrm>
            <a:off x="8101951" y="5798976"/>
            <a:ext cx="4788595" cy="461665"/>
          </a:xfrm>
          <a:prstGeom prst="rect">
            <a:avLst/>
          </a:prstGeom>
          <a:noFill/>
          <a:ln w="9525">
            <a:noFill/>
            <a:miter lim="800000"/>
            <a:headEnd/>
            <a:tailEnd/>
          </a:ln>
          <a:effectLst/>
        </p:spPr>
        <p:txBody>
          <a:bodyPr wrap="square">
            <a:spAutoFit/>
          </a:bodyPr>
          <a:lstStyle/>
          <a:p>
            <a:pPr>
              <a:spcBef>
                <a:spcPct val="50000"/>
              </a:spcBef>
              <a:defRPr/>
            </a:pPr>
            <a:r>
              <a:rPr lang="cs-CZ" sz="2400" b="1" dirty="0">
                <a:effectLst>
                  <a:outerShdw blurRad="50800" dist="38100" dir="2700000" algn="tl" rotWithShape="0">
                    <a:prstClr val="black">
                      <a:alpha val="40000"/>
                    </a:prstClr>
                  </a:outerShdw>
                </a:effectLst>
                <a:latin typeface="Times" pitchFamily="18" charset="0"/>
                <a:cs typeface="Arial" charset="0"/>
              </a:rPr>
              <a:t>NEVOJENSKÉ VÝZVY</a:t>
            </a:r>
            <a:endParaRPr lang="en-GB" sz="2400" b="1" dirty="0">
              <a:effectLst>
                <a:outerShdw blurRad="50800" dist="38100" dir="2700000" algn="tl" rotWithShape="0">
                  <a:prstClr val="black">
                    <a:alpha val="40000"/>
                  </a:prstClr>
                </a:outerShdw>
              </a:effectLst>
              <a:latin typeface="Times" pitchFamily="18" charset="0"/>
              <a:cs typeface="Arial" charset="0"/>
            </a:endParaRPr>
          </a:p>
        </p:txBody>
      </p:sp>
      <p:sp>
        <p:nvSpPr>
          <p:cNvPr id="288819" name="Freeform 51"/>
          <p:cNvSpPr>
            <a:spLocks/>
          </p:cNvSpPr>
          <p:nvPr/>
        </p:nvSpPr>
        <p:spPr bwMode="auto">
          <a:xfrm>
            <a:off x="1836738" y="1303339"/>
            <a:ext cx="8310562" cy="4479925"/>
          </a:xfrm>
          <a:custGeom>
            <a:avLst/>
            <a:gdLst/>
            <a:ahLst/>
            <a:cxnLst>
              <a:cxn ang="0">
                <a:pos x="0" y="2358"/>
              </a:cxn>
              <a:cxn ang="0">
                <a:pos x="891" y="2159"/>
              </a:cxn>
              <a:cxn ang="0">
                <a:pos x="1247" y="1656"/>
              </a:cxn>
              <a:cxn ang="0">
                <a:pos x="2080" y="1509"/>
              </a:cxn>
              <a:cxn ang="0">
                <a:pos x="2546" y="896"/>
              </a:cxn>
              <a:cxn ang="0">
                <a:pos x="3306" y="798"/>
              </a:cxn>
              <a:cxn ang="0">
                <a:pos x="3588" y="198"/>
              </a:cxn>
              <a:cxn ang="0">
                <a:pos x="4309" y="0"/>
              </a:cxn>
            </a:cxnLst>
            <a:rect l="0" t="0" r="r" b="b"/>
            <a:pathLst>
              <a:path w="4309" h="2358">
                <a:moveTo>
                  <a:pt x="0" y="2358"/>
                </a:moveTo>
                <a:lnTo>
                  <a:pt x="891" y="2159"/>
                </a:lnTo>
                <a:lnTo>
                  <a:pt x="1247" y="1656"/>
                </a:lnTo>
                <a:lnTo>
                  <a:pt x="2080" y="1509"/>
                </a:lnTo>
                <a:lnTo>
                  <a:pt x="2546" y="896"/>
                </a:lnTo>
                <a:lnTo>
                  <a:pt x="3306" y="798"/>
                </a:lnTo>
                <a:lnTo>
                  <a:pt x="3588" y="198"/>
                </a:lnTo>
                <a:lnTo>
                  <a:pt x="4309" y="0"/>
                </a:lnTo>
              </a:path>
            </a:pathLst>
          </a:custGeom>
          <a:noFill/>
          <a:ln w="76200" cap="flat" cmpd="sng">
            <a:solidFill>
              <a:srgbClr val="FF0000"/>
            </a:solidFill>
            <a:prstDash val="solid"/>
            <a:round/>
            <a:headEnd type="none" w="med" len="med"/>
            <a:tailEnd type="none" w="med" len="med"/>
          </a:ln>
          <a:effectLst>
            <a:outerShdw dist="35921" dir="2700000" algn="ctr" rotWithShape="0">
              <a:schemeClr val="tx1"/>
            </a:outerShdw>
          </a:effectLst>
        </p:spPr>
        <p:txBody>
          <a:bodyPr wrap="none" anchor="ctr"/>
          <a:lstStyle/>
          <a:p>
            <a:pPr>
              <a:defRPr/>
            </a:pPr>
            <a:endParaRPr lang="en-US" sz="2400"/>
          </a:p>
        </p:txBody>
      </p:sp>
      <p:sp>
        <p:nvSpPr>
          <p:cNvPr id="288821" name="AutoShape 53"/>
          <p:cNvSpPr>
            <a:spLocks noChangeArrowheads="1"/>
          </p:cNvSpPr>
          <p:nvPr/>
        </p:nvSpPr>
        <p:spPr bwMode="auto">
          <a:xfrm>
            <a:off x="3719513" y="5391150"/>
            <a:ext cx="576262" cy="393700"/>
          </a:xfrm>
          <a:prstGeom prst="irregularSeal1">
            <a:avLst/>
          </a:prstGeom>
          <a:solidFill>
            <a:srgbClr val="FF0000"/>
          </a:solidFill>
          <a:ln w="28575">
            <a:solidFill>
              <a:srgbClr val="FFFF00"/>
            </a:solidFill>
            <a:miter lim="800000"/>
            <a:headEnd/>
            <a:tailEnd/>
          </a:ln>
          <a:effectLst>
            <a:outerShdw dist="35921" dir="2700000" algn="ctr" rotWithShape="0">
              <a:schemeClr val="tx1"/>
            </a:outerShdw>
          </a:effectLst>
        </p:spPr>
        <p:txBody>
          <a:bodyPr wrap="none" anchor="ctr"/>
          <a:lstStyle/>
          <a:p>
            <a:pPr>
              <a:defRPr/>
            </a:pPr>
            <a:endParaRPr lang="en-US" sz="2400"/>
          </a:p>
        </p:txBody>
      </p:sp>
      <p:sp>
        <p:nvSpPr>
          <p:cNvPr id="288827" name="Text Box 59"/>
          <p:cNvSpPr txBox="1">
            <a:spLocks noChangeArrowheads="1"/>
          </p:cNvSpPr>
          <p:nvPr/>
        </p:nvSpPr>
        <p:spPr bwMode="auto">
          <a:xfrm>
            <a:off x="6311900" y="4371975"/>
            <a:ext cx="2808288" cy="400050"/>
          </a:xfrm>
          <a:prstGeom prst="rect">
            <a:avLst/>
          </a:prstGeom>
          <a:noFill/>
          <a:ln w="9525">
            <a:noFill/>
            <a:miter lim="800000"/>
            <a:headEnd/>
            <a:tailEnd/>
          </a:ln>
          <a:effectLst/>
        </p:spPr>
        <p:txBody>
          <a:bodyPr>
            <a:spAutoFit/>
          </a:bodyPr>
          <a:lstStyle/>
          <a:p>
            <a:pPr algn="ctr">
              <a:spcBef>
                <a:spcPct val="50000"/>
              </a:spcBef>
              <a:defRPr/>
            </a:pPr>
            <a:r>
              <a:rPr lang="en-GB" sz="2000" b="1" dirty="0">
                <a:cs typeface="Arial" charset="0"/>
              </a:rPr>
              <a:t>Organised Crime</a:t>
            </a:r>
          </a:p>
        </p:txBody>
      </p:sp>
      <p:sp>
        <p:nvSpPr>
          <p:cNvPr id="288828" name="Text Box 60"/>
          <p:cNvSpPr txBox="1">
            <a:spLocks noChangeArrowheads="1"/>
          </p:cNvSpPr>
          <p:nvPr/>
        </p:nvSpPr>
        <p:spPr bwMode="auto">
          <a:xfrm>
            <a:off x="5273937" y="4862513"/>
            <a:ext cx="5040313" cy="400050"/>
          </a:xfrm>
          <a:prstGeom prst="rect">
            <a:avLst/>
          </a:prstGeom>
          <a:noFill/>
          <a:ln w="9525">
            <a:noFill/>
            <a:miter lim="800000"/>
            <a:headEnd/>
            <a:tailEnd/>
          </a:ln>
          <a:effectLst/>
        </p:spPr>
        <p:txBody>
          <a:bodyPr>
            <a:spAutoFit/>
          </a:bodyPr>
          <a:lstStyle/>
          <a:p>
            <a:pPr algn="ctr">
              <a:spcBef>
                <a:spcPct val="50000"/>
              </a:spcBef>
              <a:defRPr/>
            </a:pPr>
            <a:r>
              <a:rPr lang="en-GB" sz="2000" b="1" dirty="0">
                <a:cs typeface="Arial" charset="0"/>
              </a:rPr>
              <a:t>Resource Pressures and Climate Change</a:t>
            </a:r>
          </a:p>
        </p:txBody>
      </p:sp>
      <p:sp>
        <p:nvSpPr>
          <p:cNvPr id="288829" name="Text Box 61"/>
          <p:cNvSpPr txBox="1">
            <a:spLocks noChangeArrowheads="1"/>
          </p:cNvSpPr>
          <p:nvPr/>
        </p:nvSpPr>
        <p:spPr bwMode="auto">
          <a:xfrm>
            <a:off x="4036121" y="5718449"/>
            <a:ext cx="2447925" cy="400050"/>
          </a:xfrm>
          <a:prstGeom prst="rect">
            <a:avLst/>
          </a:prstGeom>
          <a:noFill/>
          <a:ln w="9525">
            <a:noFill/>
            <a:miter lim="800000"/>
            <a:headEnd/>
            <a:tailEnd/>
          </a:ln>
          <a:effectLst/>
        </p:spPr>
        <p:txBody>
          <a:bodyPr>
            <a:spAutoFit/>
          </a:bodyPr>
          <a:lstStyle/>
          <a:p>
            <a:pPr algn="ctr">
              <a:spcBef>
                <a:spcPct val="50000"/>
              </a:spcBef>
              <a:defRPr/>
            </a:pPr>
            <a:r>
              <a:rPr lang="en-GB" sz="2000" b="1" dirty="0">
                <a:cs typeface="Arial" charset="0"/>
              </a:rPr>
              <a:t>Energy Security</a:t>
            </a:r>
          </a:p>
        </p:txBody>
      </p:sp>
      <p:sp>
        <p:nvSpPr>
          <p:cNvPr id="288834" name="Text Box 66"/>
          <p:cNvSpPr txBox="1">
            <a:spLocks noChangeArrowheads="1"/>
          </p:cNvSpPr>
          <p:nvPr/>
        </p:nvSpPr>
        <p:spPr bwMode="auto">
          <a:xfrm>
            <a:off x="7464425" y="3759200"/>
            <a:ext cx="2808288" cy="400050"/>
          </a:xfrm>
          <a:prstGeom prst="rect">
            <a:avLst/>
          </a:prstGeom>
          <a:noFill/>
          <a:ln w="9525">
            <a:noFill/>
            <a:miter lim="800000"/>
            <a:headEnd/>
            <a:tailEnd/>
          </a:ln>
          <a:effectLst/>
        </p:spPr>
        <p:txBody>
          <a:bodyPr>
            <a:spAutoFit/>
          </a:bodyPr>
          <a:lstStyle/>
          <a:p>
            <a:pPr algn="ctr">
              <a:spcBef>
                <a:spcPct val="50000"/>
              </a:spcBef>
              <a:defRPr/>
            </a:pPr>
            <a:r>
              <a:rPr lang="en-GB" sz="2000" b="1" dirty="0">
                <a:cs typeface="Arial" charset="0"/>
              </a:rPr>
              <a:t>Population Movement</a:t>
            </a:r>
          </a:p>
        </p:txBody>
      </p:sp>
      <p:grpSp>
        <p:nvGrpSpPr>
          <p:cNvPr id="45067" name="Group 26"/>
          <p:cNvGrpSpPr>
            <a:grpSpLocks/>
          </p:cNvGrpSpPr>
          <p:nvPr/>
        </p:nvGrpSpPr>
        <p:grpSpPr bwMode="auto">
          <a:xfrm>
            <a:off x="824984" y="4371336"/>
            <a:ext cx="2808287" cy="825499"/>
            <a:chOff x="-338479" y="4389785"/>
            <a:chExt cx="2808287" cy="824452"/>
          </a:xfrm>
        </p:grpSpPr>
        <p:sp>
          <p:nvSpPr>
            <p:cNvPr id="288823" name="Text Box 55"/>
            <p:cNvSpPr txBox="1">
              <a:spLocks noChangeArrowheads="1"/>
            </p:cNvSpPr>
            <p:nvPr/>
          </p:nvSpPr>
          <p:spPr bwMode="auto">
            <a:xfrm>
              <a:off x="-338479" y="4814694"/>
              <a:ext cx="2808287" cy="399543"/>
            </a:xfrm>
            <a:prstGeom prst="rect">
              <a:avLst/>
            </a:prstGeom>
            <a:noFill/>
            <a:ln w="9525">
              <a:noFill/>
              <a:miter lim="800000"/>
              <a:headEnd/>
              <a:tailEnd/>
            </a:ln>
            <a:effectLst/>
          </p:spPr>
          <p:txBody>
            <a:bodyPr>
              <a:spAutoFit/>
            </a:bodyPr>
            <a:lstStyle/>
            <a:p>
              <a:pPr algn="ctr">
                <a:spcBef>
                  <a:spcPct val="50000"/>
                </a:spcBef>
                <a:defRPr/>
              </a:pPr>
              <a:r>
                <a:rPr lang="en-GB" sz="2000" b="1" dirty="0">
                  <a:solidFill>
                    <a:srgbClr val="5F5F5F"/>
                  </a:solidFill>
                  <a:cs typeface="Arial" charset="0"/>
                </a:rPr>
                <a:t>WMD Proliferation</a:t>
              </a:r>
            </a:p>
          </p:txBody>
        </p:sp>
        <p:sp>
          <p:nvSpPr>
            <p:cNvPr id="288837" name="AutoShape 69"/>
            <p:cNvSpPr>
              <a:spLocks noChangeArrowheads="1"/>
            </p:cNvSpPr>
            <p:nvPr/>
          </p:nvSpPr>
          <p:spPr bwMode="auto">
            <a:xfrm>
              <a:off x="324326" y="4389785"/>
              <a:ext cx="576263" cy="393201"/>
            </a:xfrm>
            <a:prstGeom prst="irregularSeal1">
              <a:avLst/>
            </a:prstGeom>
            <a:solidFill>
              <a:srgbClr val="FFFF00"/>
            </a:solidFill>
            <a:ln w="28575">
              <a:solidFill>
                <a:srgbClr val="FF0000"/>
              </a:solidFill>
              <a:miter lim="800000"/>
              <a:headEnd/>
              <a:tailEnd/>
            </a:ln>
            <a:effectLst>
              <a:outerShdw dist="35921" dir="2700000" algn="ctr" rotWithShape="0">
                <a:schemeClr val="tx1"/>
              </a:outerShdw>
            </a:effectLst>
          </p:spPr>
          <p:txBody>
            <a:bodyPr wrap="none" anchor="ctr"/>
            <a:lstStyle/>
            <a:p>
              <a:pPr>
                <a:defRPr/>
              </a:pPr>
              <a:endParaRPr lang="en-US" sz="2400"/>
            </a:p>
          </p:txBody>
        </p:sp>
      </p:grpSp>
      <p:grpSp>
        <p:nvGrpSpPr>
          <p:cNvPr id="45068" name="Group 24"/>
          <p:cNvGrpSpPr>
            <a:grpSpLocks/>
          </p:cNvGrpSpPr>
          <p:nvPr/>
        </p:nvGrpSpPr>
        <p:grpSpPr bwMode="auto">
          <a:xfrm>
            <a:off x="3062439" y="3081850"/>
            <a:ext cx="3308350" cy="455613"/>
            <a:chOff x="1985142" y="2838116"/>
            <a:chExt cx="3307584" cy="455877"/>
          </a:xfrm>
        </p:grpSpPr>
        <p:sp>
          <p:nvSpPr>
            <p:cNvPr id="288822" name="Text Box 54"/>
            <p:cNvSpPr txBox="1">
              <a:spLocks noChangeArrowheads="1"/>
            </p:cNvSpPr>
            <p:nvPr/>
          </p:nvSpPr>
          <p:spPr bwMode="auto">
            <a:xfrm>
              <a:off x="2512070" y="2838116"/>
              <a:ext cx="2780656" cy="400282"/>
            </a:xfrm>
            <a:prstGeom prst="rect">
              <a:avLst/>
            </a:prstGeom>
            <a:noFill/>
            <a:ln w="9525">
              <a:noFill/>
              <a:miter lim="800000"/>
              <a:headEnd/>
              <a:tailEnd/>
            </a:ln>
            <a:effectLst/>
          </p:spPr>
          <p:txBody>
            <a:bodyPr>
              <a:spAutoFit/>
            </a:bodyPr>
            <a:lstStyle/>
            <a:p>
              <a:pPr algn="ctr">
                <a:spcBef>
                  <a:spcPct val="50000"/>
                </a:spcBef>
                <a:defRPr/>
              </a:pPr>
              <a:r>
                <a:rPr lang="en-GB" sz="2000" b="1" dirty="0">
                  <a:solidFill>
                    <a:srgbClr val="5F5F5F"/>
                  </a:solidFill>
                  <a:cs typeface="Arial" charset="0"/>
                </a:rPr>
                <a:t>International Terrorism</a:t>
              </a:r>
            </a:p>
          </p:txBody>
        </p:sp>
        <p:sp>
          <p:nvSpPr>
            <p:cNvPr id="288838" name="AutoShape 70"/>
            <p:cNvSpPr>
              <a:spLocks noChangeArrowheads="1"/>
            </p:cNvSpPr>
            <p:nvPr/>
          </p:nvSpPr>
          <p:spPr bwMode="auto">
            <a:xfrm>
              <a:off x="1985142" y="2900065"/>
              <a:ext cx="571368" cy="393928"/>
            </a:xfrm>
            <a:prstGeom prst="irregularSeal1">
              <a:avLst/>
            </a:prstGeom>
            <a:solidFill>
              <a:srgbClr val="FFFF00"/>
            </a:solidFill>
            <a:ln w="28575">
              <a:solidFill>
                <a:srgbClr val="FF0000"/>
              </a:solidFill>
              <a:miter lim="800000"/>
              <a:headEnd/>
              <a:tailEnd/>
            </a:ln>
            <a:effectLst>
              <a:outerShdw dist="35921" dir="2700000" algn="ctr" rotWithShape="0">
                <a:schemeClr val="tx1"/>
              </a:outerShdw>
            </a:effectLst>
          </p:spPr>
          <p:txBody>
            <a:bodyPr wrap="none" anchor="ctr"/>
            <a:lstStyle/>
            <a:p>
              <a:pPr>
                <a:defRPr/>
              </a:pPr>
              <a:endParaRPr lang="en-US" sz="2400"/>
            </a:p>
          </p:txBody>
        </p:sp>
      </p:grpSp>
      <p:grpSp>
        <p:nvGrpSpPr>
          <p:cNvPr id="45069" name="Group 25"/>
          <p:cNvGrpSpPr>
            <a:grpSpLocks/>
          </p:cNvGrpSpPr>
          <p:nvPr/>
        </p:nvGrpSpPr>
        <p:grpSpPr bwMode="auto">
          <a:xfrm>
            <a:off x="2158865" y="3694890"/>
            <a:ext cx="3671887" cy="523875"/>
            <a:chOff x="971551" y="3390039"/>
            <a:chExt cx="3671888" cy="523210"/>
          </a:xfrm>
        </p:grpSpPr>
        <p:sp>
          <p:nvSpPr>
            <p:cNvPr id="288826" name="Text Box 58"/>
            <p:cNvSpPr txBox="1">
              <a:spLocks noChangeArrowheads="1"/>
            </p:cNvSpPr>
            <p:nvPr/>
          </p:nvSpPr>
          <p:spPr bwMode="auto">
            <a:xfrm>
              <a:off x="1476376" y="3513707"/>
              <a:ext cx="3167063" cy="399542"/>
            </a:xfrm>
            <a:prstGeom prst="rect">
              <a:avLst/>
            </a:prstGeom>
            <a:noFill/>
            <a:ln w="9525">
              <a:noFill/>
              <a:miter lim="800000"/>
              <a:headEnd/>
              <a:tailEnd/>
            </a:ln>
            <a:effectLst/>
          </p:spPr>
          <p:txBody>
            <a:bodyPr>
              <a:spAutoFit/>
            </a:bodyPr>
            <a:lstStyle/>
            <a:p>
              <a:pPr algn="ctr">
                <a:spcBef>
                  <a:spcPct val="50000"/>
                </a:spcBef>
                <a:defRPr/>
              </a:pPr>
              <a:r>
                <a:rPr lang="en-GB" sz="2000" b="1" dirty="0">
                  <a:solidFill>
                    <a:srgbClr val="5F5F5F"/>
                  </a:solidFill>
                  <a:cs typeface="Arial" charset="0"/>
                </a:rPr>
                <a:t>Failing and Failed States</a:t>
              </a:r>
            </a:p>
          </p:txBody>
        </p:sp>
        <p:sp>
          <p:nvSpPr>
            <p:cNvPr id="288839" name="AutoShape 71"/>
            <p:cNvSpPr>
              <a:spLocks noChangeArrowheads="1"/>
            </p:cNvSpPr>
            <p:nvPr/>
          </p:nvSpPr>
          <p:spPr bwMode="auto">
            <a:xfrm>
              <a:off x="971551" y="3390039"/>
              <a:ext cx="576262" cy="393200"/>
            </a:xfrm>
            <a:prstGeom prst="irregularSeal1">
              <a:avLst/>
            </a:prstGeom>
            <a:solidFill>
              <a:srgbClr val="FFFF00"/>
            </a:solidFill>
            <a:ln w="28575">
              <a:solidFill>
                <a:srgbClr val="FF0000"/>
              </a:solidFill>
              <a:miter lim="800000"/>
              <a:headEnd/>
              <a:tailEnd/>
            </a:ln>
            <a:effectLst>
              <a:outerShdw dist="35921" dir="2700000" algn="ctr" rotWithShape="0">
                <a:schemeClr val="tx1"/>
              </a:outerShdw>
            </a:effectLst>
          </p:spPr>
          <p:txBody>
            <a:bodyPr wrap="none" anchor="ctr"/>
            <a:lstStyle/>
            <a:p>
              <a:pPr>
                <a:defRPr/>
              </a:pPr>
              <a:endParaRPr lang="en-US" sz="2400"/>
            </a:p>
          </p:txBody>
        </p:sp>
      </p:grpSp>
      <p:sp>
        <p:nvSpPr>
          <p:cNvPr id="288840" name="AutoShape 72"/>
          <p:cNvSpPr>
            <a:spLocks noChangeArrowheads="1"/>
          </p:cNvSpPr>
          <p:nvPr/>
        </p:nvSpPr>
        <p:spPr bwMode="auto">
          <a:xfrm>
            <a:off x="4656138" y="4862513"/>
            <a:ext cx="576262" cy="393700"/>
          </a:xfrm>
          <a:prstGeom prst="irregularSeal1">
            <a:avLst/>
          </a:prstGeom>
          <a:solidFill>
            <a:srgbClr val="FF0000"/>
          </a:solidFill>
          <a:ln w="28575">
            <a:solidFill>
              <a:srgbClr val="FFFF00"/>
            </a:solidFill>
            <a:miter lim="800000"/>
            <a:headEnd/>
            <a:tailEnd/>
          </a:ln>
          <a:effectLst>
            <a:outerShdw dist="35921" dir="2700000" algn="ctr" rotWithShape="0">
              <a:schemeClr val="tx1"/>
            </a:outerShdw>
          </a:effectLst>
        </p:spPr>
        <p:txBody>
          <a:bodyPr wrap="none" anchor="ctr"/>
          <a:lstStyle/>
          <a:p>
            <a:pPr>
              <a:defRPr/>
            </a:pPr>
            <a:endParaRPr lang="en-US" sz="2400"/>
          </a:p>
        </p:txBody>
      </p:sp>
      <p:sp>
        <p:nvSpPr>
          <p:cNvPr id="288841" name="AutoShape 73"/>
          <p:cNvSpPr>
            <a:spLocks noChangeArrowheads="1"/>
          </p:cNvSpPr>
          <p:nvPr/>
        </p:nvSpPr>
        <p:spPr bwMode="auto">
          <a:xfrm>
            <a:off x="6096001" y="4249738"/>
            <a:ext cx="576263" cy="393700"/>
          </a:xfrm>
          <a:prstGeom prst="irregularSeal1">
            <a:avLst/>
          </a:prstGeom>
          <a:solidFill>
            <a:srgbClr val="FF0000"/>
          </a:solidFill>
          <a:ln w="28575">
            <a:solidFill>
              <a:srgbClr val="FFFF00"/>
            </a:solidFill>
            <a:miter lim="800000"/>
            <a:headEnd/>
            <a:tailEnd/>
          </a:ln>
          <a:effectLst>
            <a:outerShdw dist="35921" dir="2700000" algn="ctr" rotWithShape="0">
              <a:schemeClr val="tx1"/>
            </a:outerShdw>
          </a:effectLst>
        </p:spPr>
        <p:txBody>
          <a:bodyPr wrap="none" anchor="ctr"/>
          <a:lstStyle/>
          <a:p>
            <a:pPr>
              <a:defRPr/>
            </a:pPr>
            <a:endParaRPr lang="en-US" sz="2400"/>
          </a:p>
        </p:txBody>
      </p:sp>
      <p:sp>
        <p:nvSpPr>
          <p:cNvPr id="288842" name="AutoShape 74"/>
          <p:cNvSpPr>
            <a:spLocks noChangeArrowheads="1"/>
          </p:cNvSpPr>
          <p:nvPr/>
        </p:nvSpPr>
        <p:spPr bwMode="auto">
          <a:xfrm>
            <a:off x="6888163" y="3636963"/>
            <a:ext cx="576262" cy="393700"/>
          </a:xfrm>
          <a:prstGeom prst="irregularSeal1">
            <a:avLst/>
          </a:prstGeom>
          <a:solidFill>
            <a:srgbClr val="FF0000"/>
          </a:solidFill>
          <a:ln w="28575">
            <a:solidFill>
              <a:srgbClr val="FFFF00"/>
            </a:solidFill>
            <a:miter lim="800000"/>
            <a:headEnd/>
            <a:tailEnd/>
          </a:ln>
          <a:effectLst>
            <a:outerShdw dist="35921" dir="2700000" algn="ctr" rotWithShape="0">
              <a:schemeClr val="tx1"/>
            </a:outerShdw>
          </a:effectLst>
        </p:spPr>
        <p:txBody>
          <a:bodyPr wrap="none" anchor="ctr"/>
          <a:lstStyle/>
          <a:p>
            <a:pPr>
              <a:defRPr/>
            </a:pPr>
            <a:endParaRPr lang="en-US" sz="2400"/>
          </a:p>
        </p:txBody>
      </p:sp>
      <p:grpSp>
        <p:nvGrpSpPr>
          <p:cNvPr id="45073" name="Group 27"/>
          <p:cNvGrpSpPr>
            <a:grpSpLocks/>
          </p:cNvGrpSpPr>
          <p:nvPr/>
        </p:nvGrpSpPr>
        <p:grpSpPr bwMode="auto">
          <a:xfrm>
            <a:off x="8123540" y="2987402"/>
            <a:ext cx="3268921" cy="411622"/>
            <a:chOff x="6300788" y="3127266"/>
            <a:chExt cx="3268922" cy="411684"/>
          </a:xfrm>
        </p:grpSpPr>
        <p:sp>
          <p:nvSpPr>
            <p:cNvPr id="288833" name="Text Box 65"/>
            <p:cNvSpPr txBox="1">
              <a:spLocks noChangeArrowheads="1"/>
            </p:cNvSpPr>
            <p:nvPr/>
          </p:nvSpPr>
          <p:spPr bwMode="auto">
            <a:xfrm>
              <a:off x="6761421" y="3127266"/>
              <a:ext cx="2808289" cy="400110"/>
            </a:xfrm>
            <a:prstGeom prst="rect">
              <a:avLst/>
            </a:prstGeom>
            <a:noFill/>
            <a:ln w="9525">
              <a:noFill/>
              <a:miter lim="800000"/>
              <a:headEnd/>
              <a:tailEnd/>
            </a:ln>
            <a:effectLst/>
          </p:spPr>
          <p:txBody>
            <a:bodyPr>
              <a:spAutoFit/>
            </a:bodyPr>
            <a:lstStyle/>
            <a:p>
              <a:pPr algn="ctr">
                <a:spcBef>
                  <a:spcPct val="50000"/>
                </a:spcBef>
                <a:defRPr/>
              </a:pPr>
              <a:r>
                <a:rPr lang="en-GB" sz="2000" b="1" dirty="0">
                  <a:cs typeface="Arial" charset="0"/>
                </a:rPr>
                <a:t>Infectious Disease</a:t>
              </a:r>
            </a:p>
          </p:txBody>
        </p:sp>
        <p:sp>
          <p:nvSpPr>
            <p:cNvPr id="288843" name="AutoShape 75"/>
            <p:cNvSpPr>
              <a:spLocks noChangeArrowheads="1"/>
            </p:cNvSpPr>
            <p:nvPr/>
          </p:nvSpPr>
          <p:spPr bwMode="auto">
            <a:xfrm>
              <a:off x="6300788" y="3145191"/>
              <a:ext cx="576262" cy="393759"/>
            </a:xfrm>
            <a:prstGeom prst="irregularSeal1">
              <a:avLst/>
            </a:prstGeom>
            <a:solidFill>
              <a:srgbClr val="FF0000"/>
            </a:solidFill>
            <a:ln w="28575">
              <a:solidFill>
                <a:srgbClr val="FFFF00"/>
              </a:solidFill>
              <a:miter lim="800000"/>
              <a:headEnd/>
              <a:tailEnd/>
            </a:ln>
            <a:effectLst>
              <a:outerShdw dist="35921" dir="2700000" algn="ctr" rotWithShape="0">
                <a:schemeClr val="tx1"/>
              </a:outerShdw>
            </a:effectLst>
          </p:spPr>
          <p:txBody>
            <a:bodyPr wrap="none" anchor="ctr"/>
            <a:lstStyle/>
            <a:p>
              <a:pPr>
                <a:defRPr/>
              </a:pPr>
              <a:endParaRPr lang="en-US" sz="2400"/>
            </a:p>
          </p:txBody>
        </p:sp>
      </p:grpSp>
      <p:grpSp>
        <p:nvGrpSpPr>
          <p:cNvPr id="26" name="Group 24"/>
          <p:cNvGrpSpPr>
            <a:grpSpLocks/>
          </p:cNvGrpSpPr>
          <p:nvPr/>
        </p:nvGrpSpPr>
        <p:grpSpPr bwMode="auto">
          <a:xfrm>
            <a:off x="8660074" y="2166144"/>
            <a:ext cx="3308350" cy="455613"/>
            <a:chOff x="1985142" y="2838116"/>
            <a:chExt cx="3307584" cy="455877"/>
          </a:xfrm>
        </p:grpSpPr>
        <p:sp>
          <p:nvSpPr>
            <p:cNvPr id="27" name="Text Box 54"/>
            <p:cNvSpPr txBox="1">
              <a:spLocks noChangeArrowheads="1"/>
            </p:cNvSpPr>
            <p:nvPr/>
          </p:nvSpPr>
          <p:spPr bwMode="auto">
            <a:xfrm>
              <a:off x="2512070" y="2838116"/>
              <a:ext cx="2780656" cy="400342"/>
            </a:xfrm>
            <a:prstGeom prst="rect">
              <a:avLst/>
            </a:prstGeom>
            <a:noFill/>
            <a:ln w="9525">
              <a:noFill/>
              <a:miter lim="800000"/>
              <a:headEnd/>
              <a:tailEnd/>
            </a:ln>
            <a:effectLst/>
          </p:spPr>
          <p:txBody>
            <a:bodyPr>
              <a:spAutoFit/>
            </a:bodyPr>
            <a:lstStyle/>
            <a:p>
              <a:pPr>
                <a:spcBef>
                  <a:spcPct val="50000"/>
                </a:spcBef>
                <a:defRPr/>
              </a:pPr>
              <a:r>
                <a:rPr lang="cs-CZ" sz="2000" b="1" dirty="0">
                  <a:cs typeface="Arial" charset="0"/>
                </a:rPr>
                <a:t>      </a:t>
              </a:r>
              <a:r>
                <a:rPr lang="cs-CZ" sz="2000" b="1" dirty="0" err="1">
                  <a:cs typeface="Arial" charset="0"/>
                </a:rPr>
                <a:t>Cyber</a:t>
              </a:r>
              <a:endParaRPr lang="en-GB" sz="2000" b="1" dirty="0">
                <a:cs typeface="Arial" charset="0"/>
              </a:endParaRPr>
            </a:p>
          </p:txBody>
        </p:sp>
        <p:sp>
          <p:nvSpPr>
            <p:cNvPr id="28" name="AutoShape 70"/>
            <p:cNvSpPr>
              <a:spLocks noChangeArrowheads="1"/>
            </p:cNvSpPr>
            <p:nvPr/>
          </p:nvSpPr>
          <p:spPr bwMode="auto">
            <a:xfrm>
              <a:off x="1985142" y="2900065"/>
              <a:ext cx="571368" cy="393928"/>
            </a:xfrm>
            <a:prstGeom prst="irregularSeal1">
              <a:avLst/>
            </a:prstGeom>
            <a:solidFill>
              <a:srgbClr val="FFFF00"/>
            </a:solidFill>
            <a:ln w="28575">
              <a:solidFill>
                <a:srgbClr val="FF0000"/>
              </a:solidFill>
              <a:miter lim="800000"/>
              <a:headEnd/>
              <a:tailEnd/>
            </a:ln>
            <a:effectLst>
              <a:outerShdw dist="35921" dir="2700000" algn="ctr" rotWithShape="0">
                <a:schemeClr val="tx1"/>
              </a:outerShdw>
            </a:effectLst>
          </p:spPr>
          <p:txBody>
            <a:bodyPr wrap="none" anchor="ctr"/>
            <a:lstStyle/>
            <a:p>
              <a:pPr>
                <a:defRPr/>
              </a:pPr>
              <a:endParaRPr lang="en-US" sz="2400"/>
            </a:p>
          </p:txBody>
        </p:sp>
      </p:grpSp>
      <p:grpSp>
        <p:nvGrpSpPr>
          <p:cNvPr id="29" name="Group 24"/>
          <p:cNvGrpSpPr>
            <a:grpSpLocks/>
          </p:cNvGrpSpPr>
          <p:nvPr/>
        </p:nvGrpSpPr>
        <p:grpSpPr bwMode="auto">
          <a:xfrm>
            <a:off x="3867944" y="2529606"/>
            <a:ext cx="3308350" cy="455613"/>
            <a:chOff x="1985142" y="2838116"/>
            <a:chExt cx="3307584" cy="455877"/>
          </a:xfrm>
        </p:grpSpPr>
        <p:sp>
          <p:nvSpPr>
            <p:cNvPr id="30" name="Text Box 54"/>
            <p:cNvSpPr txBox="1">
              <a:spLocks noChangeArrowheads="1"/>
            </p:cNvSpPr>
            <p:nvPr/>
          </p:nvSpPr>
          <p:spPr bwMode="auto">
            <a:xfrm>
              <a:off x="2512070" y="2838116"/>
              <a:ext cx="2780656" cy="400342"/>
            </a:xfrm>
            <a:prstGeom prst="rect">
              <a:avLst/>
            </a:prstGeom>
            <a:noFill/>
            <a:ln w="9525">
              <a:noFill/>
              <a:miter lim="800000"/>
              <a:headEnd/>
              <a:tailEnd/>
            </a:ln>
            <a:effectLst/>
          </p:spPr>
          <p:txBody>
            <a:bodyPr>
              <a:spAutoFit/>
            </a:bodyPr>
            <a:lstStyle/>
            <a:p>
              <a:pPr algn="ctr">
                <a:spcBef>
                  <a:spcPct val="50000"/>
                </a:spcBef>
                <a:defRPr/>
              </a:pPr>
              <a:r>
                <a:rPr lang="cs-CZ" sz="2000" b="1" dirty="0" err="1">
                  <a:solidFill>
                    <a:srgbClr val="5F5F5F"/>
                  </a:solidFill>
                  <a:cs typeface="Arial" charset="0"/>
                </a:rPr>
                <a:t>Emerging</a:t>
              </a:r>
              <a:r>
                <a:rPr lang="cs-CZ" sz="2000" b="1" dirty="0">
                  <a:solidFill>
                    <a:srgbClr val="5F5F5F"/>
                  </a:solidFill>
                  <a:cs typeface="Arial" charset="0"/>
                </a:rPr>
                <a:t> </a:t>
              </a:r>
              <a:r>
                <a:rPr lang="cs-CZ" sz="2000" b="1" dirty="0" err="1">
                  <a:solidFill>
                    <a:srgbClr val="5F5F5F"/>
                  </a:solidFill>
                  <a:cs typeface="Arial" charset="0"/>
                </a:rPr>
                <a:t>Powers</a:t>
              </a:r>
              <a:endParaRPr lang="en-GB" sz="2000" b="1" dirty="0">
                <a:solidFill>
                  <a:srgbClr val="5F5F5F"/>
                </a:solidFill>
                <a:cs typeface="Arial" charset="0"/>
              </a:endParaRPr>
            </a:p>
          </p:txBody>
        </p:sp>
        <p:sp>
          <p:nvSpPr>
            <p:cNvPr id="31" name="AutoShape 70"/>
            <p:cNvSpPr>
              <a:spLocks noChangeArrowheads="1"/>
            </p:cNvSpPr>
            <p:nvPr/>
          </p:nvSpPr>
          <p:spPr bwMode="auto">
            <a:xfrm>
              <a:off x="1985142" y="2900065"/>
              <a:ext cx="571368" cy="393928"/>
            </a:xfrm>
            <a:prstGeom prst="irregularSeal1">
              <a:avLst/>
            </a:prstGeom>
            <a:solidFill>
              <a:srgbClr val="FFFF00"/>
            </a:solidFill>
            <a:ln w="28575">
              <a:solidFill>
                <a:srgbClr val="FF0000"/>
              </a:solidFill>
              <a:miter lim="800000"/>
              <a:headEnd/>
              <a:tailEnd/>
            </a:ln>
            <a:effectLst>
              <a:outerShdw dist="35921" dir="2700000" algn="ctr" rotWithShape="0">
                <a:schemeClr val="tx1"/>
              </a:outerShdw>
            </a:effectLst>
          </p:spPr>
          <p:txBody>
            <a:bodyPr wrap="none" anchor="ctr"/>
            <a:lstStyle/>
            <a:p>
              <a:pPr>
                <a:defRPr/>
              </a:pPr>
              <a:endParaRPr lang="en-US" sz="2400"/>
            </a:p>
          </p:txBody>
        </p:sp>
      </p:grpSp>
      <p:grpSp>
        <p:nvGrpSpPr>
          <p:cNvPr id="32" name="Group 24">
            <a:extLst>
              <a:ext uri="{FF2B5EF4-FFF2-40B4-BE49-F238E27FC236}">
                <a16:creationId xmlns:a16="http://schemas.microsoft.com/office/drawing/2014/main" id="{041AA241-0F34-4DCD-BEA3-5D787CEE6809}"/>
              </a:ext>
            </a:extLst>
          </p:cNvPr>
          <p:cNvGrpSpPr>
            <a:grpSpLocks/>
          </p:cNvGrpSpPr>
          <p:nvPr/>
        </p:nvGrpSpPr>
        <p:grpSpPr bwMode="auto">
          <a:xfrm>
            <a:off x="7319013" y="1080845"/>
            <a:ext cx="2781300" cy="931560"/>
            <a:chOff x="1480080" y="2361893"/>
            <a:chExt cx="2780656" cy="932100"/>
          </a:xfrm>
        </p:grpSpPr>
        <p:sp>
          <p:nvSpPr>
            <p:cNvPr id="33" name="Text Box 54">
              <a:extLst>
                <a:ext uri="{FF2B5EF4-FFF2-40B4-BE49-F238E27FC236}">
                  <a16:creationId xmlns:a16="http://schemas.microsoft.com/office/drawing/2014/main" id="{B0FEB658-F011-4073-BA61-28143A0757B5}"/>
                </a:ext>
              </a:extLst>
            </p:cNvPr>
            <p:cNvSpPr txBox="1">
              <a:spLocks noChangeArrowheads="1"/>
            </p:cNvSpPr>
            <p:nvPr/>
          </p:nvSpPr>
          <p:spPr bwMode="auto">
            <a:xfrm>
              <a:off x="1480080" y="2361893"/>
              <a:ext cx="2780656" cy="400342"/>
            </a:xfrm>
            <a:prstGeom prst="rect">
              <a:avLst/>
            </a:prstGeom>
            <a:noFill/>
            <a:ln w="9525">
              <a:noFill/>
              <a:miter lim="800000"/>
              <a:headEnd/>
              <a:tailEnd/>
            </a:ln>
            <a:effectLst/>
          </p:spPr>
          <p:txBody>
            <a:bodyPr>
              <a:spAutoFit/>
            </a:bodyPr>
            <a:lstStyle/>
            <a:p>
              <a:pPr algn="ctr">
                <a:spcBef>
                  <a:spcPct val="50000"/>
                </a:spcBef>
                <a:defRPr/>
              </a:pPr>
              <a:r>
                <a:rPr lang="cs-CZ" sz="2000" b="1" dirty="0">
                  <a:solidFill>
                    <a:srgbClr val="5F5F5F"/>
                  </a:solidFill>
                  <a:cs typeface="Arial" charset="0"/>
                </a:rPr>
                <a:t>MULTIPOLARITY</a:t>
              </a:r>
              <a:endParaRPr lang="en-GB" sz="2000" b="1" dirty="0">
                <a:solidFill>
                  <a:srgbClr val="5F5F5F"/>
                </a:solidFill>
                <a:cs typeface="Arial" charset="0"/>
              </a:endParaRPr>
            </a:p>
          </p:txBody>
        </p:sp>
        <p:sp>
          <p:nvSpPr>
            <p:cNvPr id="34" name="AutoShape 70">
              <a:extLst>
                <a:ext uri="{FF2B5EF4-FFF2-40B4-BE49-F238E27FC236}">
                  <a16:creationId xmlns:a16="http://schemas.microsoft.com/office/drawing/2014/main" id="{2F8A965D-59DE-44F9-B615-7CC211604C32}"/>
                </a:ext>
              </a:extLst>
            </p:cNvPr>
            <p:cNvSpPr>
              <a:spLocks noChangeArrowheads="1"/>
            </p:cNvSpPr>
            <p:nvPr/>
          </p:nvSpPr>
          <p:spPr bwMode="auto">
            <a:xfrm>
              <a:off x="1985142" y="2900065"/>
              <a:ext cx="571368" cy="393928"/>
            </a:xfrm>
            <a:prstGeom prst="irregularSeal1">
              <a:avLst/>
            </a:prstGeom>
            <a:solidFill>
              <a:srgbClr val="FFFF00"/>
            </a:solidFill>
            <a:ln w="28575">
              <a:solidFill>
                <a:srgbClr val="FF0000"/>
              </a:solidFill>
              <a:miter lim="800000"/>
              <a:headEnd/>
              <a:tailEnd/>
            </a:ln>
            <a:effectLst>
              <a:outerShdw dist="35921" dir="2700000" algn="ctr" rotWithShape="0">
                <a:schemeClr val="tx1"/>
              </a:outerShdw>
            </a:effectLst>
          </p:spPr>
          <p:txBody>
            <a:bodyPr wrap="none" anchor="ctr"/>
            <a:lstStyle/>
            <a:p>
              <a:pPr>
                <a:defRPr/>
              </a:pPr>
              <a:endParaRPr lang="en-US" sz="2400"/>
            </a:p>
          </p:txBody>
        </p:sp>
      </p:grpSp>
      <p:sp>
        <p:nvSpPr>
          <p:cNvPr id="35" name="Text Box 50">
            <a:extLst>
              <a:ext uri="{FF2B5EF4-FFF2-40B4-BE49-F238E27FC236}">
                <a16:creationId xmlns:a16="http://schemas.microsoft.com/office/drawing/2014/main" id="{6258D77E-09BB-4D40-A420-8A6CC8E501F3}"/>
              </a:ext>
            </a:extLst>
          </p:cNvPr>
          <p:cNvSpPr txBox="1">
            <a:spLocks noChangeArrowheads="1"/>
          </p:cNvSpPr>
          <p:nvPr/>
        </p:nvSpPr>
        <p:spPr bwMode="auto">
          <a:xfrm>
            <a:off x="467107" y="193690"/>
            <a:ext cx="11093920" cy="523220"/>
          </a:xfrm>
          <a:prstGeom prst="rect">
            <a:avLst/>
          </a:prstGeom>
          <a:noFill/>
          <a:ln w="9525">
            <a:noFill/>
            <a:miter lim="800000"/>
            <a:headEnd/>
            <a:tailEnd/>
          </a:ln>
          <a:effectLst/>
        </p:spPr>
        <p:txBody>
          <a:bodyPr wrap="square">
            <a:spAutoFit/>
          </a:bodyPr>
          <a:lstStyle/>
          <a:p>
            <a:pPr algn="ctr">
              <a:spcBef>
                <a:spcPct val="50000"/>
              </a:spcBef>
              <a:defRPr/>
            </a:pPr>
            <a:r>
              <a:rPr lang="cs-CZ" sz="2800" b="1" dirty="0">
                <a:effectLst>
                  <a:innerShdw blurRad="63500" dist="50800">
                    <a:prstClr val="black">
                      <a:alpha val="50000"/>
                    </a:prstClr>
                  </a:innerShdw>
                </a:effectLst>
                <a:latin typeface="Times" pitchFamily="18" charset="0"/>
                <a:cs typeface="Arial" charset="0"/>
              </a:rPr>
              <a:t>VÝZVY BEZPEČNOSTNÍHO PROSTŘEDÍ</a:t>
            </a:r>
            <a:endParaRPr lang="en-GB" sz="2800" b="1" dirty="0">
              <a:effectLst>
                <a:innerShdw blurRad="63500" dist="50800">
                  <a:prstClr val="black">
                    <a:alpha val="50000"/>
                  </a:prstClr>
                </a:innerShdw>
              </a:effectLst>
              <a:latin typeface="Times" pitchFamily="18" charset="0"/>
              <a:cs typeface="Arial" charset="0"/>
            </a:endParaRPr>
          </a:p>
        </p:txBody>
      </p:sp>
      <p:sp>
        <p:nvSpPr>
          <p:cNvPr id="2" name="Text Box 54">
            <a:extLst>
              <a:ext uri="{FF2B5EF4-FFF2-40B4-BE49-F238E27FC236}">
                <a16:creationId xmlns:a16="http://schemas.microsoft.com/office/drawing/2014/main" id="{15ECDC57-E025-4BC8-8B82-DBA199A15BE1}"/>
              </a:ext>
            </a:extLst>
          </p:cNvPr>
          <p:cNvSpPr txBox="1">
            <a:spLocks noChangeArrowheads="1"/>
          </p:cNvSpPr>
          <p:nvPr/>
        </p:nvSpPr>
        <p:spPr bwMode="auto">
          <a:xfrm>
            <a:off x="5456907" y="1766157"/>
            <a:ext cx="2781300" cy="707886"/>
          </a:xfrm>
          <a:prstGeom prst="rect">
            <a:avLst/>
          </a:prstGeom>
          <a:noFill/>
          <a:ln w="9525">
            <a:noFill/>
            <a:miter lim="800000"/>
            <a:headEnd/>
            <a:tailEnd/>
          </a:ln>
          <a:effectLst/>
        </p:spPr>
        <p:txBody>
          <a:bodyPr>
            <a:spAutoFit/>
          </a:bodyPr>
          <a:lstStyle/>
          <a:p>
            <a:pPr algn="ctr">
              <a:spcBef>
                <a:spcPct val="50000"/>
              </a:spcBef>
              <a:defRPr/>
            </a:pPr>
            <a:r>
              <a:rPr lang="cs-CZ" sz="2000" b="1" dirty="0">
                <a:solidFill>
                  <a:srgbClr val="5F5F5F"/>
                </a:solidFill>
                <a:cs typeface="Arial" charset="0"/>
              </a:rPr>
              <a:t>Great </a:t>
            </a:r>
            <a:r>
              <a:rPr lang="cs-CZ" sz="2000" b="1" dirty="0" err="1">
                <a:solidFill>
                  <a:srgbClr val="5F5F5F"/>
                </a:solidFill>
                <a:cs typeface="Arial" charset="0"/>
              </a:rPr>
              <a:t>Powers</a:t>
            </a:r>
            <a:r>
              <a:rPr lang="cs-CZ" sz="2000" b="1" dirty="0">
                <a:solidFill>
                  <a:srgbClr val="5F5F5F"/>
                </a:solidFill>
                <a:cs typeface="Arial" charset="0"/>
              </a:rPr>
              <a:t> </a:t>
            </a:r>
            <a:r>
              <a:rPr lang="cs-CZ" sz="2000" b="1" dirty="0" err="1">
                <a:solidFill>
                  <a:srgbClr val="5F5F5F"/>
                </a:solidFill>
                <a:cs typeface="Arial" charset="0"/>
              </a:rPr>
              <a:t>Competition</a:t>
            </a:r>
            <a:endParaRPr lang="en-GB" sz="2000" b="1" dirty="0">
              <a:solidFill>
                <a:srgbClr val="5F5F5F"/>
              </a:solidFill>
              <a:cs typeface="Arial" charset="0"/>
            </a:endParaRPr>
          </a:p>
        </p:txBody>
      </p:sp>
    </p:spTree>
    <p:custDataLst>
      <p:tags r:id="rId1"/>
    </p:custDataLst>
    <p:extLst>
      <p:ext uri="{BB962C8B-B14F-4D97-AF65-F5344CB8AC3E}">
        <p14:creationId xmlns:p14="http://schemas.microsoft.com/office/powerpoint/2010/main" val="32394823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F7CD84-7C17-4765-8A60-96E71E00E8D4}"/>
              </a:ext>
            </a:extLst>
          </p:cNvPr>
          <p:cNvSpPr>
            <a:spLocks noGrp="1"/>
          </p:cNvSpPr>
          <p:nvPr>
            <p:ph type="title"/>
          </p:nvPr>
        </p:nvSpPr>
        <p:spPr>
          <a:xfrm>
            <a:off x="157537" y="60566"/>
            <a:ext cx="11876925" cy="1188720"/>
          </a:xfrm>
        </p:spPr>
        <p:txBody>
          <a:bodyPr/>
          <a:lstStyle/>
          <a:p>
            <a:r>
              <a:rPr lang="cs-CZ" dirty="0"/>
              <a:t>EXPERTNÍ HODNOCENÍ HROZEB</a:t>
            </a:r>
          </a:p>
        </p:txBody>
      </p:sp>
      <p:graphicFrame>
        <p:nvGraphicFramePr>
          <p:cNvPr id="4" name="Tabulka 3">
            <a:extLst>
              <a:ext uri="{FF2B5EF4-FFF2-40B4-BE49-F238E27FC236}">
                <a16:creationId xmlns:a16="http://schemas.microsoft.com/office/drawing/2014/main" id="{DAA02A7F-C7FF-46CD-B7C6-B0B9F56C8BBE}"/>
              </a:ext>
            </a:extLst>
          </p:cNvPr>
          <p:cNvGraphicFramePr>
            <a:graphicFrameLocks noGrp="1"/>
          </p:cNvGraphicFramePr>
          <p:nvPr>
            <p:extLst>
              <p:ext uri="{D42A27DB-BD31-4B8C-83A1-F6EECF244321}">
                <p14:modId xmlns:p14="http://schemas.microsoft.com/office/powerpoint/2010/main" val="852045476"/>
              </p:ext>
            </p:extLst>
          </p:nvPr>
        </p:nvGraphicFramePr>
        <p:xfrm>
          <a:off x="157537" y="1510302"/>
          <a:ext cx="11791307" cy="5085706"/>
        </p:xfrm>
        <a:graphic>
          <a:graphicData uri="http://schemas.openxmlformats.org/drawingml/2006/table">
            <a:tbl>
              <a:tblPr firstRow="1" firstCol="1" bandRow="1">
                <a:tableStyleId>{5C22544A-7EE6-4342-B048-85BDC9FD1C3A}</a:tableStyleId>
              </a:tblPr>
              <a:tblGrid>
                <a:gridCol w="2384834">
                  <a:extLst>
                    <a:ext uri="{9D8B030D-6E8A-4147-A177-3AD203B41FA5}">
                      <a16:colId xmlns:a16="http://schemas.microsoft.com/office/drawing/2014/main" val="2201058746"/>
                    </a:ext>
                  </a:extLst>
                </a:gridCol>
                <a:gridCol w="5302496">
                  <a:extLst>
                    <a:ext uri="{9D8B030D-6E8A-4147-A177-3AD203B41FA5}">
                      <a16:colId xmlns:a16="http://schemas.microsoft.com/office/drawing/2014/main" val="627795007"/>
                    </a:ext>
                  </a:extLst>
                </a:gridCol>
                <a:gridCol w="4103977">
                  <a:extLst>
                    <a:ext uri="{9D8B030D-6E8A-4147-A177-3AD203B41FA5}">
                      <a16:colId xmlns:a16="http://schemas.microsoft.com/office/drawing/2014/main" val="1669892507"/>
                    </a:ext>
                  </a:extLst>
                </a:gridCol>
              </a:tblGrid>
              <a:tr h="1659793">
                <a:tc>
                  <a:txBody>
                    <a:bodyPr/>
                    <a:lstStyle/>
                    <a:p>
                      <a:pPr marL="8890" algn="ctr">
                        <a:lnSpc>
                          <a:spcPct val="107000"/>
                        </a:lnSpc>
                        <a:spcAft>
                          <a:spcPts val="0"/>
                        </a:spcAft>
                      </a:pPr>
                      <a:r>
                        <a:rPr lang="cs-CZ" sz="2400" dirty="0">
                          <a:effectLst/>
                        </a:rPr>
                        <a:t> </a:t>
                      </a:r>
                    </a:p>
                    <a:p>
                      <a:pPr marL="8890">
                        <a:lnSpc>
                          <a:spcPct val="107000"/>
                        </a:lnSpc>
                        <a:spcAft>
                          <a:spcPts val="0"/>
                        </a:spcAft>
                      </a:pPr>
                      <a:r>
                        <a:rPr lang="cs-CZ" sz="2400" dirty="0">
                          <a:effectLst/>
                        </a:rPr>
                        <a:t>Počet bodů</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tc>
                <a:tc>
                  <a:txBody>
                    <a:bodyPr/>
                    <a:lstStyle/>
                    <a:p>
                      <a:pPr marL="635" indent="12700" algn="ctr">
                        <a:lnSpc>
                          <a:spcPct val="107000"/>
                        </a:lnSpc>
                        <a:spcAft>
                          <a:spcPts val="0"/>
                        </a:spcAft>
                      </a:pPr>
                      <a:r>
                        <a:rPr lang="cs-CZ" sz="2400" dirty="0">
                          <a:effectLst/>
                        </a:rPr>
                        <a:t>Charakteristika bodů </a:t>
                      </a:r>
                    </a:p>
                    <a:p>
                      <a:pPr marL="635" indent="12700" algn="ctr">
                        <a:lnSpc>
                          <a:spcPct val="107000"/>
                        </a:lnSpc>
                        <a:spcAft>
                          <a:spcPts val="0"/>
                        </a:spcAft>
                      </a:pPr>
                      <a:r>
                        <a:rPr lang="cs-CZ" sz="2400" dirty="0">
                          <a:effectLst/>
                        </a:rPr>
                        <a:t>Závažnost dopadu hrozby</a:t>
                      </a:r>
                    </a:p>
                    <a:p>
                      <a:pPr marL="635" indent="12700" algn="ctr">
                        <a:lnSpc>
                          <a:spcPct val="107000"/>
                        </a:lnSpc>
                        <a:spcAft>
                          <a:spcPts val="0"/>
                        </a:spcAft>
                      </a:pP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nchor="ctr"/>
                </a:tc>
                <a:tc>
                  <a:txBody>
                    <a:bodyPr/>
                    <a:lstStyle/>
                    <a:p>
                      <a:pPr marL="37465" algn="ctr">
                        <a:lnSpc>
                          <a:spcPct val="107000"/>
                        </a:lnSpc>
                        <a:spcAft>
                          <a:spcPts val="0"/>
                        </a:spcAft>
                      </a:pPr>
                      <a:r>
                        <a:rPr lang="cs-CZ" sz="2400" dirty="0">
                          <a:effectLst/>
                        </a:rPr>
                        <a:t>Celkový dopad hrozby na organizaci v % (např. snížení její výkonosti)</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nchor="ctr"/>
                </a:tc>
                <a:extLst>
                  <a:ext uri="{0D108BD9-81ED-4DB2-BD59-A6C34878D82A}">
                    <a16:rowId xmlns:a16="http://schemas.microsoft.com/office/drawing/2014/main" val="3430518447"/>
                  </a:ext>
                </a:extLst>
              </a:tr>
              <a:tr h="562613">
                <a:tc>
                  <a:txBody>
                    <a:bodyPr/>
                    <a:lstStyle/>
                    <a:p>
                      <a:pPr algn="ctr">
                        <a:lnSpc>
                          <a:spcPct val="107000"/>
                        </a:lnSpc>
                        <a:spcAft>
                          <a:spcPts val="0"/>
                        </a:spcAft>
                      </a:pPr>
                      <a:r>
                        <a:rPr lang="cs-CZ" sz="2400">
                          <a:effectLst/>
                        </a:rPr>
                        <a:t> 1</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tc>
                <a:tc>
                  <a:txBody>
                    <a:bodyPr/>
                    <a:lstStyle/>
                    <a:p>
                      <a:pPr>
                        <a:lnSpc>
                          <a:spcPct val="107000"/>
                        </a:lnSpc>
                        <a:spcAft>
                          <a:spcPts val="0"/>
                        </a:spcAft>
                      </a:pPr>
                      <a:r>
                        <a:rPr lang="cs-CZ" sz="2400" dirty="0">
                          <a:effectLst/>
                        </a:rPr>
                        <a:t>Zanedbatelná</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tc>
                <a:tc>
                  <a:txBody>
                    <a:bodyPr/>
                    <a:lstStyle/>
                    <a:p>
                      <a:pPr algn="ctr">
                        <a:lnSpc>
                          <a:spcPct val="107000"/>
                        </a:lnSpc>
                        <a:spcAft>
                          <a:spcPts val="0"/>
                        </a:spcAft>
                      </a:pPr>
                      <a:r>
                        <a:rPr lang="cs-CZ" sz="2400">
                          <a:effectLst/>
                        </a:rPr>
                        <a:t>‹1;20›</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tc>
                <a:extLst>
                  <a:ext uri="{0D108BD9-81ED-4DB2-BD59-A6C34878D82A}">
                    <a16:rowId xmlns:a16="http://schemas.microsoft.com/office/drawing/2014/main" val="630364103"/>
                  </a:ext>
                </a:extLst>
              </a:tr>
              <a:tr h="713732">
                <a:tc>
                  <a:txBody>
                    <a:bodyPr/>
                    <a:lstStyle/>
                    <a:p>
                      <a:pPr marL="68580" algn="ctr">
                        <a:lnSpc>
                          <a:spcPct val="107000"/>
                        </a:lnSpc>
                        <a:spcAft>
                          <a:spcPts val="0"/>
                        </a:spcAft>
                      </a:pPr>
                      <a:r>
                        <a:rPr lang="cs-CZ" sz="2400" dirty="0">
                          <a:effectLst/>
                        </a:rPr>
                        <a:t>2</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nchor="b"/>
                </a:tc>
                <a:tc>
                  <a:txBody>
                    <a:bodyPr/>
                    <a:lstStyle/>
                    <a:p>
                      <a:pPr>
                        <a:lnSpc>
                          <a:spcPct val="107000"/>
                        </a:lnSpc>
                        <a:spcAft>
                          <a:spcPts val="0"/>
                        </a:spcAft>
                      </a:pPr>
                      <a:r>
                        <a:rPr lang="cs-CZ" sz="2400" dirty="0">
                          <a:effectLst/>
                        </a:rPr>
                        <a:t>Málo významná</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nchor="b"/>
                </a:tc>
                <a:tc>
                  <a:txBody>
                    <a:bodyPr/>
                    <a:lstStyle/>
                    <a:p>
                      <a:pPr algn="ctr">
                        <a:lnSpc>
                          <a:spcPct val="107000"/>
                        </a:lnSpc>
                        <a:spcAft>
                          <a:spcPts val="0"/>
                        </a:spcAft>
                      </a:pPr>
                      <a:r>
                        <a:rPr lang="cs-CZ" sz="2400">
                          <a:effectLst/>
                        </a:rPr>
                        <a:t>‹21;40›</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nchor="b"/>
                </a:tc>
                <a:extLst>
                  <a:ext uri="{0D108BD9-81ED-4DB2-BD59-A6C34878D82A}">
                    <a16:rowId xmlns:a16="http://schemas.microsoft.com/office/drawing/2014/main" val="949148744"/>
                  </a:ext>
                </a:extLst>
              </a:tr>
              <a:tr h="707453">
                <a:tc>
                  <a:txBody>
                    <a:bodyPr/>
                    <a:lstStyle/>
                    <a:p>
                      <a:pPr marL="68580" algn="ctr">
                        <a:lnSpc>
                          <a:spcPct val="107000"/>
                        </a:lnSpc>
                        <a:spcAft>
                          <a:spcPts val="0"/>
                        </a:spcAft>
                      </a:pPr>
                      <a:r>
                        <a:rPr lang="cs-CZ" sz="2400">
                          <a:effectLst/>
                        </a:rPr>
                        <a:t>3</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nchor="b"/>
                </a:tc>
                <a:tc>
                  <a:txBody>
                    <a:bodyPr/>
                    <a:lstStyle/>
                    <a:p>
                      <a:pPr>
                        <a:lnSpc>
                          <a:spcPct val="107000"/>
                        </a:lnSpc>
                        <a:spcAft>
                          <a:spcPts val="0"/>
                        </a:spcAft>
                      </a:pPr>
                      <a:r>
                        <a:rPr lang="cs-CZ" sz="2400" dirty="0">
                          <a:effectLst/>
                        </a:rPr>
                        <a:t>Významná</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nchor="b"/>
                </a:tc>
                <a:tc>
                  <a:txBody>
                    <a:bodyPr/>
                    <a:lstStyle/>
                    <a:p>
                      <a:pPr algn="ctr">
                        <a:lnSpc>
                          <a:spcPct val="107000"/>
                        </a:lnSpc>
                        <a:spcAft>
                          <a:spcPts val="0"/>
                        </a:spcAft>
                      </a:pPr>
                      <a:r>
                        <a:rPr lang="cs-CZ" sz="2400">
                          <a:effectLst/>
                        </a:rPr>
                        <a:t>‹41;60›</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nchor="b"/>
                </a:tc>
                <a:extLst>
                  <a:ext uri="{0D108BD9-81ED-4DB2-BD59-A6C34878D82A}">
                    <a16:rowId xmlns:a16="http://schemas.microsoft.com/office/drawing/2014/main" val="1428284355"/>
                  </a:ext>
                </a:extLst>
              </a:tr>
              <a:tr h="713732">
                <a:tc>
                  <a:txBody>
                    <a:bodyPr/>
                    <a:lstStyle/>
                    <a:p>
                      <a:pPr marL="68580" algn="ctr">
                        <a:lnSpc>
                          <a:spcPct val="107000"/>
                        </a:lnSpc>
                        <a:spcAft>
                          <a:spcPts val="0"/>
                        </a:spcAft>
                      </a:pPr>
                      <a:r>
                        <a:rPr lang="cs-CZ" sz="2400">
                          <a:effectLst/>
                        </a:rPr>
                        <a:t>4</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nchor="b"/>
                </a:tc>
                <a:tc>
                  <a:txBody>
                    <a:bodyPr/>
                    <a:lstStyle/>
                    <a:p>
                      <a:pPr>
                        <a:lnSpc>
                          <a:spcPct val="107000"/>
                        </a:lnSpc>
                        <a:spcAft>
                          <a:spcPts val="0"/>
                        </a:spcAft>
                      </a:pPr>
                      <a:r>
                        <a:rPr lang="cs-CZ" sz="2400" dirty="0">
                          <a:effectLst/>
                        </a:rPr>
                        <a:t>Velmi významná</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nchor="b"/>
                </a:tc>
                <a:tc>
                  <a:txBody>
                    <a:bodyPr/>
                    <a:lstStyle/>
                    <a:p>
                      <a:pPr algn="ctr">
                        <a:lnSpc>
                          <a:spcPct val="107000"/>
                        </a:lnSpc>
                        <a:spcAft>
                          <a:spcPts val="0"/>
                        </a:spcAft>
                      </a:pPr>
                      <a:r>
                        <a:rPr lang="cs-CZ" sz="2400">
                          <a:effectLst/>
                        </a:rPr>
                        <a:t>‹61;80›</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nchor="b"/>
                </a:tc>
                <a:extLst>
                  <a:ext uri="{0D108BD9-81ED-4DB2-BD59-A6C34878D82A}">
                    <a16:rowId xmlns:a16="http://schemas.microsoft.com/office/drawing/2014/main" val="2538484239"/>
                  </a:ext>
                </a:extLst>
              </a:tr>
              <a:tr h="728383">
                <a:tc>
                  <a:txBody>
                    <a:bodyPr/>
                    <a:lstStyle/>
                    <a:p>
                      <a:pPr marL="68580" algn="ctr">
                        <a:lnSpc>
                          <a:spcPct val="107000"/>
                        </a:lnSpc>
                        <a:spcAft>
                          <a:spcPts val="0"/>
                        </a:spcAft>
                      </a:pPr>
                      <a:r>
                        <a:rPr lang="cs-CZ" sz="2400">
                          <a:effectLst/>
                        </a:rPr>
                        <a:t>5</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nchor="b"/>
                </a:tc>
                <a:tc>
                  <a:txBody>
                    <a:bodyPr/>
                    <a:lstStyle/>
                    <a:p>
                      <a:pPr>
                        <a:lnSpc>
                          <a:spcPct val="107000"/>
                        </a:lnSpc>
                        <a:spcAft>
                          <a:spcPts val="0"/>
                        </a:spcAft>
                      </a:pPr>
                      <a:r>
                        <a:rPr lang="cs-CZ" sz="2400" dirty="0">
                          <a:effectLst/>
                        </a:rPr>
                        <a:t>Nepřijatelná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nchor="b"/>
                </a:tc>
                <a:tc>
                  <a:txBody>
                    <a:bodyPr/>
                    <a:lstStyle/>
                    <a:p>
                      <a:pPr algn="ctr">
                        <a:lnSpc>
                          <a:spcPct val="107000"/>
                        </a:lnSpc>
                        <a:spcAft>
                          <a:spcPts val="0"/>
                        </a:spcAft>
                      </a:pPr>
                      <a:r>
                        <a:rPr lang="cs-CZ" sz="2400" dirty="0">
                          <a:effectLst/>
                        </a:rPr>
                        <a:t>‹81;100›</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33045" marR="69215" marT="0" marB="0" anchor="b"/>
                </a:tc>
                <a:extLst>
                  <a:ext uri="{0D108BD9-81ED-4DB2-BD59-A6C34878D82A}">
                    <a16:rowId xmlns:a16="http://schemas.microsoft.com/office/drawing/2014/main" val="733403623"/>
                  </a:ext>
                </a:extLst>
              </a:tr>
            </a:tbl>
          </a:graphicData>
        </a:graphic>
      </p:graphicFrame>
    </p:spTree>
    <p:extLst>
      <p:ext uri="{BB962C8B-B14F-4D97-AF65-F5344CB8AC3E}">
        <p14:creationId xmlns:p14="http://schemas.microsoft.com/office/powerpoint/2010/main" val="3103036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F7CD84-7C17-4765-8A60-96E71E00E8D4}"/>
              </a:ext>
            </a:extLst>
          </p:cNvPr>
          <p:cNvSpPr>
            <a:spLocks noGrp="1"/>
          </p:cNvSpPr>
          <p:nvPr>
            <p:ph type="title"/>
          </p:nvPr>
        </p:nvSpPr>
        <p:spPr>
          <a:xfrm>
            <a:off x="157537" y="111937"/>
            <a:ext cx="11876925" cy="1188720"/>
          </a:xfrm>
        </p:spPr>
        <p:txBody>
          <a:bodyPr/>
          <a:lstStyle/>
          <a:p>
            <a:r>
              <a:rPr lang="cs-CZ" dirty="0"/>
              <a:t>EXPERTNÍ HODNOCENÍ PŘÍLEŽITOSTÍ</a:t>
            </a:r>
          </a:p>
        </p:txBody>
      </p:sp>
      <p:graphicFrame>
        <p:nvGraphicFramePr>
          <p:cNvPr id="3" name="Tabulka 2">
            <a:extLst>
              <a:ext uri="{FF2B5EF4-FFF2-40B4-BE49-F238E27FC236}">
                <a16:creationId xmlns:a16="http://schemas.microsoft.com/office/drawing/2014/main" id="{8AE65E22-090C-4498-908E-E9A429347CE8}"/>
              </a:ext>
            </a:extLst>
          </p:cNvPr>
          <p:cNvGraphicFramePr>
            <a:graphicFrameLocks noGrp="1"/>
          </p:cNvGraphicFramePr>
          <p:nvPr>
            <p:extLst>
              <p:ext uri="{D42A27DB-BD31-4B8C-83A1-F6EECF244321}">
                <p14:modId xmlns:p14="http://schemas.microsoft.com/office/powerpoint/2010/main" val="2612860118"/>
              </p:ext>
            </p:extLst>
          </p:nvPr>
        </p:nvGraphicFramePr>
        <p:xfrm>
          <a:off x="157537" y="1500027"/>
          <a:ext cx="11876925" cy="5246038"/>
        </p:xfrm>
        <a:graphic>
          <a:graphicData uri="http://schemas.openxmlformats.org/drawingml/2006/table">
            <a:tbl>
              <a:tblPr firstRow="1" firstCol="1" bandRow="1">
                <a:tableStyleId>{5C22544A-7EE6-4342-B048-85BDC9FD1C3A}</a:tableStyleId>
              </a:tblPr>
              <a:tblGrid>
                <a:gridCol w="2329710">
                  <a:extLst>
                    <a:ext uri="{9D8B030D-6E8A-4147-A177-3AD203B41FA5}">
                      <a16:colId xmlns:a16="http://schemas.microsoft.com/office/drawing/2014/main" val="3575363538"/>
                    </a:ext>
                  </a:extLst>
                </a:gridCol>
                <a:gridCol w="5271576">
                  <a:extLst>
                    <a:ext uri="{9D8B030D-6E8A-4147-A177-3AD203B41FA5}">
                      <a16:colId xmlns:a16="http://schemas.microsoft.com/office/drawing/2014/main" val="2596156902"/>
                    </a:ext>
                  </a:extLst>
                </a:gridCol>
                <a:gridCol w="4275639">
                  <a:extLst>
                    <a:ext uri="{9D8B030D-6E8A-4147-A177-3AD203B41FA5}">
                      <a16:colId xmlns:a16="http://schemas.microsoft.com/office/drawing/2014/main" val="1018166616"/>
                    </a:ext>
                  </a:extLst>
                </a:gridCol>
              </a:tblGrid>
              <a:tr h="1512818">
                <a:tc>
                  <a:txBody>
                    <a:bodyPr/>
                    <a:lstStyle/>
                    <a:p>
                      <a:pPr marL="173990">
                        <a:lnSpc>
                          <a:spcPct val="107000"/>
                        </a:lnSpc>
                        <a:spcAft>
                          <a:spcPts val="0"/>
                        </a:spcAft>
                      </a:pPr>
                      <a:r>
                        <a:rPr lang="cs-CZ" sz="2400" dirty="0">
                          <a:effectLst/>
                        </a:rPr>
                        <a:t>p</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tc>
                <a:tc>
                  <a:txBody>
                    <a:bodyPr/>
                    <a:lstStyle/>
                    <a:p>
                      <a:pPr marL="49530" indent="-6985" algn="ctr">
                        <a:lnSpc>
                          <a:spcPct val="107000"/>
                        </a:lnSpc>
                        <a:spcAft>
                          <a:spcPts val="0"/>
                        </a:spcAft>
                      </a:pPr>
                      <a:r>
                        <a:rPr lang="cs-CZ" sz="2400" dirty="0">
                          <a:effectLst/>
                        </a:rPr>
                        <a:t>Charakteristika bodů - atraktivita dopadu příležitosti</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ctr"/>
                </a:tc>
                <a:tc>
                  <a:txBody>
                    <a:bodyPr/>
                    <a:lstStyle/>
                    <a:p>
                      <a:pPr indent="22860">
                        <a:lnSpc>
                          <a:spcPct val="107000"/>
                        </a:lnSpc>
                        <a:spcAft>
                          <a:spcPts val="0"/>
                        </a:spcAft>
                      </a:pPr>
                      <a:r>
                        <a:rPr lang="cs-CZ" sz="2400" dirty="0">
                          <a:effectLst/>
                        </a:rPr>
                        <a:t>Celkový dopad příležitosti na organizaci v % (např. zvýšení výkonnosti)</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ctr"/>
                </a:tc>
                <a:extLst>
                  <a:ext uri="{0D108BD9-81ED-4DB2-BD59-A6C34878D82A}">
                    <a16:rowId xmlns:a16="http://schemas.microsoft.com/office/drawing/2014/main" val="2235257469"/>
                  </a:ext>
                </a:extLst>
              </a:tr>
              <a:tr h="746644">
                <a:tc>
                  <a:txBody>
                    <a:bodyPr/>
                    <a:lstStyle/>
                    <a:p>
                      <a:pPr marR="19685" algn="ctr">
                        <a:lnSpc>
                          <a:spcPct val="107000"/>
                        </a:lnSpc>
                        <a:spcAft>
                          <a:spcPts val="0"/>
                        </a:spcAft>
                      </a:pPr>
                      <a:r>
                        <a:rPr lang="cs-CZ" sz="2400">
                          <a:effectLst/>
                        </a:rPr>
                        <a:t>1 </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b"/>
                </a:tc>
                <a:tc>
                  <a:txBody>
                    <a:bodyPr/>
                    <a:lstStyle/>
                    <a:p>
                      <a:pPr marL="1905">
                        <a:lnSpc>
                          <a:spcPct val="107000"/>
                        </a:lnSpc>
                        <a:spcAft>
                          <a:spcPts val="0"/>
                        </a:spcAft>
                      </a:pPr>
                      <a:r>
                        <a:rPr lang="cs-CZ" sz="2400" dirty="0">
                          <a:effectLst/>
                        </a:rPr>
                        <a:t>Zanedbatelná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b"/>
                </a:tc>
                <a:tc>
                  <a:txBody>
                    <a:bodyPr/>
                    <a:lstStyle/>
                    <a:p>
                      <a:pPr>
                        <a:lnSpc>
                          <a:spcPct val="107000"/>
                        </a:lnSpc>
                        <a:spcAft>
                          <a:spcPts val="0"/>
                        </a:spcAft>
                      </a:pPr>
                      <a:r>
                        <a:rPr lang="cs-CZ" sz="2400" dirty="0">
                          <a:effectLst/>
                        </a:rPr>
                        <a:t>‹1;20›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b"/>
                </a:tc>
                <a:extLst>
                  <a:ext uri="{0D108BD9-81ED-4DB2-BD59-A6C34878D82A}">
                    <a16:rowId xmlns:a16="http://schemas.microsoft.com/office/drawing/2014/main" val="14845188"/>
                  </a:ext>
                </a:extLst>
              </a:tr>
              <a:tr h="746644">
                <a:tc>
                  <a:txBody>
                    <a:bodyPr/>
                    <a:lstStyle/>
                    <a:p>
                      <a:pPr marR="19685" algn="ctr">
                        <a:lnSpc>
                          <a:spcPct val="107000"/>
                        </a:lnSpc>
                        <a:spcAft>
                          <a:spcPts val="0"/>
                        </a:spcAft>
                      </a:pPr>
                      <a:r>
                        <a:rPr lang="cs-CZ" sz="2400">
                          <a:effectLst/>
                        </a:rPr>
                        <a:t>2 </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b"/>
                </a:tc>
                <a:tc>
                  <a:txBody>
                    <a:bodyPr/>
                    <a:lstStyle/>
                    <a:p>
                      <a:pPr marL="1905">
                        <a:lnSpc>
                          <a:spcPct val="107000"/>
                        </a:lnSpc>
                        <a:spcAft>
                          <a:spcPts val="0"/>
                        </a:spcAft>
                      </a:pPr>
                      <a:r>
                        <a:rPr lang="cs-CZ" sz="2400" dirty="0">
                          <a:effectLst/>
                        </a:rPr>
                        <a:t>Málo významná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b"/>
                </a:tc>
                <a:tc>
                  <a:txBody>
                    <a:bodyPr/>
                    <a:lstStyle/>
                    <a:p>
                      <a:pPr>
                        <a:lnSpc>
                          <a:spcPct val="107000"/>
                        </a:lnSpc>
                        <a:spcAft>
                          <a:spcPts val="0"/>
                        </a:spcAft>
                      </a:pPr>
                      <a:r>
                        <a:rPr lang="cs-CZ" sz="2400" dirty="0">
                          <a:effectLst/>
                        </a:rPr>
                        <a:t>‹21;40›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b"/>
                </a:tc>
                <a:extLst>
                  <a:ext uri="{0D108BD9-81ED-4DB2-BD59-A6C34878D82A}">
                    <a16:rowId xmlns:a16="http://schemas.microsoft.com/office/drawing/2014/main" val="2009311047"/>
                  </a:ext>
                </a:extLst>
              </a:tr>
              <a:tr h="746644">
                <a:tc>
                  <a:txBody>
                    <a:bodyPr/>
                    <a:lstStyle/>
                    <a:p>
                      <a:pPr marR="19685" algn="ctr">
                        <a:lnSpc>
                          <a:spcPct val="107000"/>
                        </a:lnSpc>
                        <a:spcAft>
                          <a:spcPts val="0"/>
                        </a:spcAft>
                      </a:pPr>
                      <a:r>
                        <a:rPr lang="cs-CZ" sz="2400">
                          <a:effectLst/>
                        </a:rPr>
                        <a:t>3 </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b"/>
                </a:tc>
                <a:tc>
                  <a:txBody>
                    <a:bodyPr/>
                    <a:lstStyle/>
                    <a:p>
                      <a:pPr marL="1905">
                        <a:lnSpc>
                          <a:spcPct val="107000"/>
                        </a:lnSpc>
                        <a:spcAft>
                          <a:spcPts val="0"/>
                        </a:spcAft>
                      </a:pPr>
                      <a:r>
                        <a:rPr lang="cs-CZ" sz="2400" dirty="0">
                          <a:effectLst/>
                        </a:rPr>
                        <a:t>Významná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b"/>
                </a:tc>
                <a:tc>
                  <a:txBody>
                    <a:bodyPr/>
                    <a:lstStyle/>
                    <a:p>
                      <a:pPr>
                        <a:lnSpc>
                          <a:spcPct val="107000"/>
                        </a:lnSpc>
                        <a:spcAft>
                          <a:spcPts val="0"/>
                        </a:spcAft>
                      </a:pPr>
                      <a:r>
                        <a:rPr lang="cs-CZ" sz="2400">
                          <a:effectLst/>
                        </a:rPr>
                        <a:t>‹41;60› </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b"/>
                </a:tc>
                <a:extLst>
                  <a:ext uri="{0D108BD9-81ED-4DB2-BD59-A6C34878D82A}">
                    <a16:rowId xmlns:a16="http://schemas.microsoft.com/office/drawing/2014/main" val="2865270676"/>
                  </a:ext>
                </a:extLst>
              </a:tr>
              <a:tr h="746644">
                <a:tc>
                  <a:txBody>
                    <a:bodyPr/>
                    <a:lstStyle/>
                    <a:p>
                      <a:pPr marR="19685" algn="ctr">
                        <a:lnSpc>
                          <a:spcPct val="107000"/>
                        </a:lnSpc>
                        <a:spcAft>
                          <a:spcPts val="0"/>
                        </a:spcAft>
                      </a:pPr>
                      <a:r>
                        <a:rPr lang="cs-CZ" sz="2400">
                          <a:effectLst/>
                        </a:rPr>
                        <a:t>4 </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b"/>
                </a:tc>
                <a:tc>
                  <a:txBody>
                    <a:bodyPr/>
                    <a:lstStyle/>
                    <a:p>
                      <a:pPr marL="1905">
                        <a:lnSpc>
                          <a:spcPct val="107000"/>
                        </a:lnSpc>
                        <a:spcAft>
                          <a:spcPts val="0"/>
                        </a:spcAft>
                      </a:pPr>
                      <a:r>
                        <a:rPr lang="cs-CZ" sz="2400" dirty="0">
                          <a:effectLst/>
                        </a:rPr>
                        <a:t>Velmi významná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b"/>
                </a:tc>
                <a:tc>
                  <a:txBody>
                    <a:bodyPr/>
                    <a:lstStyle/>
                    <a:p>
                      <a:pPr>
                        <a:lnSpc>
                          <a:spcPct val="107000"/>
                        </a:lnSpc>
                        <a:spcAft>
                          <a:spcPts val="0"/>
                        </a:spcAft>
                      </a:pPr>
                      <a:r>
                        <a:rPr lang="cs-CZ" sz="2400">
                          <a:effectLst/>
                        </a:rPr>
                        <a:t>‹61;80› </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b"/>
                </a:tc>
                <a:extLst>
                  <a:ext uri="{0D108BD9-81ED-4DB2-BD59-A6C34878D82A}">
                    <a16:rowId xmlns:a16="http://schemas.microsoft.com/office/drawing/2014/main" val="1746960255"/>
                  </a:ext>
                </a:extLst>
              </a:tr>
              <a:tr h="746644">
                <a:tc>
                  <a:txBody>
                    <a:bodyPr/>
                    <a:lstStyle/>
                    <a:p>
                      <a:pPr marR="19685" algn="ctr">
                        <a:lnSpc>
                          <a:spcPct val="107000"/>
                        </a:lnSpc>
                        <a:spcAft>
                          <a:spcPts val="0"/>
                        </a:spcAft>
                      </a:pPr>
                      <a:r>
                        <a:rPr lang="cs-CZ" sz="2400">
                          <a:effectLst/>
                        </a:rPr>
                        <a:t>5   </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b"/>
                </a:tc>
                <a:tc>
                  <a:txBody>
                    <a:bodyPr/>
                    <a:lstStyle/>
                    <a:p>
                      <a:pPr marL="1905">
                        <a:lnSpc>
                          <a:spcPct val="107000"/>
                        </a:lnSpc>
                        <a:spcAft>
                          <a:spcPts val="0"/>
                        </a:spcAft>
                      </a:pPr>
                      <a:r>
                        <a:rPr lang="cs-CZ" sz="2400">
                          <a:effectLst/>
                        </a:rPr>
                        <a:t>Zásadně významná  </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b"/>
                </a:tc>
                <a:tc>
                  <a:txBody>
                    <a:bodyPr/>
                    <a:lstStyle/>
                    <a:p>
                      <a:pPr>
                        <a:lnSpc>
                          <a:spcPct val="107000"/>
                        </a:lnSpc>
                        <a:spcAft>
                          <a:spcPts val="0"/>
                        </a:spcAft>
                      </a:pPr>
                      <a:r>
                        <a:rPr lang="cs-CZ" sz="2400" dirty="0">
                          <a:effectLst/>
                        </a:rPr>
                        <a:t>‹81;100›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95910" marR="47625" marT="106045" marB="0" anchor="b"/>
                </a:tc>
                <a:extLst>
                  <a:ext uri="{0D108BD9-81ED-4DB2-BD59-A6C34878D82A}">
                    <a16:rowId xmlns:a16="http://schemas.microsoft.com/office/drawing/2014/main" val="3954343907"/>
                  </a:ext>
                </a:extLst>
              </a:tr>
            </a:tbl>
          </a:graphicData>
        </a:graphic>
      </p:graphicFrame>
    </p:spTree>
    <p:extLst>
      <p:ext uri="{BB962C8B-B14F-4D97-AF65-F5344CB8AC3E}">
        <p14:creationId xmlns:p14="http://schemas.microsoft.com/office/powerpoint/2010/main" val="2890357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F7CD84-7C17-4765-8A60-96E71E00E8D4}"/>
              </a:ext>
            </a:extLst>
          </p:cNvPr>
          <p:cNvSpPr>
            <a:spLocks noGrp="1"/>
          </p:cNvSpPr>
          <p:nvPr>
            <p:ph type="title"/>
          </p:nvPr>
        </p:nvSpPr>
        <p:spPr>
          <a:xfrm>
            <a:off x="157537" y="111937"/>
            <a:ext cx="11876925" cy="1188720"/>
          </a:xfrm>
        </p:spPr>
        <p:txBody>
          <a:bodyPr/>
          <a:lstStyle/>
          <a:p>
            <a:r>
              <a:rPr lang="cs-CZ" dirty="0"/>
              <a:t>EXPERTNÍ HODNOCENÍ PRAVDĚPODOBNOSTI VÝSKYTU                        HROZBY (PŘÍLEŽITOSTI)</a:t>
            </a:r>
          </a:p>
        </p:txBody>
      </p:sp>
      <p:graphicFrame>
        <p:nvGraphicFramePr>
          <p:cNvPr id="3" name="Tabulka 2">
            <a:extLst>
              <a:ext uri="{FF2B5EF4-FFF2-40B4-BE49-F238E27FC236}">
                <a16:creationId xmlns:a16="http://schemas.microsoft.com/office/drawing/2014/main" id="{53D41DC8-2EA2-47D9-9F5D-F29397B5DFD9}"/>
              </a:ext>
            </a:extLst>
          </p:cNvPr>
          <p:cNvGraphicFramePr>
            <a:graphicFrameLocks noGrp="1"/>
          </p:cNvGraphicFramePr>
          <p:nvPr>
            <p:extLst>
              <p:ext uri="{D42A27DB-BD31-4B8C-83A1-F6EECF244321}">
                <p14:modId xmlns:p14="http://schemas.microsoft.com/office/powerpoint/2010/main" val="2133616241"/>
              </p:ext>
            </p:extLst>
          </p:nvPr>
        </p:nvGraphicFramePr>
        <p:xfrm>
          <a:off x="236306" y="1458930"/>
          <a:ext cx="11798154" cy="5287134"/>
        </p:xfrm>
        <a:graphic>
          <a:graphicData uri="http://schemas.openxmlformats.org/drawingml/2006/table">
            <a:tbl>
              <a:tblPr firstRow="1" firstCol="1" bandRow="1">
                <a:tableStyleId>{5C22544A-7EE6-4342-B048-85BDC9FD1C3A}</a:tableStyleId>
              </a:tblPr>
              <a:tblGrid>
                <a:gridCol w="1461342">
                  <a:extLst>
                    <a:ext uri="{9D8B030D-6E8A-4147-A177-3AD203B41FA5}">
                      <a16:colId xmlns:a16="http://schemas.microsoft.com/office/drawing/2014/main" val="1036378156"/>
                    </a:ext>
                  </a:extLst>
                </a:gridCol>
                <a:gridCol w="5077569">
                  <a:extLst>
                    <a:ext uri="{9D8B030D-6E8A-4147-A177-3AD203B41FA5}">
                      <a16:colId xmlns:a16="http://schemas.microsoft.com/office/drawing/2014/main" val="3274324539"/>
                    </a:ext>
                  </a:extLst>
                </a:gridCol>
                <a:gridCol w="5259243">
                  <a:extLst>
                    <a:ext uri="{9D8B030D-6E8A-4147-A177-3AD203B41FA5}">
                      <a16:colId xmlns:a16="http://schemas.microsoft.com/office/drawing/2014/main" val="1045886191"/>
                    </a:ext>
                  </a:extLst>
                </a:gridCol>
              </a:tblGrid>
              <a:tr h="1675279">
                <a:tc>
                  <a:txBody>
                    <a:bodyPr/>
                    <a:lstStyle/>
                    <a:p>
                      <a:pPr marL="147955" algn="l">
                        <a:lnSpc>
                          <a:spcPct val="107000"/>
                        </a:lnSpc>
                        <a:spcAft>
                          <a:spcPts val="0"/>
                        </a:spcAft>
                      </a:pPr>
                      <a:r>
                        <a:rPr lang="cs-CZ" sz="2400" dirty="0">
                          <a:effectLst/>
                        </a:rPr>
                        <a:t>Počet bodů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tc>
                <a:tc>
                  <a:txBody>
                    <a:bodyPr/>
                    <a:lstStyle/>
                    <a:p>
                      <a:pPr algn="l">
                        <a:lnSpc>
                          <a:spcPct val="107000"/>
                        </a:lnSpc>
                        <a:spcAft>
                          <a:spcPts val="0"/>
                        </a:spcAft>
                      </a:pPr>
                      <a:r>
                        <a:rPr lang="cs-CZ" sz="2400" dirty="0">
                          <a:effectLst/>
                        </a:rPr>
                        <a:t>Charakteristika bodů - pravděpodobnost výskytu příležitosti (hrozby)</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tc>
                <a:tc>
                  <a:txBody>
                    <a:bodyPr/>
                    <a:lstStyle/>
                    <a:p>
                      <a:pPr marR="31750" algn="l">
                        <a:lnSpc>
                          <a:spcPct val="107000"/>
                        </a:lnSpc>
                        <a:spcAft>
                          <a:spcPts val="0"/>
                        </a:spcAft>
                      </a:pPr>
                      <a:r>
                        <a:rPr lang="cs-CZ" sz="2400" dirty="0">
                          <a:effectLst/>
                        </a:rPr>
                        <a:t>Pravděpodobnost výskytu hrozby (příležitosti) vyjádřená bodově odpovídá intervalu pravděpodobnosti v %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nchor="ctr"/>
                </a:tc>
                <a:extLst>
                  <a:ext uri="{0D108BD9-81ED-4DB2-BD59-A6C34878D82A}">
                    <a16:rowId xmlns:a16="http://schemas.microsoft.com/office/drawing/2014/main" val="1315067648"/>
                  </a:ext>
                </a:extLst>
              </a:tr>
              <a:tr h="722371">
                <a:tc>
                  <a:txBody>
                    <a:bodyPr/>
                    <a:lstStyle/>
                    <a:p>
                      <a:pPr algn="ctr">
                        <a:lnSpc>
                          <a:spcPct val="107000"/>
                        </a:lnSpc>
                        <a:spcAft>
                          <a:spcPts val="0"/>
                        </a:spcAft>
                      </a:pPr>
                      <a:r>
                        <a:rPr lang="cs-CZ" sz="2400">
                          <a:effectLst/>
                        </a:rPr>
                        <a:t>1</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nchor="b"/>
                </a:tc>
                <a:tc>
                  <a:txBody>
                    <a:bodyPr/>
                    <a:lstStyle/>
                    <a:p>
                      <a:pPr marL="20320" algn="l">
                        <a:lnSpc>
                          <a:spcPct val="107000"/>
                        </a:lnSpc>
                        <a:spcAft>
                          <a:spcPts val="0"/>
                        </a:spcAft>
                      </a:pPr>
                      <a:r>
                        <a:rPr lang="cs-CZ" sz="2400" dirty="0">
                          <a:effectLst/>
                        </a:rPr>
                        <a:t>Téměř nemožná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nchor="b"/>
                </a:tc>
                <a:tc>
                  <a:txBody>
                    <a:bodyPr/>
                    <a:lstStyle/>
                    <a:p>
                      <a:pPr marL="19685" algn="ctr">
                        <a:lnSpc>
                          <a:spcPct val="107000"/>
                        </a:lnSpc>
                        <a:spcAft>
                          <a:spcPts val="0"/>
                        </a:spcAft>
                      </a:pPr>
                      <a:r>
                        <a:rPr lang="cs-CZ" sz="2400">
                          <a:effectLst/>
                        </a:rPr>
                        <a:t>‹1;20›</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nchor="b"/>
                </a:tc>
                <a:extLst>
                  <a:ext uri="{0D108BD9-81ED-4DB2-BD59-A6C34878D82A}">
                    <a16:rowId xmlns:a16="http://schemas.microsoft.com/office/drawing/2014/main" val="1310345524"/>
                  </a:ext>
                </a:extLst>
              </a:tr>
              <a:tr h="722371">
                <a:tc>
                  <a:txBody>
                    <a:bodyPr/>
                    <a:lstStyle/>
                    <a:p>
                      <a:pPr algn="ctr">
                        <a:lnSpc>
                          <a:spcPct val="107000"/>
                        </a:lnSpc>
                        <a:spcAft>
                          <a:spcPts val="0"/>
                        </a:spcAft>
                      </a:pPr>
                      <a:r>
                        <a:rPr lang="cs-CZ" sz="2400">
                          <a:effectLst/>
                        </a:rPr>
                        <a:t>2</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nchor="b"/>
                </a:tc>
                <a:tc>
                  <a:txBody>
                    <a:bodyPr/>
                    <a:lstStyle/>
                    <a:p>
                      <a:pPr marL="20320" algn="l">
                        <a:lnSpc>
                          <a:spcPct val="107000"/>
                        </a:lnSpc>
                        <a:spcAft>
                          <a:spcPts val="0"/>
                        </a:spcAft>
                      </a:pPr>
                      <a:r>
                        <a:rPr lang="cs-CZ" sz="2400" dirty="0">
                          <a:effectLst/>
                        </a:rPr>
                        <a:t>Výjimečně možná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nchor="b"/>
                </a:tc>
                <a:tc>
                  <a:txBody>
                    <a:bodyPr/>
                    <a:lstStyle/>
                    <a:p>
                      <a:pPr marL="19685" algn="ctr">
                        <a:lnSpc>
                          <a:spcPct val="107000"/>
                        </a:lnSpc>
                        <a:spcAft>
                          <a:spcPts val="0"/>
                        </a:spcAft>
                      </a:pPr>
                      <a:r>
                        <a:rPr lang="cs-CZ" sz="2400">
                          <a:effectLst/>
                        </a:rPr>
                        <a:t>‹21;40›</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nchor="b"/>
                </a:tc>
                <a:extLst>
                  <a:ext uri="{0D108BD9-81ED-4DB2-BD59-A6C34878D82A}">
                    <a16:rowId xmlns:a16="http://schemas.microsoft.com/office/drawing/2014/main" val="3970418360"/>
                  </a:ext>
                </a:extLst>
              </a:tr>
              <a:tr h="722371">
                <a:tc>
                  <a:txBody>
                    <a:bodyPr/>
                    <a:lstStyle/>
                    <a:p>
                      <a:pPr algn="ctr">
                        <a:lnSpc>
                          <a:spcPct val="107000"/>
                        </a:lnSpc>
                        <a:spcAft>
                          <a:spcPts val="0"/>
                        </a:spcAft>
                      </a:pPr>
                      <a:r>
                        <a:rPr lang="cs-CZ" sz="2400">
                          <a:effectLst/>
                        </a:rPr>
                        <a:t>3</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nchor="b"/>
                </a:tc>
                <a:tc>
                  <a:txBody>
                    <a:bodyPr/>
                    <a:lstStyle/>
                    <a:p>
                      <a:pPr marL="20320" algn="l">
                        <a:lnSpc>
                          <a:spcPct val="107000"/>
                        </a:lnSpc>
                        <a:spcAft>
                          <a:spcPts val="0"/>
                        </a:spcAft>
                      </a:pPr>
                      <a:r>
                        <a:rPr lang="cs-CZ" sz="2400" dirty="0">
                          <a:effectLst/>
                        </a:rPr>
                        <a:t>Běžně možná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nchor="b"/>
                </a:tc>
                <a:tc>
                  <a:txBody>
                    <a:bodyPr/>
                    <a:lstStyle/>
                    <a:p>
                      <a:pPr marL="19685" algn="ctr">
                        <a:lnSpc>
                          <a:spcPct val="107000"/>
                        </a:lnSpc>
                        <a:spcAft>
                          <a:spcPts val="0"/>
                        </a:spcAft>
                      </a:pPr>
                      <a:r>
                        <a:rPr lang="cs-CZ" sz="2400">
                          <a:effectLst/>
                        </a:rPr>
                        <a:t>‹41;60›</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nchor="b"/>
                </a:tc>
                <a:extLst>
                  <a:ext uri="{0D108BD9-81ED-4DB2-BD59-A6C34878D82A}">
                    <a16:rowId xmlns:a16="http://schemas.microsoft.com/office/drawing/2014/main" val="2163331922"/>
                  </a:ext>
                </a:extLst>
              </a:tr>
              <a:tr h="722371">
                <a:tc>
                  <a:txBody>
                    <a:bodyPr/>
                    <a:lstStyle/>
                    <a:p>
                      <a:pPr algn="ctr">
                        <a:lnSpc>
                          <a:spcPct val="107000"/>
                        </a:lnSpc>
                        <a:spcAft>
                          <a:spcPts val="0"/>
                        </a:spcAft>
                      </a:pPr>
                      <a:r>
                        <a:rPr lang="cs-CZ" sz="2400">
                          <a:effectLst/>
                        </a:rPr>
                        <a:t>4</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nchor="b"/>
                </a:tc>
                <a:tc>
                  <a:txBody>
                    <a:bodyPr/>
                    <a:lstStyle/>
                    <a:p>
                      <a:pPr marL="20320" algn="l">
                        <a:lnSpc>
                          <a:spcPct val="107000"/>
                        </a:lnSpc>
                        <a:spcAft>
                          <a:spcPts val="0"/>
                        </a:spcAft>
                      </a:pPr>
                      <a:r>
                        <a:rPr lang="cs-CZ" sz="2400" dirty="0">
                          <a:effectLst/>
                        </a:rPr>
                        <a:t>Vysoce pravděpodobná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nchor="b"/>
                </a:tc>
                <a:tc>
                  <a:txBody>
                    <a:bodyPr/>
                    <a:lstStyle/>
                    <a:p>
                      <a:pPr marL="19685" algn="ctr">
                        <a:lnSpc>
                          <a:spcPct val="107000"/>
                        </a:lnSpc>
                        <a:spcAft>
                          <a:spcPts val="0"/>
                        </a:spcAft>
                      </a:pPr>
                      <a:r>
                        <a:rPr lang="cs-CZ" sz="2400">
                          <a:effectLst/>
                        </a:rPr>
                        <a:t>‹61;80›</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nchor="b"/>
                </a:tc>
                <a:extLst>
                  <a:ext uri="{0D108BD9-81ED-4DB2-BD59-A6C34878D82A}">
                    <a16:rowId xmlns:a16="http://schemas.microsoft.com/office/drawing/2014/main" val="252373109"/>
                  </a:ext>
                </a:extLst>
              </a:tr>
              <a:tr h="722371">
                <a:tc>
                  <a:txBody>
                    <a:bodyPr/>
                    <a:lstStyle/>
                    <a:p>
                      <a:pPr algn="ctr">
                        <a:lnSpc>
                          <a:spcPct val="107000"/>
                        </a:lnSpc>
                        <a:spcAft>
                          <a:spcPts val="800"/>
                        </a:spcAft>
                      </a:pPr>
                      <a:r>
                        <a:rPr lang="cs-CZ" sz="2400">
                          <a:effectLst/>
                        </a:rPr>
                        <a:t>5</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nchor="b"/>
                </a:tc>
                <a:tc>
                  <a:txBody>
                    <a:bodyPr/>
                    <a:lstStyle/>
                    <a:p>
                      <a:pPr marL="20320" algn="l">
                        <a:lnSpc>
                          <a:spcPct val="107000"/>
                        </a:lnSpc>
                        <a:spcAft>
                          <a:spcPts val="800"/>
                        </a:spcAft>
                      </a:pPr>
                      <a:r>
                        <a:rPr lang="cs-CZ" sz="2400" dirty="0">
                          <a:effectLst/>
                        </a:rPr>
                        <a:t>Hraničící s jistotou</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nchor="ctr"/>
                </a:tc>
                <a:tc>
                  <a:txBody>
                    <a:bodyPr/>
                    <a:lstStyle/>
                    <a:p>
                      <a:pPr marL="19685" algn="ctr">
                        <a:lnSpc>
                          <a:spcPct val="107000"/>
                        </a:lnSpc>
                        <a:spcAft>
                          <a:spcPts val="800"/>
                        </a:spcAft>
                      </a:pPr>
                      <a:r>
                        <a:rPr lang="cs-CZ" sz="2400" dirty="0">
                          <a:effectLst/>
                        </a:rPr>
                        <a:t>‹81;100›</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40005" marT="106680" marB="0"/>
                </a:tc>
                <a:extLst>
                  <a:ext uri="{0D108BD9-81ED-4DB2-BD59-A6C34878D82A}">
                    <a16:rowId xmlns:a16="http://schemas.microsoft.com/office/drawing/2014/main" val="3399342969"/>
                  </a:ext>
                </a:extLst>
              </a:tr>
            </a:tbl>
          </a:graphicData>
        </a:graphic>
      </p:graphicFrame>
    </p:spTree>
    <p:extLst>
      <p:ext uri="{BB962C8B-B14F-4D97-AF65-F5344CB8AC3E}">
        <p14:creationId xmlns:p14="http://schemas.microsoft.com/office/powerpoint/2010/main" val="13800678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B5DBFE-8614-49F4-9630-C94A9673BB81}"/>
              </a:ext>
            </a:extLst>
          </p:cNvPr>
          <p:cNvSpPr>
            <a:spLocks noGrp="1"/>
          </p:cNvSpPr>
          <p:nvPr>
            <p:ph type="title"/>
          </p:nvPr>
        </p:nvSpPr>
        <p:spPr>
          <a:xfrm>
            <a:off x="126714" y="122211"/>
            <a:ext cx="11938571" cy="1188720"/>
          </a:xfrm>
        </p:spPr>
        <p:txBody>
          <a:bodyPr/>
          <a:lstStyle/>
          <a:p>
            <a:r>
              <a:rPr lang="cs-CZ" dirty="0"/>
              <a:t>VÝSLEDNÉ HODNOCENÍ</a:t>
            </a:r>
          </a:p>
        </p:txBody>
      </p:sp>
      <p:sp>
        <p:nvSpPr>
          <p:cNvPr id="3" name="Zástupný obsah 2">
            <a:extLst>
              <a:ext uri="{FF2B5EF4-FFF2-40B4-BE49-F238E27FC236}">
                <a16:creationId xmlns:a16="http://schemas.microsoft.com/office/drawing/2014/main" id="{8ED88E19-04BE-4433-885E-04455BD3C5FC}"/>
              </a:ext>
            </a:extLst>
          </p:cNvPr>
          <p:cNvSpPr>
            <a:spLocks noGrp="1"/>
          </p:cNvSpPr>
          <p:nvPr>
            <p:ph idx="1"/>
          </p:nvPr>
        </p:nvSpPr>
        <p:spPr>
          <a:xfrm>
            <a:off x="236305" y="1479480"/>
            <a:ext cx="11828979" cy="5167900"/>
          </a:xfrm>
        </p:spPr>
        <p:txBody>
          <a:bodyPr>
            <a:normAutofit/>
          </a:bodyPr>
          <a:lstStyle/>
          <a:p>
            <a:r>
              <a:rPr lang="cs-CZ" sz="2400" dirty="0">
                <a:effectLst/>
                <a:latin typeface="Times New Roman" panose="02020603050405020304" pitchFamily="18" charset="0"/>
                <a:ea typeface="Calibri" panose="020F0502020204030204" pitchFamily="34" charset="0"/>
                <a:cs typeface="Times New Roman" panose="02020603050405020304" pitchFamily="18" charset="0"/>
              </a:rPr>
              <a:t>Celková úroveň příležitosti je dána </a:t>
            </a:r>
            <a:r>
              <a:rPr lang="cs-CZ" sz="2400" b="1" u="sng" dirty="0">
                <a:effectLst/>
                <a:latin typeface="Times New Roman" panose="02020603050405020304" pitchFamily="18" charset="0"/>
                <a:ea typeface="Calibri" panose="020F0502020204030204" pitchFamily="34" charset="0"/>
                <a:cs typeface="Times New Roman" panose="02020603050405020304" pitchFamily="18" charset="0"/>
              </a:rPr>
              <a:t>součinem atraktivity dopadu a pravděpodobnosti  vzniku. </a:t>
            </a:r>
          </a:p>
          <a:p>
            <a:r>
              <a:rPr lang="cs-CZ" sz="2400" dirty="0">
                <a:effectLst/>
                <a:latin typeface="Times New Roman" panose="02020603050405020304" pitchFamily="18" charset="0"/>
                <a:ea typeface="Calibri" panose="020F0502020204030204" pitchFamily="34" charset="0"/>
                <a:cs typeface="Times New Roman" panose="02020603050405020304" pitchFamily="18" charset="0"/>
              </a:rPr>
              <a:t>Čím vyšší úroveň přínosu tím větší potenciál pro formulování strategie a stanovení cílů.  </a:t>
            </a:r>
          </a:p>
          <a:p>
            <a:r>
              <a:rPr lang="cs-CZ" sz="2400" dirty="0">
                <a:effectLst/>
                <a:latin typeface="Times New Roman" panose="02020603050405020304" pitchFamily="18" charset="0"/>
                <a:ea typeface="Calibri" panose="020F0502020204030204" pitchFamily="34" charset="0"/>
                <a:cs typeface="Times New Roman" panose="02020603050405020304" pitchFamily="18" charset="0"/>
              </a:rPr>
              <a:t>Příležitosti jsou následně uspořádány v matici SWO|T podle jejich celkové úrovně.</a:t>
            </a:r>
          </a:p>
          <a:p>
            <a:r>
              <a:rPr lang="cs-CZ" sz="2400" dirty="0">
                <a:effectLst/>
                <a:latin typeface="Times New Roman" panose="02020603050405020304" pitchFamily="18" charset="0"/>
                <a:ea typeface="Calibri" panose="020F0502020204030204" pitchFamily="34" charset="0"/>
                <a:cs typeface="Times New Roman" panose="02020603050405020304" pitchFamily="18" charset="0"/>
              </a:rPr>
              <a:t>Celková úroveň rizika je dána </a:t>
            </a:r>
            <a:r>
              <a:rPr lang="cs-CZ" sz="2400" b="1" u="sng" dirty="0">
                <a:effectLst/>
                <a:latin typeface="Times New Roman" panose="02020603050405020304" pitchFamily="18" charset="0"/>
                <a:ea typeface="Calibri" panose="020F0502020204030204" pitchFamily="34" charset="0"/>
                <a:cs typeface="Times New Roman" panose="02020603050405020304" pitchFamily="18" charset="0"/>
              </a:rPr>
              <a:t>součinem závažnosti dopadu hrozby a pravděpodobnosti jejího vzniku. </a:t>
            </a:r>
          </a:p>
          <a:p>
            <a:r>
              <a:rPr lang="cs-CZ" sz="2400" dirty="0">
                <a:effectLst/>
                <a:latin typeface="Times New Roman" panose="02020603050405020304" pitchFamily="18" charset="0"/>
                <a:ea typeface="Calibri" panose="020F0502020204030204" pitchFamily="34" charset="0"/>
                <a:cs typeface="Times New Roman" panose="02020603050405020304" pitchFamily="18" charset="0"/>
              </a:rPr>
              <a:t>Čím vyšší je úroveň rizika, tím větší je její význam. </a:t>
            </a:r>
          </a:p>
          <a:p>
            <a:r>
              <a:rPr lang="cs-CZ" sz="2400" dirty="0">
                <a:effectLst/>
                <a:latin typeface="Times New Roman" panose="02020603050405020304" pitchFamily="18" charset="0"/>
                <a:ea typeface="Calibri" panose="020F0502020204030204" pitchFamily="34" charset="0"/>
                <a:cs typeface="Times New Roman" panose="02020603050405020304" pitchFamily="18" charset="0"/>
              </a:rPr>
              <a:t>Např. při úrovni rizika 25 bodů jde o riziko s nepřijatelnou závažností dopadu a s pravděpodobností vzniku hraničící s jistotou. </a:t>
            </a:r>
          </a:p>
          <a:p>
            <a:r>
              <a:rPr lang="cs-CZ" sz="2400" dirty="0">
                <a:effectLst/>
                <a:latin typeface="Times New Roman" panose="02020603050405020304" pitchFamily="18" charset="0"/>
                <a:ea typeface="Calibri" panose="020F0502020204030204" pitchFamily="34" charset="0"/>
                <a:cs typeface="Times New Roman" panose="02020603050405020304" pitchFamily="18" charset="0"/>
              </a:rPr>
              <a:t>Úroveň rizika je nutné promítnout do volby strategie a stanovení cílů. Hrozby jsou následně seřazeny v matici SWOT podle celkové úrovně rizika.</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3782145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odnadpis 2">
            <a:extLst>
              <a:ext uri="{FF2B5EF4-FFF2-40B4-BE49-F238E27FC236}">
                <a16:creationId xmlns:a16="http://schemas.microsoft.com/office/drawing/2014/main" id="{601F5B43-5587-4BFA-BE31-61D98CE2EEB8}"/>
              </a:ext>
            </a:extLst>
          </p:cNvPr>
          <p:cNvSpPr>
            <a:spLocks noGrp="1"/>
          </p:cNvSpPr>
          <p:nvPr>
            <p:ph type="subTitle" idx="1"/>
          </p:nvPr>
        </p:nvSpPr>
        <p:spPr>
          <a:xfrm>
            <a:off x="962506" y="2919414"/>
            <a:ext cx="10009991" cy="1476375"/>
          </a:xfrm>
        </p:spPr>
        <p:txBody>
          <a:bodyPr vert="horz" lIns="91440" tIns="45720" rIns="91440" bIns="45720" rtlCol="0" anchor="t">
            <a:normAutofit/>
          </a:bodyPr>
          <a:lstStyle/>
          <a:p>
            <a:r>
              <a:rPr lang="cs-CZ" altLang="cs-CZ" sz="4000" dirty="0"/>
              <a:t>HODNOCENÍ VNITŘNÍHO  PROSTŘEDÍ</a:t>
            </a:r>
            <a:endParaRPr lang="cs-CZ" altLang="cs-CZ" i="1" dirty="0"/>
          </a:p>
        </p:txBody>
      </p:sp>
    </p:spTree>
    <p:extLst>
      <p:ext uri="{BB962C8B-B14F-4D97-AF65-F5344CB8AC3E}">
        <p14:creationId xmlns:p14="http://schemas.microsoft.com/office/powerpoint/2010/main" val="16483451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09CA54-1309-4E44-8EED-471ECEA97F1B}"/>
              </a:ext>
            </a:extLst>
          </p:cNvPr>
          <p:cNvSpPr>
            <a:spLocks noGrp="1"/>
          </p:cNvSpPr>
          <p:nvPr>
            <p:ph type="title"/>
          </p:nvPr>
        </p:nvSpPr>
        <p:spPr>
          <a:xfrm>
            <a:off x="1972993" y="251029"/>
            <a:ext cx="7886700" cy="1325563"/>
          </a:xfrm>
        </p:spPr>
        <p:txBody>
          <a:bodyPr>
            <a:normAutofit/>
          </a:bodyPr>
          <a:lstStyle/>
          <a:p>
            <a:pPr algn="ctr"/>
            <a:r>
              <a:rPr lang="cs-CZ" sz="3600" dirty="0"/>
              <a:t>VNITŘNÍ PROSTŘEDÍ</a:t>
            </a:r>
          </a:p>
        </p:txBody>
      </p:sp>
      <p:grpSp>
        <p:nvGrpSpPr>
          <p:cNvPr id="11" name="Skupina 10">
            <a:extLst>
              <a:ext uri="{FF2B5EF4-FFF2-40B4-BE49-F238E27FC236}">
                <a16:creationId xmlns:a16="http://schemas.microsoft.com/office/drawing/2014/main" id="{C2210915-2DF1-465F-B19C-7CB2ADB1C3AF}"/>
              </a:ext>
            </a:extLst>
          </p:cNvPr>
          <p:cNvGrpSpPr/>
          <p:nvPr/>
        </p:nvGrpSpPr>
        <p:grpSpPr>
          <a:xfrm>
            <a:off x="685800" y="1917700"/>
            <a:ext cx="11163300" cy="4318508"/>
            <a:chOff x="3276995" y="3728849"/>
            <a:chExt cx="5946453" cy="2952328"/>
          </a:xfrm>
          <a:solidFill>
            <a:srgbClr val="FFFF99"/>
          </a:solidFill>
        </p:grpSpPr>
        <p:sp>
          <p:nvSpPr>
            <p:cNvPr id="12" name="Ovál 11">
              <a:extLst>
                <a:ext uri="{FF2B5EF4-FFF2-40B4-BE49-F238E27FC236}">
                  <a16:creationId xmlns:a16="http://schemas.microsoft.com/office/drawing/2014/main" id="{4C589999-912C-4E94-BD3D-61F9AB7B077F}"/>
                </a:ext>
              </a:extLst>
            </p:cNvPr>
            <p:cNvSpPr/>
            <p:nvPr/>
          </p:nvSpPr>
          <p:spPr>
            <a:xfrm>
              <a:off x="3276995" y="3728849"/>
              <a:ext cx="5946453" cy="29523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vál 12">
              <a:extLst>
                <a:ext uri="{FF2B5EF4-FFF2-40B4-BE49-F238E27FC236}">
                  <a16:creationId xmlns:a16="http://schemas.microsoft.com/office/drawing/2014/main" id="{22F3AD97-2440-4238-B120-8774579F43FC}"/>
                </a:ext>
              </a:extLst>
            </p:cNvPr>
            <p:cNvSpPr/>
            <p:nvPr/>
          </p:nvSpPr>
          <p:spPr>
            <a:xfrm>
              <a:off x="3722620" y="4137263"/>
              <a:ext cx="2664296" cy="1224136"/>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DOTMLPFI</a:t>
              </a:r>
            </a:p>
          </p:txBody>
        </p:sp>
        <p:sp>
          <p:nvSpPr>
            <p:cNvPr id="14" name="Ovál 13">
              <a:extLst>
                <a:ext uri="{FF2B5EF4-FFF2-40B4-BE49-F238E27FC236}">
                  <a16:creationId xmlns:a16="http://schemas.microsoft.com/office/drawing/2014/main" id="{32BB364A-855D-4BE9-A9DD-991BC45CD060}"/>
                </a:ext>
              </a:extLst>
            </p:cNvPr>
            <p:cNvSpPr/>
            <p:nvPr/>
          </p:nvSpPr>
          <p:spPr>
            <a:xfrm>
              <a:off x="6070564" y="5132215"/>
              <a:ext cx="2664296" cy="1224136"/>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MCA</a:t>
              </a:r>
            </a:p>
          </p:txBody>
        </p:sp>
      </p:grpSp>
    </p:spTree>
    <p:extLst>
      <p:ext uri="{BB962C8B-B14F-4D97-AF65-F5344CB8AC3E}">
        <p14:creationId xmlns:p14="http://schemas.microsoft.com/office/powerpoint/2010/main" val="21831449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3" name="Object 6"/>
          <p:cNvGraphicFramePr>
            <a:graphicFrameLocks noChangeAspect="1"/>
          </p:cNvGraphicFramePr>
          <p:nvPr>
            <p:extLst>
              <p:ext uri="{D42A27DB-BD31-4B8C-83A1-F6EECF244321}">
                <p14:modId xmlns:p14="http://schemas.microsoft.com/office/powerpoint/2010/main" val="3196449705"/>
              </p:ext>
            </p:extLst>
          </p:nvPr>
        </p:nvGraphicFramePr>
        <p:xfrm>
          <a:off x="-71919" y="0"/>
          <a:ext cx="12263919" cy="6858000"/>
        </p:xfrm>
        <a:graphic>
          <a:graphicData uri="http://schemas.openxmlformats.org/presentationml/2006/ole">
            <mc:AlternateContent xmlns:mc="http://schemas.openxmlformats.org/markup-compatibility/2006">
              <mc:Choice xmlns:v="urn:schemas-microsoft-com:vml" Requires="v">
                <p:oleObj spid="_x0000_s1026" name="Snímek" r:id="rId4" imgW="4584700" imgH="3438525" progId="PowerPoint.Slide.8">
                  <p:embed/>
                </p:oleObj>
              </mc:Choice>
              <mc:Fallback>
                <p:oleObj name="Snímek" r:id="rId4" imgW="4584700" imgH="3438525" progId="PowerPoint.Slide.8">
                  <p:embed/>
                  <p:pic>
                    <p:nvPicPr>
                      <p:cNvPr id="10243"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19" y="0"/>
                        <a:ext cx="12263919" cy="6858000"/>
                      </a:xfrm>
                      <a:prstGeom prst="rect">
                        <a:avLst/>
                      </a:prstGeom>
                      <a:noFill/>
                      <a:ln>
                        <a:noFill/>
                      </a:ln>
                    </p:spPr>
                  </p:pic>
                </p:oleObj>
              </mc:Fallback>
            </mc:AlternateContent>
          </a:graphicData>
        </a:graphic>
      </p:graphicFrame>
      <p:sp>
        <p:nvSpPr>
          <p:cNvPr id="2" name="TextovéPole 1"/>
          <p:cNvSpPr txBox="1"/>
          <p:nvPr/>
        </p:nvSpPr>
        <p:spPr>
          <a:xfrm>
            <a:off x="1991545" y="6453336"/>
            <a:ext cx="4425507" cy="369332"/>
          </a:xfrm>
          <a:prstGeom prst="rect">
            <a:avLst/>
          </a:prstGeom>
          <a:noFill/>
        </p:spPr>
        <p:txBody>
          <a:bodyPr wrap="none" rtlCol="0">
            <a:spAutoFit/>
          </a:bodyPr>
          <a:lstStyle/>
          <a:p>
            <a:r>
              <a:rPr lang="cs-CZ" dirty="0">
                <a:solidFill>
                  <a:prstClr val="black"/>
                </a:solidFill>
              </a:rPr>
              <a:t>Funkční oblasti popisu schopností: DOTMLPFI</a:t>
            </a:r>
          </a:p>
        </p:txBody>
      </p:sp>
      <p:sp>
        <p:nvSpPr>
          <p:cNvPr id="5" name="Obdélník 4"/>
          <p:cNvSpPr/>
          <p:nvPr/>
        </p:nvSpPr>
        <p:spPr>
          <a:xfrm>
            <a:off x="2032259" y="5933304"/>
            <a:ext cx="2880320" cy="4480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prstClr val="black"/>
                </a:solidFill>
              </a:rPr>
              <a:t>Hlavní oblasti schopností:    </a:t>
            </a:r>
          </a:p>
        </p:txBody>
      </p:sp>
    </p:spTree>
    <p:extLst>
      <p:ext uri="{BB962C8B-B14F-4D97-AF65-F5344CB8AC3E}">
        <p14:creationId xmlns:p14="http://schemas.microsoft.com/office/powerpoint/2010/main" val="3881045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9BA2F3-CA7F-4EF4-A993-13255C5DCD5A}"/>
              </a:ext>
            </a:extLst>
          </p:cNvPr>
          <p:cNvSpPr>
            <a:spLocks noGrp="1"/>
          </p:cNvSpPr>
          <p:nvPr>
            <p:ph type="title"/>
          </p:nvPr>
        </p:nvSpPr>
        <p:spPr>
          <a:xfrm>
            <a:off x="2231136" y="101665"/>
            <a:ext cx="7729728" cy="1188720"/>
          </a:xfrm>
        </p:spPr>
        <p:txBody>
          <a:bodyPr/>
          <a:lstStyle/>
          <a:p>
            <a:r>
              <a:rPr lang="cs-CZ" dirty="0"/>
              <a:t>OBSAH</a:t>
            </a:r>
          </a:p>
        </p:txBody>
      </p:sp>
      <p:sp>
        <p:nvSpPr>
          <p:cNvPr id="3" name="Zástupný obsah 2">
            <a:extLst>
              <a:ext uri="{FF2B5EF4-FFF2-40B4-BE49-F238E27FC236}">
                <a16:creationId xmlns:a16="http://schemas.microsoft.com/office/drawing/2014/main" id="{4383B105-56F1-4DCC-BE36-F1D492F06F23}"/>
              </a:ext>
            </a:extLst>
          </p:cNvPr>
          <p:cNvSpPr>
            <a:spLocks noGrp="1"/>
          </p:cNvSpPr>
          <p:nvPr>
            <p:ph idx="1"/>
          </p:nvPr>
        </p:nvSpPr>
        <p:spPr>
          <a:xfrm>
            <a:off x="226032" y="1906932"/>
            <a:ext cx="11332395" cy="4849403"/>
          </a:xfrm>
        </p:spPr>
        <p:txBody>
          <a:bodyPr>
            <a:normAutofit lnSpcReduction="10000"/>
          </a:bodyPr>
          <a:lstStyle/>
          <a:p>
            <a:pPr marL="0" indent="0">
              <a:buNone/>
            </a:pPr>
            <a:r>
              <a:rPr lang="cs-CZ" sz="2400" dirty="0">
                <a:latin typeface="Calibri" panose="020F0502020204030204" pitchFamily="34" charset="0"/>
                <a:ea typeface="Times New Roman" panose="02020603050405020304" pitchFamily="18" charset="0"/>
                <a:cs typeface="Calibri" panose="020F0502020204030204" pitchFamily="34" charset="0"/>
              </a:rPr>
              <a:t>REFLEXE DOMÁCÍHO ÚKOLU</a:t>
            </a:r>
          </a:p>
          <a:p>
            <a:pPr marL="0" indent="0">
              <a:buNone/>
            </a:pPr>
            <a:endParaRPr lang="cs-CZ" sz="24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cs-CZ" sz="2400" dirty="0">
                <a:effectLst/>
                <a:latin typeface="Calibri" panose="020F0502020204030204" pitchFamily="34" charset="0"/>
                <a:ea typeface="Times New Roman" panose="02020603050405020304" pitchFamily="18" charset="0"/>
                <a:cs typeface="Calibri" panose="020F0502020204030204" pitchFamily="34" charset="0"/>
              </a:rPr>
              <a:t>ÚVOD</a:t>
            </a:r>
          </a:p>
          <a:p>
            <a:pPr marL="457200" indent="-457200">
              <a:buAutoNum type="arabicPeriod"/>
            </a:pPr>
            <a:r>
              <a:rPr lang="cs-CZ" sz="2400" dirty="0">
                <a:effectLst/>
                <a:latin typeface="Calibri" panose="020F0502020204030204" pitchFamily="34" charset="0"/>
                <a:ea typeface="Times New Roman" panose="02020603050405020304" pitchFamily="18" charset="0"/>
                <a:cs typeface="Calibri" panose="020F0502020204030204" pitchFamily="34" charset="0"/>
              </a:rPr>
              <a:t>STRATEGICKÁ ANALÝZA A NEJISTOTA</a:t>
            </a:r>
          </a:p>
          <a:p>
            <a:pPr marL="457200" indent="-457200">
              <a:buAutoNum type="arabicPeriod"/>
            </a:pPr>
            <a:r>
              <a:rPr lang="cs-CZ" sz="2400" dirty="0">
                <a:effectLst/>
                <a:latin typeface="Calibri" panose="020F0502020204030204" pitchFamily="34" charset="0"/>
                <a:ea typeface="Times New Roman" panose="02020603050405020304" pitchFamily="18" charset="0"/>
                <a:cs typeface="Calibri" panose="020F0502020204030204" pitchFamily="34" charset="0"/>
              </a:rPr>
              <a:t>HODNOCENÍ VNĚJŠÍHO PROSTĚDÍ</a:t>
            </a:r>
          </a:p>
          <a:p>
            <a:pPr marL="457200" indent="-457200">
              <a:buAutoNum type="arabicPeriod"/>
            </a:pPr>
            <a:r>
              <a:rPr lang="cs-CZ" sz="2400" dirty="0">
                <a:effectLst/>
                <a:latin typeface="Calibri" panose="020F0502020204030204" pitchFamily="34" charset="0"/>
                <a:ea typeface="Times New Roman" panose="02020603050405020304" pitchFamily="18" charset="0"/>
                <a:cs typeface="Calibri" panose="020F0502020204030204" pitchFamily="34" charset="0"/>
              </a:rPr>
              <a:t>HODNOCENÍ VNITŘNÍHO PROSTĚDÍ</a:t>
            </a:r>
          </a:p>
          <a:p>
            <a:pPr marL="0" indent="0">
              <a:buNone/>
            </a:pPr>
            <a:r>
              <a:rPr lang="cs-CZ" sz="2400" dirty="0">
                <a:effectLst/>
                <a:latin typeface="Calibri" panose="020F0502020204030204" pitchFamily="34" charset="0"/>
                <a:ea typeface="Times New Roman" panose="02020603050405020304" pitchFamily="18" charset="0"/>
                <a:cs typeface="Calibri" panose="020F0502020204030204" pitchFamily="34" charset="0"/>
              </a:rPr>
              <a:t>ZÁVĚR</a:t>
            </a:r>
          </a:p>
          <a:p>
            <a:pPr marL="0" indent="0">
              <a:buNone/>
            </a:pPr>
            <a:endParaRPr lang="cs-CZ" sz="2400" dirty="0">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cs-CZ" sz="2400" dirty="0">
                <a:latin typeface="Calibri" panose="020F0502020204030204" pitchFamily="34" charset="0"/>
                <a:ea typeface="Times New Roman" panose="02020603050405020304" pitchFamily="18" charset="0"/>
                <a:cs typeface="Calibri" panose="020F0502020204030204" pitchFamily="34" charset="0"/>
              </a:rPr>
              <a:t>VYDÁNÍ ÚKOLU DO DALŠÍHO STUDIA</a:t>
            </a:r>
            <a:endParaRPr lang="cs-CZ" sz="24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cs-CZ" sz="2400" dirty="0">
                <a:effectLst/>
                <a:latin typeface="Calibri" panose="020F0502020204030204" pitchFamily="34" charset="0"/>
                <a:ea typeface="Times New Roman" panose="02020603050405020304" pitchFamily="18" charset="0"/>
                <a:cs typeface="Calibri" panose="020F0502020204030204" pitchFamily="34" charset="0"/>
              </a:rPr>
              <a:t> </a:t>
            </a:r>
            <a:endParaRPr lang="cs-CZ" dirty="0"/>
          </a:p>
        </p:txBody>
      </p:sp>
      <p:pic>
        <p:nvPicPr>
          <p:cNvPr id="4" name="Obrázek 3">
            <a:extLst>
              <a:ext uri="{FF2B5EF4-FFF2-40B4-BE49-F238E27FC236}">
                <a16:creationId xmlns:a16="http://schemas.microsoft.com/office/drawing/2014/main" id="{9214D718-30CD-4488-8CAA-D4A5AD43E810}"/>
              </a:ext>
            </a:extLst>
          </p:cNvPr>
          <p:cNvPicPr>
            <a:picLocks noChangeAspect="1"/>
          </p:cNvPicPr>
          <p:nvPr/>
        </p:nvPicPr>
        <p:blipFill>
          <a:blip r:embed="rId3"/>
          <a:stretch>
            <a:fillRect/>
          </a:stretch>
        </p:blipFill>
        <p:spPr>
          <a:xfrm>
            <a:off x="5530719" y="1407561"/>
            <a:ext cx="6579809" cy="5348774"/>
          </a:xfrm>
          <a:prstGeom prst="rect">
            <a:avLst/>
          </a:prstGeom>
        </p:spPr>
      </p:pic>
    </p:spTree>
    <p:extLst>
      <p:ext uri="{BB962C8B-B14F-4D97-AF65-F5344CB8AC3E}">
        <p14:creationId xmlns:p14="http://schemas.microsoft.com/office/powerpoint/2010/main" val="7318238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ext uri="{D42A27DB-BD31-4B8C-83A1-F6EECF244321}">
                <p14:modId xmlns:p14="http://schemas.microsoft.com/office/powerpoint/2010/main" val="2251205988"/>
              </p:ext>
            </p:extLst>
          </p:nvPr>
        </p:nvGraphicFramePr>
        <p:xfrm>
          <a:off x="1524003" y="0"/>
          <a:ext cx="10667997" cy="7025118"/>
        </p:xfrm>
        <a:graphic>
          <a:graphicData uri="http://schemas.openxmlformats.org/drawingml/2006/table">
            <a:tbl>
              <a:tblPr firstRow="1" firstCol="1" bandRow="1">
                <a:tableStyleId>{5C22544A-7EE6-4342-B048-85BDC9FD1C3A}</a:tableStyleId>
              </a:tblPr>
              <a:tblGrid>
                <a:gridCol w="3555999">
                  <a:extLst>
                    <a:ext uri="{9D8B030D-6E8A-4147-A177-3AD203B41FA5}">
                      <a16:colId xmlns:a16="http://schemas.microsoft.com/office/drawing/2014/main" val="20000"/>
                    </a:ext>
                  </a:extLst>
                </a:gridCol>
                <a:gridCol w="3555999">
                  <a:extLst>
                    <a:ext uri="{9D8B030D-6E8A-4147-A177-3AD203B41FA5}">
                      <a16:colId xmlns:a16="http://schemas.microsoft.com/office/drawing/2014/main" val="20001"/>
                    </a:ext>
                  </a:extLst>
                </a:gridCol>
                <a:gridCol w="3555999">
                  <a:extLst>
                    <a:ext uri="{9D8B030D-6E8A-4147-A177-3AD203B41FA5}">
                      <a16:colId xmlns:a16="http://schemas.microsoft.com/office/drawing/2014/main" val="20002"/>
                    </a:ext>
                  </a:extLst>
                </a:gridCol>
              </a:tblGrid>
              <a:tr h="264778">
                <a:tc>
                  <a:txBody>
                    <a:bodyPr/>
                    <a:lstStyle/>
                    <a:p>
                      <a:pPr>
                        <a:lnSpc>
                          <a:spcPct val="115000"/>
                        </a:lnSpc>
                        <a:spcAft>
                          <a:spcPts val="0"/>
                        </a:spcAft>
                      </a:pPr>
                      <a:r>
                        <a:rPr lang="cs-CZ" sz="2400" dirty="0">
                          <a:effectLst/>
                        </a:rPr>
                        <a:t>Česká republika</a:t>
                      </a:r>
                      <a:endParaRPr lang="cs-CZ" sz="2400" dirty="0">
                        <a:effectLst/>
                        <a:latin typeface="Calibri"/>
                        <a:ea typeface="Calibri"/>
                        <a:cs typeface="Times New Roman"/>
                      </a:endParaRPr>
                    </a:p>
                  </a:txBody>
                  <a:tcPr marL="61198" marR="61198" marT="0" marB="0"/>
                </a:tc>
                <a:tc>
                  <a:txBody>
                    <a:bodyPr/>
                    <a:lstStyle/>
                    <a:p>
                      <a:pPr>
                        <a:lnSpc>
                          <a:spcPct val="115000"/>
                        </a:lnSpc>
                        <a:spcAft>
                          <a:spcPts val="0"/>
                        </a:spcAft>
                      </a:pPr>
                      <a:r>
                        <a:rPr lang="cs-CZ" sz="2400">
                          <a:effectLst/>
                        </a:rPr>
                        <a:t>Kanada</a:t>
                      </a:r>
                      <a:endParaRPr lang="cs-CZ" sz="2400">
                        <a:effectLst/>
                        <a:latin typeface="Calibri"/>
                        <a:ea typeface="Calibri"/>
                        <a:cs typeface="Times New Roman"/>
                      </a:endParaRPr>
                    </a:p>
                  </a:txBody>
                  <a:tcPr marL="61198" marR="61198" marT="0" marB="0"/>
                </a:tc>
                <a:tc>
                  <a:txBody>
                    <a:bodyPr/>
                    <a:lstStyle/>
                    <a:p>
                      <a:pPr>
                        <a:lnSpc>
                          <a:spcPct val="115000"/>
                        </a:lnSpc>
                        <a:spcAft>
                          <a:spcPts val="0"/>
                        </a:spcAft>
                      </a:pPr>
                      <a:r>
                        <a:rPr lang="cs-CZ" sz="2400">
                          <a:effectLst/>
                        </a:rPr>
                        <a:t>Austrálie</a:t>
                      </a:r>
                      <a:endParaRPr lang="cs-CZ" sz="2400">
                        <a:effectLst/>
                        <a:latin typeface="Calibri"/>
                        <a:ea typeface="Calibri"/>
                        <a:cs typeface="Times New Roman"/>
                      </a:endParaRPr>
                    </a:p>
                  </a:txBody>
                  <a:tcPr marL="61198" marR="61198" marT="0" marB="0"/>
                </a:tc>
                <a:extLst>
                  <a:ext uri="{0D108BD9-81ED-4DB2-BD59-A6C34878D82A}">
                    <a16:rowId xmlns:a16="http://schemas.microsoft.com/office/drawing/2014/main" val="10000"/>
                  </a:ext>
                </a:extLst>
              </a:tr>
              <a:tr h="739653">
                <a:tc>
                  <a:txBody>
                    <a:bodyPr/>
                    <a:lstStyle/>
                    <a:p>
                      <a:pPr>
                        <a:lnSpc>
                          <a:spcPct val="115000"/>
                        </a:lnSpc>
                        <a:spcAft>
                          <a:spcPts val="0"/>
                        </a:spcAft>
                      </a:pPr>
                      <a:r>
                        <a:rPr lang="cs-CZ" sz="2400" dirty="0">
                          <a:effectLst/>
                        </a:rPr>
                        <a:t>D - Doktríny </a:t>
                      </a:r>
                    </a:p>
                    <a:p>
                      <a:pPr>
                        <a:lnSpc>
                          <a:spcPct val="115000"/>
                        </a:lnSpc>
                        <a:spcAft>
                          <a:spcPts val="0"/>
                        </a:spcAft>
                      </a:pPr>
                      <a:r>
                        <a:rPr lang="cs-CZ" sz="2000" dirty="0" err="1">
                          <a:effectLst/>
                        </a:rPr>
                        <a:t>Doctrines</a:t>
                      </a:r>
                      <a:endParaRPr lang="cs-CZ" sz="2000" dirty="0">
                        <a:effectLst/>
                        <a:latin typeface="Calibri"/>
                        <a:ea typeface="Calibri"/>
                        <a:cs typeface="Times New Roman"/>
                      </a:endParaRPr>
                    </a:p>
                  </a:txBody>
                  <a:tcPr marL="61198" marR="61198" marT="0" marB="0"/>
                </a:tc>
                <a:tc>
                  <a:txBody>
                    <a:bodyPr/>
                    <a:lstStyle/>
                    <a:p>
                      <a:pPr algn="just">
                        <a:spcBef>
                          <a:spcPts val="1200"/>
                        </a:spcBef>
                        <a:spcAft>
                          <a:spcPts val="0"/>
                        </a:spcAft>
                      </a:pPr>
                      <a:r>
                        <a:rPr lang="en-US" sz="2000" dirty="0">
                          <a:effectLst/>
                        </a:rPr>
                        <a:t>P - Personnel, Leadership and Individual Training</a:t>
                      </a:r>
                      <a:endParaRPr lang="cs-CZ" sz="2000" dirty="0">
                        <a:effectLst/>
                        <a:latin typeface="Consolas"/>
                        <a:ea typeface="Calibri"/>
                        <a:cs typeface="Times New Roman"/>
                      </a:endParaRPr>
                    </a:p>
                  </a:txBody>
                  <a:tcPr marL="61198" marR="61198" marT="0" marB="0"/>
                </a:tc>
                <a:tc>
                  <a:txBody>
                    <a:bodyPr/>
                    <a:lstStyle/>
                    <a:p>
                      <a:pPr algn="just">
                        <a:spcBef>
                          <a:spcPts val="1200"/>
                        </a:spcBef>
                        <a:spcAft>
                          <a:spcPts val="0"/>
                        </a:spcAft>
                      </a:pPr>
                      <a:r>
                        <a:rPr lang="en-US" sz="2000" dirty="0">
                          <a:effectLst/>
                        </a:rPr>
                        <a:t>Personnel Leadership and Individual Training</a:t>
                      </a:r>
                      <a:endParaRPr lang="cs-CZ" sz="2000" dirty="0">
                        <a:effectLst/>
                        <a:latin typeface="Consolas"/>
                        <a:ea typeface="Calibri"/>
                        <a:cs typeface="Times New Roman"/>
                      </a:endParaRPr>
                    </a:p>
                  </a:txBody>
                  <a:tcPr marL="61198" marR="61198" marT="0" marB="0"/>
                </a:tc>
                <a:extLst>
                  <a:ext uri="{0D108BD9-81ED-4DB2-BD59-A6C34878D82A}">
                    <a16:rowId xmlns:a16="http://schemas.microsoft.com/office/drawing/2014/main" val="10001"/>
                  </a:ext>
                </a:extLst>
              </a:tr>
              <a:tr h="986205">
                <a:tc>
                  <a:txBody>
                    <a:bodyPr/>
                    <a:lstStyle/>
                    <a:p>
                      <a:pPr>
                        <a:lnSpc>
                          <a:spcPct val="115000"/>
                        </a:lnSpc>
                        <a:spcAft>
                          <a:spcPts val="0"/>
                        </a:spcAft>
                      </a:pPr>
                      <a:r>
                        <a:rPr lang="cs-CZ" sz="2400" dirty="0">
                          <a:effectLst/>
                        </a:rPr>
                        <a:t>O - Organizace </a:t>
                      </a:r>
                      <a:r>
                        <a:rPr lang="cs-CZ" sz="2000" dirty="0" err="1">
                          <a:effectLst/>
                        </a:rPr>
                        <a:t>Organization</a:t>
                      </a:r>
                      <a:endParaRPr lang="cs-CZ" sz="2000" dirty="0">
                        <a:effectLst/>
                        <a:latin typeface="Calibri"/>
                        <a:ea typeface="Calibri"/>
                        <a:cs typeface="Times New Roman"/>
                      </a:endParaRPr>
                    </a:p>
                  </a:txBody>
                  <a:tcPr marL="61198" marR="61198" marT="0" marB="0"/>
                </a:tc>
                <a:tc>
                  <a:txBody>
                    <a:bodyPr/>
                    <a:lstStyle/>
                    <a:p>
                      <a:pPr algn="just">
                        <a:spcBef>
                          <a:spcPts val="1200"/>
                        </a:spcBef>
                        <a:spcAft>
                          <a:spcPts val="0"/>
                        </a:spcAft>
                      </a:pPr>
                      <a:r>
                        <a:rPr lang="en-US" sz="2000" dirty="0">
                          <a:effectLst/>
                        </a:rPr>
                        <a:t>R - Research and Development, Operational Research</a:t>
                      </a:r>
                      <a:endParaRPr lang="cs-CZ" sz="2000" dirty="0">
                        <a:effectLst/>
                        <a:latin typeface="Consolas"/>
                        <a:ea typeface="Calibri"/>
                        <a:cs typeface="Times New Roman"/>
                      </a:endParaRPr>
                    </a:p>
                  </a:txBody>
                  <a:tcPr marL="61198" marR="61198" marT="0" marB="0"/>
                </a:tc>
                <a:tc>
                  <a:txBody>
                    <a:bodyPr/>
                    <a:lstStyle/>
                    <a:p>
                      <a:pPr algn="just">
                        <a:spcBef>
                          <a:spcPts val="1200"/>
                        </a:spcBef>
                        <a:spcAft>
                          <a:spcPts val="0"/>
                        </a:spcAft>
                      </a:pPr>
                      <a:r>
                        <a:rPr lang="en-US" sz="2000" dirty="0">
                          <a:effectLst/>
                        </a:rPr>
                        <a:t>Organization</a:t>
                      </a:r>
                      <a:endParaRPr lang="cs-CZ" sz="2000" dirty="0">
                        <a:effectLst/>
                        <a:latin typeface="Consolas"/>
                        <a:ea typeface="Calibri"/>
                        <a:cs typeface="Times New Roman"/>
                      </a:endParaRPr>
                    </a:p>
                  </a:txBody>
                  <a:tcPr marL="61198" marR="61198" marT="0" marB="0"/>
                </a:tc>
                <a:extLst>
                  <a:ext uri="{0D108BD9-81ED-4DB2-BD59-A6C34878D82A}">
                    <a16:rowId xmlns:a16="http://schemas.microsoft.com/office/drawing/2014/main" val="10002"/>
                  </a:ext>
                </a:extLst>
              </a:tr>
              <a:tr h="582511">
                <a:tc>
                  <a:txBody>
                    <a:bodyPr/>
                    <a:lstStyle/>
                    <a:p>
                      <a:pPr>
                        <a:lnSpc>
                          <a:spcPct val="115000"/>
                        </a:lnSpc>
                        <a:spcAft>
                          <a:spcPts val="0"/>
                        </a:spcAft>
                      </a:pPr>
                      <a:r>
                        <a:rPr lang="cs-CZ" sz="2400" dirty="0">
                          <a:effectLst/>
                        </a:rPr>
                        <a:t>T - Výcvik </a:t>
                      </a:r>
                    </a:p>
                    <a:p>
                      <a:pPr>
                        <a:lnSpc>
                          <a:spcPct val="115000"/>
                        </a:lnSpc>
                        <a:spcAft>
                          <a:spcPts val="0"/>
                        </a:spcAft>
                      </a:pPr>
                      <a:r>
                        <a:rPr lang="cs-CZ" sz="2000" dirty="0" err="1">
                          <a:effectLst/>
                        </a:rPr>
                        <a:t>Training</a:t>
                      </a:r>
                      <a:endParaRPr lang="cs-CZ" sz="2000" dirty="0">
                        <a:effectLst/>
                        <a:latin typeface="Calibri"/>
                        <a:ea typeface="Calibri"/>
                        <a:cs typeface="Times New Roman"/>
                      </a:endParaRPr>
                    </a:p>
                  </a:txBody>
                  <a:tcPr marL="61198" marR="61198" marT="0" marB="0"/>
                </a:tc>
                <a:tc>
                  <a:txBody>
                    <a:bodyPr/>
                    <a:lstStyle/>
                    <a:p>
                      <a:pPr algn="just">
                        <a:spcBef>
                          <a:spcPts val="1200"/>
                        </a:spcBef>
                        <a:spcAft>
                          <a:spcPts val="0"/>
                        </a:spcAft>
                      </a:pPr>
                      <a:r>
                        <a:rPr lang="en-US" sz="2000" dirty="0">
                          <a:effectLst/>
                        </a:rPr>
                        <a:t>I -  Infrastructure and Environment</a:t>
                      </a:r>
                      <a:endParaRPr lang="cs-CZ" sz="2000" dirty="0">
                        <a:effectLst/>
                        <a:latin typeface="Consolas"/>
                        <a:ea typeface="Calibri"/>
                        <a:cs typeface="Times New Roman"/>
                      </a:endParaRPr>
                    </a:p>
                  </a:txBody>
                  <a:tcPr marL="61198" marR="61198" marT="0" marB="0"/>
                </a:tc>
                <a:tc>
                  <a:txBody>
                    <a:bodyPr/>
                    <a:lstStyle/>
                    <a:p>
                      <a:pPr algn="just">
                        <a:spcBef>
                          <a:spcPts val="1200"/>
                        </a:spcBef>
                        <a:spcAft>
                          <a:spcPts val="0"/>
                        </a:spcAft>
                      </a:pPr>
                      <a:r>
                        <a:rPr lang="en-US" sz="2000" dirty="0">
                          <a:effectLst/>
                        </a:rPr>
                        <a:t>Collective Training</a:t>
                      </a:r>
                      <a:endParaRPr lang="cs-CZ" sz="2000" dirty="0">
                        <a:effectLst/>
                        <a:latin typeface="Consolas"/>
                        <a:ea typeface="Calibri"/>
                        <a:cs typeface="Times New Roman"/>
                      </a:endParaRPr>
                    </a:p>
                  </a:txBody>
                  <a:tcPr marL="61198" marR="61198" marT="0" marB="0"/>
                </a:tc>
                <a:extLst>
                  <a:ext uri="{0D108BD9-81ED-4DB2-BD59-A6C34878D82A}">
                    <a16:rowId xmlns:a16="http://schemas.microsoft.com/office/drawing/2014/main" val="10003"/>
                  </a:ext>
                </a:extLst>
              </a:tr>
              <a:tr h="739653">
                <a:tc>
                  <a:txBody>
                    <a:bodyPr/>
                    <a:lstStyle/>
                    <a:p>
                      <a:pPr>
                        <a:lnSpc>
                          <a:spcPct val="115000"/>
                        </a:lnSpc>
                        <a:spcAft>
                          <a:spcPts val="0"/>
                        </a:spcAft>
                      </a:pPr>
                      <a:r>
                        <a:rPr lang="cs-CZ" sz="2400" dirty="0">
                          <a:effectLst/>
                        </a:rPr>
                        <a:t>M - Materiál </a:t>
                      </a:r>
                    </a:p>
                    <a:p>
                      <a:pPr>
                        <a:lnSpc>
                          <a:spcPct val="115000"/>
                        </a:lnSpc>
                        <a:spcAft>
                          <a:spcPts val="0"/>
                        </a:spcAft>
                      </a:pPr>
                      <a:r>
                        <a:rPr lang="cs-CZ" sz="2000" dirty="0" err="1">
                          <a:effectLst/>
                        </a:rPr>
                        <a:t>Material</a:t>
                      </a:r>
                      <a:endParaRPr lang="cs-CZ" sz="2000" dirty="0">
                        <a:effectLst/>
                        <a:latin typeface="Calibri"/>
                        <a:ea typeface="Calibri"/>
                        <a:cs typeface="Times New Roman"/>
                      </a:endParaRPr>
                    </a:p>
                  </a:txBody>
                  <a:tcPr marL="61198" marR="61198" marT="0" marB="0"/>
                </a:tc>
                <a:tc>
                  <a:txBody>
                    <a:bodyPr/>
                    <a:lstStyle/>
                    <a:p>
                      <a:pPr algn="just">
                        <a:spcBef>
                          <a:spcPts val="1200"/>
                        </a:spcBef>
                        <a:spcAft>
                          <a:spcPts val="0"/>
                        </a:spcAft>
                      </a:pPr>
                      <a:r>
                        <a:rPr lang="en-US" sz="2000" dirty="0">
                          <a:effectLst/>
                        </a:rPr>
                        <a:t>C  - Concepts, Doctrine  and Collective Training</a:t>
                      </a:r>
                      <a:endParaRPr lang="cs-CZ" sz="2000" dirty="0">
                        <a:effectLst/>
                        <a:latin typeface="Consolas"/>
                        <a:ea typeface="Calibri"/>
                        <a:cs typeface="Times New Roman"/>
                      </a:endParaRPr>
                    </a:p>
                  </a:txBody>
                  <a:tcPr marL="61198" marR="61198" marT="0" marB="0"/>
                </a:tc>
                <a:tc>
                  <a:txBody>
                    <a:bodyPr/>
                    <a:lstStyle/>
                    <a:p>
                      <a:pPr marL="21590" algn="just">
                        <a:spcBef>
                          <a:spcPts val="1200"/>
                        </a:spcBef>
                        <a:spcAft>
                          <a:spcPts val="0"/>
                        </a:spcAft>
                      </a:pPr>
                      <a:r>
                        <a:rPr lang="en-US" sz="2000" dirty="0">
                          <a:effectLst/>
                        </a:rPr>
                        <a:t>Major System</a:t>
                      </a:r>
                      <a:endParaRPr lang="cs-CZ" sz="2000" dirty="0">
                        <a:effectLst/>
                        <a:latin typeface="Consolas"/>
                        <a:ea typeface="Calibri"/>
                        <a:cs typeface="Times New Roman"/>
                      </a:endParaRPr>
                    </a:p>
                  </a:txBody>
                  <a:tcPr marL="61198" marR="61198" marT="0" marB="0"/>
                </a:tc>
                <a:extLst>
                  <a:ext uri="{0D108BD9-81ED-4DB2-BD59-A6C34878D82A}">
                    <a16:rowId xmlns:a16="http://schemas.microsoft.com/office/drawing/2014/main" val="10004"/>
                  </a:ext>
                </a:extLst>
              </a:tr>
              <a:tr h="821367">
                <a:tc>
                  <a:txBody>
                    <a:bodyPr/>
                    <a:lstStyle/>
                    <a:p>
                      <a:pPr>
                        <a:lnSpc>
                          <a:spcPct val="115000"/>
                        </a:lnSpc>
                        <a:spcAft>
                          <a:spcPts val="0"/>
                        </a:spcAft>
                      </a:pPr>
                      <a:r>
                        <a:rPr lang="cs-CZ" sz="2400" dirty="0">
                          <a:effectLst/>
                        </a:rPr>
                        <a:t>L - Vedení </a:t>
                      </a:r>
                    </a:p>
                    <a:p>
                      <a:pPr>
                        <a:lnSpc>
                          <a:spcPct val="115000"/>
                        </a:lnSpc>
                        <a:spcAft>
                          <a:spcPts val="0"/>
                        </a:spcAft>
                      </a:pPr>
                      <a:r>
                        <a:rPr lang="cs-CZ" sz="2000" dirty="0" err="1">
                          <a:effectLst/>
                        </a:rPr>
                        <a:t>Leadership</a:t>
                      </a:r>
                      <a:endParaRPr lang="cs-CZ" sz="2000" dirty="0">
                        <a:effectLst/>
                        <a:latin typeface="Calibri"/>
                        <a:ea typeface="Calibri"/>
                        <a:cs typeface="Times New Roman"/>
                      </a:endParaRPr>
                    </a:p>
                  </a:txBody>
                  <a:tcPr marL="61198" marR="61198" marT="0" marB="0"/>
                </a:tc>
                <a:tc>
                  <a:txBody>
                    <a:bodyPr/>
                    <a:lstStyle/>
                    <a:p>
                      <a:pPr algn="just">
                        <a:spcBef>
                          <a:spcPts val="1200"/>
                        </a:spcBef>
                        <a:spcAft>
                          <a:spcPts val="0"/>
                        </a:spcAft>
                      </a:pPr>
                      <a:r>
                        <a:rPr lang="cs-CZ" sz="2000" dirty="0">
                          <a:effectLst/>
                        </a:rPr>
                        <a:t>I - </a:t>
                      </a:r>
                      <a:r>
                        <a:rPr lang="en-US" sz="2000" dirty="0">
                          <a:effectLst/>
                        </a:rPr>
                        <a:t>Information Management and Information Technology</a:t>
                      </a:r>
                      <a:endParaRPr lang="cs-CZ" sz="2000" dirty="0">
                        <a:effectLst/>
                        <a:latin typeface="Consolas"/>
                        <a:ea typeface="Calibri"/>
                        <a:cs typeface="Times New Roman"/>
                      </a:endParaRPr>
                    </a:p>
                  </a:txBody>
                  <a:tcPr marL="61198" marR="61198" marT="0" marB="0"/>
                </a:tc>
                <a:tc>
                  <a:txBody>
                    <a:bodyPr/>
                    <a:lstStyle/>
                    <a:p>
                      <a:pPr algn="just">
                        <a:spcBef>
                          <a:spcPts val="1200"/>
                        </a:spcBef>
                        <a:spcAft>
                          <a:spcPts val="0"/>
                        </a:spcAft>
                      </a:pPr>
                      <a:r>
                        <a:rPr lang="en-US" sz="2000" dirty="0">
                          <a:effectLst/>
                        </a:rPr>
                        <a:t>Supplies and Stock Holdings</a:t>
                      </a:r>
                      <a:endParaRPr lang="cs-CZ" sz="2000" dirty="0">
                        <a:effectLst/>
                        <a:latin typeface="Consolas"/>
                        <a:ea typeface="Calibri"/>
                        <a:cs typeface="Times New Roman"/>
                      </a:endParaRPr>
                    </a:p>
                  </a:txBody>
                  <a:tcPr marL="61198" marR="61198" marT="0" marB="0"/>
                </a:tc>
                <a:extLst>
                  <a:ext uri="{0D108BD9-81ED-4DB2-BD59-A6C34878D82A}">
                    <a16:rowId xmlns:a16="http://schemas.microsoft.com/office/drawing/2014/main" val="10005"/>
                  </a:ext>
                </a:extLst>
              </a:tr>
              <a:tr h="739653">
                <a:tc>
                  <a:txBody>
                    <a:bodyPr/>
                    <a:lstStyle/>
                    <a:p>
                      <a:pPr>
                        <a:lnSpc>
                          <a:spcPct val="115000"/>
                        </a:lnSpc>
                        <a:spcAft>
                          <a:spcPts val="0"/>
                        </a:spcAft>
                      </a:pPr>
                      <a:r>
                        <a:rPr lang="cs-CZ" sz="2400" dirty="0">
                          <a:effectLst/>
                        </a:rPr>
                        <a:t>P - Personál </a:t>
                      </a:r>
                    </a:p>
                    <a:p>
                      <a:pPr>
                        <a:lnSpc>
                          <a:spcPct val="115000"/>
                        </a:lnSpc>
                        <a:spcAft>
                          <a:spcPts val="0"/>
                        </a:spcAft>
                      </a:pPr>
                      <a:r>
                        <a:rPr lang="cs-CZ" sz="2000" dirty="0" err="1">
                          <a:effectLst/>
                        </a:rPr>
                        <a:t>Personnel</a:t>
                      </a:r>
                      <a:endParaRPr lang="cs-CZ" sz="2000" dirty="0">
                        <a:effectLst/>
                        <a:latin typeface="Calibri"/>
                        <a:ea typeface="Calibri"/>
                        <a:cs typeface="Times New Roman"/>
                      </a:endParaRPr>
                    </a:p>
                  </a:txBody>
                  <a:tcPr marL="61198" marR="61198" marT="0" marB="0"/>
                </a:tc>
                <a:tc>
                  <a:txBody>
                    <a:bodyPr/>
                    <a:lstStyle/>
                    <a:p>
                      <a:pPr algn="just">
                        <a:spcBef>
                          <a:spcPts val="1200"/>
                        </a:spcBef>
                        <a:spcAft>
                          <a:spcPts val="0"/>
                        </a:spcAft>
                      </a:pPr>
                      <a:r>
                        <a:rPr lang="en-US" sz="2000" dirty="0">
                          <a:effectLst/>
                        </a:rPr>
                        <a:t>E - Equipment, Support and Sustainability</a:t>
                      </a:r>
                      <a:endParaRPr lang="cs-CZ" sz="2000" dirty="0">
                        <a:effectLst/>
                        <a:latin typeface="Consolas"/>
                        <a:ea typeface="Calibri"/>
                        <a:cs typeface="Times New Roman"/>
                      </a:endParaRPr>
                    </a:p>
                  </a:txBody>
                  <a:tcPr marL="61198" marR="61198" marT="0" marB="0"/>
                </a:tc>
                <a:tc>
                  <a:txBody>
                    <a:bodyPr/>
                    <a:lstStyle/>
                    <a:p>
                      <a:pPr algn="just">
                        <a:spcBef>
                          <a:spcPts val="1200"/>
                        </a:spcBef>
                        <a:spcAft>
                          <a:spcPts val="0"/>
                        </a:spcAft>
                      </a:pPr>
                      <a:r>
                        <a:rPr lang="en-US" sz="2000" dirty="0">
                          <a:effectLst/>
                        </a:rPr>
                        <a:t>Facilities (DoD) </a:t>
                      </a:r>
                      <a:endParaRPr lang="cs-CZ" sz="2000" dirty="0">
                        <a:effectLst/>
                        <a:latin typeface="Consolas"/>
                        <a:ea typeface="Calibri"/>
                        <a:cs typeface="Times New Roman"/>
                      </a:endParaRPr>
                    </a:p>
                  </a:txBody>
                  <a:tcPr marL="61198" marR="61198" marT="0" marB="0"/>
                </a:tc>
                <a:extLst>
                  <a:ext uri="{0D108BD9-81ED-4DB2-BD59-A6C34878D82A}">
                    <a16:rowId xmlns:a16="http://schemas.microsoft.com/office/drawing/2014/main" val="10006"/>
                  </a:ext>
                </a:extLst>
              </a:tr>
              <a:tr h="779719">
                <a:tc>
                  <a:txBody>
                    <a:bodyPr/>
                    <a:lstStyle/>
                    <a:p>
                      <a:pPr>
                        <a:lnSpc>
                          <a:spcPct val="115000"/>
                        </a:lnSpc>
                        <a:spcAft>
                          <a:spcPts val="0"/>
                        </a:spcAft>
                      </a:pPr>
                      <a:r>
                        <a:rPr lang="cs-CZ" sz="2400" dirty="0">
                          <a:effectLst/>
                        </a:rPr>
                        <a:t>F – Infrastruktura</a:t>
                      </a:r>
                    </a:p>
                    <a:p>
                      <a:pPr>
                        <a:lnSpc>
                          <a:spcPct val="115000"/>
                        </a:lnSpc>
                        <a:spcAft>
                          <a:spcPts val="0"/>
                        </a:spcAft>
                      </a:pPr>
                      <a:r>
                        <a:rPr lang="cs-CZ" sz="2000" dirty="0" err="1">
                          <a:effectLst/>
                        </a:rPr>
                        <a:t>Facilities</a:t>
                      </a:r>
                      <a:endParaRPr lang="cs-CZ" sz="2000" dirty="0">
                        <a:effectLst/>
                        <a:latin typeface="Calibri"/>
                        <a:ea typeface="Calibri"/>
                        <a:cs typeface="Times New Roman"/>
                      </a:endParaRPr>
                    </a:p>
                  </a:txBody>
                  <a:tcPr marL="61198" marR="61198" marT="0" marB="0"/>
                </a:tc>
                <a:tc>
                  <a:txBody>
                    <a:bodyPr/>
                    <a:lstStyle/>
                    <a:p>
                      <a:pPr>
                        <a:lnSpc>
                          <a:spcPct val="115000"/>
                        </a:lnSpc>
                        <a:spcAft>
                          <a:spcPts val="0"/>
                        </a:spcAft>
                      </a:pPr>
                      <a:r>
                        <a:rPr lang="cs-CZ" sz="2400">
                          <a:effectLst/>
                        </a:rPr>
                        <a:t> </a:t>
                      </a:r>
                      <a:endParaRPr lang="cs-CZ" sz="2400">
                        <a:effectLst/>
                        <a:latin typeface="Calibri"/>
                        <a:ea typeface="Calibri"/>
                        <a:cs typeface="Times New Roman"/>
                      </a:endParaRPr>
                    </a:p>
                  </a:txBody>
                  <a:tcPr marL="61198" marR="61198" marT="0" marB="0"/>
                </a:tc>
                <a:tc>
                  <a:txBody>
                    <a:bodyPr/>
                    <a:lstStyle/>
                    <a:p>
                      <a:pPr>
                        <a:lnSpc>
                          <a:spcPct val="115000"/>
                        </a:lnSpc>
                        <a:spcAft>
                          <a:spcPts val="0"/>
                        </a:spcAft>
                      </a:pPr>
                      <a:r>
                        <a:rPr lang="cs-CZ" sz="2000" dirty="0">
                          <a:effectLst/>
                        </a:rPr>
                        <a:t>Support  (</a:t>
                      </a:r>
                      <a:r>
                        <a:rPr lang="cs-CZ" sz="2000" dirty="0" err="1">
                          <a:effectLst/>
                        </a:rPr>
                        <a:t>National</a:t>
                      </a:r>
                      <a:r>
                        <a:rPr lang="cs-CZ" sz="2000" dirty="0">
                          <a:effectLst/>
                        </a:rPr>
                        <a:t> </a:t>
                      </a:r>
                      <a:r>
                        <a:rPr lang="cs-CZ" sz="2000" dirty="0" err="1">
                          <a:effectLst/>
                        </a:rPr>
                        <a:t>Level</a:t>
                      </a:r>
                      <a:r>
                        <a:rPr lang="cs-CZ" sz="2000" dirty="0">
                          <a:effectLst/>
                        </a:rPr>
                        <a:t> </a:t>
                      </a:r>
                      <a:r>
                        <a:rPr lang="cs-CZ" sz="2000" dirty="0" err="1">
                          <a:effectLst/>
                        </a:rPr>
                        <a:t>Infrastructure</a:t>
                      </a:r>
                      <a:r>
                        <a:rPr lang="cs-CZ" sz="2000" dirty="0">
                          <a:effectLst/>
                        </a:rPr>
                        <a:t> and </a:t>
                      </a:r>
                      <a:r>
                        <a:rPr lang="cs-CZ" sz="2000" dirty="0" err="1">
                          <a:effectLst/>
                        </a:rPr>
                        <a:t>Services</a:t>
                      </a:r>
                      <a:endParaRPr lang="cs-CZ" sz="2000" dirty="0">
                        <a:effectLst/>
                        <a:latin typeface="Calibri"/>
                        <a:ea typeface="Calibri"/>
                        <a:cs typeface="Times New Roman"/>
                      </a:endParaRPr>
                    </a:p>
                  </a:txBody>
                  <a:tcPr marL="61198" marR="61198" marT="0" marB="0"/>
                </a:tc>
                <a:extLst>
                  <a:ext uri="{0D108BD9-81ED-4DB2-BD59-A6C34878D82A}">
                    <a16:rowId xmlns:a16="http://schemas.microsoft.com/office/drawing/2014/main" val="10007"/>
                  </a:ext>
                </a:extLst>
              </a:tr>
              <a:tr h="1039624">
                <a:tc>
                  <a:txBody>
                    <a:bodyPr/>
                    <a:lstStyle/>
                    <a:p>
                      <a:pPr>
                        <a:lnSpc>
                          <a:spcPct val="115000"/>
                        </a:lnSpc>
                        <a:spcAft>
                          <a:spcPts val="0"/>
                        </a:spcAft>
                      </a:pPr>
                      <a:r>
                        <a:rPr lang="cs-CZ" sz="2400" dirty="0">
                          <a:effectLst/>
                        </a:rPr>
                        <a:t>I - Interoperabilita </a:t>
                      </a:r>
                      <a:r>
                        <a:rPr lang="cs-CZ" sz="2000" dirty="0">
                          <a:effectLst/>
                        </a:rPr>
                        <a:t>Interoperability</a:t>
                      </a:r>
                      <a:endParaRPr lang="cs-CZ" sz="2000" dirty="0">
                        <a:effectLst/>
                        <a:latin typeface="Calibri"/>
                        <a:ea typeface="Calibri"/>
                        <a:cs typeface="Times New Roman"/>
                      </a:endParaRPr>
                    </a:p>
                  </a:txBody>
                  <a:tcPr marL="61198" marR="61198" marT="0" marB="0"/>
                </a:tc>
                <a:tc>
                  <a:txBody>
                    <a:bodyPr/>
                    <a:lstStyle/>
                    <a:p>
                      <a:pPr>
                        <a:lnSpc>
                          <a:spcPct val="115000"/>
                        </a:lnSpc>
                        <a:spcAft>
                          <a:spcPts val="0"/>
                        </a:spcAft>
                      </a:pPr>
                      <a:r>
                        <a:rPr lang="cs-CZ" sz="2400">
                          <a:effectLst/>
                        </a:rPr>
                        <a:t> </a:t>
                      </a:r>
                      <a:endParaRPr lang="cs-CZ" sz="2400">
                        <a:effectLst/>
                        <a:latin typeface="Calibri"/>
                        <a:ea typeface="Calibri"/>
                        <a:cs typeface="Times New Roman"/>
                      </a:endParaRPr>
                    </a:p>
                  </a:txBody>
                  <a:tcPr marL="61198" marR="61198" marT="0" marB="0"/>
                </a:tc>
                <a:tc>
                  <a:txBody>
                    <a:bodyPr/>
                    <a:lstStyle/>
                    <a:p>
                      <a:pPr>
                        <a:lnSpc>
                          <a:spcPct val="115000"/>
                        </a:lnSpc>
                        <a:spcAft>
                          <a:spcPts val="0"/>
                        </a:spcAft>
                      </a:pPr>
                      <a:r>
                        <a:rPr lang="cs-CZ" sz="2000" dirty="0" err="1">
                          <a:effectLst/>
                        </a:rPr>
                        <a:t>Command</a:t>
                      </a:r>
                      <a:r>
                        <a:rPr lang="cs-CZ" sz="2000" dirty="0">
                          <a:effectLst/>
                        </a:rPr>
                        <a:t> and Management (</a:t>
                      </a:r>
                      <a:r>
                        <a:rPr lang="cs-CZ" sz="2000" dirty="0" err="1">
                          <a:effectLst/>
                        </a:rPr>
                        <a:t>Publications</a:t>
                      </a:r>
                      <a:r>
                        <a:rPr lang="cs-CZ" sz="2000" dirty="0">
                          <a:effectLst/>
                        </a:rPr>
                        <a:t>, </a:t>
                      </a:r>
                      <a:r>
                        <a:rPr lang="cs-CZ" sz="2000" dirty="0" err="1">
                          <a:effectLst/>
                        </a:rPr>
                        <a:t>Regulations</a:t>
                      </a:r>
                      <a:r>
                        <a:rPr lang="cs-CZ" sz="2000" dirty="0">
                          <a:effectLst/>
                        </a:rPr>
                        <a:t>, …)- </a:t>
                      </a:r>
                      <a:endParaRPr lang="cs-CZ" sz="2000" dirty="0">
                        <a:effectLst/>
                        <a:latin typeface="Calibri"/>
                        <a:ea typeface="Calibri"/>
                        <a:cs typeface="Times New Roman"/>
                      </a:endParaRPr>
                    </a:p>
                  </a:txBody>
                  <a:tcPr marL="61198" marR="61198" marT="0" marB="0"/>
                </a:tc>
                <a:extLst>
                  <a:ext uri="{0D108BD9-81ED-4DB2-BD59-A6C34878D82A}">
                    <a16:rowId xmlns:a16="http://schemas.microsoft.com/office/drawing/2014/main" val="10008"/>
                  </a:ext>
                </a:extLst>
              </a:tr>
            </a:tbl>
          </a:graphicData>
        </a:graphic>
      </p:graphicFrame>
      <p:sp>
        <p:nvSpPr>
          <p:cNvPr id="3" name="TextovéPole 2">
            <a:extLst>
              <a:ext uri="{FF2B5EF4-FFF2-40B4-BE49-F238E27FC236}">
                <a16:creationId xmlns:a16="http://schemas.microsoft.com/office/drawing/2014/main" id="{D82A397E-EF9D-4E00-9075-3BFC3151C27E}"/>
              </a:ext>
            </a:extLst>
          </p:cNvPr>
          <p:cNvSpPr txBox="1"/>
          <p:nvPr/>
        </p:nvSpPr>
        <p:spPr>
          <a:xfrm>
            <a:off x="410966" y="760288"/>
            <a:ext cx="675925" cy="6001643"/>
          </a:xfrm>
          <a:prstGeom prst="rect">
            <a:avLst/>
          </a:prstGeom>
          <a:noFill/>
        </p:spPr>
        <p:txBody>
          <a:bodyPr wrap="square" rtlCol="0">
            <a:spAutoFit/>
          </a:bodyPr>
          <a:lstStyle/>
          <a:p>
            <a:r>
              <a:rPr lang="cs-CZ" sz="2400" dirty="0"/>
              <a:t>F</a:t>
            </a:r>
          </a:p>
          <a:p>
            <a:r>
              <a:rPr lang="cs-CZ" sz="2400" dirty="0"/>
              <a:t>U</a:t>
            </a:r>
          </a:p>
          <a:p>
            <a:r>
              <a:rPr lang="cs-CZ" sz="2400" dirty="0"/>
              <a:t>N</a:t>
            </a:r>
          </a:p>
          <a:p>
            <a:r>
              <a:rPr lang="cs-CZ" sz="2400" dirty="0"/>
              <a:t>K</a:t>
            </a:r>
          </a:p>
          <a:p>
            <a:r>
              <a:rPr lang="cs-CZ" sz="2400" dirty="0"/>
              <a:t>Č</a:t>
            </a:r>
          </a:p>
          <a:p>
            <a:r>
              <a:rPr lang="cs-CZ" sz="2400" dirty="0"/>
              <a:t>N</a:t>
            </a:r>
          </a:p>
          <a:p>
            <a:r>
              <a:rPr lang="cs-CZ" sz="2400" dirty="0"/>
              <a:t>Í</a:t>
            </a:r>
          </a:p>
          <a:p>
            <a:endParaRPr lang="cs-CZ" sz="2400" dirty="0"/>
          </a:p>
          <a:p>
            <a:endParaRPr lang="cs-CZ" sz="2400" dirty="0"/>
          </a:p>
          <a:p>
            <a:r>
              <a:rPr lang="cs-CZ" sz="2400" dirty="0"/>
              <a:t>O</a:t>
            </a:r>
          </a:p>
          <a:p>
            <a:r>
              <a:rPr lang="cs-CZ" sz="2400" dirty="0"/>
              <a:t>B</a:t>
            </a:r>
          </a:p>
          <a:p>
            <a:r>
              <a:rPr lang="cs-CZ" sz="2400" dirty="0"/>
              <a:t>L</a:t>
            </a:r>
          </a:p>
          <a:p>
            <a:r>
              <a:rPr lang="cs-CZ" sz="2400" dirty="0"/>
              <a:t>A</a:t>
            </a:r>
          </a:p>
          <a:p>
            <a:r>
              <a:rPr lang="cs-CZ" sz="2400" dirty="0"/>
              <a:t>S</a:t>
            </a:r>
          </a:p>
          <a:p>
            <a:r>
              <a:rPr lang="cs-CZ" sz="2400" dirty="0"/>
              <a:t>T</a:t>
            </a:r>
          </a:p>
          <a:p>
            <a:r>
              <a:rPr lang="cs-CZ" sz="2400" dirty="0"/>
              <a:t>I</a:t>
            </a:r>
          </a:p>
        </p:txBody>
      </p:sp>
    </p:spTree>
    <p:extLst>
      <p:ext uri="{BB962C8B-B14F-4D97-AF65-F5344CB8AC3E}">
        <p14:creationId xmlns:p14="http://schemas.microsoft.com/office/powerpoint/2010/main" val="21896598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descr="G:\Doktorandské studium\Disertační práce\Disertační práce\Podkladová dokumentace\Hierarchie oblastí schopností v.5.pn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857380" y="278628"/>
            <a:ext cx="6243263" cy="6408712"/>
          </a:xfrm>
          <a:prstGeom prst="rect">
            <a:avLst/>
          </a:prstGeom>
          <a:noFill/>
          <a:ln>
            <a:noFill/>
          </a:ln>
        </p:spPr>
      </p:pic>
      <p:sp>
        <p:nvSpPr>
          <p:cNvPr id="2" name="TextovéPole 1">
            <a:extLst>
              <a:ext uri="{FF2B5EF4-FFF2-40B4-BE49-F238E27FC236}">
                <a16:creationId xmlns:a16="http://schemas.microsoft.com/office/drawing/2014/main" id="{583D0950-81EC-4164-83DA-50E213C82393}"/>
              </a:ext>
            </a:extLst>
          </p:cNvPr>
          <p:cNvSpPr txBox="1"/>
          <p:nvPr/>
        </p:nvSpPr>
        <p:spPr>
          <a:xfrm>
            <a:off x="266018" y="332567"/>
            <a:ext cx="4686126" cy="830997"/>
          </a:xfrm>
          <a:prstGeom prst="rect">
            <a:avLst/>
          </a:prstGeom>
          <a:noFill/>
        </p:spPr>
        <p:txBody>
          <a:bodyPr wrap="square" rtlCol="0">
            <a:spAutoFit/>
          </a:bodyPr>
          <a:lstStyle/>
          <a:p>
            <a:r>
              <a:rPr lang="cs-CZ" sz="2400" dirty="0"/>
              <a:t>HLAVNÍ  OBLASTI SCHOPNOSTÍ </a:t>
            </a:r>
          </a:p>
          <a:p>
            <a:r>
              <a:rPr lang="cs-CZ" sz="2400" i="1" dirty="0"/>
              <a:t>(MAIN CAPABILITY AREAS –  MCA) </a:t>
            </a:r>
          </a:p>
        </p:txBody>
      </p:sp>
      <p:sp>
        <p:nvSpPr>
          <p:cNvPr id="3" name="Obdélník 2">
            <a:extLst>
              <a:ext uri="{FF2B5EF4-FFF2-40B4-BE49-F238E27FC236}">
                <a16:creationId xmlns:a16="http://schemas.microsoft.com/office/drawing/2014/main" id="{F3CC6EA9-20F9-482D-ABFA-90746961B918}"/>
              </a:ext>
            </a:extLst>
          </p:cNvPr>
          <p:cNvSpPr/>
          <p:nvPr/>
        </p:nvSpPr>
        <p:spPr>
          <a:xfrm>
            <a:off x="276292" y="1245757"/>
            <a:ext cx="2775133" cy="45951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FUNKČNÍ OBLASTI</a:t>
            </a:r>
          </a:p>
          <a:p>
            <a:pPr algn="ctr"/>
            <a:r>
              <a:rPr lang="cs-CZ" dirty="0"/>
              <a:t>DOTMLPFI </a:t>
            </a:r>
          </a:p>
          <a:p>
            <a:pPr algn="ctr"/>
            <a:endParaRPr lang="cs-CZ" dirty="0"/>
          </a:p>
          <a:p>
            <a:pPr marL="342900" indent="-342900">
              <a:buFont typeface="Arial" panose="020B0604020202020204" pitchFamily="34" charset="0"/>
              <a:buChar char="•"/>
            </a:pPr>
            <a:r>
              <a:rPr lang="cs-CZ" dirty="0"/>
              <a:t>DOKTRINY (D)</a:t>
            </a:r>
          </a:p>
          <a:p>
            <a:pPr marL="342900" indent="-342900">
              <a:buFont typeface="Arial" panose="020B0604020202020204" pitchFamily="34" charset="0"/>
              <a:buChar char="•"/>
            </a:pPr>
            <a:r>
              <a:rPr lang="cs-CZ" dirty="0"/>
              <a:t>ORGANIZACE (O)</a:t>
            </a:r>
          </a:p>
          <a:p>
            <a:pPr marL="342900" indent="-342900">
              <a:buFont typeface="Arial" panose="020B0604020202020204" pitchFamily="34" charset="0"/>
              <a:buChar char="•"/>
            </a:pPr>
            <a:r>
              <a:rPr lang="cs-CZ" dirty="0"/>
              <a:t>VÝCVIK (T)</a:t>
            </a:r>
          </a:p>
          <a:p>
            <a:pPr marL="342900" indent="-342900">
              <a:buFont typeface="Arial" panose="020B0604020202020204" pitchFamily="34" charset="0"/>
              <a:buChar char="•"/>
            </a:pPr>
            <a:r>
              <a:rPr lang="cs-CZ" dirty="0"/>
              <a:t>MATERIÁL (M)</a:t>
            </a:r>
          </a:p>
          <a:p>
            <a:pPr marL="342900" indent="-342900">
              <a:buFont typeface="Arial" panose="020B0604020202020204" pitchFamily="34" charset="0"/>
              <a:buChar char="•"/>
            </a:pPr>
            <a:r>
              <a:rPr lang="cs-CZ" dirty="0"/>
              <a:t>VELENÍ A ŘÍZENÍ (L)</a:t>
            </a:r>
          </a:p>
          <a:p>
            <a:pPr marL="342900" indent="-342900">
              <a:buFont typeface="Arial" panose="020B0604020202020204" pitchFamily="34" charset="0"/>
              <a:buChar char="•"/>
            </a:pPr>
            <a:r>
              <a:rPr lang="cs-CZ" dirty="0"/>
              <a:t>PERSONÁL (P)</a:t>
            </a:r>
          </a:p>
          <a:p>
            <a:pPr marL="342900" indent="-342900">
              <a:buFont typeface="Arial" panose="020B0604020202020204" pitchFamily="34" charset="0"/>
              <a:buChar char="•"/>
            </a:pPr>
            <a:r>
              <a:rPr lang="cs-CZ" dirty="0"/>
              <a:t>INFRASTRUKTURA (F)</a:t>
            </a:r>
          </a:p>
          <a:p>
            <a:pPr marL="342900" indent="-342900">
              <a:buFont typeface="Arial" panose="020B0604020202020204" pitchFamily="34" charset="0"/>
              <a:buChar char="•"/>
            </a:pPr>
            <a:r>
              <a:rPr lang="cs-CZ" dirty="0"/>
              <a:t>INTEROPERABILITA (I)</a:t>
            </a:r>
          </a:p>
        </p:txBody>
      </p:sp>
      <p:sp>
        <p:nvSpPr>
          <p:cNvPr id="6" name="Obdélník 5">
            <a:extLst>
              <a:ext uri="{FF2B5EF4-FFF2-40B4-BE49-F238E27FC236}">
                <a16:creationId xmlns:a16="http://schemas.microsoft.com/office/drawing/2014/main" id="{95A7DD33-6C28-46F5-87A7-92FC8417B66E}"/>
              </a:ext>
            </a:extLst>
          </p:cNvPr>
          <p:cNvSpPr/>
          <p:nvPr/>
        </p:nvSpPr>
        <p:spPr>
          <a:xfrm>
            <a:off x="3274634" y="1245757"/>
            <a:ext cx="2499442" cy="45951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a:t>JAKÉ</a:t>
            </a:r>
          </a:p>
          <a:p>
            <a:pPr algn="ctr"/>
            <a:r>
              <a:rPr lang="cs-CZ" sz="2400" dirty="0"/>
              <a:t> JSOU </a:t>
            </a:r>
          </a:p>
          <a:p>
            <a:pPr algn="ctr"/>
            <a:r>
              <a:rPr lang="cs-CZ" sz="2400" dirty="0"/>
              <a:t>CHARAKTERISTIKY</a:t>
            </a:r>
          </a:p>
          <a:p>
            <a:pPr algn="ctr"/>
            <a:r>
              <a:rPr lang="cs-CZ" sz="2400" dirty="0"/>
              <a:t>JEDNOTLIVÝCH </a:t>
            </a:r>
          </a:p>
          <a:p>
            <a:pPr algn="ctr"/>
            <a:r>
              <a:rPr lang="cs-CZ" sz="2400" dirty="0"/>
              <a:t>OBLASTÍ </a:t>
            </a:r>
          </a:p>
          <a:p>
            <a:pPr algn="ctr"/>
            <a:r>
              <a:rPr lang="cs-CZ" sz="2400" dirty="0"/>
              <a:t>SCHOPNOSTÍ?</a:t>
            </a:r>
          </a:p>
        </p:txBody>
      </p:sp>
    </p:spTree>
    <p:extLst>
      <p:ext uri="{BB962C8B-B14F-4D97-AF65-F5344CB8AC3E}">
        <p14:creationId xmlns:p14="http://schemas.microsoft.com/office/powerpoint/2010/main" val="21700267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6">
            <a:extLst>
              <a:ext uri="{FF2B5EF4-FFF2-40B4-BE49-F238E27FC236}">
                <a16:creationId xmlns:a16="http://schemas.microsoft.com/office/drawing/2014/main" id="{1A364E57-6214-4639-8F0F-2941C8166F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635" y="449125"/>
            <a:ext cx="5144091" cy="5281655"/>
          </a:xfrm>
          <a:prstGeom prst="rect">
            <a:avLst/>
          </a:prstGeom>
        </p:spPr>
      </p:pic>
      <p:sp>
        <p:nvSpPr>
          <p:cNvPr id="3" name="TextovéPole 2">
            <a:extLst>
              <a:ext uri="{FF2B5EF4-FFF2-40B4-BE49-F238E27FC236}">
                <a16:creationId xmlns:a16="http://schemas.microsoft.com/office/drawing/2014/main" id="{AAEC2B90-08AE-4A00-B044-049A2EEA392B}"/>
              </a:ext>
            </a:extLst>
          </p:cNvPr>
          <p:cNvSpPr txBox="1"/>
          <p:nvPr/>
        </p:nvSpPr>
        <p:spPr>
          <a:xfrm>
            <a:off x="7233006" y="1051118"/>
            <a:ext cx="4307832" cy="5170646"/>
          </a:xfrm>
          <a:prstGeom prst="rect">
            <a:avLst/>
          </a:prstGeom>
          <a:noFill/>
        </p:spPr>
        <p:txBody>
          <a:bodyPr wrap="square" rtlCol="0">
            <a:spAutoFit/>
          </a:bodyPr>
          <a:lstStyle/>
          <a:p>
            <a:r>
              <a:rPr lang="cs-CZ" sz="2400" b="1" dirty="0"/>
              <a:t>Metoda 7S (</a:t>
            </a:r>
            <a:r>
              <a:rPr lang="cs-CZ" sz="2400" b="1" dirty="0" err="1"/>
              <a:t>Mc</a:t>
            </a:r>
            <a:r>
              <a:rPr lang="cs-CZ" sz="2400" b="1" dirty="0"/>
              <a:t> </a:t>
            </a:r>
            <a:r>
              <a:rPr lang="cs-CZ" sz="2400" b="1" dirty="0" err="1"/>
              <a:t>Kynsey</a:t>
            </a:r>
            <a:r>
              <a:rPr lang="cs-CZ" sz="2400" b="1" dirty="0"/>
              <a:t> Model):</a:t>
            </a:r>
          </a:p>
          <a:p>
            <a:endParaRPr lang="cs-CZ" sz="2400" dirty="0"/>
          </a:p>
          <a:p>
            <a:pPr marL="285750" indent="-285750">
              <a:buFont typeface="Arial" panose="020B0604020202020204" pitchFamily="34" charset="0"/>
              <a:buChar char="•"/>
            </a:pPr>
            <a:r>
              <a:rPr lang="cs-CZ" sz="2400" dirty="0"/>
              <a:t>Tvrdé</a:t>
            </a:r>
          </a:p>
          <a:p>
            <a:pPr marL="742950" lvl="1" indent="-285750">
              <a:buFont typeface="Arial" panose="020B0604020202020204" pitchFamily="34" charset="0"/>
              <a:buChar char="•"/>
            </a:pPr>
            <a:r>
              <a:rPr lang="cs-CZ" sz="2400" dirty="0"/>
              <a:t>Strategie organizace</a:t>
            </a:r>
          </a:p>
          <a:p>
            <a:pPr marL="742950" lvl="1" indent="-285750">
              <a:buFont typeface="Arial" panose="020B0604020202020204" pitchFamily="34" charset="0"/>
              <a:buChar char="•"/>
            </a:pPr>
            <a:r>
              <a:rPr lang="cs-CZ" sz="2400" dirty="0"/>
              <a:t>Organizační struktura</a:t>
            </a:r>
          </a:p>
          <a:p>
            <a:pPr marL="742950" lvl="1" indent="-285750">
              <a:buFont typeface="Arial" panose="020B0604020202020204" pitchFamily="34" charset="0"/>
              <a:buChar char="•"/>
            </a:pPr>
            <a:r>
              <a:rPr lang="cs-CZ" sz="2400" dirty="0"/>
              <a:t>Systémy (procesy řízení, technologie)</a:t>
            </a:r>
          </a:p>
          <a:p>
            <a:pPr marL="285750" indent="-285750">
              <a:buFont typeface="Arial" panose="020B0604020202020204" pitchFamily="34" charset="0"/>
              <a:buChar char="•"/>
            </a:pPr>
            <a:endParaRPr lang="cs-CZ" sz="2400" dirty="0"/>
          </a:p>
          <a:p>
            <a:pPr marL="285750" indent="-285750">
              <a:buFont typeface="Arial" panose="020B0604020202020204" pitchFamily="34" charset="0"/>
              <a:buChar char="•"/>
            </a:pPr>
            <a:r>
              <a:rPr lang="cs-CZ" sz="2400" dirty="0"/>
              <a:t>Měkké</a:t>
            </a:r>
          </a:p>
          <a:p>
            <a:pPr marL="742950" lvl="1" indent="-285750">
              <a:buFont typeface="Arial" panose="020B0604020202020204" pitchFamily="34" charset="0"/>
              <a:buChar char="•"/>
            </a:pPr>
            <a:r>
              <a:rPr lang="cs-CZ" sz="2400" dirty="0"/>
              <a:t>Schopnosti personálu</a:t>
            </a:r>
          </a:p>
          <a:p>
            <a:pPr marL="742950" lvl="1" indent="-285750">
              <a:buFont typeface="Arial" panose="020B0604020202020204" pitchFamily="34" charset="0"/>
              <a:buChar char="•"/>
            </a:pPr>
            <a:r>
              <a:rPr lang="cs-CZ" sz="2400" dirty="0"/>
              <a:t>Sdílené hodnoty</a:t>
            </a:r>
          </a:p>
          <a:p>
            <a:pPr marL="742950" lvl="1" indent="-285750">
              <a:buFont typeface="Arial" panose="020B0604020202020204" pitchFamily="34" charset="0"/>
              <a:buChar char="•"/>
            </a:pPr>
            <a:r>
              <a:rPr lang="cs-CZ" sz="2400" dirty="0"/>
              <a:t>Styl vedení </a:t>
            </a:r>
          </a:p>
          <a:p>
            <a:pPr marL="742950" lvl="1" indent="-285750">
              <a:buFont typeface="Arial" panose="020B0604020202020204" pitchFamily="34" charset="0"/>
              <a:buChar char="•"/>
            </a:pPr>
            <a:r>
              <a:rPr lang="cs-CZ" sz="2400" dirty="0"/>
              <a:t>Zaměstnanci </a:t>
            </a:r>
          </a:p>
          <a:p>
            <a:pPr marL="285750" indent="-285750">
              <a:buFont typeface="Arial" panose="020B0604020202020204" pitchFamily="34" charset="0"/>
              <a:buChar char="•"/>
            </a:pPr>
            <a:endParaRPr lang="cs-CZ" dirty="0"/>
          </a:p>
        </p:txBody>
      </p:sp>
      <p:sp>
        <p:nvSpPr>
          <p:cNvPr id="4" name="Obdélník 3">
            <a:extLst>
              <a:ext uri="{FF2B5EF4-FFF2-40B4-BE49-F238E27FC236}">
                <a16:creationId xmlns:a16="http://schemas.microsoft.com/office/drawing/2014/main" id="{2CDA3688-BED1-42F1-88EE-8333E2B081F1}"/>
              </a:ext>
            </a:extLst>
          </p:cNvPr>
          <p:cNvSpPr/>
          <p:nvPr/>
        </p:nvSpPr>
        <p:spPr>
          <a:xfrm>
            <a:off x="988635" y="6010382"/>
            <a:ext cx="10713630" cy="878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DLOUHODOBÁ UDRŽITELNOST: VÝVOJ PARAMETRŮ V ČASE (ZASTARÁVÁNÍ TECHNOLOGIÍ, PERSONÁLU, OBCHODNÍHO PORTFOLIA A KONCEPTU)</a:t>
            </a:r>
          </a:p>
        </p:txBody>
      </p:sp>
    </p:spTree>
    <p:extLst>
      <p:ext uri="{BB962C8B-B14F-4D97-AF65-F5344CB8AC3E}">
        <p14:creationId xmlns:p14="http://schemas.microsoft.com/office/powerpoint/2010/main" val="39777531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F7CD84-7C17-4765-8A60-96E71E00E8D4}"/>
              </a:ext>
            </a:extLst>
          </p:cNvPr>
          <p:cNvSpPr>
            <a:spLocks noGrp="1"/>
          </p:cNvSpPr>
          <p:nvPr>
            <p:ph type="title"/>
          </p:nvPr>
        </p:nvSpPr>
        <p:spPr>
          <a:xfrm>
            <a:off x="157537" y="111937"/>
            <a:ext cx="11876925" cy="1188720"/>
          </a:xfrm>
        </p:spPr>
        <p:txBody>
          <a:bodyPr>
            <a:normAutofit fontScale="90000"/>
          </a:bodyPr>
          <a:lstStyle/>
          <a:p>
            <a:r>
              <a:rPr lang="cs-CZ" dirty="0"/>
              <a:t>EXPERTNÍ HODNOCENÍ SILNÝCH A SLABÝCH STRÁNEK</a:t>
            </a:r>
          </a:p>
        </p:txBody>
      </p:sp>
      <p:sp>
        <p:nvSpPr>
          <p:cNvPr id="3" name="Zástupný obsah 2">
            <a:extLst>
              <a:ext uri="{FF2B5EF4-FFF2-40B4-BE49-F238E27FC236}">
                <a16:creationId xmlns:a16="http://schemas.microsoft.com/office/drawing/2014/main" id="{00CE518E-6D47-4F56-9026-697CB5F1C6FE}"/>
              </a:ext>
            </a:extLst>
          </p:cNvPr>
          <p:cNvSpPr>
            <a:spLocks noGrp="1"/>
          </p:cNvSpPr>
          <p:nvPr>
            <p:ph idx="1"/>
          </p:nvPr>
        </p:nvSpPr>
        <p:spPr>
          <a:xfrm>
            <a:off x="856178" y="1300657"/>
            <a:ext cx="10972800" cy="584439"/>
          </a:xfrm>
        </p:spPr>
        <p:txBody>
          <a:bodyPr/>
          <a:lstStyle/>
          <a:p>
            <a:r>
              <a:rPr lang="cs-CZ" sz="1800" b="0" i="0" dirty="0">
                <a:solidFill>
                  <a:srgbClr val="000000"/>
                </a:solidFill>
                <a:effectLst/>
                <a:latin typeface="Arial CE" panose="020B0604020202020204" pitchFamily="34" charset="0"/>
              </a:rPr>
              <a:t>IDENTIFIKACE SILNÝCH A SLABÝCH STRÁNEK, JEJICH ZDŮVODNĚNÍ</a:t>
            </a:r>
            <a:endParaRPr lang="cs-CZ" dirty="0"/>
          </a:p>
        </p:txBody>
      </p:sp>
      <p:graphicFrame>
        <p:nvGraphicFramePr>
          <p:cNvPr id="4" name="Tabulka 4">
            <a:extLst>
              <a:ext uri="{FF2B5EF4-FFF2-40B4-BE49-F238E27FC236}">
                <a16:creationId xmlns:a16="http://schemas.microsoft.com/office/drawing/2014/main" id="{58150ADC-5BB7-43A3-B241-8D404F5D3FBC}"/>
              </a:ext>
            </a:extLst>
          </p:cNvPr>
          <p:cNvGraphicFramePr>
            <a:graphicFrameLocks noGrp="1"/>
          </p:cNvGraphicFramePr>
          <p:nvPr>
            <p:extLst>
              <p:ext uri="{D42A27DB-BD31-4B8C-83A1-F6EECF244321}">
                <p14:modId xmlns:p14="http://schemas.microsoft.com/office/powerpoint/2010/main" val="2251775539"/>
              </p:ext>
            </p:extLst>
          </p:nvPr>
        </p:nvGraphicFramePr>
        <p:xfrm>
          <a:off x="706061" y="2179302"/>
          <a:ext cx="10779875" cy="3928420"/>
        </p:xfrm>
        <a:graphic>
          <a:graphicData uri="http://schemas.openxmlformats.org/drawingml/2006/table">
            <a:tbl>
              <a:tblPr firstRow="1" bandRow="1">
                <a:tableStyleId>{5C22544A-7EE6-4342-B048-85BDC9FD1C3A}</a:tableStyleId>
              </a:tblPr>
              <a:tblGrid>
                <a:gridCol w="6002392">
                  <a:extLst>
                    <a:ext uri="{9D8B030D-6E8A-4147-A177-3AD203B41FA5}">
                      <a16:colId xmlns:a16="http://schemas.microsoft.com/office/drawing/2014/main" val="613359912"/>
                    </a:ext>
                  </a:extLst>
                </a:gridCol>
                <a:gridCol w="4777483">
                  <a:extLst>
                    <a:ext uri="{9D8B030D-6E8A-4147-A177-3AD203B41FA5}">
                      <a16:colId xmlns:a16="http://schemas.microsoft.com/office/drawing/2014/main" val="1490030424"/>
                    </a:ext>
                  </a:extLst>
                </a:gridCol>
              </a:tblGrid>
              <a:tr h="1093780">
                <a:tc>
                  <a:txBody>
                    <a:bodyPr/>
                    <a:lstStyle/>
                    <a:p>
                      <a:r>
                        <a:rPr lang="cs-CZ" dirty="0"/>
                        <a:t>Silná nebo slabá stránka</a:t>
                      </a:r>
                    </a:p>
                  </a:txBody>
                  <a:tcPr/>
                </a:tc>
                <a:tc>
                  <a:txBody>
                    <a:bodyPr/>
                    <a:lstStyle/>
                    <a:p>
                      <a:r>
                        <a:rPr lang="cs-CZ" dirty="0"/>
                        <a:t>Důvod, proč je tato stránka považována za silnou či slabou</a:t>
                      </a:r>
                    </a:p>
                  </a:txBody>
                  <a:tcPr/>
                </a:tc>
                <a:extLst>
                  <a:ext uri="{0D108BD9-81ED-4DB2-BD59-A6C34878D82A}">
                    <a16:rowId xmlns:a16="http://schemas.microsoft.com/office/drawing/2014/main" val="4216861776"/>
                  </a:ext>
                </a:extLst>
              </a:tr>
              <a:tr h="633450">
                <a:tc>
                  <a:txBody>
                    <a:bodyPr/>
                    <a:lstStyle/>
                    <a:p>
                      <a:r>
                        <a:rPr lang="cs-CZ" dirty="0"/>
                        <a:t>Technologické zastarávání (M)</a:t>
                      </a:r>
                    </a:p>
                  </a:txBody>
                  <a:tcPr/>
                </a:tc>
                <a:tc>
                  <a:txBody>
                    <a:bodyPr/>
                    <a:lstStyle/>
                    <a:p>
                      <a:r>
                        <a:rPr lang="cs-CZ" dirty="0"/>
                        <a:t>Fyzické stáří techniky, poruchovost, dostupnost náhradních dílů, ….</a:t>
                      </a:r>
                    </a:p>
                  </a:txBody>
                  <a:tcPr/>
                </a:tc>
                <a:extLst>
                  <a:ext uri="{0D108BD9-81ED-4DB2-BD59-A6C34878D82A}">
                    <a16:rowId xmlns:a16="http://schemas.microsoft.com/office/drawing/2014/main" val="1145013179"/>
                  </a:ext>
                </a:extLst>
              </a:tr>
              <a:tr h="366999">
                <a:tc>
                  <a:txBody>
                    <a:bodyPr/>
                    <a:lstStyle/>
                    <a:p>
                      <a:r>
                        <a:rPr lang="cs-CZ" dirty="0"/>
                        <a:t>Stárnutí personálu (P)</a:t>
                      </a:r>
                    </a:p>
                  </a:txBody>
                  <a:tcPr/>
                </a:tc>
                <a:tc>
                  <a:txBody>
                    <a:bodyPr/>
                    <a:lstStyle/>
                    <a:p>
                      <a:r>
                        <a:rPr lang="cs-CZ" dirty="0"/>
                        <a:t>Rostoucí průměrný věk personálu, generační propast, hrozící ztráta know-how</a:t>
                      </a:r>
                    </a:p>
                  </a:txBody>
                  <a:tcPr/>
                </a:tc>
                <a:extLst>
                  <a:ext uri="{0D108BD9-81ED-4DB2-BD59-A6C34878D82A}">
                    <a16:rowId xmlns:a16="http://schemas.microsoft.com/office/drawing/2014/main" val="3657678453"/>
                  </a:ext>
                </a:extLst>
              </a:tr>
              <a:tr h="633450">
                <a:tc>
                  <a:txBody>
                    <a:bodyPr/>
                    <a:lstStyle/>
                    <a:p>
                      <a:r>
                        <a:rPr lang="cs-CZ" dirty="0"/>
                        <a:t>Neefektivní akviziční procesy (O)</a:t>
                      </a:r>
                    </a:p>
                  </a:txBody>
                  <a:tcPr/>
                </a:tc>
                <a:tc>
                  <a:txBody>
                    <a:bodyPr/>
                    <a:lstStyle/>
                    <a:p>
                      <a:r>
                        <a:rPr lang="cs-CZ" dirty="0"/>
                        <a:t>Délka akvizičního procesu, korupční prostředí, pořizování nekvalitních výrobků a služeb za vysoké ceny.</a:t>
                      </a:r>
                    </a:p>
                  </a:txBody>
                  <a:tcPr/>
                </a:tc>
                <a:extLst>
                  <a:ext uri="{0D108BD9-81ED-4DB2-BD59-A6C34878D82A}">
                    <a16:rowId xmlns:a16="http://schemas.microsoft.com/office/drawing/2014/main" val="100795566"/>
                  </a:ext>
                </a:extLst>
              </a:tr>
              <a:tr h="6334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Nezdravé vnitřní klima (L)</a:t>
                      </a:r>
                    </a:p>
                    <a:p>
                      <a:endParaRPr lang="cs-CZ" dirty="0"/>
                    </a:p>
                  </a:txBody>
                  <a:tcPr/>
                </a:tc>
                <a:tc>
                  <a:txBody>
                    <a:bodyPr/>
                    <a:lstStyle/>
                    <a:p>
                      <a:r>
                        <a:rPr lang="cs-CZ" dirty="0"/>
                        <a:t>Omezená iniciativa pro inovaci, konzervativní leadership, zpomalení adaptace </a:t>
                      </a:r>
                    </a:p>
                  </a:txBody>
                  <a:tcPr/>
                </a:tc>
                <a:extLst>
                  <a:ext uri="{0D108BD9-81ED-4DB2-BD59-A6C34878D82A}">
                    <a16:rowId xmlns:a16="http://schemas.microsoft.com/office/drawing/2014/main" val="3153280177"/>
                  </a:ext>
                </a:extLst>
              </a:tr>
            </a:tbl>
          </a:graphicData>
        </a:graphic>
      </p:graphicFrame>
    </p:spTree>
    <p:extLst>
      <p:ext uri="{BB962C8B-B14F-4D97-AF65-F5344CB8AC3E}">
        <p14:creationId xmlns:p14="http://schemas.microsoft.com/office/powerpoint/2010/main" val="174692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F7CD84-7C17-4765-8A60-96E71E00E8D4}"/>
              </a:ext>
            </a:extLst>
          </p:cNvPr>
          <p:cNvSpPr>
            <a:spLocks noGrp="1"/>
          </p:cNvSpPr>
          <p:nvPr>
            <p:ph type="title"/>
          </p:nvPr>
        </p:nvSpPr>
        <p:spPr>
          <a:xfrm>
            <a:off x="157537" y="111937"/>
            <a:ext cx="11876925" cy="1188720"/>
          </a:xfrm>
        </p:spPr>
        <p:txBody>
          <a:bodyPr>
            <a:normAutofit fontScale="90000"/>
          </a:bodyPr>
          <a:lstStyle/>
          <a:p>
            <a:r>
              <a:rPr lang="cs-CZ" dirty="0"/>
              <a:t>EXPERTNÍ HODNOCENÍ SILNÝCH A SLABÝCH STRÁNEK</a:t>
            </a:r>
          </a:p>
        </p:txBody>
      </p:sp>
      <p:sp>
        <p:nvSpPr>
          <p:cNvPr id="3" name="Zástupný obsah 2">
            <a:extLst>
              <a:ext uri="{FF2B5EF4-FFF2-40B4-BE49-F238E27FC236}">
                <a16:creationId xmlns:a16="http://schemas.microsoft.com/office/drawing/2014/main" id="{00CE518E-6D47-4F56-9026-697CB5F1C6FE}"/>
              </a:ext>
            </a:extLst>
          </p:cNvPr>
          <p:cNvSpPr>
            <a:spLocks noGrp="1"/>
          </p:cNvSpPr>
          <p:nvPr>
            <p:ph idx="1"/>
          </p:nvPr>
        </p:nvSpPr>
        <p:spPr/>
        <p:txBody>
          <a:bodyPr/>
          <a:lstStyle/>
          <a:p>
            <a:r>
              <a:rPr lang="cs-CZ" sz="1800" b="0" i="0" dirty="0">
                <a:solidFill>
                  <a:srgbClr val="000000"/>
                </a:solidFill>
                <a:effectLst/>
                <a:latin typeface="Arial CE" panose="020B0604020202020204" pitchFamily="34" charset="0"/>
              </a:rPr>
              <a:t>METODA PÁROVÉHO SROVNÁNÍ KE STANOVENÍ DŮLEŽITOSTI (VÝZNAMNOSTI)</a:t>
            </a:r>
            <a:endParaRPr lang="cs-CZ" dirty="0"/>
          </a:p>
        </p:txBody>
      </p:sp>
      <p:graphicFrame>
        <p:nvGraphicFramePr>
          <p:cNvPr id="4" name="Tabulka 4">
            <a:extLst>
              <a:ext uri="{FF2B5EF4-FFF2-40B4-BE49-F238E27FC236}">
                <a16:creationId xmlns:a16="http://schemas.microsoft.com/office/drawing/2014/main" id="{58150ADC-5BB7-43A3-B241-8D404F5D3FBC}"/>
              </a:ext>
            </a:extLst>
          </p:cNvPr>
          <p:cNvGraphicFramePr>
            <a:graphicFrameLocks noGrp="1"/>
          </p:cNvGraphicFramePr>
          <p:nvPr>
            <p:extLst>
              <p:ext uri="{D42A27DB-BD31-4B8C-83A1-F6EECF244321}">
                <p14:modId xmlns:p14="http://schemas.microsoft.com/office/powerpoint/2010/main" val="880565400"/>
              </p:ext>
            </p:extLst>
          </p:nvPr>
        </p:nvGraphicFramePr>
        <p:xfrm>
          <a:off x="1078787" y="2128027"/>
          <a:ext cx="10202238" cy="4525965"/>
        </p:xfrm>
        <a:graphic>
          <a:graphicData uri="http://schemas.openxmlformats.org/drawingml/2006/table">
            <a:tbl>
              <a:tblPr firstRow="1" bandRow="1">
                <a:tableStyleId>{5C22544A-7EE6-4342-B048-85BDC9FD1C3A}</a:tableStyleId>
              </a:tblPr>
              <a:tblGrid>
                <a:gridCol w="2104928">
                  <a:extLst>
                    <a:ext uri="{9D8B030D-6E8A-4147-A177-3AD203B41FA5}">
                      <a16:colId xmlns:a16="http://schemas.microsoft.com/office/drawing/2014/main" val="613359912"/>
                    </a:ext>
                  </a:extLst>
                </a:gridCol>
                <a:gridCol w="1295818">
                  <a:extLst>
                    <a:ext uri="{9D8B030D-6E8A-4147-A177-3AD203B41FA5}">
                      <a16:colId xmlns:a16="http://schemas.microsoft.com/office/drawing/2014/main" val="1490030424"/>
                    </a:ext>
                  </a:extLst>
                </a:gridCol>
                <a:gridCol w="1700373">
                  <a:extLst>
                    <a:ext uri="{9D8B030D-6E8A-4147-A177-3AD203B41FA5}">
                      <a16:colId xmlns:a16="http://schemas.microsoft.com/office/drawing/2014/main" val="3176881215"/>
                    </a:ext>
                  </a:extLst>
                </a:gridCol>
                <a:gridCol w="1700373">
                  <a:extLst>
                    <a:ext uri="{9D8B030D-6E8A-4147-A177-3AD203B41FA5}">
                      <a16:colId xmlns:a16="http://schemas.microsoft.com/office/drawing/2014/main" val="1368682688"/>
                    </a:ext>
                  </a:extLst>
                </a:gridCol>
                <a:gridCol w="1700373">
                  <a:extLst>
                    <a:ext uri="{9D8B030D-6E8A-4147-A177-3AD203B41FA5}">
                      <a16:colId xmlns:a16="http://schemas.microsoft.com/office/drawing/2014/main" val="2046687895"/>
                    </a:ext>
                  </a:extLst>
                </a:gridCol>
                <a:gridCol w="1700373">
                  <a:extLst>
                    <a:ext uri="{9D8B030D-6E8A-4147-A177-3AD203B41FA5}">
                      <a16:colId xmlns:a16="http://schemas.microsoft.com/office/drawing/2014/main" val="4311268"/>
                    </a:ext>
                  </a:extLst>
                </a:gridCol>
              </a:tblGrid>
              <a:tr h="1645805">
                <a:tc>
                  <a:txBody>
                    <a:bodyPr/>
                    <a:lstStyle/>
                    <a:p>
                      <a:r>
                        <a:rPr lang="cs-CZ" dirty="0"/>
                        <a:t>(n-11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Technologické zastarávání</a:t>
                      </a:r>
                    </a:p>
                    <a:p>
                      <a:endParaRPr lang="cs-CZ"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Stárnutí personálu</a:t>
                      </a:r>
                    </a:p>
                    <a:p>
                      <a:endParaRPr lang="cs-CZ"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Neefektivní akviziční procesy</a:t>
                      </a:r>
                    </a:p>
                    <a:p>
                      <a:endParaRPr lang="cs-CZ"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Nezdravé vnitřní klima</a:t>
                      </a:r>
                    </a:p>
                    <a:p>
                      <a:endParaRPr lang="cs-CZ" dirty="0"/>
                    </a:p>
                  </a:txBody>
                  <a:tcPr/>
                </a:tc>
                <a:tc>
                  <a:txBody>
                    <a:bodyPr/>
                    <a:lstStyle/>
                    <a:p>
                      <a:endParaRPr lang="cs-CZ" dirty="0"/>
                    </a:p>
                  </a:txBody>
                  <a:tcPr/>
                </a:tc>
                <a:extLst>
                  <a:ext uri="{0D108BD9-81ED-4DB2-BD59-A6C34878D82A}">
                    <a16:rowId xmlns:a16="http://schemas.microsoft.com/office/drawing/2014/main" val="4216861776"/>
                  </a:ext>
                </a:extLst>
              </a:tr>
              <a:tr h="720040">
                <a:tc>
                  <a:txBody>
                    <a:bodyPr/>
                    <a:lstStyle/>
                    <a:p>
                      <a:r>
                        <a:rPr lang="cs-CZ" dirty="0"/>
                        <a:t>Technologické zastarávání</a:t>
                      </a:r>
                    </a:p>
                  </a:txBody>
                  <a:tcPr/>
                </a:tc>
                <a:tc>
                  <a:txBody>
                    <a:bodyPr/>
                    <a:lstStyle/>
                    <a:p>
                      <a:r>
                        <a:rPr lang="cs-CZ" dirty="0"/>
                        <a:t>X</a:t>
                      </a:r>
                    </a:p>
                  </a:txBody>
                  <a:tcPr/>
                </a:tc>
                <a:tc>
                  <a:txBody>
                    <a:bodyPr/>
                    <a:lstStyle/>
                    <a:p>
                      <a:r>
                        <a:rPr lang="cs-CZ" dirty="0"/>
                        <a:t>0</a:t>
                      </a:r>
                    </a:p>
                  </a:txBody>
                  <a:tcPr/>
                </a:tc>
                <a:tc>
                  <a:txBody>
                    <a:bodyPr/>
                    <a:lstStyle/>
                    <a:p>
                      <a:r>
                        <a:rPr lang="cs-CZ" dirty="0"/>
                        <a:t>1</a:t>
                      </a:r>
                    </a:p>
                  </a:txBody>
                  <a:tcPr/>
                </a:tc>
                <a:tc>
                  <a:txBody>
                    <a:bodyPr/>
                    <a:lstStyle/>
                    <a:p>
                      <a:r>
                        <a:rPr lang="cs-CZ" dirty="0"/>
                        <a:t>1</a:t>
                      </a:r>
                    </a:p>
                  </a:txBody>
                  <a:tcPr/>
                </a:tc>
                <a:tc>
                  <a:txBody>
                    <a:bodyPr/>
                    <a:lstStyle/>
                    <a:p>
                      <a:r>
                        <a:rPr lang="cs-CZ" dirty="0"/>
                        <a:t>0,33</a:t>
                      </a:r>
                    </a:p>
                  </a:txBody>
                  <a:tcPr/>
                </a:tc>
                <a:extLst>
                  <a:ext uri="{0D108BD9-81ED-4DB2-BD59-A6C34878D82A}">
                    <a16:rowId xmlns:a16="http://schemas.microsoft.com/office/drawing/2014/main" val="1145013179"/>
                  </a:ext>
                </a:extLst>
              </a:tr>
              <a:tr h="720040">
                <a:tc>
                  <a:txBody>
                    <a:bodyPr/>
                    <a:lstStyle/>
                    <a:p>
                      <a:r>
                        <a:rPr lang="cs-CZ" dirty="0"/>
                        <a:t>Stárnutí personálu</a:t>
                      </a:r>
                    </a:p>
                  </a:txBody>
                  <a:tcPr/>
                </a:tc>
                <a:tc>
                  <a:txBody>
                    <a:bodyPr/>
                    <a:lstStyle/>
                    <a:p>
                      <a:r>
                        <a:rPr lang="cs-CZ" dirty="0"/>
                        <a:t>X</a:t>
                      </a:r>
                    </a:p>
                  </a:txBody>
                  <a:tcPr/>
                </a:tc>
                <a:tc>
                  <a:txBody>
                    <a:bodyPr/>
                    <a:lstStyle/>
                    <a:p>
                      <a:r>
                        <a:rPr lang="cs-CZ" dirty="0"/>
                        <a:t>X</a:t>
                      </a:r>
                    </a:p>
                  </a:txBody>
                  <a:tcPr/>
                </a:tc>
                <a:tc>
                  <a:txBody>
                    <a:bodyPr/>
                    <a:lstStyle/>
                    <a:p>
                      <a:r>
                        <a:rPr lang="cs-CZ" dirty="0"/>
                        <a:t>1</a:t>
                      </a:r>
                    </a:p>
                  </a:txBody>
                  <a:tcPr/>
                </a:tc>
                <a:tc>
                  <a:txBody>
                    <a:bodyPr/>
                    <a:lstStyle/>
                    <a:p>
                      <a:r>
                        <a:rPr lang="cs-CZ" dirty="0"/>
                        <a:t>1</a:t>
                      </a:r>
                    </a:p>
                  </a:txBody>
                  <a:tcPr/>
                </a:tc>
                <a:tc>
                  <a:txBody>
                    <a:bodyPr/>
                    <a:lstStyle/>
                    <a:p>
                      <a:r>
                        <a:rPr lang="cs-CZ" dirty="0"/>
                        <a:t>0,5</a:t>
                      </a:r>
                    </a:p>
                  </a:txBody>
                  <a:tcPr/>
                </a:tc>
                <a:extLst>
                  <a:ext uri="{0D108BD9-81ED-4DB2-BD59-A6C34878D82A}">
                    <a16:rowId xmlns:a16="http://schemas.microsoft.com/office/drawing/2014/main" val="3657678453"/>
                  </a:ext>
                </a:extLst>
              </a:tr>
              <a:tr h="720040">
                <a:tc>
                  <a:txBody>
                    <a:bodyPr/>
                    <a:lstStyle/>
                    <a:p>
                      <a:r>
                        <a:rPr lang="cs-CZ" dirty="0"/>
                        <a:t>Neefektivní akviziční procesy</a:t>
                      </a:r>
                    </a:p>
                  </a:txBody>
                  <a:tcPr/>
                </a:tc>
                <a:tc>
                  <a:txBody>
                    <a:bodyPr/>
                    <a:lstStyle/>
                    <a:p>
                      <a:r>
                        <a:rPr lang="cs-CZ" dirty="0"/>
                        <a:t>X</a:t>
                      </a:r>
                    </a:p>
                  </a:txBody>
                  <a:tcPr/>
                </a:tc>
                <a:tc>
                  <a:txBody>
                    <a:bodyPr/>
                    <a:lstStyle/>
                    <a:p>
                      <a:r>
                        <a:rPr lang="cs-CZ" dirty="0"/>
                        <a:t>X</a:t>
                      </a:r>
                    </a:p>
                  </a:txBody>
                  <a:tcPr/>
                </a:tc>
                <a:tc>
                  <a:txBody>
                    <a:bodyPr/>
                    <a:lstStyle/>
                    <a:p>
                      <a:r>
                        <a:rPr lang="cs-CZ" dirty="0"/>
                        <a:t>X</a:t>
                      </a:r>
                    </a:p>
                  </a:txBody>
                  <a:tcPr/>
                </a:tc>
                <a:tc>
                  <a:txBody>
                    <a:bodyPr/>
                    <a:lstStyle/>
                    <a:p>
                      <a:r>
                        <a:rPr lang="cs-CZ" dirty="0"/>
                        <a:t>0</a:t>
                      </a:r>
                    </a:p>
                  </a:txBody>
                  <a:tcPr/>
                </a:tc>
                <a:tc>
                  <a:txBody>
                    <a:bodyPr/>
                    <a:lstStyle/>
                    <a:p>
                      <a:r>
                        <a:rPr lang="cs-CZ" dirty="0"/>
                        <a:t>0,0</a:t>
                      </a:r>
                    </a:p>
                  </a:txBody>
                  <a:tcPr/>
                </a:tc>
                <a:extLst>
                  <a:ext uri="{0D108BD9-81ED-4DB2-BD59-A6C34878D82A}">
                    <a16:rowId xmlns:a16="http://schemas.microsoft.com/office/drawing/2014/main" val="100795566"/>
                  </a:ext>
                </a:extLst>
              </a:tr>
              <a:tr h="720040">
                <a:tc>
                  <a:txBody>
                    <a:bodyPr/>
                    <a:lstStyle/>
                    <a:p>
                      <a:r>
                        <a:rPr lang="cs-CZ" dirty="0"/>
                        <a:t>Nezdravé vnitřní klima</a:t>
                      </a:r>
                    </a:p>
                  </a:txBody>
                  <a:tcPr/>
                </a:tc>
                <a:tc>
                  <a:txBody>
                    <a:bodyPr/>
                    <a:lstStyle/>
                    <a:p>
                      <a:r>
                        <a:rPr lang="cs-CZ" dirty="0"/>
                        <a:t>X</a:t>
                      </a:r>
                    </a:p>
                  </a:txBody>
                  <a:tcPr/>
                </a:tc>
                <a:tc>
                  <a:txBody>
                    <a:bodyPr/>
                    <a:lstStyle/>
                    <a:p>
                      <a:r>
                        <a:rPr lang="cs-CZ" dirty="0"/>
                        <a:t>X</a:t>
                      </a:r>
                    </a:p>
                  </a:txBody>
                  <a:tcPr/>
                </a:tc>
                <a:tc>
                  <a:txBody>
                    <a:bodyPr/>
                    <a:lstStyle/>
                    <a:p>
                      <a:r>
                        <a:rPr lang="cs-CZ" dirty="0"/>
                        <a:t>X</a:t>
                      </a:r>
                    </a:p>
                  </a:txBody>
                  <a:tcPr/>
                </a:tc>
                <a:tc>
                  <a:txBody>
                    <a:bodyPr/>
                    <a:lstStyle/>
                    <a:p>
                      <a:r>
                        <a:rPr lang="cs-CZ" dirty="0"/>
                        <a:t>X</a:t>
                      </a:r>
                    </a:p>
                  </a:txBody>
                  <a:tcPr/>
                </a:tc>
                <a:tc>
                  <a:txBody>
                    <a:bodyPr/>
                    <a:lstStyle/>
                    <a:p>
                      <a:r>
                        <a:rPr lang="cs-CZ" dirty="0"/>
                        <a:t>0,17</a:t>
                      </a:r>
                    </a:p>
                  </a:txBody>
                  <a:tcPr/>
                </a:tc>
                <a:extLst>
                  <a:ext uri="{0D108BD9-81ED-4DB2-BD59-A6C34878D82A}">
                    <a16:rowId xmlns:a16="http://schemas.microsoft.com/office/drawing/2014/main" val="3153280177"/>
                  </a:ext>
                </a:extLst>
              </a:tr>
            </a:tbl>
          </a:graphicData>
        </a:graphic>
      </p:graphicFrame>
      <p:sp>
        <p:nvSpPr>
          <p:cNvPr id="5" name="Obdélník 4">
            <a:extLst>
              <a:ext uri="{FF2B5EF4-FFF2-40B4-BE49-F238E27FC236}">
                <a16:creationId xmlns:a16="http://schemas.microsoft.com/office/drawing/2014/main" id="{19A6D99D-88C3-4E15-A315-9851ACCAD8B6}"/>
              </a:ext>
            </a:extLst>
          </p:cNvPr>
          <p:cNvSpPr/>
          <p:nvPr/>
        </p:nvSpPr>
        <p:spPr>
          <a:xfrm rot="10800000" flipH="1" flipV="1">
            <a:off x="8801527" y="2776076"/>
            <a:ext cx="2311686" cy="848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P=p/1/2 x (n x (n-1)</a:t>
            </a:r>
          </a:p>
        </p:txBody>
      </p:sp>
    </p:spTree>
    <p:extLst>
      <p:ext uri="{BB962C8B-B14F-4D97-AF65-F5344CB8AC3E}">
        <p14:creationId xmlns:p14="http://schemas.microsoft.com/office/powerpoint/2010/main" val="25778449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odnadpis 2">
            <a:extLst>
              <a:ext uri="{FF2B5EF4-FFF2-40B4-BE49-F238E27FC236}">
                <a16:creationId xmlns:a16="http://schemas.microsoft.com/office/drawing/2014/main" id="{601F5B43-5587-4BFA-BE31-61D98CE2EEB8}"/>
              </a:ext>
            </a:extLst>
          </p:cNvPr>
          <p:cNvSpPr>
            <a:spLocks noGrp="1"/>
          </p:cNvSpPr>
          <p:nvPr>
            <p:ph type="subTitle" idx="1"/>
          </p:nvPr>
        </p:nvSpPr>
        <p:spPr>
          <a:xfrm>
            <a:off x="1640237" y="2097481"/>
            <a:ext cx="8911525" cy="2238213"/>
          </a:xfrm>
        </p:spPr>
        <p:txBody>
          <a:bodyPr>
            <a:normAutofit/>
          </a:bodyPr>
          <a:lstStyle/>
          <a:p>
            <a:pPr eaLnBrk="1" hangingPunct="1"/>
            <a:r>
              <a:rPr lang="cs-CZ" altLang="cs-CZ" sz="4000" dirty="0"/>
              <a:t>SYNTÉZA HODNOCENÍ VNĚJŠÍHO                A</a:t>
            </a:r>
          </a:p>
          <a:p>
            <a:pPr eaLnBrk="1" hangingPunct="1"/>
            <a:r>
              <a:rPr lang="cs-CZ" altLang="cs-CZ" sz="4000" dirty="0"/>
              <a:t> VNITŘNÍHO  PROSTŘEDÍ</a:t>
            </a:r>
            <a:endParaRPr lang="cs-CZ" altLang="cs-CZ" i="1" dirty="0"/>
          </a:p>
        </p:txBody>
      </p:sp>
    </p:spTree>
    <p:extLst>
      <p:ext uri="{BB962C8B-B14F-4D97-AF65-F5344CB8AC3E}">
        <p14:creationId xmlns:p14="http://schemas.microsoft.com/office/powerpoint/2010/main" val="37194771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p:cNvGraphicFramePr>
            <a:graphicFrameLocks noGrp="1"/>
          </p:cNvGraphicFramePr>
          <p:nvPr>
            <p:extLst>
              <p:ext uri="{D42A27DB-BD31-4B8C-83A1-F6EECF244321}">
                <p14:modId xmlns:p14="http://schemas.microsoft.com/office/powerpoint/2010/main" val="767208392"/>
              </p:ext>
            </p:extLst>
          </p:nvPr>
        </p:nvGraphicFramePr>
        <p:xfrm>
          <a:off x="0" y="1"/>
          <a:ext cx="12192000" cy="6920675"/>
        </p:xfrm>
        <a:graphic>
          <a:graphicData uri="http://schemas.openxmlformats.org/drawingml/2006/table">
            <a:tbl>
              <a:tblPr firstRow="1" firstCol="1" bandRow="1">
                <a:tableStyleId>{5C22544A-7EE6-4342-B048-85BDC9FD1C3A}</a:tableStyleId>
              </a:tblPr>
              <a:tblGrid>
                <a:gridCol w="1940456">
                  <a:extLst>
                    <a:ext uri="{9D8B030D-6E8A-4147-A177-3AD203B41FA5}">
                      <a16:colId xmlns:a16="http://schemas.microsoft.com/office/drawing/2014/main" val="20000"/>
                    </a:ext>
                  </a:extLst>
                </a:gridCol>
                <a:gridCol w="2890505">
                  <a:extLst>
                    <a:ext uri="{9D8B030D-6E8A-4147-A177-3AD203B41FA5}">
                      <a16:colId xmlns:a16="http://schemas.microsoft.com/office/drawing/2014/main" val="20001"/>
                    </a:ext>
                  </a:extLst>
                </a:gridCol>
                <a:gridCol w="3943857">
                  <a:extLst>
                    <a:ext uri="{9D8B030D-6E8A-4147-A177-3AD203B41FA5}">
                      <a16:colId xmlns:a16="http://schemas.microsoft.com/office/drawing/2014/main" val="20002"/>
                    </a:ext>
                  </a:extLst>
                </a:gridCol>
                <a:gridCol w="3417182">
                  <a:extLst>
                    <a:ext uri="{9D8B030D-6E8A-4147-A177-3AD203B41FA5}">
                      <a16:colId xmlns:a16="http://schemas.microsoft.com/office/drawing/2014/main" val="20003"/>
                    </a:ext>
                  </a:extLst>
                </a:gridCol>
              </a:tblGrid>
              <a:tr h="533655">
                <a:tc rowSpan="2" gridSpan="2">
                  <a:txBody>
                    <a:bodyPr/>
                    <a:lstStyle/>
                    <a:p>
                      <a:pPr algn="ctr">
                        <a:spcAft>
                          <a:spcPts val="0"/>
                        </a:spcAft>
                      </a:pPr>
                      <a:r>
                        <a:rPr lang="cs-CZ" sz="1600" dirty="0">
                          <a:effectLst/>
                        </a:rPr>
                        <a:t>SWOT-</a:t>
                      </a:r>
                      <a:br>
                        <a:rPr lang="cs-CZ" sz="1600" dirty="0">
                          <a:effectLst/>
                        </a:rPr>
                      </a:br>
                      <a:r>
                        <a:rPr lang="cs-CZ" sz="1600" dirty="0">
                          <a:effectLst/>
                        </a:rPr>
                        <a:t>analýza</a:t>
                      </a:r>
                      <a:endParaRPr lang="cs-CZ" sz="1600" dirty="0">
                        <a:effectLst/>
                        <a:latin typeface="Times New Roman"/>
                        <a:ea typeface="Times New Roman"/>
                      </a:endParaRPr>
                    </a:p>
                  </a:txBody>
                  <a:tcPr marL="9525" marR="9525" marT="9525" marB="9525" anchor="ctr"/>
                </a:tc>
                <a:tc rowSpan="2" hMerge="1">
                  <a:txBody>
                    <a:bodyPr/>
                    <a:lstStyle/>
                    <a:p>
                      <a:endParaRPr lang="cs-CZ"/>
                    </a:p>
                  </a:txBody>
                  <a:tcPr/>
                </a:tc>
                <a:tc gridSpan="2">
                  <a:txBody>
                    <a:bodyPr/>
                    <a:lstStyle/>
                    <a:p>
                      <a:pPr algn="ctr">
                        <a:spcAft>
                          <a:spcPts val="0"/>
                        </a:spcAft>
                      </a:pPr>
                      <a:r>
                        <a:rPr lang="cs-CZ" sz="1800" dirty="0">
                          <a:effectLst/>
                        </a:rPr>
                        <a:t>Interní analýza</a:t>
                      </a:r>
                      <a:endParaRPr lang="cs-CZ" sz="2800" dirty="0">
                        <a:effectLst/>
                        <a:latin typeface="Times New Roman"/>
                        <a:ea typeface="Times New Roman"/>
                      </a:endParaRPr>
                    </a:p>
                  </a:txBody>
                  <a:tcPr marL="9525" marR="9525" marT="9525" marB="9525" anchor="ctr"/>
                </a:tc>
                <a:tc hMerge="1">
                  <a:txBody>
                    <a:bodyPr/>
                    <a:lstStyle/>
                    <a:p>
                      <a:endParaRPr lang="cs-CZ"/>
                    </a:p>
                  </a:txBody>
                  <a:tcPr/>
                </a:tc>
                <a:extLst>
                  <a:ext uri="{0D108BD9-81ED-4DB2-BD59-A6C34878D82A}">
                    <a16:rowId xmlns:a16="http://schemas.microsoft.com/office/drawing/2014/main" val="10000"/>
                  </a:ext>
                </a:extLst>
              </a:tr>
              <a:tr h="509101">
                <a:tc gridSpan="2" vMerge="1">
                  <a:txBody>
                    <a:bodyPr/>
                    <a:lstStyle/>
                    <a:p>
                      <a:endParaRPr lang="cs-CZ"/>
                    </a:p>
                  </a:txBody>
                  <a:tcPr/>
                </a:tc>
                <a:tc hMerge="1" vMerge="1">
                  <a:txBody>
                    <a:bodyPr/>
                    <a:lstStyle/>
                    <a:p>
                      <a:endParaRPr lang="cs-CZ"/>
                    </a:p>
                  </a:txBody>
                  <a:tcPr/>
                </a:tc>
                <a:tc>
                  <a:txBody>
                    <a:bodyPr/>
                    <a:lstStyle/>
                    <a:p>
                      <a:pPr algn="ctr">
                        <a:spcAft>
                          <a:spcPts val="0"/>
                        </a:spcAft>
                      </a:pPr>
                      <a:r>
                        <a:rPr lang="cs-CZ" sz="1600" dirty="0">
                          <a:effectLst/>
                        </a:rPr>
                        <a:t>S: Silné stránky</a:t>
                      </a:r>
                      <a:endParaRPr lang="cs-CZ" sz="1600" dirty="0">
                        <a:effectLst/>
                        <a:latin typeface="Times New Roman"/>
                        <a:ea typeface="Times New Roman"/>
                      </a:endParaRPr>
                    </a:p>
                  </a:txBody>
                  <a:tcPr marL="9525" marR="9525" marT="9525" marB="9525" anchor="ctr"/>
                </a:tc>
                <a:tc>
                  <a:txBody>
                    <a:bodyPr/>
                    <a:lstStyle/>
                    <a:p>
                      <a:pPr algn="ctr">
                        <a:spcAft>
                          <a:spcPts val="0"/>
                        </a:spcAft>
                      </a:pPr>
                      <a:r>
                        <a:rPr lang="cs-CZ" sz="1600">
                          <a:effectLst/>
                        </a:rPr>
                        <a:t>W: Slabé stránky</a:t>
                      </a:r>
                      <a:endParaRPr lang="cs-CZ" sz="1600">
                        <a:effectLst/>
                        <a:latin typeface="Times New Roman"/>
                        <a:ea typeface="Times New Roman"/>
                      </a:endParaRPr>
                    </a:p>
                  </a:txBody>
                  <a:tcPr marL="9525" marR="9525" marT="9525" marB="9525" anchor="ctr"/>
                </a:tc>
                <a:extLst>
                  <a:ext uri="{0D108BD9-81ED-4DB2-BD59-A6C34878D82A}">
                    <a16:rowId xmlns:a16="http://schemas.microsoft.com/office/drawing/2014/main" val="10001"/>
                  </a:ext>
                </a:extLst>
              </a:tr>
              <a:tr h="3106324">
                <a:tc rowSpan="2">
                  <a:txBody>
                    <a:bodyPr/>
                    <a:lstStyle/>
                    <a:p>
                      <a:pPr algn="ctr">
                        <a:spcAft>
                          <a:spcPts val="0"/>
                        </a:spcAft>
                      </a:pPr>
                      <a:r>
                        <a:rPr lang="cs-CZ" sz="1400" dirty="0">
                          <a:effectLst/>
                        </a:rPr>
                        <a:t>E</a:t>
                      </a:r>
                      <a:br>
                        <a:rPr lang="cs-CZ" sz="1400" dirty="0">
                          <a:effectLst/>
                        </a:rPr>
                      </a:br>
                      <a:r>
                        <a:rPr lang="cs-CZ" sz="1400" dirty="0">
                          <a:effectLst/>
                        </a:rPr>
                        <a:t>x</a:t>
                      </a:r>
                      <a:br>
                        <a:rPr lang="cs-CZ" sz="1400" dirty="0">
                          <a:effectLst/>
                        </a:rPr>
                      </a:br>
                      <a:r>
                        <a:rPr lang="cs-CZ" sz="1400" dirty="0">
                          <a:effectLst/>
                        </a:rPr>
                        <a:t>t</a:t>
                      </a:r>
                      <a:br>
                        <a:rPr lang="cs-CZ" sz="1400" dirty="0">
                          <a:effectLst/>
                        </a:rPr>
                      </a:br>
                      <a:r>
                        <a:rPr lang="cs-CZ" sz="1400" dirty="0">
                          <a:effectLst/>
                        </a:rPr>
                        <a:t>e</a:t>
                      </a:r>
                      <a:br>
                        <a:rPr lang="cs-CZ" sz="1400" dirty="0">
                          <a:effectLst/>
                        </a:rPr>
                      </a:br>
                      <a:r>
                        <a:rPr lang="cs-CZ" sz="1400" dirty="0">
                          <a:effectLst/>
                        </a:rPr>
                        <a:t>r</a:t>
                      </a:r>
                      <a:br>
                        <a:rPr lang="cs-CZ" sz="1400" dirty="0">
                          <a:effectLst/>
                        </a:rPr>
                      </a:br>
                      <a:r>
                        <a:rPr lang="cs-CZ" sz="1400" dirty="0">
                          <a:effectLst/>
                        </a:rPr>
                        <a:t>n</a:t>
                      </a:r>
                      <a:br>
                        <a:rPr lang="cs-CZ" sz="1400" dirty="0">
                          <a:effectLst/>
                        </a:rPr>
                      </a:br>
                      <a:r>
                        <a:rPr lang="cs-CZ" sz="1400" dirty="0">
                          <a:effectLst/>
                        </a:rPr>
                        <a:t>í</a:t>
                      </a:r>
                      <a:br>
                        <a:rPr lang="cs-CZ" sz="1400" dirty="0">
                          <a:effectLst/>
                        </a:rPr>
                      </a:br>
                      <a:br>
                        <a:rPr lang="cs-CZ" sz="1400" dirty="0">
                          <a:effectLst/>
                        </a:rPr>
                      </a:br>
                      <a:r>
                        <a:rPr lang="cs-CZ" sz="1400" dirty="0">
                          <a:effectLst/>
                        </a:rPr>
                        <a:t>a</a:t>
                      </a:r>
                      <a:br>
                        <a:rPr lang="cs-CZ" sz="1400" dirty="0">
                          <a:effectLst/>
                        </a:rPr>
                      </a:br>
                      <a:r>
                        <a:rPr lang="cs-CZ" sz="1400" dirty="0">
                          <a:effectLst/>
                        </a:rPr>
                        <a:t>n</a:t>
                      </a:r>
                      <a:br>
                        <a:rPr lang="cs-CZ" sz="1400" dirty="0">
                          <a:effectLst/>
                        </a:rPr>
                      </a:br>
                      <a:r>
                        <a:rPr lang="cs-CZ" sz="1400" dirty="0">
                          <a:effectLst/>
                        </a:rPr>
                        <a:t>a</a:t>
                      </a:r>
                      <a:br>
                        <a:rPr lang="cs-CZ" sz="1400" dirty="0">
                          <a:effectLst/>
                        </a:rPr>
                      </a:br>
                      <a:r>
                        <a:rPr lang="cs-CZ" sz="1400" dirty="0">
                          <a:effectLst/>
                        </a:rPr>
                        <a:t>l</a:t>
                      </a:r>
                      <a:br>
                        <a:rPr lang="cs-CZ" sz="1400" dirty="0">
                          <a:effectLst/>
                        </a:rPr>
                      </a:br>
                      <a:r>
                        <a:rPr lang="cs-CZ" sz="1400" dirty="0">
                          <a:effectLst/>
                        </a:rPr>
                        <a:t>ý</a:t>
                      </a:r>
                      <a:br>
                        <a:rPr lang="cs-CZ" sz="1400" dirty="0">
                          <a:effectLst/>
                        </a:rPr>
                      </a:br>
                      <a:r>
                        <a:rPr lang="cs-CZ" sz="1400" dirty="0">
                          <a:effectLst/>
                        </a:rPr>
                        <a:t>z</a:t>
                      </a:r>
                      <a:br>
                        <a:rPr lang="cs-CZ" sz="1400" dirty="0">
                          <a:effectLst/>
                        </a:rPr>
                      </a:br>
                      <a:r>
                        <a:rPr lang="cs-CZ" sz="1100" dirty="0">
                          <a:effectLst/>
                        </a:rPr>
                        <a:t>a</a:t>
                      </a:r>
                      <a:endParaRPr lang="cs-CZ" sz="1600" dirty="0">
                        <a:effectLst/>
                        <a:latin typeface="Times New Roman"/>
                        <a:ea typeface="Times New Roman"/>
                      </a:endParaRPr>
                    </a:p>
                  </a:txBody>
                  <a:tcPr marL="9525" marR="9525" marT="9525" marB="9525" anchor="ctr"/>
                </a:tc>
                <a:tc>
                  <a:txBody>
                    <a:bodyPr/>
                    <a:lstStyle/>
                    <a:p>
                      <a:pPr algn="ctr">
                        <a:spcAft>
                          <a:spcPts val="0"/>
                        </a:spcAft>
                      </a:pPr>
                      <a:r>
                        <a:rPr lang="cs-CZ" sz="1600">
                          <a:effectLst/>
                        </a:rPr>
                        <a:t>O: Příležitosti</a:t>
                      </a:r>
                      <a:endParaRPr lang="cs-CZ" sz="1600">
                        <a:effectLst/>
                        <a:latin typeface="Times New Roman"/>
                        <a:ea typeface="Times New Roman"/>
                      </a:endParaRPr>
                    </a:p>
                  </a:txBody>
                  <a:tcPr marL="9525" marR="9525" marT="9525" marB="9525" anchor="ctr"/>
                </a:tc>
                <a:tc>
                  <a:txBody>
                    <a:bodyPr/>
                    <a:lstStyle/>
                    <a:p>
                      <a:pPr>
                        <a:spcAft>
                          <a:spcPts val="0"/>
                        </a:spcAft>
                      </a:pPr>
                      <a:r>
                        <a:rPr lang="cs-CZ" sz="2000" b="1" dirty="0">
                          <a:effectLst/>
                        </a:rPr>
                        <a:t>S-O-Strategie: VYUŽITÍ</a:t>
                      </a:r>
                      <a:br>
                        <a:rPr lang="cs-CZ" sz="2000" b="1" dirty="0">
                          <a:effectLst/>
                        </a:rPr>
                      </a:br>
                      <a:r>
                        <a:rPr lang="cs-CZ" sz="1600" dirty="0">
                          <a:effectLst/>
                        </a:rPr>
                        <a:t>Vývoj nových metod, které jsou vhodné pro rozvoj silných stránek společnosti (projektu). V</a:t>
                      </a:r>
                      <a:r>
                        <a:rPr lang="cs-CZ" sz="1800" kern="1200" dirty="0">
                          <a:solidFill>
                            <a:schemeClr val="dk1"/>
                          </a:solidFill>
                          <a:effectLst/>
                          <a:latin typeface="+mn-lt"/>
                          <a:ea typeface="+mn-ea"/>
                          <a:cs typeface="+mn-cs"/>
                        </a:rPr>
                        <a:t>yužití silných stránek organizace ke zhodnocení příležitostí. Kvadrant vymezuje žádoucí stav, ke kterému organizace směřuje. Strategie jsou základem pro definování vize a navazujících cílů. </a:t>
                      </a:r>
                      <a:endParaRPr lang="cs-CZ" sz="1600" dirty="0">
                        <a:effectLst/>
                        <a:latin typeface="Times New Roman"/>
                        <a:ea typeface="Times New Roman"/>
                      </a:endParaRPr>
                    </a:p>
                  </a:txBody>
                  <a:tcPr marL="9525" marR="9525" marT="9525" marB="9525" anchor="ctr"/>
                </a:tc>
                <a:tc>
                  <a:txBody>
                    <a:bodyPr/>
                    <a:lstStyle/>
                    <a:p>
                      <a:pPr>
                        <a:spcAft>
                          <a:spcPts val="0"/>
                        </a:spcAft>
                      </a:pPr>
                      <a:r>
                        <a:rPr lang="cs-CZ" sz="2000" b="1" kern="1200" dirty="0">
                          <a:solidFill>
                            <a:schemeClr val="dk1"/>
                          </a:solidFill>
                          <a:effectLst/>
                          <a:latin typeface="+mn-lt"/>
                          <a:ea typeface="+mn-ea"/>
                          <a:cs typeface="+mn-cs"/>
                        </a:rPr>
                        <a:t>W-O-Strategie: HLEDÁNÍ</a:t>
                      </a:r>
                      <a:br>
                        <a:rPr lang="cs-CZ" sz="1800" kern="1200" dirty="0">
                          <a:solidFill>
                            <a:schemeClr val="dk1"/>
                          </a:solidFill>
                          <a:effectLst/>
                          <a:latin typeface="+mn-lt"/>
                          <a:ea typeface="+mn-ea"/>
                          <a:cs typeface="+mn-cs"/>
                        </a:rPr>
                      </a:br>
                      <a:r>
                        <a:rPr lang="cs-CZ" sz="1800" kern="1200" dirty="0">
                          <a:solidFill>
                            <a:schemeClr val="dk1"/>
                          </a:solidFill>
                          <a:effectLst/>
                          <a:latin typeface="+mn-lt"/>
                          <a:ea typeface="+mn-ea"/>
                          <a:cs typeface="+mn-cs"/>
                        </a:rPr>
                        <a:t>Odstranění slabin pro vznik a využití příležitostí. Pro realizaci těchto strategií bývá příznačné, že vyžadují získávání dalších zdrojů pro využití příležitostí.  </a:t>
                      </a:r>
                    </a:p>
                    <a:p>
                      <a:pPr>
                        <a:spcAft>
                          <a:spcPts val="0"/>
                        </a:spcAft>
                      </a:pPr>
                      <a:endParaRPr lang="cs-CZ" sz="1600" dirty="0">
                        <a:effectLst/>
                        <a:latin typeface="Times New Roman"/>
                        <a:ea typeface="Times New Roman"/>
                      </a:endParaRPr>
                    </a:p>
                  </a:txBody>
                  <a:tcPr marL="9525" marR="9525" marT="9525" marB="9525" anchor="ctr"/>
                </a:tc>
                <a:extLst>
                  <a:ext uri="{0D108BD9-81ED-4DB2-BD59-A6C34878D82A}">
                    <a16:rowId xmlns:a16="http://schemas.microsoft.com/office/drawing/2014/main" val="10002"/>
                  </a:ext>
                </a:extLst>
              </a:tr>
              <a:tr h="2771595">
                <a:tc vMerge="1">
                  <a:txBody>
                    <a:bodyPr/>
                    <a:lstStyle/>
                    <a:p>
                      <a:endParaRPr lang="cs-CZ"/>
                    </a:p>
                  </a:txBody>
                  <a:tcPr/>
                </a:tc>
                <a:tc>
                  <a:txBody>
                    <a:bodyPr/>
                    <a:lstStyle/>
                    <a:p>
                      <a:pPr algn="ctr">
                        <a:spcAft>
                          <a:spcPts val="0"/>
                        </a:spcAft>
                      </a:pPr>
                      <a:r>
                        <a:rPr lang="cs-CZ" sz="1600" dirty="0">
                          <a:effectLst/>
                        </a:rPr>
                        <a:t>T: Hrozby</a:t>
                      </a:r>
                      <a:endParaRPr lang="cs-CZ" sz="1600" dirty="0">
                        <a:effectLst/>
                        <a:latin typeface="Times New Roman"/>
                        <a:ea typeface="Times New Roman"/>
                      </a:endParaRPr>
                    </a:p>
                  </a:txBody>
                  <a:tcPr marL="9525" marR="9525" marT="9525" marB="9525"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2000" b="1" dirty="0">
                          <a:effectLst/>
                        </a:rPr>
                        <a:t>S-T-Strategie: KONFRONTACE</a:t>
                      </a:r>
                      <a:br>
                        <a:rPr lang="cs-CZ" sz="1600" dirty="0">
                          <a:effectLst/>
                        </a:rPr>
                      </a:br>
                      <a:r>
                        <a:rPr lang="cs-CZ" sz="1800" kern="1200" dirty="0">
                          <a:solidFill>
                            <a:schemeClr val="dk1"/>
                          </a:solidFill>
                          <a:effectLst/>
                          <a:latin typeface="+mn-lt"/>
                          <a:ea typeface="+mn-ea"/>
                          <a:cs typeface="+mn-cs"/>
                        </a:rPr>
                        <a:t>Použití silných stránek pro zamezení hrozeb. Organizace je dostatečně silná na přímou konfrontaci s ohrožením - prakticky se jedná o vymáhání dodržování principů udržitelného rozvoje  </a:t>
                      </a:r>
                    </a:p>
                    <a:p>
                      <a:pPr>
                        <a:spcAft>
                          <a:spcPts val="0"/>
                        </a:spcAft>
                      </a:pPr>
                      <a:endParaRPr lang="cs-CZ" sz="1600" dirty="0">
                        <a:effectLst/>
                        <a:latin typeface="Times New Roman"/>
                        <a:ea typeface="Times New Roman"/>
                      </a:endParaRPr>
                    </a:p>
                  </a:txBody>
                  <a:tcPr marL="9525" marR="9525" marT="9525" marB="9525" anchor="ctr"/>
                </a:tc>
                <a:tc>
                  <a:txBody>
                    <a:bodyPr/>
                    <a:lstStyle/>
                    <a:p>
                      <a:pPr algn="just">
                        <a:spcAft>
                          <a:spcPts val="0"/>
                        </a:spcAft>
                      </a:pPr>
                      <a:r>
                        <a:rPr lang="cs-CZ" sz="2000" b="1" dirty="0">
                          <a:effectLst/>
                        </a:rPr>
                        <a:t>W-T-Strategie: VYHÝBÁNÍ</a:t>
                      </a:r>
                      <a:br>
                        <a:rPr lang="cs-CZ" sz="1600" dirty="0">
                          <a:effectLst/>
                        </a:rPr>
                      </a:br>
                      <a:r>
                        <a:rPr lang="cs-CZ" sz="1800" kern="1200" dirty="0">
                          <a:solidFill>
                            <a:schemeClr val="dk1"/>
                          </a:solidFill>
                          <a:effectLst/>
                          <a:latin typeface="+mn-lt"/>
                          <a:ea typeface="+mn-ea"/>
                          <a:cs typeface="+mn-cs"/>
                        </a:rPr>
                        <a:t>Vývoj strategií, díky nimž je možné omezit hrozby, ohrožující naše slabé stránky - obranná strategie. Jde o "boj o přežití„ a zachování základních funkcí organizace pro naplnění poslání. </a:t>
                      </a:r>
                      <a:r>
                        <a:rPr lang="cs-CZ" sz="1800" b="1" kern="1200" dirty="0">
                          <a:solidFill>
                            <a:schemeClr val="dk1"/>
                          </a:solidFill>
                          <a:effectLst/>
                          <a:latin typeface="+mn-lt"/>
                          <a:ea typeface="+mn-ea"/>
                          <a:cs typeface="+mn-cs"/>
                        </a:rPr>
                        <a:t> </a:t>
                      </a:r>
                      <a:endParaRPr lang="cs-CZ" sz="1800" kern="1200" dirty="0">
                        <a:solidFill>
                          <a:schemeClr val="dk1"/>
                        </a:solidFill>
                        <a:effectLst/>
                        <a:latin typeface="+mn-lt"/>
                        <a:ea typeface="+mn-ea"/>
                        <a:cs typeface="+mn-cs"/>
                      </a:endParaRPr>
                    </a:p>
                    <a:p>
                      <a:pPr>
                        <a:spcAft>
                          <a:spcPts val="0"/>
                        </a:spcAft>
                      </a:pPr>
                      <a:endParaRPr lang="cs-CZ" sz="1600" dirty="0">
                        <a:effectLst/>
                        <a:latin typeface="Times New Roman"/>
                        <a:ea typeface="Times New Roman"/>
                      </a:endParaRPr>
                    </a:p>
                  </a:txBody>
                  <a:tcPr marL="9525" marR="9525" marT="9525" marB="9525"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351814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932F57-1C55-45FD-ADC0-074D06E9F17D}"/>
              </a:ext>
            </a:extLst>
          </p:cNvPr>
          <p:cNvSpPr>
            <a:spLocks noGrp="1"/>
          </p:cNvSpPr>
          <p:nvPr>
            <p:ph type="ctrTitle"/>
          </p:nvPr>
        </p:nvSpPr>
        <p:spPr>
          <a:xfrm>
            <a:off x="131851" y="82194"/>
            <a:ext cx="11928297" cy="1645920"/>
          </a:xfrm>
        </p:spPr>
        <p:txBody>
          <a:bodyPr/>
          <a:lstStyle/>
          <a:p>
            <a:r>
              <a:rPr lang="cs-CZ" dirty="0"/>
              <a:t>ZÁVĚR</a:t>
            </a:r>
          </a:p>
        </p:txBody>
      </p:sp>
      <p:sp>
        <p:nvSpPr>
          <p:cNvPr id="3" name="TextovéPole 2">
            <a:extLst>
              <a:ext uri="{FF2B5EF4-FFF2-40B4-BE49-F238E27FC236}">
                <a16:creationId xmlns:a16="http://schemas.microsoft.com/office/drawing/2014/main" id="{1B5DBFE5-9FB6-4791-A071-9ABD7AA10BBE}"/>
              </a:ext>
            </a:extLst>
          </p:cNvPr>
          <p:cNvSpPr txBox="1"/>
          <p:nvPr/>
        </p:nvSpPr>
        <p:spPr>
          <a:xfrm>
            <a:off x="318499" y="2270588"/>
            <a:ext cx="11741649" cy="390523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cs-CZ" sz="2400" dirty="0">
                <a:solidFill>
                  <a:schemeClr val="bg1"/>
                </a:solidFill>
              </a:rPr>
              <a:t>Strategická analýza je úvodním krokem tvorby strategie</a:t>
            </a:r>
          </a:p>
          <a:p>
            <a:pPr marL="285750" indent="-285750">
              <a:lnSpc>
                <a:spcPct val="150000"/>
              </a:lnSpc>
              <a:buFont typeface="Arial" panose="020B0604020202020204" pitchFamily="34" charset="0"/>
              <a:buChar char="•"/>
            </a:pPr>
            <a:r>
              <a:rPr lang="cs-CZ" sz="2400" dirty="0">
                <a:solidFill>
                  <a:schemeClr val="bg1"/>
                </a:solidFill>
              </a:rPr>
              <a:t>Analýza SWOT: vhodný nástroj strukturované analýzy prostředí a volby strategie </a:t>
            </a:r>
          </a:p>
          <a:p>
            <a:pPr marL="285750" indent="-285750">
              <a:lnSpc>
                <a:spcPct val="150000"/>
              </a:lnSpc>
              <a:buFont typeface="Arial" panose="020B0604020202020204" pitchFamily="34" charset="0"/>
              <a:buChar char="•"/>
            </a:pPr>
            <a:r>
              <a:rPr lang="cs-CZ" sz="2400" dirty="0">
                <a:solidFill>
                  <a:schemeClr val="bg1"/>
                </a:solidFill>
              </a:rPr>
              <a:t>Vnější prostředí: hodnotit dle metody PESTLE</a:t>
            </a:r>
          </a:p>
          <a:p>
            <a:pPr marL="285750" indent="-285750">
              <a:lnSpc>
                <a:spcPct val="150000"/>
              </a:lnSpc>
              <a:buFont typeface="Arial" panose="020B0604020202020204" pitchFamily="34" charset="0"/>
              <a:buChar char="•"/>
            </a:pPr>
            <a:r>
              <a:rPr lang="cs-CZ" sz="2400" dirty="0">
                <a:solidFill>
                  <a:schemeClr val="bg1"/>
                </a:solidFill>
              </a:rPr>
              <a:t>Expertní hodnocení příležitostí a hrozeb (dopady x pravděpodobnost výskytu)</a:t>
            </a:r>
          </a:p>
          <a:p>
            <a:pPr marL="285750" indent="-285750">
              <a:lnSpc>
                <a:spcPct val="150000"/>
              </a:lnSpc>
              <a:buFont typeface="Arial" panose="020B0604020202020204" pitchFamily="34" charset="0"/>
              <a:buChar char="•"/>
            </a:pPr>
            <a:r>
              <a:rPr lang="cs-CZ" sz="2400" dirty="0">
                <a:solidFill>
                  <a:schemeClr val="bg1"/>
                </a:solidFill>
              </a:rPr>
              <a:t>Vnitřní prostředí: 7S, schopnosti, funkční oblasti</a:t>
            </a:r>
          </a:p>
          <a:p>
            <a:pPr marL="285750" indent="-285750">
              <a:lnSpc>
                <a:spcPct val="150000"/>
              </a:lnSpc>
              <a:buFont typeface="Arial" panose="020B0604020202020204" pitchFamily="34" charset="0"/>
              <a:buChar char="•"/>
            </a:pPr>
            <a:r>
              <a:rPr lang="cs-CZ" sz="2400" dirty="0">
                <a:solidFill>
                  <a:schemeClr val="bg1"/>
                </a:solidFill>
              </a:rPr>
              <a:t>Expertní hodnocení významnosti silných a slabých stránek (párové srovnávání)</a:t>
            </a:r>
          </a:p>
          <a:p>
            <a:pPr marL="285750" indent="-285750">
              <a:lnSpc>
                <a:spcPct val="150000"/>
              </a:lnSpc>
              <a:buFont typeface="Arial" panose="020B0604020202020204" pitchFamily="34" charset="0"/>
              <a:buChar char="•"/>
            </a:pPr>
            <a:r>
              <a:rPr lang="cs-CZ" sz="2400" dirty="0">
                <a:solidFill>
                  <a:schemeClr val="bg1"/>
                </a:solidFill>
              </a:rPr>
              <a:t>Syntéza: čtyři sektory pro volbu strategie (hledání, využívání, vyhýbání, konfrontace). </a:t>
            </a:r>
          </a:p>
        </p:txBody>
      </p:sp>
    </p:spTree>
    <p:extLst>
      <p:ext uri="{BB962C8B-B14F-4D97-AF65-F5344CB8AC3E}">
        <p14:creationId xmlns:p14="http://schemas.microsoft.com/office/powerpoint/2010/main" val="481381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040524" y="126124"/>
            <a:ext cx="10100442" cy="6731876"/>
          </a:xfrm>
        </p:spPr>
        <p:txBody>
          <a:bodyPr vert="horz" lIns="91440" tIns="45720" rIns="91440" bIns="45720" rtlCol="0" anchor="t">
            <a:normAutofit fontScale="47500" lnSpcReduction="20000"/>
          </a:bodyPr>
          <a:lstStyle/>
          <a:p>
            <a:pPr marL="0" indent="0" algn="ctr">
              <a:lnSpc>
                <a:spcPct val="170000"/>
              </a:lnSpc>
              <a:buNone/>
            </a:pPr>
            <a:r>
              <a:rPr lang="cs-CZ" sz="4300" b="1" dirty="0"/>
              <a:t>ÚKOL  DO CVIČENÍ</a:t>
            </a:r>
          </a:p>
          <a:p>
            <a:pPr algn="just">
              <a:lnSpc>
                <a:spcPct val="170000"/>
              </a:lnSpc>
            </a:pPr>
            <a:r>
              <a:rPr lang="cs-CZ" sz="4300" b="1" dirty="0"/>
              <a:t>VYPRACOVAT :</a:t>
            </a:r>
          </a:p>
          <a:p>
            <a:pPr marL="742950" indent="-742950" algn="just">
              <a:lnSpc>
                <a:spcPct val="170000"/>
              </a:lnSpc>
              <a:buFont typeface="+mj-lt"/>
              <a:buAutoNum type="arabicPeriod"/>
            </a:pPr>
            <a:r>
              <a:rPr lang="cs-CZ" sz="4300" b="1" dirty="0"/>
              <a:t>Úvod (10%):</a:t>
            </a:r>
            <a:r>
              <a:rPr lang="cs-CZ" sz="4300" dirty="0"/>
              <a:t> základné informace o strategii a kontext jejího vzniku, účel, cílové publikum, příbuzné dokumenty (průnik, hierarchie)</a:t>
            </a:r>
          </a:p>
          <a:p>
            <a:pPr marL="742950" indent="-742950" algn="just">
              <a:lnSpc>
                <a:spcPct val="170000"/>
              </a:lnSpc>
              <a:buFont typeface="+mj-lt"/>
              <a:buAutoNum type="arabicPeriod"/>
            </a:pPr>
            <a:r>
              <a:rPr lang="cs-CZ" sz="4300" b="1" dirty="0"/>
              <a:t>Analytická část (20%</a:t>
            </a:r>
            <a:r>
              <a:rPr lang="cs-CZ" sz="4300" dirty="0"/>
              <a:t>): národní zájem vdané oblasti, vymezení problému, analýza prostředí (analýza SWOT), dopady pokud problém neřešíme – nulová varianta</a:t>
            </a:r>
          </a:p>
          <a:p>
            <a:pPr marL="0" indent="0" algn="just">
              <a:lnSpc>
                <a:spcPct val="170000"/>
              </a:lnSpc>
              <a:buNone/>
            </a:pPr>
            <a:r>
              <a:rPr lang="cs-CZ" sz="4300" b="1" u="sng" dirty="0"/>
              <a:t>ANALÝZA SWOT BUDE PŘEDMĚTEM CVIČENÍ 15.10.</a:t>
            </a:r>
          </a:p>
          <a:p>
            <a:pPr marL="0" indent="0" algn="just">
              <a:lnSpc>
                <a:spcPct val="170000"/>
              </a:lnSpc>
              <a:buNone/>
            </a:pPr>
            <a:r>
              <a:rPr lang="cs-CZ" sz="4300" b="1" u="sng" dirty="0"/>
              <a:t> - vložte matici SWOT do </a:t>
            </a:r>
            <a:r>
              <a:rPr lang="cs-CZ" sz="4300" b="1" u="sng" dirty="0" err="1"/>
              <a:t>odevzdávárny</a:t>
            </a:r>
            <a:r>
              <a:rPr lang="cs-CZ" sz="4300" b="1" u="sng" dirty="0"/>
              <a:t> 15.10.  </a:t>
            </a:r>
            <a:r>
              <a:rPr lang="cs-CZ" sz="4300" b="1" u="sng"/>
              <a:t>do 12,00, </a:t>
            </a:r>
            <a:r>
              <a:rPr lang="cs-CZ" sz="4300" b="1" u="sng" dirty="0"/>
              <a:t>na cvičení budou vypracované analýzy prodiskutovány a poskytnuta zpětná vazba </a:t>
            </a:r>
          </a:p>
          <a:p>
            <a:pPr algn="just">
              <a:lnSpc>
                <a:spcPct val="170000"/>
              </a:lnSpc>
            </a:pPr>
            <a:endParaRPr lang="cs-CZ" dirty="0"/>
          </a:p>
        </p:txBody>
      </p:sp>
      <p:sp>
        <p:nvSpPr>
          <p:cNvPr id="4" name="Obdélník 3"/>
          <p:cNvSpPr/>
          <p:nvPr/>
        </p:nvSpPr>
        <p:spPr>
          <a:xfrm>
            <a:off x="126123" y="1355834"/>
            <a:ext cx="693684" cy="455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t>P</a:t>
            </a:r>
          </a:p>
          <a:p>
            <a:pPr algn="ctr"/>
            <a:endParaRPr lang="cs-CZ" b="1" dirty="0"/>
          </a:p>
          <a:p>
            <a:pPr algn="ctr"/>
            <a:r>
              <a:rPr lang="cs-CZ" b="1" dirty="0"/>
              <a:t>R</a:t>
            </a:r>
          </a:p>
          <a:p>
            <a:pPr algn="ctr"/>
            <a:endParaRPr lang="cs-CZ" b="1" dirty="0"/>
          </a:p>
          <a:p>
            <a:pPr algn="ctr"/>
            <a:r>
              <a:rPr lang="cs-CZ" b="1" dirty="0"/>
              <a:t>O</a:t>
            </a:r>
          </a:p>
          <a:p>
            <a:pPr algn="ctr"/>
            <a:endParaRPr lang="cs-CZ" b="1" dirty="0"/>
          </a:p>
          <a:p>
            <a:pPr algn="ctr"/>
            <a:r>
              <a:rPr lang="cs-CZ" b="1" dirty="0"/>
              <a:t>C</a:t>
            </a:r>
          </a:p>
          <a:p>
            <a:pPr algn="ctr"/>
            <a:endParaRPr lang="cs-CZ" b="1" dirty="0"/>
          </a:p>
          <a:p>
            <a:pPr algn="ctr"/>
            <a:r>
              <a:rPr lang="cs-CZ" b="1" dirty="0"/>
              <a:t>E</a:t>
            </a:r>
          </a:p>
          <a:p>
            <a:pPr algn="ctr"/>
            <a:endParaRPr lang="cs-CZ" b="1" dirty="0"/>
          </a:p>
          <a:p>
            <a:pPr algn="ctr"/>
            <a:r>
              <a:rPr lang="cs-CZ" b="1" dirty="0"/>
              <a:t>S</a:t>
            </a:r>
          </a:p>
        </p:txBody>
      </p:sp>
      <p:sp>
        <p:nvSpPr>
          <p:cNvPr id="6" name="Obdélník 5"/>
          <p:cNvSpPr/>
          <p:nvPr/>
        </p:nvSpPr>
        <p:spPr>
          <a:xfrm>
            <a:off x="11361683" y="1355834"/>
            <a:ext cx="693684" cy="455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t>P</a:t>
            </a:r>
          </a:p>
          <a:p>
            <a:pPr algn="ctr"/>
            <a:endParaRPr lang="cs-CZ" b="1" dirty="0"/>
          </a:p>
          <a:p>
            <a:pPr algn="ctr"/>
            <a:r>
              <a:rPr lang="cs-CZ" b="1" dirty="0"/>
              <a:t>R</a:t>
            </a:r>
          </a:p>
          <a:p>
            <a:pPr algn="ctr"/>
            <a:endParaRPr lang="cs-CZ" b="1" dirty="0"/>
          </a:p>
          <a:p>
            <a:pPr algn="ctr"/>
            <a:r>
              <a:rPr lang="cs-CZ" b="1" dirty="0"/>
              <a:t>O</a:t>
            </a:r>
          </a:p>
          <a:p>
            <a:pPr algn="ctr"/>
            <a:endParaRPr lang="cs-CZ" b="1" dirty="0"/>
          </a:p>
          <a:p>
            <a:pPr algn="ctr"/>
            <a:r>
              <a:rPr lang="cs-CZ" b="1" dirty="0"/>
              <a:t>J</a:t>
            </a:r>
          </a:p>
          <a:p>
            <a:pPr algn="ctr"/>
            <a:endParaRPr lang="cs-CZ" b="1" dirty="0"/>
          </a:p>
          <a:p>
            <a:pPr algn="ctr"/>
            <a:r>
              <a:rPr lang="cs-CZ" b="1" dirty="0"/>
              <a:t>E</a:t>
            </a:r>
          </a:p>
          <a:p>
            <a:pPr algn="ctr"/>
            <a:endParaRPr lang="cs-CZ" b="1" dirty="0"/>
          </a:p>
          <a:p>
            <a:pPr algn="ctr"/>
            <a:r>
              <a:rPr lang="cs-CZ" b="1" dirty="0"/>
              <a:t>K</a:t>
            </a:r>
          </a:p>
          <a:p>
            <a:pPr algn="ctr"/>
            <a:endParaRPr lang="cs-CZ" b="1" dirty="0"/>
          </a:p>
          <a:p>
            <a:pPr algn="ctr"/>
            <a:r>
              <a:rPr lang="cs-CZ" dirty="0"/>
              <a:t>T</a:t>
            </a:r>
          </a:p>
        </p:txBody>
      </p:sp>
    </p:spTree>
    <p:extLst>
      <p:ext uri="{BB962C8B-B14F-4D97-AF65-F5344CB8AC3E}">
        <p14:creationId xmlns:p14="http://schemas.microsoft.com/office/powerpoint/2010/main" val="2802185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odnadpis 2">
            <a:extLst>
              <a:ext uri="{FF2B5EF4-FFF2-40B4-BE49-F238E27FC236}">
                <a16:creationId xmlns:a16="http://schemas.microsoft.com/office/drawing/2014/main" id="{601F5B43-5587-4BFA-BE31-61D98CE2EEB8}"/>
              </a:ext>
            </a:extLst>
          </p:cNvPr>
          <p:cNvSpPr>
            <a:spLocks noGrp="1"/>
          </p:cNvSpPr>
          <p:nvPr>
            <p:ph type="subTitle" idx="1"/>
          </p:nvPr>
        </p:nvSpPr>
        <p:spPr>
          <a:xfrm>
            <a:off x="1526583" y="2919414"/>
            <a:ext cx="8911525" cy="1476375"/>
          </a:xfrm>
        </p:spPr>
        <p:txBody>
          <a:bodyPr>
            <a:normAutofit/>
          </a:bodyPr>
          <a:lstStyle/>
          <a:p>
            <a:pPr eaLnBrk="1" hangingPunct="1"/>
            <a:r>
              <a:rPr lang="cs-CZ" altLang="cs-CZ" sz="4000" dirty="0"/>
              <a:t>ÚVOD</a:t>
            </a:r>
            <a:endParaRPr lang="cs-CZ" altLang="cs-CZ" i="1" dirty="0"/>
          </a:p>
        </p:txBody>
      </p:sp>
    </p:spTree>
    <p:extLst>
      <p:ext uri="{BB962C8B-B14F-4D97-AF65-F5344CB8AC3E}">
        <p14:creationId xmlns:p14="http://schemas.microsoft.com/office/powerpoint/2010/main" val="2743819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58465661-012E-40DC-A47F-EE20F2C0280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761" y="38529"/>
            <a:ext cx="11753636" cy="6472718"/>
          </a:xfrm>
          <a:prstGeom prst="rect">
            <a:avLst/>
          </a:prstGeom>
          <a:noFill/>
        </p:spPr>
      </p:pic>
      <p:sp>
        <p:nvSpPr>
          <p:cNvPr id="2" name="TextovéPole 1">
            <a:extLst>
              <a:ext uri="{FF2B5EF4-FFF2-40B4-BE49-F238E27FC236}">
                <a16:creationId xmlns:a16="http://schemas.microsoft.com/office/drawing/2014/main" id="{40186A57-8BDD-476B-AF29-AAE580424CB3}"/>
              </a:ext>
            </a:extLst>
          </p:cNvPr>
          <p:cNvSpPr txBox="1"/>
          <p:nvPr/>
        </p:nvSpPr>
        <p:spPr>
          <a:xfrm>
            <a:off x="4561725" y="5774077"/>
            <a:ext cx="6791603" cy="461665"/>
          </a:xfrm>
          <a:prstGeom prst="rect">
            <a:avLst/>
          </a:prstGeom>
          <a:noFill/>
        </p:spPr>
        <p:txBody>
          <a:bodyPr wrap="none" rtlCol="0">
            <a:spAutoFit/>
          </a:bodyPr>
          <a:lstStyle/>
          <a:p>
            <a:r>
              <a:rPr lang="cs-CZ" sz="2400" dirty="0"/>
              <a:t>OBECNÝ PROCESNÍ MODEL TVORBY STRATEGIE</a:t>
            </a:r>
          </a:p>
        </p:txBody>
      </p:sp>
      <p:pic>
        <p:nvPicPr>
          <p:cNvPr id="6" name="Obrázek 5">
            <a:extLst>
              <a:ext uri="{FF2B5EF4-FFF2-40B4-BE49-F238E27FC236}">
                <a16:creationId xmlns:a16="http://schemas.microsoft.com/office/drawing/2014/main" id="{3996CDB0-3868-4A9E-906B-BF9AE90FDE9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761" y="-51371"/>
            <a:ext cx="11753636" cy="6472718"/>
          </a:xfrm>
          <a:prstGeom prst="rect">
            <a:avLst/>
          </a:prstGeom>
          <a:noFill/>
        </p:spPr>
      </p:pic>
      <p:sp>
        <p:nvSpPr>
          <p:cNvPr id="8" name="Ovál 7">
            <a:extLst>
              <a:ext uri="{FF2B5EF4-FFF2-40B4-BE49-F238E27FC236}">
                <a16:creationId xmlns:a16="http://schemas.microsoft.com/office/drawing/2014/main" id="{EBAE76C3-F805-4CD9-A743-4B67AE2E9C7E}"/>
              </a:ext>
            </a:extLst>
          </p:cNvPr>
          <p:cNvSpPr/>
          <p:nvPr/>
        </p:nvSpPr>
        <p:spPr>
          <a:xfrm>
            <a:off x="212242" y="16696"/>
            <a:ext cx="2087457" cy="225774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Ovál 2">
            <a:extLst>
              <a:ext uri="{FF2B5EF4-FFF2-40B4-BE49-F238E27FC236}">
                <a16:creationId xmlns:a16="http://schemas.microsoft.com/office/drawing/2014/main" id="{A118BBCE-EB73-4BEF-A204-CBD932AF0020}"/>
              </a:ext>
            </a:extLst>
          </p:cNvPr>
          <p:cNvSpPr/>
          <p:nvPr/>
        </p:nvSpPr>
        <p:spPr>
          <a:xfrm>
            <a:off x="131761" y="4510354"/>
            <a:ext cx="2087457" cy="225774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a:extLst>
              <a:ext uri="{FF2B5EF4-FFF2-40B4-BE49-F238E27FC236}">
                <a16:creationId xmlns:a16="http://schemas.microsoft.com/office/drawing/2014/main" id="{1E69BC01-7371-42EA-97B6-9A2BAE99E9D0}"/>
              </a:ext>
            </a:extLst>
          </p:cNvPr>
          <p:cNvSpPr/>
          <p:nvPr/>
        </p:nvSpPr>
        <p:spPr>
          <a:xfrm>
            <a:off x="5126805" y="4798673"/>
            <a:ext cx="5393932" cy="688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ln w="0"/>
                <a:solidFill>
                  <a:schemeClr val="tx1"/>
                </a:solidFill>
                <a:effectLst>
                  <a:outerShdw blurRad="38100" dist="19050" dir="2700000" algn="tl" rotWithShape="0">
                    <a:schemeClr val="dk1">
                      <a:alpha val="40000"/>
                    </a:schemeClr>
                  </a:outerShdw>
                </a:effectLst>
              </a:rPr>
              <a:t>KDE SE NACHÁZÍME?</a:t>
            </a:r>
          </a:p>
        </p:txBody>
      </p:sp>
    </p:spTree>
    <p:extLst>
      <p:ext uri="{BB962C8B-B14F-4D97-AF65-F5344CB8AC3E}">
        <p14:creationId xmlns:p14="http://schemas.microsoft.com/office/powerpoint/2010/main" val="1779109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333107DB-7F17-473F-BA0B-66F31346BB67}"/>
              </a:ext>
            </a:extLst>
          </p:cNvPr>
          <p:cNvPicPr>
            <a:picLocks noChangeAspect="1"/>
          </p:cNvPicPr>
          <p:nvPr/>
        </p:nvPicPr>
        <p:blipFill>
          <a:blip r:embed="rId2"/>
          <a:stretch>
            <a:fillRect/>
          </a:stretch>
        </p:blipFill>
        <p:spPr>
          <a:xfrm>
            <a:off x="-1" y="-51371"/>
            <a:ext cx="8697149" cy="3821987"/>
          </a:xfrm>
          <a:prstGeom prst="rect">
            <a:avLst/>
          </a:prstGeom>
        </p:spPr>
      </p:pic>
      <p:pic>
        <p:nvPicPr>
          <p:cNvPr id="9" name="Obrázek 1">
            <a:extLst>
              <a:ext uri="{FF2B5EF4-FFF2-40B4-BE49-F238E27FC236}">
                <a16:creationId xmlns:a16="http://schemas.microsoft.com/office/drawing/2014/main" id="{83649297-20B3-4F12-9E9C-A4A4A839E3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551" y="3022452"/>
            <a:ext cx="8236449" cy="377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ál 10">
            <a:extLst>
              <a:ext uri="{FF2B5EF4-FFF2-40B4-BE49-F238E27FC236}">
                <a16:creationId xmlns:a16="http://schemas.microsoft.com/office/drawing/2014/main" id="{0D164BF2-27A5-48FB-96FC-AF620475573E}"/>
              </a:ext>
            </a:extLst>
          </p:cNvPr>
          <p:cNvSpPr/>
          <p:nvPr/>
        </p:nvSpPr>
        <p:spPr>
          <a:xfrm>
            <a:off x="3935003" y="4789965"/>
            <a:ext cx="2087457" cy="123069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vál 12">
            <a:extLst>
              <a:ext uri="{FF2B5EF4-FFF2-40B4-BE49-F238E27FC236}">
                <a16:creationId xmlns:a16="http://schemas.microsoft.com/office/drawing/2014/main" id="{45258D52-0B01-4A67-9E2F-D90C2A691393}"/>
              </a:ext>
            </a:extLst>
          </p:cNvPr>
          <p:cNvSpPr/>
          <p:nvPr/>
        </p:nvSpPr>
        <p:spPr>
          <a:xfrm>
            <a:off x="4070188" y="1006867"/>
            <a:ext cx="2087457" cy="10685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bdélník 14">
            <a:extLst>
              <a:ext uri="{FF2B5EF4-FFF2-40B4-BE49-F238E27FC236}">
                <a16:creationId xmlns:a16="http://schemas.microsoft.com/office/drawing/2014/main" id="{E5F9AFCF-0AAC-4FE2-B119-2D9DE1DAB5ED}"/>
              </a:ext>
            </a:extLst>
          </p:cNvPr>
          <p:cNvSpPr/>
          <p:nvPr/>
        </p:nvSpPr>
        <p:spPr>
          <a:xfrm>
            <a:off x="195210" y="5061125"/>
            <a:ext cx="3575406" cy="688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ln w="0"/>
                <a:solidFill>
                  <a:schemeClr val="tx1"/>
                </a:solidFill>
                <a:effectLst>
                  <a:outerShdw blurRad="38100" dist="19050" dir="2700000" algn="tl" rotWithShape="0">
                    <a:schemeClr val="dk1">
                      <a:alpha val="40000"/>
                    </a:schemeClr>
                  </a:outerShdw>
                </a:effectLst>
              </a:rPr>
              <a:t>KDE SE NACHÁZÍME?</a:t>
            </a:r>
          </a:p>
        </p:txBody>
      </p:sp>
      <p:sp>
        <p:nvSpPr>
          <p:cNvPr id="17" name="Obdélník 16">
            <a:extLst>
              <a:ext uri="{FF2B5EF4-FFF2-40B4-BE49-F238E27FC236}">
                <a16:creationId xmlns:a16="http://schemas.microsoft.com/office/drawing/2014/main" id="{83766ED7-BDAE-4BD0-90C6-370FDE9A8C6B}"/>
              </a:ext>
            </a:extLst>
          </p:cNvPr>
          <p:cNvSpPr/>
          <p:nvPr/>
        </p:nvSpPr>
        <p:spPr>
          <a:xfrm>
            <a:off x="8804952" y="1196939"/>
            <a:ext cx="3246635" cy="688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ln w="0"/>
                <a:solidFill>
                  <a:schemeClr val="tx1"/>
                </a:solidFill>
                <a:effectLst>
                  <a:outerShdw blurRad="38100" dist="19050" dir="2700000" algn="tl" rotWithShape="0">
                    <a:schemeClr val="dk1">
                      <a:alpha val="40000"/>
                    </a:schemeClr>
                  </a:outerShdw>
                </a:effectLst>
              </a:rPr>
              <a:t>KDE SE NACHÁZÍME?</a:t>
            </a:r>
          </a:p>
        </p:txBody>
      </p:sp>
    </p:spTree>
    <p:extLst>
      <p:ext uri="{BB962C8B-B14F-4D97-AF65-F5344CB8AC3E}">
        <p14:creationId xmlns:p14="http://schemas.microsoft.com/office/powerpoint/2010/main" val="909017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a:extLst>
              <a:ext uri="{FF2B5EF4-FFF2-40B4-BE49-F238E27FC236}">
                <a16:creationId xmlns:a16="http://schemas.microsoft.com/office/drawing/2014/main" id="{38B4F4D0-A799-44B4-8080-BA72ED4B7821}"/>
              </a:ext>
            </a:extLst>
          </p:cNvPr>
          <p:cNvSpPr>
            <a:spLocks noGrp="1"/>
          </p:cNvSpPr>
          <p:nvPr>
            <p:ph type="title"/>
          </p:nvPr>
        </p:nvSpPr>
        <p:spPr/>
        <p:txBody>
          <a:bodyPr/>
          <a:lstStyle/>
          <a:p>
            <a:endParaRPr lang="cs-CZ" altLang="cs-CZ"/>
          </a:p>
        </p:txBody>
      </p:sp>
      <p:sp>
        <p:nvSpPr>
          <p:cNvPr id="22531" name="Zástupný symbol pro obsah 2">
            <a:extLst>
              <a:ext uri="{FF2B5EF4-FFF2-40B4-BE49-F238E27FC236}">
                <a16:creationId xmlns:a16="http://schemas.microsoft.com/office/drawing/2014/main" id="{CCBE92DE-5DF6-4E3D-8A08-7C693DF20274}"/>
              </a:ext>
            </a:extLst>
          </p:cNvPr>
          <p:cNvSpPr>
            <a:spLocks noGrp="1"/>
          </p:cNvSpPr>
          <p:nvPr>
            <p:ph idx="1"/>
          </p:nvPr>
        </p:nvSpPr>
        <p:spPr/>
        <p:txBody>
          <a:bodyPr/>
          <a:lstStyle/>
          <a:p>
            <a:endParaRPr lang="cs-CZ" altLang="cs-CZ"/>
          </a:p>
        </p:txBody>
      </p:sp>
      <p:sp>
        <p:nvSpPr>
          <p:cNvPr id="22532" name="Zástupný symbol pro číslo snímku 3">
            <a:extLst>
              <a:ext uri="{FF2B5EF4-FFF2-40B4-BE49-F238E27FC236}">
                <a16:creationId xmlns:a16="http://schemas.microsoft.com/office/drawing/2014/main" id="{9E5EA3F1-5E7B-414F-AE45-00EB9C896249}"/>
              </a:ext>
            </a:extLst>
          </p:cNvPr>
          <p:cNvSpPr>
            <a:spLocks noGrp="1"/>
          </p:cNvSpPr>
          <p:nvPr>
            <p:ph type="sldNum" sz="quarter" idx="12"/>
          </p:nvPr>
        </p:nvSpPr>
        <p:spPr bwMode="auto">
          <a:xfrm>
            <a:off x="1617663" y="6356351"/>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fld id="{C8B02E6D-D412-44BD-B645-BF7574AACAC3}" type="slidenum">
              <a:rPr lang="cs-CZ" altLang="cs-CZ" sz="1100">
                <a:solidFill>
                  <a:schemeClr val="bg1"/>
                </a:solidFill>
              </a:rPr>
              <a:pPr algn="ctr">
                <a:lnSpc>
                  <a:spcPct val="100000"/>
                </a:lnSpc>
                <a:spcBef>
                  <a:spcPct val="0"/>
                </a:spcBef>
                <a:buFontTx/>
                <a:buNone/>
              </a:pPr>
              <a:t>8</a:t>
            </a:fld>
            <a:endParaRPr lang="cs-CZ" altLang="cs-CZ" sz="1100">
              <a:solidFill>
                <a:schemeClr val="bg1"/>
              </a:solidFill>
            </a:endParaRPr>
          </a:p>
        </p:txBody>
      </p:sp>
      <p:pic>
        <p:nvPicPr>
          <p:cNvPr id="22533" name="Obrázek 4">
            <a:extLst>
              <a:ext uri="{FF2B5EF4-FFF2-40B4-BE49-F238E27FC236}">
                <a16:creationId xmlns:a16="http://schemas.microsoft.com/office/drawing/2014/main" id="{9F0E505D-F310-456A-8ADC-77E2C20C77A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645"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p:cNvSpPr txBox="1"/>
          <p:nvPr/>
        </p:nvSpPr>
        <p:spPr>
          <a:xfrm>
            <a:off x="3438940" y="6130820"/>
            <a:ext cx="5368842" cy="646331"/>
          </a:xfrm>
          <a:prstGeom prst="rect">
            <a:avLst/>
          </a:prstGeom>
          <a:noFill/>
        </p:spPr>
        <p:txBody>
          <a:bodyPr wrap="none" rtlCol="0">
            <a:spAutoFit/>
          </a:bodyPr>
          <a:lstStyle/>
          <a:p>
            <a:pPr algn="ctr"/>
            <a:r>
              <a:rPr lang="cs-CZ" dirty="0"/>
              <a:t>Přístupy k tvorbě bezpečnostních a obranných strategií </a:t>
            </a:r>
          </a:p>
          <a:p>
            <a:pPr algn="ctr"/>
            <a:r>
              <a:rPr lang="cs-CZ" dirty="0"/>
              <a:t>s.130 - 146</a:t>
            </a:r>
          </a:p>
        </p:txBody>
      </p:sp>
      <p:sp>
        <p:nvSpPr>
          <p:cNvPr id="7" name="TextovéPole 6"/>
          <p:cNvSpPr txBox="1"/>
          <p:nvPr/>
        </p:nvSpPr>
        <p:spPr>
          <a:xfrm>
            <a:off x="4128034" y="179314"/>
            <a:ext cx="3732239" cy="369332"/>
          </a:xfrm>
          <a:prstGeom prst="rect">
            <a:avLst/>
          </a:prstGeom>
          <a:noFill/>
        </p:spPr>
        <p:txBody>
          <a:bodyPr wrap="none" rtlCol="0">
            <a:spAutoFit/>
          </a:bodyPr>
          <a:lstStyle/>
          <a:p>
            <a:pPr algn="ctr"/>
            <a:r>
              <a:rPr lang="cs-CZ" dirty="0"/>
              <a:t>MODEL STRATEGICKÉ ADAPTACE</a:t>
            </a:r>
          </a:p>
        </p:txBody>
      </p:sp>
      <p:sp>
        <p:nvSpPr>
          <p:cNvPr id="4" name="Ovál 3">
            <a:extLst>
              <a:ext uri="{FF2B5EF4-FFF2-40B4-BE49-F238E27FC236}">
                <a16:creationId xmlns:a16="http://schemas.microsoft.com/office/drawing/2014/main" id="{13DBD53F-B2B0-4F25-A906-378D8441A4FB}"/>
              </a:ext>
            </a:extLst>
          </p:cNvPr>
          <p:cNvSpPr/>
          <p:nvPr/>
        </p:nvSpPr>
        <p:spPr>
          <a:xfrm>
            <a:off x="0" y="327016"/>
            <a:ext cx="3883631" cy="310198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a:extLst>
              <a:ext uri="{FF2B5EF4-FFF2-40B4-BE49-F238E27FC236}">
                <a16:creationId xmlns:a16="http://schemas.microsoft.com/office/drawing/2014/main" id="{AC80BE82-0DDE-49E9-9D83-9EA3AE879B52}"/>
              </a:ext>
            </a:extLst>
          </p:cNvPr>
          <p:cNvSpPr/>
          <p:nvPr/>
        </p:nvSpPr>
        <p:spPr>
          <a:xfrm>
            <a:off x="3883631" y="689093"/>
            <a:ext cx="4424740" cy="688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ln w="0"/>
                <a:solidFill>
                  <a:schemeClr val="tx1"/>
                </a:solidFill>
                <a:effectLst>
                  <a:outerShdw blurRad="38100" dist="19050" dir="2700000" algn="tl" rotWithShape="0">
                    <a:schemeClr val="dk1">
                      <a:alpha val="40000"/>
                    </a:schemeClr>
                  </a:outerShdw>
                </a:effectLst>
              </a:rPr>
              <a:t>KDE SE NACHÁZÍME?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0" y="-21504"/>
            <a:ext cx="12192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 name="Obrázek 5" descr="DAVIS_PREKLAD.png"/>
          <p:cNvPicPr/>
          <p:nvPr/>
        </p:nvPicPr>
        <p:blipFill>
          <a:blip r:embed="rId3" cstate="print">
            <a:extLst>
              <a:ext uri="{28A0092B-C50C-407E-A947-70E740481C1C}">
                <a14:useLocalDpi xmlns:a14="http://schemas.microsoft.com/office/drawing/2010/main" val="0"/>
              </a:ext>
            </a:extLst>
          </a:blip>
          <a:stretch>
            <a:fillRect/>
          </a:stretch>
        </p:blipFill>
        <p:spPr>
          <a:xfrm>
            <a:off x="523982" y="157400"/>
            <a:ext cx="11311847" cy="6356351"/>
          </a:xfrm>
          <a:prstGeom prst="rect">
            <a:avLst/>
          </a:prstGeom>
        </p:spPr>
      </p:pic>
      <p:sp>
        <p:nvSpPr>
          <p:cNvPr id="4" name="Ovál 3"/>
          <p:cNvSpPr/>
          <p:nvPr/>
        </p:nvSpPr>
        <p:spPr>
          <a:xfrm>
            <a:off x="3575408" y="112058"/>
            <a:ext cx="1849348" cy="1038646"/>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Ovál 1">
            <a:extLst>
              <a:ext uri="{FF2B5EF4-FFF2-40B4-BE49-F238E27FC236}">
                <a16:creationId xmlns:a16="http://schemas.microsoft.com/office/drawing/2014/main" id="{4E52D97A-A151-4884-B4E7-7543B1F0D84A}"/>
              </a:ext>
            </a:extLst>
          </p:cNvPr>
          <p:cNvSpPr/>
          <p:nvPr/>
        </p:nvSpPr>
        <p:spPr>
          <a:xfrm>
            <a:off x="80480" y="48702"/>
            <a:ext cx="2106203" cy="1038646"/>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Obdélník 2">
            <a:extLst>
              <a:ext uri="{FF2B5EF4-FFF2-40B4-BE49-F238E27FC236}">
                <a16:creationId xmlns:a16="http://schemas.microsoft.com/office/drawing/2014/main" id="{10FB20E8-E4C2-4956-B3A9-1E3D0649BA5A}"/>
              </a:ext>
            </a:extLst>
          </p:cNvPr>
          <p:cNvSpPr/>
          <p:nvPr/>
        </p:nvSpPr>
        <p:spPr>
          <a:xfrm>
            <a:off x="80479" y="2136069"/>
            <a:ext cx="6618271" cy="1038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solidFill>
                  <a:schemeClr val="tx1"/>
                </a:solidFill>
              </a:rPr>
              <a:t>CAPABILITY BASED PLANNING MODEL (Paul DAVIS,  RAND </a:t>
            </a:r>
            <a:r>
              <a:rPr lang="cs-CZ" sz="2400" b="1" dirty="0" err="1">
                <a:solidFill>
                  <a:schemeClr val="tx1"/>
                </a:solidFill>
              </a:rPr>
              <a:t>Corporation</a:t>
            </a:r>
            <a:r>
              <a:rPr lang="cs-CZ" sz="2400" b="1" dirty="0">
                <a:solidFill>
                  <a:schemeClr val="tx1"/>
                </a:solidFill>
              </a:rPr>
              <a:t>)</a:t>
            </a:r>
          </a:p>
        </p:txBody>
      </p:sp>
    </p:spTree>
    <p:extLst>
      <p:ext uri="{BB962C8B-B14F-4D97-AF65-F5344CB8AC3E}">
        <p14:creationId xmlns:p14="http://schemas.microsoft.com/office/powerpoint/2010/main" val="27403799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MPSLIDETAG" val="c:\data\pictures\CHODS\Chart Large Med Sml Scale.jpg"/>
</p:tagLst>
</file>

<file path=ppt/theme/theme1.xml><?xml version="1.0" encoding="utf-8"?>
<a:theme xmlns:a="http://schemas.openxmlformats.org/drawingml/2006/main" name="Balík">
  <a:themeElements>
    <a:clrScheme name="Balík">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Balík">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lík">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iv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0-CBVSS_CJ.pptx" id="{87420809-3538-4C58-8000-B08AC51CC1CF}" vid="{721228F8-D133-4B6B-94DA-0A225F1F8DA6}"/>
    </a:ext>
  </a:extLst>
</a:theme>
</file>

<file path=ppt/theme/theme4.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4B3D592B7052304EA4827B1A8C70F3B8" ma:contentTypeVersion="2" ma:contentTypeDescription="Vytvoří nový dokument" ma:contentTypeScope="" ma:versionID="4fa650524ef3276fb4965182e494c68b">
  <xsd:schema xmlns:xsd="http://www.w3.org/2001/XMLSchema" xmlns:xs="http://www.w3.org/2001/XMLSchema" xmlns:p="http://schemas.microsoft.com/office/2006/metadata/properties" xmlns:ns2="0a4dcd8e-c73b-4632-a1c3-b98d8741b3ae" targetNamespace="http://schemas.microsoft.com/office/2006/metadata/properties" ma:root="true" ma:fieldsID="c0358186d22f70877f1bdfd40645567d" ns2:_="">
    <xsd:import namespace="0a4dcd8e-c73b-4632-a1c3-b98d8741b3a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dcd8e-c73b-4632-a1c3-b98d8741b3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12D93F-9981-49A6-816F-AB27424D5324}">
  <ds:schemaRefs>
    <ds:schemaRef ds:uri="http://purl.org/dc/elements/1.1/"/>
    <ds:schemaRef ds:uri="http://schemas.microsoft.com/office/infopath/2007/PartnerControls"/>
    <ds:schemaRef ds:uri="http://schemas.microsoft.com/office/2006/documentManagement/types"/>
    <ds:schemaRef ds:uri="http://purl.org/dc/terms/"/>
    <ds:schemaRef ds:uri="http://www.w3.org/XML/1998/namespace"/>
    <ds:schemaRef ds:uri="http://purl.org/dc/dcmitype/"/>
    <ds:schemaRef ds:uri="http://schemas.microsoft.com/office/2006/metadata/properties"/>
    <ds:schemaRef ds:uri="http://schemas.openxmlformats.org/package/2006/metadata/core-properties"/>
    <ds:schemaRef ds:uri="0a4dcd8e-c73b-4632-a1c3-b98d8741b3ae"/>
  </ds:schemaRefs>
</ds:datastoreItem>
</file>

<file path=customXml/itemProps2.xml><?xml version="1.0" encoding="utf-8"?>
<ds:datastoreItem xmlns:ds="http://schemas.openxmlformats.org/officeDocument/2006/customXml" ds:itemID="{7B008615-6C1A-485E-8184-8F092D00A60F}">
  <ds:schemaRefs>
    <ds:schemaRef ds:uri="http://schemas.microsoft.com/sharepoint/v3/contenttype/forms"/>
  </ds:schemaRefs>
</ds:datastoreItem>
</file>

<file path=customXml/itemProps3.xml><?xml version="1.0" encoding="utf-8"?>
<ds:datastoreItem xmlns:ds="http://schemas.openxmlformats.org/officeDocument/2006/customXml" ds:itemID="{A595CDF8-8154-4BB4-BC9A-C9A7C944B4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dcd8e-c73b-4632-a1c3-b98d8741b3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TM10001115[[fn=Balík]]</Template>
  <TotalTime>4</TotalTime>
  <Words>3306</Words>
  <Application>Microsoft Office PowerPoint</Application>
  <PresentationFormat>Širokoúhlá obrazovka</PresentationFormat>
  <Paragraphs>590</Paragraphs>
  <Slides>48</Slides>
  <Notes>12</Notes>
  <HiddenSlides>0</HiddenSlides>
  <MMClips>0</MMClips>
  <ScaleCrop>false</ScaleCrop>
  <HeadingPairs>
    <vt:vector size="8" baseType="variant">
      <vt:variant>
        <vt:lpstr>Použitá písma</vt:lpstr>
      </vt:variant>
      <vt:variant>
        <vt:i4>11</vt:i4>
      </vt:variant>
      <vt:variant>
        <vt:lpstr>Motiv</vt:lpstr>
      </vt:variant>
      <vt:variant>
        <vt:i4>3</vt:i4>
      </vt:variant>
      <vt:variant>
        <vt:lpstr>Vložené servery OLE</vt:lpstr>
      </vt:variant>
      <vt:variant>
        <vt:i4>1</vt:i4>
      </vt:variant>
      <vt:variant>
        <vt:lpstr>Nadpisy snímků</vt:lpstr>
      </vt:variant>
      <vt:variant>
        <vt:i4>48</vt:i4>
      </vt:variant>
    </vt:vector>
  </HeadingPairs>
  <TitlesOfParts>
    <vt:vector size="63" baseType="lpstr">
      <vt:lpstr>Arial</vt:lpstr>
      <vt:lpstr>Arial CE</vt:lpstr>
      <vt:lpstr>Arial Unicode MS</vt:lpstr>
      <vt:lpstr>Calibri</vt:lpstr>
      <vt:lpstr>Consolas</vt:lpstr>
      <vt:lpstr>Franklin Gothic Medium</vt:lpstr>
      <vt:lpstr>Gill Sans MT</vt:lpstr>
      <vt:lpstr>Symbol</vt:lpstr>
      <vt:lpstr>Times</vt:lpstr>
      <vt:lpstr>Times New Roman</vt:lpstr>
      <vt:lpstr>Wingdings</vt:lpstr>
      <vt:lpstr>Balík</vt:lpstr>
      <vt:lpstr>Motiv systému Office</vt:lpstr>
      <vt:lpstr>Motiv Office</vt:lpstr>
      <vt:lpstr>Snímek</vt:lpstr>
      <vt:lpstr>TVORBA STRATEGIE</vt:lpstr>
      <vt:lpstr>CÍL</vt:lpstr>
      <vt:lpstr>UČEBNÍ OTÁZKY</vt:lpstr>
      <vt:lpstr>OBSAH</vt:lpstr>
      <vt:lpstr>Prezentace aplikace PowerPoint</vt:lpstr>
      <vt:lpstr>Prezentace aplikace PowerPoint</vt:lpstr>
      <vt:lpstr>Prezentace aplikace PowerPoint</vt:lpstr>
      <vt:lpstr>Prezentace aplikace PowerPoint</vt:lpstr>
      <vt:lpstr>Prezentace aplikace PowerPoint</vt:lpstr>
      <vt:lpstr>Operační plánování </vt:lpstr>
      <vt:lpstr>STRATEGICKÁ ANAlÝZA: ÚČEL</vt:lpstr>
      <vt:lpstr>NEJISTOTA – DŮSLEDKY</vt:lpstr>
      <vt:lpstr>Prezentace aplikace PowerPoint</vt:lpstr>
      <vt:lpstr>Prezentace aplikace PowerPoint</vt:lpstr>
      <vt:lpstr>STRATEGICKÁ ANAlÝZA ODPOVÍDÁ NA TYTO ZÁKLADNÍ OTÁZKY</vt:lpstr>
      <vt:lpstr>STRATEGICKÁ ANAlÝZA : ZDROJE INFORMACÍ</vt:lpstr>
      <vt:lpstr>NÁSTROJE STRATEGICKÉ ANALÝZY</vt:lpstr>
      <vt:lpstr>PROBLÉM: ODLIŠENÍ VNĚJŠÍHO A VNITŘNÍHO PROSTŘEDÍ</vt:lpstr>
      <vt:lpstr>Prezentace aplikace PowerPoint</vt:lpstr>
      <vt:lpstr>Prezentace aplikace PowerPoint</vt:lpstr>
      <vt:lpstr>VNĚJŠÍ PROSTŘEDÍ</vt:lpstr>
      <vt:lpstr>ANALÝZA VNĚJŠÍHO PROSTŘEDÍ</vt:lpstr>
      <vt:lpstr>Prezentace aplikace PowerPoint</vt:lpstr>
      <vt:lpstr>Prezentace aplikace PowerPoint</vt:lpstr>
      <vt:lpstr>PESTLE</vt:lpstr>
      <vt:lpstr>PESTLE-M</vt:lpstr>
      <vt:lpstr> HODNOCENÍ OPERAČNÍHO PROSTŘEDÍ: PMESII-PT</vt:lpstr>
      <vt:lpstr>Prezentace aplikace PowerPoint</vt:lpstr>
      <vt:lpstr>Prezentace aplikace PowerPoint</vt:lpstr>
      <vt:lpstr>POLICY IMPLICATIONS DOPADY NA SCHOPNOSTI OZBROJENÝCH SIL</vt:lpstr>
      <vt:lpstr>BEZPEČNOSTNÍ PROSTŘEDÍ VUCA</vt:lpstr>
      <vt:lpstr>Prezentace aplikace PowerPoint</vt:lpstr>
      <vt:lpstr>EXPERTNÍ HODNOCENÍ HROZEB</vt:lpstr>
      <vt:lpstr>EXPERTNÍ HODNOCENÍ PŘÍLEŽITOSTÍ</vt:lpstr>
      <vt:lpstr>EXPERTNÍ HODNOCENÍ PRAVDĚPODOBNOSTI VÝSKYTU                        HROZBY (PŘÍLEŽITOSTI)</vt:lpstr>
      <vt:lpstr>VÝSLEDNÉ HODNOCENÍ</vt:lpstr>
      <vt:lpstr>Prezentace aplikace PowerPoint</vt:lpstr>
      <vt:lpstr>VNITŘNÍ PROSTŘEDÍ</vt:lpstr>
      <vt:lpstr>Prezentace aplikace PowerPoint</vt:lpstr>
      <vt:lpstr>Prezentace aplikace PowerPoint</vt:lpstr>
      <vt:lpstr>Prezentace aplikace PowerPoint</vt:lpstr>
      <vt:lpstr>Prezentace aplikace PowerPoint</vt:lpstr>
      <vt:lpstr>EXPERTNÍ HODNOCENÍ SILNÝCH A SLABÝCH STRÁNEK</vt:lpstr>
      <vt:lpstr>EXPERTNÍ HODNOCENÍ SILNÝCH A SLABÝCH STRÁNEK</vt:lpstr>
      <vt:lpstr>Prezentace aplikace PowerPoint</vt:lpstr>
      <vt:lpstr>Prezentace aplikace PowerPoint</vt:lpstr>
      <vt:lpstr>ZÁVĚR</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TVORBA STRATEGIE</dc:title>
  <dc:creator>josef prochazka</dc:creator>
  <cp:lastModifiedBy>Procházka Josef</cp:lastModifiedBy>
  <cp:revision>150</cp:revision>
  <dcterms:created xsi:type="dcterms:W3CDTF">2020-09-17T04:53:08Z</dcterms:created>
  <dcterms:modified xsi:type="dcterms:W3CDTF">2024-10-08T10:59:14Z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0x0101004B3D592B7052304EA4827B1A8C70F3B8</vt:lpwstr>
  </property>
</Properties>
</file>