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7" r:id="rId2"/>
  </p:sldMasterIdLst>
  <p:notesMasterIdLst>
    <p:notesMasterId r:id="rId20"/>
  </p:notesMasterIdLst>
  <p:sldIdLst>
    <p:sldId id="305" r:id="rId3"/>
    <p:sldId id="309" r:id="rId4"/>
    <p:sldId id="745" r:id="rId5"/>
    <p:sldId id="746" r:id="rId6"/>
    <p:sldId id="749" r:id="rId7"/>
    <p:sldId id="751" r:id="rId8"/>
    <p:sldId id="452" r:id="rId9"/>
    <p:sldId id="467" r:id="rId10"/>
    <p:sldId id="469" r:id="rId11"/>
    <p:sldId id="471" r:id="rId12"/>
    <p:sldId id="472" r:id="rId13"/>
    <p:sldId id="409" r:id="rId14"/>
    <p:sldId id="408" r:id="rId15"/>
    <p:sldId id="411" r:id="rId16"/>
    <p:sldId id="750" r:id="rId17"/>
    <p:sldId id="420" r:id="rId18"/>
    <p:sldId id="35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CCC0F-9E20-462F-B6C3-689529B5A68A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D8DD7-48EE-4FC2-BB26-85900B213A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34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62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5608" y="4747037"/>
            <a:ext cx="5441287" cy="4467706"/>
          </a:xfrm>
          <a:noFill/>
        </p:spPr>
        <p:txBody>
          <a:bodyPr/>
          <a:lstStyle/>
          <a:p>
            <a:pPr marL="0" lvl="1"/>
            <a:r>
              <a:rPr lang="cs-CZ" altLang="cs-CZ" sz="1400" dirty="0"/>
              <a:t>Existuje přibližně stejné množství definic plánování, jako odborných knih o managementu. Plánování je základní funkcí řízení. </a:t>
            </a:r>
          </a:p>
          <a:p>
            <a:pPr marL="0" lvl="1"/>
            <a:r>
              <a:rPr lang="cs-CZ" altLang="cs-CZ" sz="1400" dirty="0"/>
              <a:t>Společným jmenovatelem je jeho cílové směřování na budoucnost, je to rozhodovací proces o způsobu volby cílů a jejich naplnění v čase a v rámci zdrojových možností.  </a:t>
            </a:r>
            <a:endParaRPr lang="cs-CZ" altLang="cs-CZ" sz="1400" dirty="0">
              <a:latin typeface="Arial Unicode MS" pitchFamily="34" charset="-128"/>
            </a:endParaRPr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B262B8-5EB3-47C7-B426-5939F8FBB918}" type="slidenum">
              <a:rPr lang="en-US" altLang="cs-CZ" smtClean="0">
                <a:ea typeface="Arial Unicode MS" pitchFamily="34" charset="-128"/>
                <a:cs typeface="Arial Unicode MS" pitchFamily="34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cs-CZ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080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Na tomto snímku jsou znázorněny hlavní kategorie dokumentů, zahrnující resortní a koaliční dokumenty v oblasti obranného plánování. </a:t>
            </a:r>
          </a:p>
          <a:p>
            <a:r>
              <a:rPr lang="cs-CZ" altLang="cs-CZ"/>
              <a:t>Jedná se o:</a:t>
            </a:r>
          </a:p>
          <a:p>
            <a:pPr>
              <a:buFontTx/>
              <a:buChar char="•"/>
            </a:pPr>
            <a:r>
              <a:rPr lang="cs-CZ" altLang="cs-CZ"/>
              <a:t>Vojensko-politické dokumenty – národní a koaliční;</a:t>
            </a:r>
          </a:p>
          <a:p>
            <a:pPr>
              <a:buFontTx/>
              <a:buChar char="•"/>
            </a:pPr>
            <a:r>
              <a:rPr lang="cs-CZ" altLang="cs-CZ"/>
              <a:t>Strategické a koncepční materiály – kam patří i Dlouhodobý výhled;</a:t>
            </a:r>
          </a:p>
          <a:p>
            <a:pPr>
              <a:buFontTx/>
              <a:buChar char="•"/>
            </a:pPr>
            <a:r>
              <a:rPr lang="cs-CZ" altLang="cs-CZ"/>
              <a:t>Plánovací dokumenty;</a:t>
            </a:r>
          </a:p>
          <a:p>
            <a:pPr>
              <a:buFontTx/>
              <a:buChar char="•"/>
            </a:pPr>
            <a:r>
              <a:rPr lang="cs-CZ" altLang="cs-CZ"/>
              <a:t>Příslušné hodnotící dokumenty, tvořící „zpětnou vazbu“ celého plánovacího procesu </a:t>
            </a:r>
          </a:p>
          <a:p>
            <a:pPr eaLnBrk="1" hangingPunct="1"/>
            <a:endParaRPr lang="cs-CZ" altLang="cs-CZ">
              <a:latin typeface="Arial Unicode MS" pitchFamily="34" charset="-128"/>
            </a:endParaRPr>
          </a:p>
          <a:p>
            <a:pPr eaLnBrk="1" hangingPunct="1"/>
            <a:r>
              <a:rPr lang="cs-CZ" altLang="cs-CZ">
                <a:latin typeface="Arial Unicode MS" pitchFamily="34" charset="-128"/>
              </a:rPr>
              <a:t>Vět</a:t>
            </a:r>
            <a:r>
              <a:rPr lang="cs-CZ" altLang="cs-CZ">
                <a:latin typeface="Arial"/>
              </a:rPr>
              <a:t>š</a:t>
            </a:r>
            <a:r>
              <a:rPr lang="cs-CZ" altLang="cs-CZ">
                <a:latin typeface="Arial Unicode MS" pitchFamily="34" charset="-128"/>
              </a:rPr>
              <a:t>inu z nich již m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me, resp. je periodicky v r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mci jednotlivých pl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novac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ch cyklů aktualizujeme.</a:t>
            </a:r>
          </a:p>
          <a:p>
            <a:pPr eaLnBrk="1" hangingPunct="1"/>
            <a:r>
              <a:rPr lang="cs-CZ" altLang="cs-CZ">
                <a:latin typeface="Arial Unicode MS" pitchFamily="34" charset="-128"/>
              </a:rPr>
              <a:t>K pln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 funkčnosti je</a:t>
            </a:r>
            <a:r>
              <a:rPr lang="cs-CZ" altLang="cs-CZ">
                <a:latin typeface="Arial"/>
              </a:rPr>
              <a:t>š</a:t>
            </a:r>
            <a:r>
              <a:rPr lang="cs-CZ" altLang="cs-CZ">
                <a:latin typeface="Arial Unicode MS" pitchFamily="34" charset="-128"/>
              </a:rPr>
              <a:t>tě mus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me dokončit předev</a:t>
            </a:r>
            <a:r>
              <a:rPr lang="cs-CZ" altLang="cs-CZ">
                <a:latin typeface="Arial"/>
              </a:rPr>
              <a:t>ší</a:t>
            </a:r>
            <a:r>
              <a:rPr lang="cs-CZ" altLang="cs-CZ">
                <a:latin typeface="Arial Unicode MS" pitchFamily="34" charset="-128"/>
              </a:rPr>
              <a:t>m soustavu strategických a koncepčn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ch dokumentů. </a:t>
            </a:r>
          </a:p>
          <a:p>
            <a:pPr eaLnBrk="1" hangingPunct="1">
              <a:buFontTx/>
              <a:buChar char="•"/>
            </a:pPr>
            <a:r>
              <a:rPr lang="cs-CZ" altLang="cs-CZ">
                <a:latin typeface="Arial Unicode MS" pitchFamily="34" charset="-128"/>
              </a:rPr>
              <a:t>Dlouhodobý výhled je dokončen a je těsně před projedn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n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m ve vl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dě.</a:t>
            </a:r>
          </a:p>
          <a:p>
            <a:pPr eaLnBrk="1" hangingPunct="1">
              <a:buFontTx/>
              <a:buChar char="•"/>
            </a:pPr>
            <a:r>
              <a:rPr lang="cs-CZ" altLang="cs-CZ">
                <a:latin typeface="Arial Unicode MS" pitchFamily="34" charset="-128"/>
              </a:rPr>
              <a:t>Rovněž KVAČR  se nach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z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v konečn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 f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zi zpracov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n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. Na něj pak mus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nav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zat dal</a:t>
            </a:r>
            <a:r>
              <a:rPr lang="cs-CZ" altLang="cs-CZ">
                <a:latin typeface="Arial"/>
              </a:rPr>
              <a:t>ší</a:t>
            </a:r>
            <a:r>
              <a:rPr lang="cs-CZ" altLang="cs-CZ">
                <a:latin typeface="Arial Unicode MS" pitchFamily="34" charset="-128"/>
              </a:rPr>
              <a:t> chyběj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c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koncepce. </a:t>
            </a:r>
          </a:p>
          <a:p>
            <a:pPr eaLnBrk="1" hangingPunct="1"/>
            <a:endParaRPr lang="cs-CZ" altLang="cs-CZ">
              <a:latin typeface="Arial Unicode MS" pitchFamily="34" charset="-128"/>
            </a:endParaRPr>
          </a:p>
          <a:p>
            <a:pPr eaLnBrk="1" hangingPunct="1"/>
            <a:r>
              <a:rPr lang="cs-CZ" altLang="cs-CZ">
                <a:latin typeface="Arial Unicode MS" pitchFamily="34" charset="-128"/>
              </a:rPr>
              <a:t>V t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to souvislosti inicioval NŘ SOPS MO zpracov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n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přehledu existuj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c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ch koncepc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s c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lem posoudit, kter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 dokumenty jsou aktu</a:t>
            </a:r>
            <a:r>
              <a:rPr lang="cs-CZ" altLang="cs-CZ">
                <a:latin typeface="Arial"/>
              </a:rPr>
              <a:t>á</a:t>
            </a:r>
            <a:r>
              <a:rPr lang="cs-CZ" altLang="cs-CZ">
                <a:latin typeface="Arial Unicode MS" pitchFamily="34" charset="-128"/>
              </a:rPr>
              <a:t>ln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, kter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 je potřeba upravit a kter</a:t>
            </a:r>
            <a:r>
              <a:rPr lang="cs-CZ" altLang="cs-CZ">
                <a:latin typeface="Arial"/>
              </a:rPr>
              <a:t>é</a:t>
            </a:r>
            <a:r>
              <a:rPr lang="cs-CZ" altLang="cs-CZ">
                <a:latin typeface="Arial Unicode MS" pitchFamily="34" charset="-128"/>
              </a:rPr>
              <a:t> zat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m chyb</a:t>
            </a:r>
            <a:r>
              <a:rPr lang="cs-CZ" altLang="cs-CZ">
                <a:latin typeface="Arial"/>
              </a:rPr>
              <a:t>í</a:t>
            </a:r>
            <a:r>
              <a:rPr lang="cs-CZ" altLang="cs-CZ">
                <a:latin typeface="Arial Unicode MS" pitchFamily="34" charset="-128"/>
              </a:rPr>
              <a:t> a bude je nutno dopracovat.</a:t>
            </a:r>
          </a:p>
          <a:p>
            <a:endParaRPr lang="cs-CZ" altLang="cs-CZ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9ECC83-B4EF-491A-AD8F-06722ADE8D64}" type="slidenum">
              <a:rPr lang="cs-CZ" altLang="cs-CZ" smtClean="0">
                <a:ea typeface="Arial Unicode MS" pitchFamily="34" charset="-128"/>
                <a:cs typeface="Arial Unicode MS" pitchFamily="34" charset="-128"/>
              </a:rPr>
              <a:pPr eaLnBrk="1" hangingPunct="1">
                <a:spcBef>
                  <a:spcPct val="0"/>
                </a:spcBef>
              </a:pPr>
              <a:t>14</a:t>
            </a:fld>
            <a:endParaRPr lang="cs-CZ" altLang="cs-CZ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DCFB5C8F-A924-4974-B32C-B806E89665B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4425" y="746125"/>
            <a:ext cx="4570413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567D2095-AEC3-4ACE-BC21-50F5900408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47675" y="4316413"/>
            <a:ext cx="5903913" cy="5329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endParaRPr lang="cs-CZ" altLang="cs-CZ" sz="1400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F639B2F6-4D0C-437C-88FC-AF96922451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31B05-99BA-4892-9071-C45060D7DFE7}" type="slidenum">
              <a:rPr lang="en-US" altLang="cs-CZ">
                <a:latin typeface="Calibri" panose="020F0502020204030204" pitchFamily="34" charset="0"/>
              </a:rPr>
              <a:pPr/>
              <a:t>15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54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>
              <a:solidFill>
                <a:prstClr val="whit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0D417-A66E-4E61-B0C0-98B42F7BFC81}" type="slidenum">
              <a:rPr lang="en-CA" alt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CA" alt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9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130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57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43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13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15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096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98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16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45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49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0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30061"/>
            <a:ext cx="7886700" cy="34324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2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570671"/>
            <a:ext cx="3886200" cy="360629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570671"/>
            <a:ext cx="3886200" cy="360629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3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1179512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548611"/>
            <a:ext cx="3868340" cy="779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416059"/>
            <a:ext cx="3868340" cy="27736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54861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416059"/>
            <a:ext cx="3887391" cy="27736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16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03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95555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95555"/>
            <a:ext cx="4629150" cy="4765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7706"/>
            <a:ext cx="2949178" cy="30912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2143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21434"/>
            <a:ext cx="4629150" cy="473961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6332"/>
            <a:ext cx="2949178" cy="30826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4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96551"/>
            <a:ext cx="7886700" cy="3580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1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1199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1CEFE-0697-40EA-844D-0E7AF73A01E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3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A413-6CE8-4CEF-9099-17E34B74468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23.10.2024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6D38A-1ED2-4DB2-8272-657F5BCCDD5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13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nob.cz/UNOB_CZ/CBVSS/PUBLIKACE/Strategicke-rizeni-obrany.pdf" TargetMode="External"/><Relationship Id="rId2" Type="http://schemas.openxmlformats.org/officeDocument/2006/relationships/hyperlink" Target="https://www.unob.cz/cbvss/Documents/publikace/2020_Strategick%C3%A9_%C5%99%C3%ADzen%C3%AD_obrany-onlin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cr.army.cz/assets/multimedia-a-knihovna/publikace/bezpecnostni-temata/23-obranna-politika-ceskoslovenske-a-ceske-republiky-1989_2009.pdf" TargetMode="External"/><Relationship Id="rId2" Type="http://schemas.openxmlformats.org/officeDocument/2006/relationships/hyperlink" Target="https://www.unob.cz/cbvss/Documents/publikace/2020_Strategick%C3%A9_%C5%99%C3%ADzen%C3%AD_obrany-onlin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mocr.army.cz/assets/multimedia-a-knihovna/publikace/bezpecnostni-temata/22-vojenska-strategie.pdf" TargetMode="External"/><Relationship Id="rId4" Type="http://schemas.openxmlformats.org/officeDocument/2006/relationships/hyperlink" Target="https://mocr.army.cz/assets/multimedia-a-knihovna/publikace/bezpecnostni-temata/23-obranna-politika-ceskoslovenske-a-ceske-republiky-1989_2009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8075239" cy="2376264"/>
          </a:xfrm>
        </p:spPr>
        <p:txBody>
          <a:bodyPr>
            <a:normAutofit lnSpcReduction="10000"/>
          </a:bodyPr>
          <a:lstStyle/>
          <a:p>
            <a:r>
              <a:rPr lang="cs-CZ" sz="4000" dirty="0"/>
              <a:t> ZAČLEŇOVÁNÍ ČR DO NATO </a:t>
            </a:r>
          </a:p>
          <a:p>
            <a:r>
              <a:rPr lang="cs-CZ" sz="4000" dirty="0"/>
              <a:t>A</a:t>
            </a:r>
          </a:p>
          <a:p>
            <a:r>
              <a:rPr lang="cs-CZ" sz="4000" dirty="0"/>
              <a:t> OBRANNÉ PLÁNOVÁNÍ 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</p:spTree>
    <p:extLst>
      <p:ext uri="{BB962C8B-B14F-4D97-AF65-F5344CB8AC3E}">
        <p14:creationId xmlns:p14="http://schemas.microsoft.com/office/powerpoint/2010/main" val="3161621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Procházka J.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2492896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OBRANNÉ PLÁNOVÁNÍ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dirty="0">
                <a:solidFill>
                  <a:prstClr val="black"/>
                </a:solidFill>
              </a:rPr>
              <a:t>NATO A 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221067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délník 83"/>
          <p:cNvSpPr/>
          <p:nvPr/>
        </p:nvSpPr>
        <p:spPr>
          <a:xfrm>
            <a:off x="0" y="-19573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6008" y="0"/>
            <a:ext cx="8980488" cy="6741368"/>
            <a:chOff x="68" y="104"/>
            <a:chExt cx="5657" cy="4090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2060" y="337"/>
              <a:ext cx="978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GB" altLang="cs-CZ" sz="1200"/>
                <a:t>PG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2558" y="371"/>
              <a:ext cx="391" cy="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LoA</a:t>
              </a: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513" y="337"/>
              <a:ext cx="311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INT</a:t>
              </a: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3748" y="337"/>
              <a:ext cx="1096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Pol – Mil Analysis</a:t>
              </a: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513" y="870"/>
              <a:ext cx="311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PS</a:t>
              </a:r>
              <a:endParaRPr lang="en-GB" altLang="cs-CZ" sz="1200" i="1">
                <a:solidFill>
                  <a:schemeClr val="bg1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027" y="681"/>
              <a:ext cx="663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Operations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3750" y="1015"/>
              <a:ext cx="110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Lessons Learned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750" y="685"/>
              <a:ext cx="110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Future Trends</a:t>
              </a: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856" y="825"/>
              <a:ext cx="1386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Minimum Capabilities </a:t>
              </a:r>
            </a:p>
            <a:p>
              <a:pPr algn="ctr"/>
              <a:r>
                <a:rPr lang="en-GB" altLang="cs-CZ" sz="1200"/>
                <a:t>Requirements</a:t>
              </a:r>
              <a:r>
                <a:rPr lang="cs-CZ" altLang="cs-CZ" sz="1200"/>
                <a:t> (MCR)</a:t>
              </a:r>
              <a:endParaRPr lang="en-GB" altLang="cs-CZ" sz="1200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1855" y="1432"/>
              <a:ext cx="1388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Compare</a:t>
              </a:r>
            </a:p>
            <a:p>
              <a:pPr algn="ctr"/>
              <a:r>
                <a:rPr lang="en-GB" altLang="cs-CZ" sz="1200"/>
                <a:t>Fulfilment Exercise</a:t>
              </a:r>
              <a:endParaRPr lang="en-GB" altLang="cs-CZ" sz="1200" i="1">
                <a:solidFill>
                  <a:schemeClr val="bg1"/>
                </a:solidFill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750" y="1302"/>
              <a:ext cx="110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Surplus Capability</a:t>
              </a: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1856" y="1876"/>
              <a:ext cx="1385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Capabilities to be Maintained</a:t>
              </a: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750" y="1622"/>
              <a:ext cx="110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Capability Shortfalls</a:t>
              </a: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5027" y="1570"/>
              <a:ext cx="663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RISK</a:t>
              </a:r>
            </a:p>
            <a:p>
              <a:pPr algn="ctr"/>
              <a:r>
                <a:rPr lang="en-GB" altLang="cs-CZ" sz="1200"/>
                <a:t>Analysis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750" y="1906"/>
              <a:ext cx="110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cs-CZ" sz="1200"/>
                <a:t>Priority Shortfall Areas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3742" y="2160"/>
              <a:ext cx="1110" cy="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altLang="cs-CZ" sz="1200"/>
                <a:t>Note Synopsis of MCR including PSA</a:t>
              </a:r>
              <a:endParaRPr lang="en-GB" altLang="cs-CZ" sz="1200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752" y="2489"/>
              <a:ext cx="1103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Determine Capability </a:t>
              </a:r>
            </a:p>
            <a:p>
              <a:pPr algn="ctr"/>
              <a:r>
                <a:rPr lang="en-GB" altLang="cs-CZ" sz="1200"/>
                <a:t>Shortfall Solutions</a:t>
              </a:r>
              <a:endParaRPr lang="en-GB" altLang="cs-CZ" sz="1200" i="1">
                <a:solidFill>
                  <a:schemeClr val="bg1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122" y="2489"/>
              <a:ext cx="853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Develop Targets </a:t>
              </a:r>
            </a:p>
            <a:p>
              <a:pPr algn="ctr"/>
              <a:r>
                <a:rPr lang="en-GB" altLang="cs-CZ" sz="1200"/>
                <a:t>– apportion</a:t>
              </a:r>
              <a:endParaRPr lang="en-GB" altLang="cs-CZ" sz="1200" i="1">
                <a:solidFill>
                  <a:schemeClr val="bg1"/>
                </a:solidFill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513" y="2195"/>
              <a:ext cx="109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 dirty="0"/>
                <a:t>National Targets</a:t>
              </a:r>
              <a:endParaRPr lang="en-GB" altLang="cs-CZ" sz="1200" i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513" y="2568"/>
              <a:ext cx="1090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Multi-National Targets</a:t>
              </a: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514" y="2914"/>
              <a:ext cx="1093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NATO Targets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3752" y="3121"/>
              <a:ext cx="1100" cy="2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 dirty="0"/>
                <a:t>Fair Burden sharing</a:t>
              </a:r>
            </a:p>
            <a:p>
              <a:pPr algn="ctr"/>
              <a:r>
                <a:rPr lang="en-GB" altLang="cs-CZ" sz="1200" dirty="0"/>
                <a:t>Reasonable Challenge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512" y="3163"/>
              <a:ext cx="1095" cy="1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Associated Risk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358" y="3521"/>
              <a:ext cx="1105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National / Multi-National </a:t>
              </a:r>
            </a:p>
            <a:p>
              <a:pPr algn="ctr"/>
              <a:r>
                <a:rPr lang="en-GB" altLang="cs-CZ" sz="1200"/>
                <a:t>Implementation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813" y="3521"/>
              <a:ext cx="939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NATO </a:t>
              </a:r>
            </a:p>
            <a:p>
              <a:pPr algn="ctr"/>
              <a:r>
                <a:rPr lang="en-GB" altLang="cs-CZ" sz="1200"/>
                <a:t>Implementation</a:t>
              </a: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513" y="3521"/>
              <a:ext cx="686" cy="3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Monitor / </a:t>
              </a:r>
            </a:p>
            <a:p>
              <a:pPr algn="ctr"/>
              <a:r>
                <a:rPr lang="en-GB" altLang="cs-CZ" sz="1200"/>
                <a:t>Facilitate</a:t>
              </a: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4103" y="3522"/>
              <a:ext cx="740" cy="3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Support</a:t>
              </a: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358" y="3983"/>
              <a:ext cx="1093" cy="2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NATO Capability Survey</a:t>
              </a: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2810" y="3983"/>
              <a:ext cx="942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altLang="cs-CZ" sz="1200"/>
                <a:t>Capability</a:t>
              </a:r>
              <a:r>
                <a:rPr lang="en-GB" altLang="cs-CZ" sz="1200"/>
                <a:t> Report</a:t>
              </a: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100" y="3983"/>
              <a:ext cx="1304" cy="2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Annual Capabilities Report </a:t>
              </a:r>
              <a:endParaRPr lang="en-GB" altLang="cs-CZ" sz="1200" i="1">
                <a:solidFill>
                  <a:schemeClr val="bg1"/>
                </a:solidFill>
              </a:endParaRPr>
            </a:p>
          </p:txBody>
        </p:sp>
        <p:cxnSp>
          <p:nvCxnSpPr>
            <p:cNvPr id="37" name="AutoShape 32"/>
            <p:cNvCxnSpPr>
              <a:cxnSpLocks noChangeShapeType="1"/>
              <a:stCxn id="70" idx="3"/>
              <a:endCxn id="16" idx="1"/>
            </p:cNvCxnSpPr>
            <p:nvPr/>
          </p:nvCxnSpPr>
          <p:spPr bwMode="auto">
            <a:xfrm flipV="1">
              <a:off x="1318" y="1574"/>
              <a:ext cx="537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8" name="AutoShape 33"/>
            <p:cNvCxnSpPr>
              <a:cxnSpLocks noChangeShapeType="1"/>
            </p:cNvCxnSpPr>
            <p:nvPr/>
          </p:nvCxnSpPr>
          <p:spPr bwMode="auto">
            <a:xfrm>
              <a:off x="827" y="404"/>
              <a:ext cx="123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9" name="AutoShape 34"/>
            <p:cNvCxnSpPr>
              <a:cxnSpLocks noChangeShapeType="1"/>
              <a:stCxn id="9" idx="2"/>
              <a:endCxn id="11" idx="0"/>
            </p:cNvCxnSpPr>
            <p:nvPr/>
          </p:nvCxnSpPr>
          <p:spPr bwMode="auto">
            <a:xfrm>
              <a:off x="669" y="542"/>
              <a:ext cx="0" cy="3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0" name="AutoShape 35"/>
            <p:cNvCxnSpPr>
              <a:cxnSpLocks noChangeShapeType="1"/>
            </p:cNvCxnSpPr>
            <p:nvPr/>
          </p:nvCxnSpPr>
          <p:spPr bwMode="auto">
            <a:xfrm>
              <a:off x="824" y="458"/>
              <a:ext cx="1032" cy="53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" name="AutoShape 36"/>
            <p:cNvCxnSpPr>
              <a:cxnSpLocks noChangeShapeType="1"/>
            </p:cNvCxnSpPr>
            <p:nvPr/>
          </p:nvCxnSpPr>
          <p:spPr bwMode="auto">
            <a:xfrm>
              <a:off x="830" y="1045"/>
              <a:ext cx="1032" cy="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2" name="AutoShape 37"/>
            <p:cNvCxnSpPr>
              <a:cxnSpLocks noChangeShapeType="1"/>
              <a:stCxn id="7" idx="2"/>
              <a:endCxn id="15" idx="0"/>
            </p:cNvCxnSpPr>
            <p:nvPr/>
          </p:nvCxnSpPr>
          <p:spPr bwMode="auto">
            <a:xfrm>
              <a:off x="2549" y="542"/>
              <a:ext cx="0" cy="28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3" name="AutoShape 38"/>
            <p:cNvCxnSpPr>
              <a:cxnSpLocks noChangeShapeType="1"/>
            </p:cNvCxnSpPr>
            <p:nvPr/>
          </p:nvCxnSpPr>
          <p:spPr bwMode="auto">
            <a:xfrm flipH="1">
              <a:off x="3038" y="418"/>
              <a:ext cx="71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4" name="AutoShape 39"/>
            <p:cNvCxnSpPr>
              <a:cxnSpLocks noChangeShapeType="1"/>
              <a:stCxn id="12" idx="2"/>
              <a:endCxn id="13" idx="3"/>
            </p:cNvCxnSpPr>
            <p:nvPr/>
          </p:nvCxnSpPr>
          <p:spPr bwMode="auto">
            <a:xfrm rot="5400000">
              <a:off x="5041" y="800"/>
              <a:ext cx="130" cy="506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5" name="AutoShape 40"/>
            <p:cNvCxnSpPr>
              <a:cxnSpLocks noChangeShapeType="1"/>
            </p:cNvCxnSpPr>
            <p:nvPr/>
          </p:nvCxnSpPr>
          <p:spPr bwMode="auto">
            <a:xfrm rot="10800000" flipV="1">
              <a:off x="3234" y="740"/>
              <a:ext cx="508" cy="191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6" name="AutoShape 41"/>
            <p:cNvCxnSpPr>
              <a:cxnSpLocks noChangeShapeType="1"/>
              <a:stCxn id="13" idx="1"/>
              <a:endCxn id="15" idx="3"/>
            </p:cNvCxnSpPr>
            <p:nvPr/>
          </p:nvCxnSpPr>
          <p:spPr bwMode="auto">
            <a:xfrm rot="10800000">
              <a:off x="3242" y="979"/>
              <a:ext cx="508" cy="13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7" name="AutoShape 42"/>
            <p:cNvCxnSpPr>
              <a:cxnSpLocks noChangeShapeType="1"/>
              <a:stCxn id="16" idx="3"/>
              <a:endCxn id="17" idx="1"/>
            </p:cNvCxnSpPr>
            <p:nvPr/>
          </p:nvCxnSpPr>
          <p:spPr bwMode="auto">
            <a:xfrm flipV="1">
              <a:off x="3243" y="1405"/>
              <a:ext cx="507" cy="169"/>
            </a:xfrm>
            <a:prstGeom prst="bentConnector3">
              <a:avLst>
                <a:gd name="adj1" fmla="val 4990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8" name="AutoShape 43"/>
            <p:cNvCxnSpPr>
              <a:cxnSpLocks noChangeShapeType="1"/>
            </p:cNvCxnSpPr>
            <p:nvPr/>
          </p:nvCxnSpPr>
          <p:spPr bwMode="auto">
            <a:xfrm>
              <a:off x="3247" y="1626"/>
              <a:ext cx="507" cy="151"/>
            </a:xfrm>
            <a:prstGeom prst="bentConnector3">
              <a:avLst>
                <a:gd name="adj1" fmla="val 4990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9" name="AutoShape 44"/>
            <p:cNvCxnSpPr>
              <a:cxnSpLocks noChangeShapeType="1"/>
              <a:stCxn id="16" idx="2"/>
              <a:endCxn id="18" idx="0"/>
            </p:cNvCxnSpPr>
            <p:nvPr/>
          </p:nvCxnSpPr>
          <p:spPr bwMode="auto">
            <a:xfrm>
              <a:off x="2549" y="1715"/>
              <a:ext cx="0" cy="16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0" name="AutoShape 45"/>
            <p:cNvCxnSpPr>
              <a:cxnSpLocks noChangeShapeType="1"/>
              <a:stCxn id="19" idx="2"/>
              <a:endCxn id="21" idx="0"/>
            </p:cNvCxnSpPr>
            <p:nvPr/>
          </p:nvCxnSpPr>
          <p:spPr bwMode="auto">
            <a:xfrm>
              <a:off x="4302" y="1827"/>
              <a:ext cx="0" cy="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AutoShape 46"/>
            <p:cNvCxnSpPr>
              <a:cxnSpLocks noChangeShapeType="1"/>
              <a:stCxn id="20" idx="1"/>
              <a:endCxn id="19" idx="3"/>
            </p:cNvCxnSpPr>
            <p:nvPr/>
          </p:nvCxnSpPr>
          <p:spPr bwMode="auto">
            <a:xfrm flipH="1">
              <a:off x="4853" y="1724"/>
              <a:ext cx="174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2" name="AutoShape 47"/>
            <p:cNvCxnSpPr>
              <a:cxnSpLocks noChangeShapeType="1"/>
              <a:stCxn id="21" idx="2"/>
              <a:endCxn id="22" idx="0"/>
            </p:cNvCxnSpPr>
            <p:nvPr/>
          </p:nvCxnSpPr>
          <p:spPr bwMode="auto">
            <a:xfrm flipH="1">
              <a:off x="4297" y="2111"/>
              <a:ext cx="5" cy="4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3" name="AutoShape 48"/>
            <p:cNvCxnSpPr>
              <a:cxnSpLocks noChangeShapeType="1"/>
              <a:stCxn id="22" idx="2"/>
              <a:endCxn id="23" idx="0"/>
            </p:cNvCxnSpPr>
            <p:nvPr/>
          </p:nvCxnSpPr>
          <p:spPr bwMode="auto">
            <a:xfrm>
              <a:off x="4297" y="2410"/>
              <a:ext cx="7" cy="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" name="AutoShape 49"/>
            <p:cNvCxnSpPr>
              <a:cxnSpLocks noChangeShapeType="1"/>
              <a:stCxn id="15" idx="2"/>
              <a:endCxn id="16" idx="0"/>
            </p:cNvCxnSpPr>
            <p:nvPr/>
          </p:nvCxnSpPr>
          <p:spPr bwMode="auto">
            <a:xfrm>
              <a:off x="2549" y="1132"/>
              <a:ext cx="0" cy="3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" name="AutoShape 50"/>
            <p:cNvCxnSpPr>
              <a:cxnSpLocks noChangeShapeType="1"/>
              <a:endCxn id="25" idx="3"/>
            </p:cNvCxnSpPr>
            <p:nvPr/>
          </p:nvCxnSpPr>
          <p:spPr bwMode="auto">
            <a:xfrm rot="10800000">
              <a:off x="1606" y="2298"/>
              <a:ext cx="512" cy="273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6" name="AutoShape 51"/>
            <p:cNvCxnSpPr>
              <a:cxnSpLocks noChangeShapeType="1"/>
            </p:cNvCxnSpPr>
            <p:nvPr/>
          </p:nvCxnSpPr>
          <p:spPr bwMode="auto">
            <a:xfrm rot="10800000" flipV="1">
              <a:off x="1612" y="2705"/>
              <a:ext cx="515" cy="325"/>
            </a:xfrm>
            <a:prstGeom prst="bentConnector3">
              <a:avLst>
                <a:gd name="adj1" fmla="val 4990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7" name="AutoShape 52"/>
            <p:cNvCxnSpPr>
              <a:cxnSpLocks noChangeShapeType="1"/>
              <a:stCxn id="23" idx="1"/>
              <a:endCxn id="24" idx="3"/>
            </p:cNvCxnSpPr>
            <p:nvPr/>
          </p:nvCxnSpPr>
          <p:spPr bwMode="auto">
            <a:xfrm flipH="1">
              <a:off x="2975" y="2643"/>
              <a:ext cx="77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8" name="AutoShape 53"/>
            <p:cNvCxnSpPr>
              <a:cxnSpLocks noChangeShapeType="1"/>
              <a:stCxn id="32" idx="3"/>
              <a:endCxn id="30" idx="1"/>
            </p:cNvCxnSpPr>
            <p:nvPr/>
          </p:nvCxnSpPr>
          <p:spPr bwMode="auto">
            <a:xfrm>
              <a:off x="1199" y="3675"/>
              <a:ext cx="159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9" name="AutoShape 54"/>
            <p:cNvCxnSpPr>
              <a:cxnSpLocks noChangeShapeType="1"/>
              <a:stCxn id="33" idx="1"/>
              <a:endCxn id="31" idx="3"/>
            </p:cNvCxnSpPr>
            <p:nvPr/>
          </p:nvCxnSpPr>
          <p:spPr bwMode="auto">
            <a:xfrm flipH="1">
              <a:off x="3752" y="3675"/>
              <a:ext cx="35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0" name="AutoShape 55"/>
            <p:cNvCxnSpPr>
              <a:cxnSpLocks noChangeShapeType="1"/>
              <a:stCxn id="24" idx="2"/>
              <a:endCxn id="80" idx="0"/>
            </p:cNvCxnSpPr>
            <p:nvPr/>
          </p:nvCxnSpPr>
          <p:spPr bwMode="auto">
            <a:xfrm>
              <a:off x="2549" y="2796"/>
              <a:ext cx="0" cy="3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1" name="AutoShape 56"/>
            <p:cNvCxnSpPr>
              <a:cxnSpLocks noChangeShapeType="1"/>
              <a:stCxn id="18" idx="2"/>
              <a:endCxn id="24" idx="0"/>
            </p:cNvCxnSpPr>
            <p:nvPr/>
          </p:nvCxnSpPr>
          <p:spPr bwMode="auto">
            <a:xfrm>
              <a:off x="2549" y="2081"/>
              <a:ext cx="0" cy="40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" name="AutoShape 57"/>
            <p:cNvCxnSpPr>
              <a:cxnSpLocks noChangeShapeType="1"/>
              <a:stCxn id="29" idx="3"/>
              <a:endCxn id="80" idx="1"/>
            </p:cNvCxnSpPr>
            <p:nvPr/>
          </p:nvCxnSpPr>
          <p:spPr bwMode="auto">
            <a:xfrm>
              <a:off x="1607" y="3249"/>
              <a:ext cx="505" cy="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63" name="AutoShape 58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>
              <a:off x="2463" y="3675"/>
              <a:ext cx="3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64" name="AutoShape 59"/>
            <p:cNvCxnSpPr>
              <a:cxnSpLocks noChangeShapeType="1"/>
              <a:stCxn id="80" idx="2"/>
              <a:endCxn id="30" idx="0"/>
            </p:cNvCxnSpPr>
            <p:nvPr/>
          </p:nvCxnSpPr>
          <p:spPr bwMode="auto">
            <a:xfrm rot="5400000">
              <a:off x="2138" y="3110"/>
              <a:ext cx="184" cy="63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5" name="AutoShape 60"/>
            <p:cNvCxnSpPr>
              <a:cxnSpLocks noChangeShapeType="1"/>
            </p:cNvCxnSpPr>
            <p:nvPr/>
          </p:nvCxnSpPr>
          <p:spPr bwMode="auto">
            <a:xfrm rot="16200000" flipH="1">
              <a:off x="2869" y="3040"/>
              <a:ext cx="225" cy="734"/>
            </a:xfrm>
            <a:prstGeom prst="bentConnector3">
              <a:avLst>
                <a:gd name="adj1" fmla="val 5999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6" name="AutoShape 61"/>
            <p:cNvCxnSpPr>
              <a:cxnSpLocks noChangeShapeType="1"/>
              <a:stCxn id="31" idx="2"/>
              <a:endCxn id="35" idx="0"/>
            </p:cNvCxnSpPr>
            <p:nvPr/>
          </p:nvCxnSpPr>
          <p:spPr bwMode="auto">
            <a:xfrm flipH="1">
              <a:off x="3281" y="3828"/>
              <a:ext cx="2" cy="15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7" name="AutoShape 62"/>
            <p:cNvCxnSpPr>
              <a:cxnSpLocks noChangeShapeType="1"/>
              <a:stCxn id="35" idx="3"/>
              <a:endCxn id="36" idx="1"/>
            </p:cNvCxnSpPr>
            <p:nvPr/>
          </p:nvCxnSpPr>
          <p:spPr bwMode="auto">
            <a:xfrm>
              <a:off x="3752" y="4086"/>
              <a:ext cx="34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8" name="AutoShape 63"/>
            <p:cNvCxnSpPr>
              <a:cxnSpLocks noChangeShapeType="1"/>
              <a:stCxn id="34" idx="3"/>
              <a:endCxn id="35" idx="1"/>
            </p:cNvCxnSpPr>
            <p:nvPr/>
          </p:nvCxnSpPr>
          <p:spPr bwMode="auto">
            <a:xfrm flipV="1">
              <a:off x="2451" y="4086"/>
              <a:ext cx="359" cy="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9" name="AutoShape 64"/>
            <p:cNvCxnSpPr>
              <a:cxnSpLocks noChangeShapeType="1"/>
              <a:stCxn id="30" idx="2"/>
              <a:endCxn id="34" idx="0"/>
            </p:cNvCxnSpPr>
            <p:nvPr/>
          </p:nvCxnSpPr>
          <p:spPr bwMode="auto">
            <a:xfrm flipH="1">
              <a:off x="1905" y="3828"/>
              <a:ext cx="6" cy="15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513" y="1311"/>
              <a:ext cx="805" cy="5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NATO and </a:t>
              </a:r>
            </a:p>
            <a:p>
              <a:pPr algn="ctr"/>
              <a:r>
                <a:rPr lang="en-GB" altLang="cs-CZ" sz="1200"/>
                <a:t>National Existing</a:t>
              </a:r>
            </a:p>
            <a:p>
              <a:pPr algn="ctr"/>
              <a:r>
                <a:rPr lang="en-GB" altLang="cs-CZ" sz="1200"/>
                <a:t>and Planned </a:t>
              </a:r>
            </a:p>
            <a:p>
              <a:pPr algn="ctr"/>
              <a:r>
                <a:rPr lang="en-GB" altLang="cs-CZ" sz="1200"/>
                <a:t>Capabilities</a:t>
              </a: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129" y="104"/>
              <a:ext cx="4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altLang="cs-CZ" sz="2400" b="1"/>
                <a:t>Krok:</a:t>
              </a:r>
              <a:endParaRPr lang="en-US" altLang="cs-CZ" sz="2400" b="1"/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68" y="300"/>
              <a:ext cx="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2800" b="1"/>
                <a:t>1</a:t>
              </a:r>
              <a:endParaRPr lang="en-US" altLang="cs-CZ" sz="2800" b="1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139" y="2478"/>
              <a:ext cx="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2800" b="1"/>
                <a:t>3</a:t>
              </a:r>
              <a:endParaRPr lang="en-US" altLang="cs-CZ" sz="2800" b="1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139" y="3497"/>
              <a:ext cx="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2800" b="1"/>
                <a:t>4</a:t>
              </a:r>
              <a:endParaRPr lang="en-US" altLang="cs-CZ" sz="2800" b="1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153" y="3862"/>
              <a:ext cx="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2800" b="1"/>
                <a:t>5</a:t>
              </a:r>
              <a:endParaRPr lang="en-US" altLang="cs-CZ" sz="2800" b="1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139" y="618"/>
              <a:ext cx="5586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115" y="2140"/>
              <a:ext cx="5586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129" y="3400"/>
              <a:ext cx="5586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139" y="3891"/>
              <a:ext cx="5586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2112" y="3166"/>
              <a:ext cx="874" cy="1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1200"/>
                <a:t>Agree Targets </a:t>
              </a:r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975" y="2402"/>
              <a:ext cx="0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cxnSp>
          <p:nvCxnSpPr>
            <p:cNvPr id="82" name="AutoShape 79"/>
            <p:cNvCxnSpPr>
              <a:cxnSpLocks noChangeShapeType="1"/>
            </p:cNvCxnSpPr>
            <p:nvPr/>
          </p:nvCxnSpPr>
          <p:spPr bwMode="auto">
            <a:xfrm flipH="1">
              <a:off x="2977" y="3249"/>
              <a:ext cx="77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3" name="Rectangle 68"/>
            <p:cNvSpPr>
              <a:spLocks noChangeArrowheads="1"/>
            </p:cNvSpPr>
            <p:nvPr/>
          </p:nvSpPr>
          <p:spPr bwMode="auto">
            <a:xfrm>
              <a:off x="68" y="1207"/>
              <a:ext cx="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altLang="cs-CZ" sz="2800" b="1"/>
                <a:t>2</a:t>
              </a:r>
              <a:endParaRPr lang="en-US" altLang="cs-CZ" sz="2800" b="1"/>
            </a:p>
          </p:txBody>
        </p:sp>
      </p:grpSp>
    </p:spTree>
    <p:extLst>
      <p:ext uri="{BB962C8B-B14F-4D97-AF65-F5344CB8AC3E}">
        <p14:creationId xmlns:p14="http://schemas.microsoft.com/office/powerpoint/2010/main" val="69348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EC683D-B1EB-44F0-8EEE-2EBA78073BA5}" type="slidenum">
              <a:rPr lang="cs-CZ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cs-CZ" altLang="cs-CZ" b="1" dirty="0"/>
              <a:t>PLÁNOVÁNÍ OBRANY ČR</a:t>
            </a:r>
            <a:br>
              <a:rPr lang="cs-CZ" altLang="cs-CZ" b="1" dirty="0"/>
            </a:br>
            <a:r>
              <a:rPr lang="cs-CZ" altLang="cs-CZ" b="1" dirty="0"/>
              <a:t>Zákon 222</a:t>
            </a:r>
          </a:p>
        </p:txBody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lvl="1" eaLnBrk="1" hangingPunct="1"/>
            <a:r>
              <a:rPr lang="cs-CZ" altLang="cs-CZ" sz="2400" dirty="0">
                <a:latin typeface="Arial" pitchFamily="34" charset="0"/>
              </a:rPr>
              <a:t>Nástroj realizace obranné politiky státu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</a:rPr>
              <a:t>Gestor: MO ČR;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</a:rPr>
              <a:t>Výstup: Ústřední plán obrany ČR.</a:t>
            </a:r>
            <a:endParaRPr lang="cs-CZ" altLang="cs-CZ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149" name="Oval 4"/>
          <p:cNvSpPr>
            <a:spLocks noChangeArrowheads="1"/>
          </p:cNvSpPr>
          <p:nvPr/>
        </p:nvSpPr>
        <p:spPr bwMode="auto">
          <a:xfrm>
            <a:off x="1116013" y="2852936"/>
            <a:ext cx="6842125" cy="3888978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540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3403600" y="2981325"/>
            <a:ext cx="2266950" cy="12029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Plánování operací</a:t>
            </a:r>
          </a:p>
        </p:txBody>
      </p:sp>
      <p:sp>
        <p:nvSpPr>
          <p:cNvPr id="6151" name="Oval 10"/>
          <p:cNvSpPr>
            <a:spLocks noChangeArrowheads="1"/>
          </p:cNvSpPr>
          <p:nvPr/>
        </p:nvSpPr>
        <p:spPr bwMode="auto">
          <a:xfrm>
            <a:off x="1331912" y="3665950"/>
            <a:ext cx="2447999" cy="1333088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Obranné plánování</a:t>
            </a:r>
          </a:p>
        </p:txBody>
      </p:sp>
      <p:sp>
        <p:nvSpPr>
          <p:cNvPr id="6152" name="Oval 11"/>
          <p:cNvSpPr>
            <a:spLocks noChangeArrowheads="1"/>
          </p:cNvSpPr>
          <p:nvPr/>
        </p:nvSpPr>
        <p:spPr bwMode="auto">
          <a:xfrm>
            <a:off x="5004048" y="3844508"/>
            <a:ext cx="2730137" cy="1074937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Mobilizační plánování</a:t>
            </a:r>
          </a:p>
        </p:txBody>
      </p:sp>
      <p:sp>
        <p:nvSpPr>
          <p:cNvPr id="6153" name="Oval 12"/>
          <p:cNvSpPr>
            <a:spLocks noChangeArrowheads="1"/>
          </p:cNvSpPr>
          <p:nvPr/>
        </p:nvSpPr>
        <p:spPr bwMode="auto">
          <a:xfrm>
            <a:off x="2195513" y="4997252"/>
            <a:ext cx="2266950" cy="1434885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Plánování připravenosti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obranného systému</a:t>
            </a:r>
          </a:p>
        </p:txBody>
      </p:sp>
      <p:sp>
        <p:nvSpPr>
          <p:cNvPr id="6154" name="Oval 13"/>
          <p:cNvSpPr>
            <a:spLocks noChangeArrowheads="1"/>
          </p:cNvSpPr>
          <p:nvPr/>
        </p:nvSpPr>
        <p:spPr bwMode="auto">
          <a:xfrm>
            <a:off x="4606925" y="4999038"/>
            <a:ext cx="2266950" cy="1433097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32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pitchFamily="34" charset="0"/>
              <a:buChar char="•"/>
              <a:defRPr sz="28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Plánování příprav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 záchranným a humanit.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úkolům</a:t>
            </a:r>
          </a:p>
        </p:txBody>
      </p:sp>
    </p:spTree>
    <p:extLst>
      <p:ext uri="{BB962C8B-B14F-4D97-AF65-F5344CB8AC3E}">
        <p14:creationId xmlns:p14="http://schemas.microsoft.com/office/powerpoint/2010/main" val="27526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Šipka dolů 7"/>
          <p:cNvSpPr/>
          <p:nvPr/>
        </p:nvSpPr>
        <p:spPr>
          <a:xfrm rot="13098645">
            <a:off x="2022737" y="2924532"/>
            <a:ext cx="795051" cy="3079798"/>
          </a:xfrm>
          <a:prstGeom prst="downArrow">
            <a:avLst/>
          </a:prstGeom>
          <a:solidFill>
            <a:schemeClr val="tx2">
              <a:lumMod val="20000"/>
              <a:lumOff val="80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" name="Přímá spojnice 10"/>
          <p:cNvCxnSpPr>
            <a:endCxn id="4" idx="5"/>
          </p:cNvCxnSpPr>
          <p:nvPr/>
        </p:nvCxnSpPr>
        <p:spPr>
          <a:xfrm flipV="1">
            <a:off x="2978059" y="4459880"/>
            <a:ext cx="2627454" cy="401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Skupina 40"/>
          <p:cNvGrpSpPr/>
          <p:nvPr/>
        </p:nvGrpSpPr>
        <p:grpSpPr>
          <a:xfrm>
            <a:off x="54422" y="1365866"/>
            <a:ext cx="9390300" cy="4877961"/>
            <a:chOff x="42201" y="2503341"/>
            <a:chExt cx="7442403" cy="6503948"/>
          </a:xfrm>
        </p:grpSpPr>
        <p:grpSp>
          <p:nvGrpSpPr>
            <p:cNvPr id="33" name="Skupina 32"/>
            <p:cNvGrpSpPr/>
            <p:nvPr/>
          </p:nvGrpSpPr>
          <p:grpSpPr>
            <a:xfrm>
              <a:off x="67784" y="4292896"/>
              <a:ext cx="7416820" cy="4714393"/>
              <a:chOff x="67784" y="3572816"/>
              <a:chExt cx="7416820" cy="4714393"/>
            </a:xfrm>
          </p:grpSpPr>
          <p:sp>
            <p:nvSpPr>
              <p:cNvPr id="3" name="TextovéPole 2"/>
              <p:cNvSpPr txBox="1"/>
              <p:nvPr/>
            </p:nvSpPr>
            <p:spPr>
              <a:xfrm>
                <a:off x="67784" y="5357644"/>
                <a:ext cx="2312416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b="1" dirty="0"/>
                  <a:t>Specifické cíle </a:t>
                </a:r>
                <a:endParaRPr lang="en-US" sz="1600" b="1" dirty="0"/>
              </a:p>
              <a:p>
                <a:r>
                  <a:rPr lang="cs-CZ" sz="1600" i="1" dirty="0"/>
                  <a:t>Soustava cílů</a:t>
                </a:r>
                <a:endParaRPr lang="en-US" sz="1600" i="1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101727" y="4333304"/>
                <a:ext cx="1325061" cy="7797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Strategic</a:t>
                </a:r>
                <a:r>
                  <a:rPr lang="cs-CZ" sz="1600" b="1" dirty="0" err="1"/>
                  <a:t>ké</a:t>
                </a:r>
                <a:r>
                  <a:rPr lang="cs-CZ" sz="1600" b="1" dirty="0"/>
                  <a:t> cíle </a:t>
                </a:r>
                <a:endParaRPr lang="en-US" sz="1600" b="1" dirty="0"/>
              </a:p>
              <a:p>
                <a:r>
                  <a:rPr lang="cs-CZ" sz="1600" i="1" dirty="0"/>
                  <a:t>Směrnice ministra</a:t>
                </a:r>
                <a:endParaRPr lang="en-US" sz="1600" i="1" dirty="0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4743620" y="5716197"/>
                <a:ext cx="2014985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b="1" dirty="0"/>
                  <a:t>Střednědobé plánování </a:t>
                </a:r>
                <a:endParaRPr lang="en-US" sz="1600" b="1" dirty="0"/>
              </a:p>
              <a:p>
                <a:r>
                  <a:rPr lang="cs-CZ" sz="1600" i="1" dirty="0"/>
                  <a:t>Střednědobý plán </a:t>
                </a:r>
                <a:endParaRPr lang="en-US" sz="1600" i="1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5313541" y="6693651"/>
                <a:ext cx="2146431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b="1" dirty="0"/>
                  <a:t>Krátkodobé plánování</a:t>
                </a:r>
                <a:endParaRPr lang="en-US" sz="1600" b="1" dirty="0"/>
              </a:p>
              <a:p>
                <a:r>
                  <a:rPr lang="cs-CZ" sz="1600" i="1" dirty="0"/>
                  <a:t>Roční plán</a:t>
                </a:r>
                <a:endParaRPr lang="en-US" sz="1600" i="1" dirty="0"/>
              </a:p>
            </p:txBody>
          </p:sp>
          <p:grpSp>
            <p:nvGrpSpPr>
              <p:cNvPr id="29" name="Skupina 28"/>
              <p:cNvGrpSpPr/>
              <p:nvPr/>
            </p:nvGrpSpPr>
            <p:grpSpPr>
              <a:xfrm>
                <a:off x="1221625" y="3572816"/>
                <a:ext cx="4313079" cy="4671593"/>
                <a:chOff x="1140616" y="3158167"/>
                <a:chExt cx="4313079" cy="4671593"/>
              </a:xfrm>
            </p:grpSpPr>
            <p:grpSp>
              <p:nvGrpSpPr>
                <p:cNvPr id="23" name="Skupina 22"/>
                <p:cNvGrpSpPr/>
                <p:nvPr/>
              </p:nvGrpSpPr>
              <p:grpSpPr>
                <a:xfrm>
                  <a:off x="1140616" y="3158167"/>
                  <a:ext cx="4313079" cy="4671593"/>
                  <a:chOff x="906764" y="2092857"/>
                  <a:chExt cx="4918423" cy="4999424"/>
                </a:xfrm>
              </p:grpSpPr>
              <p:grpSp>
                <p:nvGrpSpPr>
                  <p:cNvPr id="15" name="Skupina 14"/>
                  <p:cNvGrpSpPr/>
                  <p:nvPr/>
                </p:nvGrpSpPr>
                <p:grpSpPr>
                  <a:xfrm>
                    <a:off x="906764" y="2092857"/>
                    <a:ext cx="4918423" cy="4999424"/>
                    <a:chOff x="546724" y="1876833"/>
                    <a:chExt cx="4918423" cy="4999424"/>
                  </a:xfrm>
                </p:grpSpPr>
                <p:sp>
                  <p:nvSpPr>
                    <p:cNvPr id="4" name="Rovnoramenný trojúhelník 3"/>
                    <p:cNvSpPr/>
                    <p:nvPr/>
                  </p:nvSpPr>
                  <p:spPr>
                    <a:xfrm>
                      <a:off x="546724" y="1876833"/>
                      <a:ext cx="4918423" cy="4999424"/>
                    </a:xfrm>
                    <a:prstGeom prst="triangle">
                      <a:avLst>
                        <a:gd name="adj" fmla="val 49321"/>
                      </a:avLst>
                    </a:prstGeom>
                    <a:solidFill>
                      <a:schemeClr val="tx2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5" name="TextovéPole 4"/>
                    <p:cNvSpPr txBox="1"/>
                    <p:nvPr/>
                  </p:nvSpPr>
                  <p:spPr>
                    <a:xfrm>
                      <a:off x="2491738" y="2798425"/>
                      <a:ext cx="967562" cy="52700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cs-CZ" dirty="0"/>
                        <a:t>1. úroveň</a:t>
                      </a:r>
                    </a:p>
                  </p:txBody>
                </p:sp>
                <p:sp>
                  <p:nvSpPr>
                    <p:cNvPr id="6" name="TextovéPole 5"/>
                    <p:cNvSpPr txBox="1"/>
                    <p:nvPr/>
                  </p:nvSpPr>
                  <p:spPr>
                    <a:xfrm>
                      <a:off x="2484718" y="3330732"/>
                      <a:ext cx="967562" cy="52700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cs-CZ" dirty="0"/>
                        <a:t>2. úroveň</a:t>
                      </a:r>
                    </a:p>
                  </p:txBody>
                </p:sp>
                <p:sp>
                  <p:nvSpPr>
                    <p:cNvPr id="7" name="TextovéPole 6"/>
                    <p:cNvSpPr txBox="1"/>
                    <p:nvPr/>
                  </p:nvSpPr>
                  <p:spPr>
                    <a:xfrm>
                      <a:off x="2465604" y="3961487"/>
                      <a:ext cx="1015373" cy="52700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cs-CZ" dirty="0"/>
                        <a:t>3. úroveň </a:t>
                      </a:r>
                    </a:p>
                  </p:txBody>
                </p:sp>
                <p:cxnSp>
                  <p:nvCxnSpPr>
                    <p:cNvPr id="13" name="Přímá spojnice 12"/>
                    <p:cNvCxnSpPr/>
                    <p:nvPr/>
                  </p:nvCxnSpPr>
                  <p:spPr>
                    <a:xfrm>
                      <a:off x="1706052" y="4580761"/>
                      <a:ext cx="2631853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" name="TextovéPole 13"/>
                    <p:cNvSpPr txBox="1"/>
                    <p:nvPr/>
                  </p:nvSpPr>
                  <p:spPr>
                    <a:xfrm>
                      <a:off x="1620319" y="4808414"/>
                      <a:ext cx="2770562" cy="52700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cs-CZ" dirty="0"/>
                        <a:t>Opatření a úkoly</a:t>
                      </a:r>
                      <a:endParaRPr lang="en-US" dirty="0"/>
                    </a:p>
                  </p:txBody>
                </p:sp>
              </p:grpSp>
              <p:sp>
                <p:nvSpPr>
                  <p:cNvPr id="16" name="TextovéPole 15"/>
                  <p:cNvSpPr txBox="1"/>
                  <p:nvPr/>
                </p:nvSpPr>
                <p:spPr>
                  <a:xfrm>
                    <a:off x="1556082" y="5865802"/>
                    <a:ext cx="3589504" cy="5270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cs-CZ" dirty="0"/>
                      <a:t> Činnosti</a:t>
                    </a:r>
                    <a:r>
                      <a:rPr lang="en-US" dirty="0"/>
                      <a:t> </a:t>
                    </a:r>
                  </a:p>
                </p:txBody>
              </p:sp>
              <p:cxnSp>
                <p:nvCxnSpPr>
                  <p:cNvPr id="17" name="Přímá spojnice 16"/>
                  <p:cNvCxnSpPr/>
                  <p:nvPr/>
                </p:nvCxnSpPr>
                <p:spPr>
                  <a:xfrm>
                    <a:off x="1609364" y="5724127"/>
                    <a:ext cx="353622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Přímá spojnice 20"/>
                  <p:cNvCxnSpPr/>
                  <p:nvPr/>
                </p:nvCxnSpPr>
                <p:spPr>
                  <a:xfrm>
                    <a:off x="1279011" y="6444208"/>
                    <a:ext cx="423055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5" name="TextovéPole 24"/>
                <p:cNvSpPr txBox="1"/>
                <p:nvPr/>
              </p:nvSpPr>
              <p:spPr>
                <a:xfrm>
                  <a:off x="1801857" y="7299012"/>
                  <a:ext cx="277840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Program</a:t>
                  </a:r>
                  <a:r>
                    <a:rPr lang="cs-CZ" dirty="0"/>
                    <a:t>y</a:t>
                  </a:r>
                  <a:r>
                    <a:rPr lang="en-US" dirty="0"/>
                    <a:t> a </a:t>
                  </a:r>
                  <a:r>
                    <a:rPr lang="cs-CZ" dirty="0"/>
                    <a:t>p</a:t>
                  </a:r>
                  <a:r>
                    <a:rPr lang="en-US" dirty="0" err="1"/>
                    <a:t>roje</a:t>
                  </a:r>
                  <a:r>
                    <a:rPr lang="cs-CZ" dirty="0" err="1"/>
                    <a:t>kty</a:t>
                  </a:r>
                  <a:endParaRPr lang="en-US" dirty="0"/>
                </a:p>
              </p:txBody>
            </p:sp>
          </p:grpSp>
          <p:sp>
            <p:nvSpPr>
              <p:cNvPr id="26" name="TextovéPole 25"/>
              <p:cNvSpPr txBox="1"/>
              <p:nvPr/>
            </p:nvSpPr>
            <p:spPr>
              <a:xfrm>
                <a:off x="5859908" y="7507509"/>
                <a:ext cx="1624696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b="1" dirty="0"/>
                  <a:t>Realizace</a:t>
                </a:r>
                <a:endParaRPr lang="en-US" sz="1600" b="1" dirty="0"/>
              </a:p>
              <a:p>
                <a:r>
                  <a:rPr lang="cs-CZ" sz="1600" i="1" dirty="0"/>
                  <a:t>Realizační plány</a:t>
                </a:r>
                <a:endParaRPr lang="en-US" sz="1600" i="1" dirty="0"/>
              </a:p>
            </p:txBody>
          </p:sp>
        </p:grpSp>
        <p:grpSp>
          <p:nvGrpSpPr>
            <p:cNvPr id="34" name="Skupina 33"/>
            <p:cNvGrpSpPr/>
            <p:nvPr/>
          </p:nvGrpSpPr>
          <p:grpSpPr>
            <a:xfrm>
              <a:off x="42201" y="3501583"/>
              <a:ext cx="5547039" cy="610971"/>
              <a:chOff x="-29807" y="2781503"/>
              <a:chExt cx="5547039" cy="610971"/>
            </a:xfrm>
          </p:grpSpPr>
          <p:sp>
            <p:nvSpPr>
              <p:cNvPr id="27" name="TextovéPole 26"/>
              <p:cNvSpPr txBox="1"/>
              <p:nvPr/>
            </p:nvSpPr>
            <p:spPr>
              <a:xfrm>
                <a:off x="2113835" y="2781503"/>
                <a:ext cx="3092503" cy="451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i="1" dirty="0"/>
                  <a:t>Dlouhodobý výhled, Koncepce výstavby AČR </a:t>
                </a:r>
                <a:endParaRPr lang="cs-CZ" i="1" dirty="0"/>
              </a:p>
            </p:txBody>
          </p:sp>
          <p:cxnSp>
            <p:nvCxnSpPr>
              <p:cNvPr id="31" name="Přímá spojnice 30"/>
              <p:cNvCxnSpPr/>
              <p:nvPr/>
            </p:nvCxnSpPr>
            <p:spPr>
              <a:xfrm>
                <a:off x="1128824" y="3392474"/>
                <a:ext cx="43884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ovéPole 31"/>
              <p:cNvSpPr txBox="1"/>
              <p:nvPr/>
            </p:nvSpPr>
            <p:spPr>
              <a:xfrm>
                <a:off x="-29807" y="2843808"/>
                <a:ext cx="2038113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b="1" dirty="0" err="1"/>
                  <a:t>Politicko</a:t>
                </a:r>
                <a:r>
                  <a:rPr lang="cs-CZ" sz="1600" b="1" dirty="0"/>
                  <a:t> – vojenská úroveň </a:t>
                </a:r>
              </a:p>
            </p:txBody>
          </p:sp>
        </p:grpSp>
        <p:sp>
          <p:nvSpPr>
            <p:cNvPr id="35" name="TextovéPole 34"/>
            <p:cNvSpPr txBox="1"/>
            <p:nvPr/>
          </p:nvSpPr>
          <p:spPr>
            <a:xfrm>
              <a:off x="44624" y="2517882"/>
              <a:ext cx="2851582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Politická úroveň</a:t>
              </a:r>
            </a:p>
          </p:txBody>
        </p:sp>
        <p:cxnSp>
          <p:nvCxnSpPr>
            <p:cNvPr id="37" name="Přímá spojnice 36"/>
            <p:cNvCxnSpPr/>
            <p:nvPr/>
          </p:nvCxnSpPr>
          <p:spPr>
            <a:xfrm>
              <a:off x="1124744" y="3294826"/>
              <a:ext cx="45365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ovéPole 39"/>
            <p:cNvSpPr txBox="1"/>
            <p:nvPr/>
          </p:nvSpPr>
          <p:spPr>
            <a:xfrm>
              <a:off x="2153794" y="2503341"/>
              <a:ext cx="4312572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i="1" dirty="0"/>
                <a:t>Zákony, bezpečnostní a obranné strategie, mezinárodní závazky</a:t>
              </a:r>
            </a:p>
          </p:txBody>
        </p:sp>
      </p:grpSp>
      <p:cxnSp>
        <p:nvCxnSpPr>
          <p:cNvPr id="42" name="Přímá spojnice 41"/>
          <p:cNvCxnSpPr/>
          <p:nvPr/>
        </p:nvCxnSpPr>
        <p:spPr>
          <a:xfrm>
            <a:off x="3143478" y="4153103"/>
            <a:ext cx="2190522" cy="15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 rot="18496944">
            <a:off x="1365890" y="4252649"/>
            <a:ext cx="2036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Hodnocení - </a:t>
            </a:r>
            <a:r>
              <a:rPr lang="cs-CZ" i="1" dirty="0"/>
              <a:t>Zprávy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059832" y="404664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RMO 66/2012</a:t>
            </a:r>
          </a:p>
        </p:txBody>
      </p:sp>
    </p:spTree>
    <p:extLst>
      <p:ext uri="{BB962C8B-B14F-4D97-AF65-F5344CB8AC3E}">
        <p14:creationId xmlns:p14="http://schemas.microsoft.com/office/powerpoint/2010/main" val="190631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280598" cy="10795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Syst</a:t>
            </a:r>
            <a:r>
              <a:rPr lang="cs-CZ" altLang="cs-CZ" sz="2800" b="1" dirty="0">
                <a:latin typeface="Arial"/>
              </a:rPr>
              <a:t>é</a:t>
            </a:r>
            <a:r>
              <a:rPr lang="cs-CZ" altLang="cs-CZ" sz="2800" b="1" dirty="0"/>
              <a:t>mov</a:t>
            </a:r>
            <a:r>
              <a:rPr lang="cs-CZ" altLang="cs-CZ" sz="2800" b="1" dirty="0">
                <a:latin typeface="Arial"/>
              </a:rPr>
              <a:t>é</a:t>
            </a:r>
            <a:r>
              <a:rPr lang="cs-CZ" altLang="cs-CZ" sz="2800" b="1" dirty="0"/>
              <a:t> nastaven</a:t>
            </a:r>
            <a:r>
              <a:rPr lang="cs-CZ" altLang="cs-CZ" sz="2800" b="1" dirty="0">
                <a:latin typeface="Arial"/>
              </a:rPr>
              <a:t>í</a:t>
            </a:r>
            <a:r>
              <a:rPr lang="cs-CZ" altLang="cs-CZ" sz="2800" b="1" dirty="0"/>
              <a:t> pl</a:t>
            </a:r>
            <a:r>
              <a:rPr lang="cs-CZ" altLang="cs-CZ" sz="2800" b="1" dirty="0">
                <a:latin typeface="Arial"/>
              </a:rPr>
              <a:t>á</a:t>
            </a:r>
            <a:r>
              <a:rPr lang="cs-CZ" altLang="cs-CZ" sz="2800" b="1" dirty="0"/>
              <a:t>nov</a:t>
            </a:r>
            <a:r>
              <a:rPr lang="cs-CZ" altLang="cs-CZ" sz="2800" b="1" dirty="0">
                <a:latin typeface="Arial"/>
              </a:rPr>
              <a:t>á</a:t>
            </a:r>
            <a:r>
              <a:rPr lang="cs-CZ" altLang="cs-CZ" sz="2800" b="1" dirty="0"/>
              <a:t>n</a:t>
            </a:r>
            <a:r>
              <a:rPr lang="cs-CZ" altLang="cs-CZ" sz="2800" b="1" dirty="0">
                <a:latin typeface="Arial"/>
              </a:rPr>
              <a:t>í</a:t>
            </a:r>
            <a:r>
              <a:rPr lang="cs-CZ" altLang="cs-CZ" sz="2800" b="1" dirty="0"/>
              <a:t> činnosti a rozvoje rezortu obrany (RMO 66/2012)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268760"/>
            <a:ext cx="902176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124818A3-A5B8-4F8E-9023-96AEB20D2D6D}" type="slidenum">
              <a:rPr lang="cs-CZ" altLang="cs-CZ">
                <a:solidFill>
                  <a:schemeClr val="bg1"/>
                </a:solidFill>
              </a:rPr>
              <a:pPr eaLnBrk="1" hangingPunct="1"/>
              <a:t>14</a:t>
            </a:fld>
            <a:endParaRPr lang="cs-CZ" alt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566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0" y="0"/>
            <a:ext cx="9144000" cy="6858000"/>
            <a:chOff x="1489076" y="0"/>
            <a:chExt cx="9196388" cy="6862763"/>
          </a:xfrm>
        </p:grpSpPr>
        <p:sp>
          <p:nvSpPr>
            <p:cNvPr id="115" name="Obdélník 114">
              <a:extLst>
                <a:ext uri="{FF2B5EF4-FFF2-40B4-BE49-F238E27FC236}">
                  <a16:creationId xmlns:a16="http://schemas.microsoft.com/office/drawing/2014/main" id="{2EC74F2F-FAC3-4E97-BFA1-46ED82AC2C18}"/>
                </a:ext>
              </a:extLst>
            </p:cNvPr>
            <p:cNvSpPr/>
            <p:nvPr/>
          </p:nvSpPr>
          <p:spPr>
            <a:xfrm>
              <a:off x="1489076" y="4721225"/>
              <a:ext cx="9174163" cy="214153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48" name="Obdélník 47">
              <a:extLst>
                <a:ext uri="{FF2B5EF4-FFF2-40B4-BE49-F238E27FC236}">
                  <a16:creationId xmlns:a16="http://schemas.microsoft.com/office/drawing/2014/main" id="{4C27249A-A234-4663-A5F8-0451303BFA45}"/>
                </a:ext>
              </a:extLst>
            </p:cNvPr>
            <p:cNvSpPr/>
            <p:nvPr/>
          </p:nvSpPr>
          <p:spPr>
            <a:xfrm>
              <a:off x="1504951" y="360364"/>
              <a:ext cx="9180513" cy="14938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75" name="Obdélník 74">
              <a:extLst>
                <a:ext uri="{FF2B5EF4-FFF2-40B4-BE49-F238E27FC236}">
                  <a16:creationId xmlns:a16="http://schemas.microsoft.com/office/drawing/2014/main" id="{0BD07573-473C-410D-9BFA-D51D5D08BC04}"/>
                </a:ext>
              </a:extLst>
            </p:cNvPr>
            <p:cNvSpPr/>
            <p:nvPr/>
          </p:nvSpPr>
          <p:spPr>
            <a:xfrm>
              <a:off x="1519238" y="3395664"/>
              <a:ext cx="9144001" cy="1470025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DF31CB77-F093-4182-AFD0-73AED4E1E0E9}"/>
                </a:ext>
              </a:extLst>
            </p:cNvPr>
            <p:cNvSpPr/>
            <p:nvPr/>
          </p:nvSpPr>
          <p:spPr>
            <a:xfrm>
              <a:off x="1523207" y="1828204"/>
              <a:ext cx="9144000" cy="1562100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27654" name="TextovéPole 3">
              <a:extLst>
                <a:ext uri="{FF2B5EF4-FFF2-40B4-BE49-F238E27FC236}">
                  <a16:creationId xmlns:a16="http://schemas.microsoft.com/office/drawing/2014/main" id="{E0A84631-D7E9-4931-B4D8-17DD099C26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0"/>
              <a:ext cx="9144000" cy="4001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s-CZ" altLang="cs-CZ" sz="1350" b="1" dirty="0">
                  <a:solidFill>
                    <a:schemeClr val="bg1"/>
                  </a:solidFill>
                </a:rPr>
                <a:t>NÁVRH HIERARCHIE KONCEPCÍ 2020 (</a:t>
              </a:r>
              <a:r>
                <a:rPr lang="cs-CZ" altLang="cs-CZ" sz="1350" b="1" dirty="0" err="1">
                  <a:solidFill>
                    <a:schemeClr val="bg1"/>
                  </a:solidFill>
                </a:rPr>
                <a:t>ReMO</a:t>
              </a:r>
              <a:r>
                <a:rPr lang="cs-CZ" altLang="cs-CZ" sz="1350" b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390C7712-C1A1-4C9C-9904-4C25B8743ACF}"/>
                </a:ext>
              </a:extLst>
            </p:cNvPr>
            <p:cNvSpPr/>
            <p:nvPr/>
          </p:nvSpPr>
          <p:spPr>
            <a:xfrm>
              <a:off x="1897063" y="685800"/>
              <a:ext cx="2413000" cy="81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350" b="1" dirty="0">
                  <a:solidFill>
                    <a:schemeClr val="bg1"/>
                  </a:solidFill>
                  <a:latin typeface="+mj-lt"/>
                </a:rPr>
                <a:t>Strategická východiska</a:t>
              </a: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579AC664-F612-4A9E-B463-F9DBCA13B2C4}"/>
                </a:ext>
              </a:extLst>
            </p:cNvPr>
            <p:cNvSpPr/>
            <p:nvPr/>
          </p:nvSpPr>
          <p:spPr>
            <a:xfrm>
              <a:off x="1494362" y="1829367"/>
              <a:ext cx="588440" cy="15620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b="1" dirty="0">
                  <a:solidFill>
                    <a:schemeClr val="tx1"/>
                  </a:solidFill>
                  <a:latin typeface="+mj-lt"/>
                </a:rPr>
                <a:t>Koncepce      1. úrovně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71CE21F0-6AA5-4BF0-9695-AE544B7AACFF}"/>
                </a:ext>
              </a:extLst>
            </p:cNvPr>
            <p:cNvSpPr/>
            <p:nvPr/>
          </p:nvSpPr>
          <p:spPr>
            <a:xfrm>
              <a:off x="1566748" y="3425468"/>
              <a:ext cx="496804" cy="13695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b="1" dirty="0">
                  <a:solidFill>
                    <a:schemeClr val="tx1"/>
                  </a:solidFill>
                  <a:latin typeface="+mj-lt"/>
                </a:rPr>
                <a:t>Koncepce                        2. úrovně</a:t>
              </a: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9258C64-AAB3-4399-A5EA-7102DF3EBA2F}"/>
                </a:ext>
              </a:extLst>
            </p:cNvPr>
            <p:cNvSpPr/>
            <p:nvPr/>
          </p:nvSpPr>
          <p:spPr>
            <a:xfrm>
              <a:off x="8820909" y="1838975"/>
              <a:ext cx="297397" cy="45345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dirty="0">
                  <a:solidFill>
                    <a:schemeClr val="bg1"/>
                  </a:solidFill>
                  <a:latin typeface="+mj-lt"/>
                </a:rPr>
                <a:t>Implementační plány </a:t>
              </a:r>
              <a:r>
                <a:rPr lang="cs-CZ" sz="1200" b="1" dirty="0">
                  <a:solidFill>
                    <a:schemeClr val="bg1"/>
                  </a:solidFill>
                  <a:latin typeface="+mj-lt"/>
                </a:rPr>
                <a:t>(DOTMLPFI)</a:t>
              </a:r>
            </a:p>
          </p:txBody>
        </p:sp>
        <p:sp>
          <p:nvSpPr>
            <p:cNvPr id="10" name="Šipka dolů 9">
              <a:extLst>
                <a:ext uri="{FF2B5EF4-FFF2-40B4-BE49-F238E27FC236}">
                  <a16:creationId xmlns:a16="http://schemas.microsoft.com/office/drawing/2014/main" id="{1A84FCFC-97B7-415E-928C-56D8117484E2}"/>
                </a:ext>
              </a:extLst>
            </p:cNvPr>
            <p:cNvSpPr/>
            <p:nvPr/>
          </p:nvSpPr>
          <p:spPr>
            <a:xfrm>
              <a:off x="2674938" y="1498601"/>
              <a:ext cx="406400" cy="31432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74BCF6D4-0C1B-4E7B-9908-4A593A8F6C83}"/>
                </a:ext>
              </a:extLst>
            </p:cNvPr>
            <p:cNvSpPr/>
            <p:nvPr/>
          </p:nvSpPr>
          <p:spPr>
            <a:xfrm>
              <a:off x="2493424" y="1829366"/>
              <a:ext cx="740841" cy="156205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dirty="0">
                  <a:solidFill>
                    <a:schemeClr val="bg1"/>
                  </a:solidFill>
                  <a:latin typeface="+mj-lt"/>
                </a:rPr>
                <a:t>Výstavba AČR</a:t>
              </a:r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F487B89A-C935-415F-A548-CA5676CED9CD}"/>
                </a:ext>
              </a:extLst>
            </p:cNvPr>
            <p:cNvSpPr/>
            <p:nvPr/>
          </p:nvSpPr>
          <p:spPr>
            <a:xfrm>
              <a:off x="2493433" y="3404115"/>
              <a:ext cx="740832" cy="14345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dirty="0">
                  <a:solidFill>
                    <a:schemeClr val="bg1"/>
                  </a:solidFill>
                  <a:latin typeface="+mj-lt"/>
                </a:rPr>
                <a:t>Výstavba sil</a:t>
              </a:r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75705589-78B3-4E0B-A3EC-32AC26EAD9F3}"/>
                </a:ext>
              </a:extLst>
            </p:cNvPr>
            <p:cNvSpPr/>
            <p:nvPr/>
          </p:nvSpPr>
          <p:spPr>
            <a:xfrm>
              <a:off x="2489199" y="4869160"/>
              <a:ext cx="745067" cy="1493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dirty="0">
                  <a:solidFill>
                    <a:schemeClr val="bg1"/>
                  </a:solidFill>
                  <a:latin typeface="+mj-lt"/>
                </a:rPr>
                <a:t>Výstavba podpory a zabezpečení</a:t>
              </a:r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B6A6EB01-8F5C-4908-9D26-6E7DDD08CDA7}"/>
                </a:ext>
              </a:extLst>
            </p:cNvPr>
            <p:cNvSpPr/>
            <p:nvPr/>
          </p:nvSpPr>
          <p:spPr>
            <a:xfrm>
              <a:off x="5113338" y="500063"/>
              <a:ext cx="3886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350" b="1" dirty="0">
                  <a:solidFill>
                    <a:schemeClr val="bg1"/>
                  </a:solidFill>
                  <a:latin typeface="+mj-lt"/>
                </a:rPr>
                <a:t>Bezpečnostní strategie ČR</a:t>
              </a:r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13F51D00-D441-4BCA-890F-5D70D0CB9216}"/>
                </a:ext>
              </a:extLst>
            </p:cNvPr>
            <p:cNvSpPr/>
            <p:nvPr/>
          </p:nvSpPr>
          <p:spPr>
            <a:xfrm>
              <a:off x="5113338" y="925513"/>
              <a:ext cx="3886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350" b="1" dirty="0">
                  <a:solidFill>
                    <a:schemeClr val="bg1"/>
                  </a:solidFill>
                  <a:latin typeface="+mj-lt"/>
                </a:rPr>
                <a:t>Obranná strategie ČR</a:t>
              </a: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AF38DCE3-A0C7-485A-B182-4C331F043CAC}"/>
                </a:ext>
              </a:extLst>
            </p:cNvPr>
            <p:cNvSpPr/>
            <p:nvPr/>
          </p:nvSpPr>
          <p:spPr>
            <a:xfrm>
              <a:off x="5113338" y="1354138"/>
              <a:ext cx="3886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350" b="1" dirty="0">
                  <a:solidFill>
                    <a:schemeClr val="bg1"/>
                  </a:solidFill>
                  <a:latin typeface="+mj-lt"/>
                </a:rPr>
                <a:t>Dlouhodobý výhled pro obranu</a:t>
              </a:r>
            </a:p>
          </p:txBody>
        </p:sp>
        <p:cxnSp>
          <p:nvCxnSpPr>
            <p:cNvPr id="25" name="Přímá spojnice se šipkou 24">
              <a:extLst>
                <a:ext uri="{FF2B5EF4-FFF2-40B4-BE49-F238E27FC236}">
                  <a16:creationId xmlns:a16="http://schemas.microsoft.com/office/drawing/2014/main" id="{9950DA63-496C-47D6-902A-F60BDE8FF505}"/>
                </a:ext>
              </a:extLst>
            </p:cNvPr>
            <p:cNvCxnSpPr>
              <a:stCxn id="5" idx="3"/>
              <a:endCxn id="21" idx="1"/>
            </p:cNvCxnSpPr>
            <p:nvPr/>
          </p:nvCxnSpPr>
          <p:spPr>
            <a:xfrm flipV="1">
              <a:off x="4310064" y="690564"/>
              <a:ext cx="803275" cy="40163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>
              <a:extLst>
                <a:ext uri="{FF2B5EF4-FFF2-40B4-BE49-F238E27FC236}">
                  <a16:creationId xmlns:a16="http://schemas.microsoft.com/office/drawing/2014/main" id="{34265394-0AC5-4C9E-8F86-7B95AD519C8C}"/>
                </a:ext>
              </a:extLst>
            </p:cNvPr>
            <p:cNvCxnSpPr>
              <a:stCxn id="5" idx="3"/>
              <a:endCxn id="22" idx="1"/>
            </p:cNvCxnSpPr>
            <p:nvPr/>
          </p:nvCxnSpPr>
          <p:spPr>
            <a:xfrm>
              <a:off x="4310064" y="1092201"/>
              <a:ext cx="803275" cy="2381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>
              <a:extLst>
                <a:ext uri="{FF2B5EF4-FFF2-40B4-BE49-F238E27FC236}">
                  <a16:creationId xmlns:a16="http://schemas.microsoft.com/office/drawing/2014/main" id="{114CACFE-03FA-4CFD-8B07-59A77248E180}"/>
                </a:ext>
              </a:extLst>
            </p:cNvPr>
            <p:cNvCxnSpPr>
              <a:stCxn id="5" idx="3"/>
              <a:endCxn id="23" idx="1"/>
            </p:cNvCxnSpPr>
            <p:nvPr/>
          </p:nvCxnSpPr>
          <p:spPr>
            <a:xfrm>
              <a:off x="4310064" y="1092200"/>
              <a:ext cx="803275" cy="4524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Šipka dolů 14">
              <a:extLst>
                <a:ext uri="{FF2B5EF4-FFF2-40B4-BE49-F238E27FC236}">
                  <a16:creationId xmlns:a16="http://schemas.microsoft.com/office/drawing/2014/main" id="{6EB52831-A99A-4512-B261-8C4C458C7C59}"/>
                </a:ext>
              </a:extLst>
            </p:cNvPr>
            <p:cNvSpPr/>
            <p:nvPr/>
          </p:nvSpPr>
          <p:spPr>
            <a:xfrm>
              <a:off x="4343400" y="2082800"/>
              <a:ext cx="406400" cy="2857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200">
                <a:solidFill>
                  <a:schemeClr val="bg1"/>
                </a:solidFill>
                <a:latin typeface="+mj-lt"/>
              </a:endParaRPr>
            </a:p>
          </p:txBody>
        </p:sp>
        <p:grpSp>
          <p:nvGrpSpPr>
            <p:cNvPr id="27670" name="Skupina 65">
              <a:extLst>
                <a:ext uri="{FF2B5EF4-FFF2-40B4-BE49-F238E27FC236}">
                  <a16:creationId xmlns:a16="http://schemas.microsoft.com/office/drawing/2014/main" id="{018C30A2-46D8-45DB-87D1-F21665BBE7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1126" y="1841500"/>
              <a:ext cx="2227263" cy="1077714"/>
              <a:chOff x="4812250" y="2515167"/>
              <a:chExt cx="2226734" cy="1472453"/>
            </a:xfrm>
          </p:grpSpPr>
          <p:grpSp>
            <p:nvGrpSpPr>
              <p:cNvPr id="27730" name="Skupina 56">
                <a:extLst>
                  <a:ext uri="{FF2B5EF4-FFF2-40B4-BE49-F238E27FC236}">
                    <a16:creationId xmlns:a16="http://schemas.microsoft.com/office/drawing/2014/main" id="{4A57BE27-FE48-4263-A994-61237D722E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12250" y="2515167"/>
                <a:ext cx="2226734" cy="1472453"/>
                <a:chOff x="4817533" y="2489768"/>
                <a:chExt cx="2226734" cy="1472453"/>
              </a:xfrm>
            </p:grpSpPr>
            <p:sp>
              <p:nvSpPr>
                <p:cNvPr id="53" name="Obdélník 52">
                  <a:extLst>
                    <a:ext uri="{FF2B5EF4-FFF2-40B4-BE49-F238E27FC236}">
                      <a16:creationId xmlns:a16="http://schemas.microsoft.com/office/drawing/2014/main" id="{6F44BF13-59F1-4FBB-85AF-99FF149F7736}"/>
                    </a:ext>
                  </a:extLst>
                </p:cNvPr>
                <p:cNvSpPr/>
                <p:nvPr/>
              </p:nvSpPr>
              <p:spPr>
                <a:xfrm>
                  <a:off x="4817533" y="2489768"/>
                  <a:ext cx="2226734" cy="139681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 sz="120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  <p:sp>
              <p:nvSpPr>
                <p:cNvPr id="54" name="TextovéPole 53">
                  <a:extLst>
                    <a:ext uri="{FF2B5EF4-FFF2-40B4-BE49-F238E27FC236}">
                      <a16:creationId xmlns:a16="http://schemas.microsoft.com/office/drawing/2014/main" id="{EF47423E-8196-4E15-8FF7-83641C5F25AC}"/>
                    </a:ext>
                  </a:extLst>
                </p:cNvPr>
                <p:cNvSpPr txBox="1"/>
                <p:nvPr/>
              </p:nvSpPr>
              <p:spPr>
                <a:xfrm>
                  <a:off x="6506232" y="3541714"/>
                  <a:ext cx="469788" cy="420507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cs-CZ" sz="900" dirty="0">
                      <a:solidFill>
                        <a:schemeClr val="bg1"/>
                      </a:solidFill>
                      <a:latin typeface="+mj-lt"/>
                    </a:rPr>
                    <a:t>1.4</a:t>
                  </a:r>
                </a:p>
              </p:txBody>
            </p:sp>
          </p:grpSp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D199E160-6746-475D-92F6-6CF129369D51}"/>
                  </a:ext>
                </a:extLst>
              </p:cNvPr>
              <p:cNvSpPr/>
              <p:nvPr/>
            </p:nvSpPr>
            <p:spPr>
              <a:xfrm>
                <a:off x="4953504" y="2552040"/>
                <a:ext cx="1912483" cy="2928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AZ</a:t>
                </a:r>
              </a:p>
            </p:txBody>
          </p:sp>
          <p:sp>
            <p:nvSpPr>
              <p:cNvPr id="45" name="Obdélník 44">
                <a:extLst>
                  <a:ext uri="{FF2B5EF4-FFF2-40B4-BE49-F238E27FC236}">
                    <a16:creationId xmlns:a16="http://schemas.microsoft.com/office/drawing/2014/main" id="{C094B9BA-C3CE-4160-B2FB-1E49FEE9F9A7}"/>
                  </a:ext>
                </a:extLst>
              </p:cNvPr>
              <p:cNvSpPr/>
              <p:nvPr/>
            </p:nvSpPr>
            <p:spPr>
              <a:xfrm>
                <a:off x="4943982" y="2951129"/>
                <a:ext cx="1914070" cy="2928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OPSÚ</a:t>
                </a:r>
              </a:p>
            </p:txBody>
          </p:sp>
          <p:sp>
            <p:nvSpPr>
              <p:cNvPr id="46" name="Obdélník 45">
                <a:extLst>
                  <a:ext uri="{FF2B5EF4-FFF2-40B4-BE49-F238E27FC236}">
                    <a16:creationId xmlns:a16="http://schemas.microsoft.com/office/drawing/2014/main" id="{AF349EC0-5A07-444F-99A4-22016A784A5E}"/>
                  </a:ext>
                </a:extLst>
              </p:cNvPr>
              <p:cNvSpPr/>
              <p:nvPr/>
            </p:nvSpPr>
            <p:spPr>
              <a:xfrm>
                <a:off x="4953504" y="3361061"/>
                <a:ext cx="1912483" cy="2906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mobilizace</a:t>
                </a:r>
              </a:p>
            </p:txBody>
          </p:sp>
        </p:grpSp>
        <p:grpSp>
          <p:nvGrpSpPr>
            <p:cNvPr id="27671" name="Skupina 57">
              <a:extLst>
                <a:ext uri="{FF2B5EF4-FFF2-40B4-BE49-F238E27FC236}">
                  <a16:creationId xmlns:a16="http://schemas.microsoft.com/office/drawing/2014/main" id="{EEDF10E6-87D1-439D-A60E-613B6A4F86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8689" y="2347914"/>
              <a:ext cx="2225675" cy="307975"/>
              <a:chOff x="1944146" y="2939338"/>
              <a:chExt cx="2225687" cy="308391"/>
            </a:xfrm>
          </p:grpSpPr>
          <p:sp>
            <p:nvSpPr>
              <p:cNvPr id="39" name="Obdélník 38">
                <a:extLst>
                  <a:ext uri="{FF2B5EF4-FFF2-40B4-BE49-F238E27FC236}">
                    <a16:creationId xmlns:a16="http://schemas.microsoft.com/office/drawing/2014/main" id="{E266951F-BEA9-405B-9AEE-AD75E0EA7616}"/>
                  </a:ext>
                </a:extLst>
              </p:cNvPr>
              <p:cNvSpPr/>
              <p:nvPr/>
            </p:nvSpPr>
            <p:spPr>
              <a:xfrm>
                <a:off x="1944146" y="2955234"/>
                <a:ext cx="2212987" cy="29249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KVAČR</a:t>
                </a:r>
              </a:p>
            </p:txBody>
          </p:sp>
          <p:sp>
            <p:nvSpPr>
              <p:cNvPr id="55" name="TextovéPole 54">
                <a:extLst>
                  <a:ext uri="{FF2B5EF4-FFF2-40B4-BE49-F238E27FC236}">
                    <a16:creationId xmlns:a16="http://schemas.microsoft.com/office/drawing/2014/main" id="{ADA39D6E-7E26-49EB-B70F-63ECE223F144}"/>
                  </a:ext>
                </a:extLst>
              </p:cNvPr>
              <p:cNvSpPr txBox="1"/>
              <p:nvPr/>
            </p:nvSpPr>
            <p:spPr>
              <a:xfrm>
                <a:off x="3699930" y="2939338"/>
                <a:ext cx="469903" cy="30819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1.2</a:t>
                </a:r>
              </a:p>
            </p:txBody>
          </p:sp>
        </p:grpSp>
        <p:sp>
          <p:nvSpPr>
            <p:cNvPr id="62" name="Šipka dolů 61">
              <a:extLst>
                <a:ext uri="{FF2B5EF4-FFF2-40B4-BE49-F238E27FC236}">
                  <a16:creationId xmlns:a16="http://schemas.microsoft.com/office/drawing/2014/main" id="{D3F4DFC7-7EFE-4983-BE1B-8BA7CCF81C4D}"/>
                </a:ext>
              </a:extLst>
            </p:cNvPr>
            <p:cNvSpPr/>
            <p:nvPr/>
          </p:nvSpPr>
          <p:spPr>
            <a:xfrm>
              <a:off x="3411538" y="2662238"/>
              <a:ext cx="406400" cy="2462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grpSp>
          <p:nvGrpSpPr>
            <p:cNvPr id="27673" name="Skupina 62">
              <a:extLst>
                <a:ext uri="{FF2B5EF4-FFF2-40B4-BE49-F238E27FC236}">
                  <a16:creationId xmlns:a16="http://schemas.microsoft.com/office/drawing/2014/main" id="{7C3C52D7-4A3D-4F1E-A019-9C1F7B589F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80138" y="2967038"/>
              <a:ext cx="1795462" cy="314126"/>
              <a:chOff x="2285629" y="2948046"/>
              <a:chExt cx="1664604" cy="314112"/>
            </a:xfrm>
          </p:grpSpPr>
          <p:sp>
            <p:nvSpPr>
              <p:cNvPr id="64" name="Obdélník 63">
                <a:extLst>
                  <a:ext uri="{FF2B5EF4-FFF2-40B4-BE49-F238E27FC236}">
                    <a16:creationId xmlns:a16="http://schemas.microsoft.com/office/drawing/2014/main" id="{AA70E720-2C8F-42C3-9243-0C6BCF02DEB9}"/>
                  </a:ext>
                </a:extLst>
              </p:cNvPr>
              <p:cNvSpPr/>
              <p:nvPr/>
            </p:nvSpPr>
            <p:spPr>
              <a:xfrm>
                <a:off x="2285629" y="2948046"/>
                <a:ext cx="1664604" cy="2920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Koncepce MV</a:t>
                </a:r>
              </a:p>
            </p:txBody>
          </p:sp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59F9FEF2-FF4B-41C9-BDC8-61313F993BA4}"/>
                  </a:ext>
                </a:extLst>
              </p:cNvPr>
              <p:cNvSpPr txBox="1"/>
              <p:nvPr/>
            </p:nvSpPr>
            <p:spPr>
              <a:xfrm>
                <a:off x="3336493" y="2954396"/>
                <a:ext cx="566642" cy="30776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1.3.1</a:t>
                </a:r>
              </a:p>
            </p:txBody>
          </p:sp>
        </p:grpSp>
        <p:cxnSp>
          <p:nvCxnSpPr>
            <p:cNvPr id="41" name="Přímá spojnice se šipkou 40">
              <a:extLst>
                <a:ext uri="{FF2B5EF4-FFF2-40B4-BE49-F238E27FC236}">
                  <a16:creationId xmlns:a16="http://schemas.microsoft.com/office/drawing/2014/main" id="{4FA91E52-CF8E-42D0-ADEA-CEB6D6E6F01A}"/>
                </a:ext>
              </a:extLst>
            </p:cNvPr>
            <p:cNvCxnSpPr>
              <a:stCxn id="39" idx="3"/>
              <a:endCxn id="44" idx="1"/>
            </p:cNvCxnSpPr>
            <p:nvPr/>
          </p:nvCxnSpPr>
          <p:spPr>
            <a:xfrm flipV="1">
              <a:off x="5681663" y="1976438"/>
              <a:ext cx="920750" cy="5334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>
              <a:extLst>
                <a:ext uri="{FF2B5EF4-FFF2-40B4-BE49-F238E27FC236}">
                  <a16:creationId xmlns:a16="http://schemas.microsoft.com/office/drawing/2014/main" id="{77A140C7-61DD-4031-B739-96F09ABFA6F9}"/>
                </a:ext>
              </a:extLst>
            </p:cNvPr>
            <p:cNvCxnSpPr>
              <a:stCxn id="39" idx="3"/>
              <a:endCxn id="45" idx="1"/>
            </p:cNvCxnSpPr>
            <p:nvPr/>
          </p:nvCxnSpPr>
          <p:spPr>
            <a:xfrm flipV="1">
              <a:off x="5681663" y="2266950"/>
              <a:ext cx="912812" cy="24288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>
              <a:extLst>
                <a:ext uri="{FF2B5EF4-FFF2-40B4-BE49-F238E27FC236}">
                  <a16:creationId xmlns:a16="http://schemas.microsoft.com/office/drawing/2014/main" id="{61970AEC-AC83-474E-90BA-43FFF47B1B5E}"/>
                </a:ext>
              </a:extLst>
            </p:cNvPr>
            <p:cNvCxnSpPr>
              <a:stCxn id="39" idx="3"/>
              <a:endCxn id="46" idx="1"/>
            </p:cNvCxnSpPr>
            <p:nvPr/>
          </p:nvCxnSpPr>
          <p:spPr>
            <a:xfrm>
              <a:off x="5681663" y="2509838"/>
              <a:ext cx="920750" cy="571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se šipkou 66">
              <a:extLst>
                <a:ext uri="{FF2B5EF4-FFF2-40B4-BE49-F238E27FC236}">
                  <a16:creationId xmlns:a16="http://schemas.microsoft.com/office/drawing/2014/main" id="{5F77B100-B4FC-4D89-B94C-0977C5C7CBE5}"/>
                </a:ext>
              </a:extLst>
            </p:cNvPr>
            <p:cNvCxnSpPr>
              <a:stCxn id="61" idx="3"/>
              <a:endCxn id="64" idx="1"/>
            </p:cNvCxnSpPr>
            <p:nvPr/>
          </p:nvCxnSpPr>
          <p:spPr>
            <a:xfrm flipV="1">
              <a:off x="5667376" y="3113089"/>
              <a:ext cx="512763" cy="793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678" name="Skupina 58">
              <a:extLst>
                <a:ext uri="{FF2B5EF4-FFF2-40B4-BE49-F238E27FC236}">
                  <a16:creationId xmlns:a16="http://schemas.microsoft.com/office/drawing/2014/main" id="{B9D6531C-4EBD-4D8C-95F6-877B7E43EB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1864" y="2981325"/>
              <a:ext cx="2212975" cy="292100"/>
              <a:chOff x="1935679" y="2955642"/>
              <a:chExt cx="2212986" cy="292087"/>
            </a:xfrm>
          </p:grpSpPr>
          <p:sp>
            <p:nvSpPr>
              <p:cNvPr id="60" name="Obdélník 59">
                <a:extLst>
                  <a:ext uri="{FF2B5EF4-FFF2-40B4-BE49-F238E27FC236}">
                    <a16:creationId xmlns:a16="http://schemas.microsoft.com/office/drawing/2014/main" id="{841AE0B2-1BAB-406B-9F13-650F23134789}"/>
                  </a:ext>
                </a:extLst>
              </p:cNvPr>
              <p:cNvSpPr/>
              <p:nvPr/>
            </p:nvSpPr>
            <p:spPr>
              <a:xfrm>
                <a:off x="1935679" y="2955642"/>
                <a:ext cx="2212986" cy="292087"/>
              </a:xfrm>
              <a:prstGeom prst="rect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b="1" dirty="0">
                    <a:solidFill>
                      <a:schemeClr val="bg1"/>
                    </a:solidFill>
                    <a:latin typeface="+mj-lt"/>
                  </a:rPr>
                  <a:t>Koncepce SVŘ</a:t>
                </a:r>
              </a:p>
            </p:txBody>
          </p:sp>
          <p:sp>
            <p:nvSpPr>
              <p:cNvPr id="61" name="TextovéPole 60">
                <a:extLst>
                  <a:ext uri="{FF2B5EF4-FFF2-40B4-BE49-F238E27FC236}">
                    <a16:creationId xmlns:a16="http://schemas.microsoft.com/office/drawing/2014/main" id="{34C0CBAE-2265-4CE3-94A0-9A52AAAB63B3}"/>
                  </a:ext>
                </a:extLst>
              </p:cNvPr>
              <p:cNvSpPr txBox="1"/>
              <p:nvPr/>
            </p:nvSpPr>
            <p:spPr>
              <a:xfrm>
                <a:off x="3662888" y="2981041"/>
                <a:ext cx="469902" cy="228590"/>
              </a:xfrm>
              <a:prstGeom prst="rect">
                <a:avLst/>
              </a:prstGeom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cs-CZ"/>
                </a:defPPr>
                <a:lvl1pPr algn="ctr">
                  <a:defRPr sz="1400" b="1">
                    <a:solidFill>
                      <a:schemeClr val="lt1"/>
                    </a:solidFill>
                    <a:latin typeface="+mj-lt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cs-CZ" sz="1050" b="0" dirty="0">
                    <a:solidFill>
                      <a:schemeClr val="bg1"/>
                    </a:solidFill>
                  </a:rPr>
                  <a:t>1.3</a:t>
                </a:r>
              </a:p>
            </p:txBody>
          </p:sp>
        </p:grpSp>
        <p:grpSp>
          <p:nvGrpSpPr>
            <p:cNvPr id="27679" name="Skupina 75">
              <a:extLst>
                <a:ext uri="{FF2B5EF4-FFF2-40B4-BE49-F238E27FC236}">
                  <a16:creationId xmlns:a16="http://schemas.microsoft.com/office/drawing/2014/main" id="{8E8F5250-2118-4D93-A844-2F883EBEFC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0263" y="3411535"/>
              <a:ext cx="2233612" cy="307775"/>
              <a:chOff x="1935679" y="2939338"/>
              <a:chExt cx="2234154" cy="362516"/>
            </a:xfrm>
          </p:grpSpPr>
          <p:sp>
            <p:nvSpPr>
              <p:cNvPr id="77" name="Obdélník 76">
                <a:extLst>
                  <a:ext uri="{FF2B5EF4-FFF2-40B4-BE49-F238E27FC236}">
                    <a16:creationId xmlns:a16="http://schemas.microsoft.com/office/drawing/2014/main" id="{57AB9F9C-9D35-4329-82DB-64F95B75C9D0}"/>
                  </a:ext>
                </a:extLst>
              </p:cNvPr>
              <p:cNvSpPr/>
              <p:nvPr/>
            </p:nvSpPr>
            <p:spPr>
              <a:xfrm>
                <a:off x="1935679" y="2956166"/>
                <a:ext cx="2213512" cy="2916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</a:t>
                </a:r>
                <a:r>
                  <a:rPr lang="cs-CZ" sz="1050" dirty="0" err="1">
                    <a:solidFill>
                      <a:schemeClr val="bg1"/>
                    </a:solidFill>
                    <a:latin typeface="+mj-lt"/>
                  </a:rPr>
                  <a:t>PozS</a:t>
                </a:r>
                <a:endParaRPr lang="cs-CZ" sz="1050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78" name="TextovéPole 77">
                <a:extLst>
                  <a:ext uri="{FF2B5EF4-FFF2-40B4-BE49-F238E27FC236}">
                    <a16:creationId xmlns:a16="http://schemas.microsoft.com/office/drawing/2014/main" id="{74BAD73B-0C3B-4F95-A886-68C51A5CCFCD}"/>
                  </a:ext>
                </a:extLst>
              </p:cNvPr>
              <p:cNvSpPr txBox="1"/>
              <p:nvPr/>
            </p:nvSpPr>
            <p:spPr>
              <a:xfrm>
                <a:off x="3699819" y="2939338"/>
                <a:ext cx="470014" cy="36251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2.1</a:t>
                </a:r>
              </a:p>
            </p:txBody>
          </p:sp>
        </p:grpSp>
        <p:grpSp>
          <p:nvGrpSpPr>
            <p:cNvPr id="27680" name="Skupina 78">
              <a:extLst>
                <a:ext uri="{FF2B5EF4-FFF2-40B4-BE49-F238E27FC236}">
                  <a16:creationId xmlns:a16="http://schemas.microsoft.com/office/drawing/2014/main" id="{B0E58EFE-1948-4A81-9173-10A495EE98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0263" y="3694111"/>
              <a:ext cx="2233612" cy="307775"/>
              <a:chOff x="1935679" y="2873497"/>
              <a:chExt cx="2234191" cy="301597"/>
            </a:xfrm>
          </p:grpSpPr>
          <p:sp>
            <p:nvSpPr>
              <p:cNvPr id="80" name="Obdélník 79">
                <a:extLst>
                  <a:ext uri="{FF2B5EF4-FFF2-40B4-BE49-F238E27FC236}">
                    <a16:creationId xmlns:a16="http://schemas.microsoft.com/office/drawing/2014/main" id="{0DAFE127-9A3D-4596-97C8-C0158E9341EA}"/>
                  </a:ext>
                </a:extLst>
              </p:cNvPr>
              <p:cNvSpPr/>
              <p:nvPr/>
            </p:nvSpPr>
            <p:spPr>
              <a:xfrm>
                <a:off x="1935679" y="2889053"/>
                <a:ext cx="2213549" cy="2551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</a:t>
                </a:r>
                <a:r>
                  <a:rPr lang="cs-CZ" sz="1050" dirty="0" err="1">
                    <a:solidFill>
                      <a:schemeClr val="bg1"/>
                    </a:solidFill>
                    <a:latin typeface="+mj-lt"/>
                  </a:rPr>
                  <a:t>VzS</a:t>
                </a:r>
                <a:endParaRPr lang="cs-CZ" sz="1050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81" name="TextovéPole 80">
                <a:extLst>
                  <a:ext uri="{FF2B5EF4-FFF2-40B4-BE49-F238E27FC236}">
                    <a16:creationId xmlns:a16="http://schemas.microsoft.com/office/drawing/2014/main" id="{DCC6FA68-45F7-49A0-9D2D-6EF637062113}"/>
                  </a:ext>
                </a:extLst>
              </p:cNvPr>
              <p:cNvSpPr txBox="1"/>
              <p:nvPr/>
            </p:nvSpPr>
            <p:spPr>
              <a:xfrm>
                <a:off x="3699848" y="2873497"/>
                <a:ext cx="470022" cy="3015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2.2</a:t>
                </a:r>
              </a:p>
            </p:txBody>
          </p:sp>
        </p:grpSp>
        <p:grpSp>
          <p:nvGrpSpPr>
            <p:cNvPr id="27681" name="Skupina 84">
              <a:extLst>
                <a:ext uri="{FF2B5EF4-FFF2-40B4-BE49-F238E27FC236}">
                  <a16:creationId xmlns:a16="http://schemas.microsoft.com/office/drawing/2014/main" id="{A6390EB0-575C-4630-88E2-073208D2A6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9150" y="4303712"/>
              <a:ext cx="2235200" cy="307776"/>
              <a:chOff x="1935679" y="2939338"/>
              <a:chExt cx="2234154" cy="299876"/>
            </a:xfrm>
          </p:grpSpPr>
          <p:sp>
            <p:nvSpPr>
              <p:cNvPr id="86" name="Obdélník 85">
                <a:extLst>
                  <a:ext uri="{FF2B5EF4-FFF2-40B4-BE49-F238E27FC236}">
                    <a16:creationId xmlns:a16="http://schemas.microsoft.com/office/drawing/2014/main" id="{B2759729-1B47-4666-A8A8-F5FC7943C6DE}"/>
                  </a:ext>
                </a:extLst>
              </p:cNvPr>
              <p:cNvSpPr/>
              <p:nvPr/>
            </p:nvSpPr>
            <p:spPr>
              <a:xfrm>
                <a:off x="1935679" y="2956352"/>
                <a:ext cx="2213527" cy="253667"/>
              </a:xfrm>
              <a:prstGeom prst="rect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TER</a:t>
                </a:r>
              </a:p>
            </p:txBody>
          </p:sp>
          <p:sp>
            <p:nvSpPr>
              <p:cNvPr id="87" name="TextovéPole 86">
                <a:extLst>
                  <a:ext uri="{FF2B5EF4-FFF2-40B4-BE49-F238E27FC236}">
                    <a16:creationId xmlns:a16="http://schemas.microsoft.com/office/drawing/2014/main" id="{BA7C536D-2840-4020-877B-43F8774093D2}"/>
                  </a:ext>
                </a:extLst>
              </p:cNvPr>
              <p:cNvSpPr txBox="1"/>
              <p:nvPr/>
            </p:nvSpPr>
            <p:spPr>
              <a:xfrm>
                <a:off x="3700153" y="2939338"/>
                <a:ext cx="469680" cy="299876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2.4</a:t>
                </a:r>
              </a:p>
            </p:txBody>
          </p:sp>
        </p:grpSp>
        <p:grpSp>
          <p:nvGrpSpPr>
            <p:cNvPr id="27682" name="Skupina 87">
              <a:extLst>
                <a:ext uri="{FF2B5EF4-FFF2-40B4-BE49-F238E27FC236}">
                  <a16:creationId xmlns:a16="http://schemas.microsoft.com/office/drawing/2014/main" id="{D514A0B4-991B-4CC9-A8A7-436842027A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0263" y="4581526"/>
              <a:ext cx="2228850" cy="307776"/>
              <a:chOff x="1935679" y="2712756"/>
              <a:chExt cx="2220879" cy="417166"/>
            </a:xfrm>
          </p:grpSpPr>
          <p:sp>
            <p:nvSpPr>
              <p:cNvPr id="89" name="Obdélník 88">
                <a:extLst>
                  <a:ext uri="{FF2B5EF4-FFF2-40B4-BE49-F238E27FC236}">
                    <a16:creationId xmlns:a16="http://schemas.microsoft.com/office/drawing/2014/main" id="{BBA33C33-CB9E-4DFD-B770-9CBCFED2A18A}"/>
                  </a:ext>
                </a:extLst>
              </p:cNvPr>
              <p:cNvSpPr/>
              <p:nvPr/>
            </p:nvSpPr>
            <p:spPr>
              <a:xfrm>
                <a:off x="1935679" y="2749336"/>
                <a:ext cx="2212969" cy="29048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SPEC</a:t>
                </a:r>
              </a:p>
            </p:txBody>
          </p:sp>
          <p:sp>
            <p:nvSpPr>
              <p:cNvPr id="90" name="TextovéPole 89">
                <a:extLst>
                  <a:ext uri="{FF2B5EF4-FFF2-40B4-BE49-F238E27FC236}">
                    <a16:creationId xmlns:a16="http://schemas.microsoft.com/office/drawing/2014/main" id="{E5DE99E6-392D-4860-A188-1D0832B8CBFD}"/>
                  </a:ext>
                </a:extLst>
              </p:cNvPr>
              <p:cNvSpPr txBox="1"/>
              <p:nvPr/>
            </p:nvSpPr>
            <p:spPr>
              <a:xfrm>
                <a:off x="3686756" y="2712756"/>
                <a:ext cx="469802" cy="41716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2.5</a:t>
                </a:r>
              </a:p>
            </p:txBody>
          </p:sp>
        </p:grpSp>
        <p:grpSp>
          <p:nvGrpSpPr>
            <p:cNvPr id="27683" name="Skupina 90">
              <a:extLst>
                <a:ext uri="{FF2B5EF4-FFF2-40B4-BE49-F238E27FC236}">
                  <a16:creationId xmlns:a16="http://schemas.microsoft.com/office/drawing/2014/main" id="{109B971C-5092-4425-A39D-82FFDF59B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95975" y="3760787"/>
              <a:ext cx="3079750" cy="317301"/>
              <a:chOff x="1935680" y="2955642"/>
              <a:chExt cx="2484014" cy="317287"/>
            </a:xfrm>
          </p:grpSpPr>
          <p:sp>
            <p:nvSpPr>
              <p:cNvPr id="92" name="Obdélník 91">
                <a:extLst>
                  <a:ext uri="{FF2B5EF4-FFF2-40B4-BE49-F238E27FC236}">
                    <a16:creationId xmlns:a16="http://schemas.microsoft.com/office/drawing/2014/main" id="{FE496227-704E-4534-B323-2BCA5346F633}"/>
                  </a:ext>
                </a:extLst>
              </p:cNvPr>
              <p:cNvSpPr/>
              <p:nvPr/>
            </p:nvSpPr>
            <p:spPr>
              <a:xfrm>
                <a:off x="1935680" y="2955642"/>
                <a:ext cx="2309877" cy="2920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Rozvoje letištní sítě</a:t>
                </a:r>
              </a:p>
            </p:txBody>
          </p:sp>
          <p:sp>
            <p:nvSpPr>
              <p:cNvPr id="93" name="TextovéPole 92">
                <a:extLst>
                  <a:ext uri="{FF2B5EF4-FFF2-40B4-BE49-F238E27FC236}">
                    <a16:creationId xmlns:a16="http://schemas.microsoft.com/office/drawing/2014/main" id="{F577D63E-D96D-49A7-A7AA-1AB58EA5957F}"/>
                  </a:ext>
                </a:extLst>
              </p:cNvPr>
              <p:cNvSpPr txBox="1"/>
              <p:nvPr/>
            </p:nvSpPr>
            <p:spPr>
              <a:xfrm>
                <a:off x="3874235" y="2965167"/>
                <a:ext cx="545459" cy="30776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2.2.1 </a:t>
                </a:r>
              </a:p>
            </p:txBody>
          </p:sp>
        </p:grpSp>
        <p:cxnSp>
          <p:nvCxnSpPr>
            <p:cNvPr id="95" name="Přímá spojnice se šipkou 94">
              <a:extLst>
                <a:ext uri="{FF2B5EF4-FFF2-40B4-BE49-F238E27FC236}">
                  <a16:creationId xmlns:a16="http://schemas.microsoft.com/office/drawing/2014/main" id="{2DC43A19-7798-4110-A557-F63695B6A599}"/>
                </a:ext>
              </a:extLst>
            </p:cNvPr>
            <p:cNvCxnSpPr>
              <a:endCxn id="92" idx="1"/>
            </p:cNvCxnSpPr>
            <p:nvPr/>
          </p:nvCxnSpPr>
          <p:spPr>
            <a:xfrm flipV="1">
              <a:off x="5319713" y="3906838"/>
              <a:ext cx="576262" cy="63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Šipka doprava 116">
              <a:extLst>
                <a:ext uri="{FF2B5EF4-FFF2-40B4-BE49-F238E27FC236}">
                  <a16:creationId xmlns:a16="http://schemas.microsoft.com/office/drawing/2014/main" id="{33966E7F-A28B-41B1-8AF3-21D8AE43DBAF}"/>
                </a:ext>
              </a:extLst>
            </p:cNvPr>
            <p:cNvSpPr/>
            <p:nvPr/>
          </p:nvSpPr>
          <p:spPr>
            <a:xfrm>
              <a:off x="9112250" y="3582989"/>
              <a:ext cx="357188" cy="1030287"/>
            </a:xfrm>
            <a:prstGeom prst="righ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1350">
                <a:solidFill>
                  <a:schemeClr val="bg1"/>
                </a:solidFill>
              </a:endParaRPr>
            </a:p>
          </p:txBody>
        </p:sp>
        <p:sp>
          <p:nvSpPr>
            <p:cNvPr id="118" name="Obdélník 117">
              <a:extLst>
                <a:ext uri="{FF2B5EF4-FFF2-40B4-BE49-F238E27FC236}">
                  <a16:creationId xmlns:a16="http://schemas.microsoft.com/office/drawing/2014/main" id="{38D7B52E-E386-4025-9062-6DF2E74CEB3D}"/>
                </a:ext>
              </a:extLst>
            </p:cNvPr>
            <p:cNvSpPr/>
            <p:nvPr/>
          </p:nvSpPr>
          <p:spPr>
            <a:xfrm>
              <a:off x="9431339" y="2570164"/>
              <a:ext cx="1182687" cy="310197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0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Programy pořizování majetku a služeb (PGRM) </a:t>
              </a:r>
            </a:p>
          </p:txBody>
        </p:sp>
        <p:grpSp>
          <p:nvGrpSpPr>
            <p:cNvPr id="27687" name="Skupina 67">
              <a:extLst>
                <a:ext uri="{FF2B5EF4-FFF2-40B4-BE49-F238E27FC236}">
                  <a16:creationId xmlns:a16="http://schemas.microsoft.com/office/drawing/2014/main" id="{E81A96F0-DF5E-4315-8633-F51B37C70E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0264" y="5097457"/>
              <a:ext cx="2365375" cy="307776"/>
              <a:chOff x="1935679" y="2712756"/>
              <a:chExt cx="2356532" cy="414784"/>
            </a:xfrm>
          </p:grpSpPr>
          <p:sp>
            <p:nvSpPr>
              <p:cNvPr id="69" name="Obdélník 68">
                <a:extLst>
                  <a:ext uri="{FF2B5EF4-FFF2-40B4-BE49-F238E27FC236}">
                    <a16:creationId xmlns:a16="http://schemas.microsoft.com/office/drawing/2014/main" id="{E398E823-C335-4475-A03D-4A0612D3BE28}"/>
                  </a:ext>
                </a:extLst>
              </p:cNvPr>
              <p:cNvSpPr/>
              <p:nvPr/>
            </p:nvSpPr>
            <p:spPr>
              <a:xfrm>
                <a:off x="1935679" y="2749126"/>
                <a:ext cx="2212609" cy="29096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zprav. </a:t>
                </a:r>
                <a:r>
                  <a:rPr lang="cs-CZ" sz="1050" dirty="0" err="1">
                    <a:solidFill>
                      <a:schemeClr val="bg1"/>
                    </a:solidFill>
                    <a:latin typeface="+mj-lt"/>
                  </a:rPr>
                  <a:t>zab</a:t>
                </a: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.</a:t>
                </a:r>
              </a:p>
            </p:txBody>
          </p:sp>
          <p:sp>
            <p:nvSpPr>
              <p:cNvPr id="70" name="TextovéPole 69">
                <a:extLst>
                  <a:ext uri="{FF2B5EF4-FFF2-40B4-BE49-F238E27FC236}">
                    <a16:creationId xmlns:a16="http://schemas.microsoft.com/office/drawing/2014/main" id="{AC751595-D8E9-4DB9-9355-64C4100E0FBA}"/>
                  </a:ext>
                </a:extLst>
              </p:cNvPr>
              <p:cNvSpPr txBox="1"/>
              <p:nvPr/>
            </p:nvSpPr>
            <p:spPr>
              <a:xfrm>
                <a:off x="3822486" y="2712756"/>
                <a:ext cx="469725" cy="4147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3.1</a:t>
                </a:r>
              </a:p>
            </p:txBody>
          </p:sp>
        </p:grpSp>
        <p:grpSp>
          <p:nvGrpSpPr>
            <p:cNvPr id="27688" name="Skupina 70">
              <a:extLst>
                <a:ext uri="{FF2B5EF4-FFF2-40B4-BE49-F238E27FC236}">
                  <a16:creationId xmlns:a16="http://schemas.microsoft.com/office/drawing/2014/main" id="{75607D19-47BA-4B80-9AF3-CB8FF63645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22663" y="5326062"/>
              <a:ext cx="2228850" cy="307776"/>
              <a:chOff x="1935679" y="2712756"/>
              <a:chExt cx="2220879" cy="414783"/>
            </a:xfrm>
          </p:grpSpPr>
          <p:sp>
            <p:nvSpPr>
              <p:cNvPr id="72" name="Obdélník 71">
                <a:extLst>
                  <a:ext uri="{FF2B5EF4-FFF2-40B4-BE49-F238E27FC236}">
                    <a16:creationId xmlns:a16="http://schemas.microsoft.com/office/drawing/2014/main" id="{C0C024A6-B2EA-4AB3-80D4-B495F0D011C9}"/>
                  </a:ext>
                </a:extLst>
              </p:cNvPr>
              <p:cNvSpPr/>
              <p:nvPr/>
            </p:nvSpPr>
            <p:spPr>
              <a:xfrm>
                <a:off x="1935679" y="2714895"/>
                <a:ext cx="2212969" cy="29096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log.</a:t>
                </a:r>
              </a:p>
            </p:txBody>
          </p:sp>
          <p:sp>
            <p:nvSpPr>
              <p:cNvPr id="73" name="TextovéPole 72">
                <a:extLst>
                  <a:ext uri="{FF2B5EF4-FFF2-40B4-BE49-F238E27FC236}">
                    <a16:creationId xmlns:a16="http://schemas.microsoft.com/office/drawing/2014/main" id="{0C50B217-B3C4-4913-BA70-E30FD2B16813}"/>
                  </a:ext>
                </a:extLst>
              </p:cNvPr>
              <p:cNvSpPr txBox="1"/>
              <p:nvPr/>
            </p:nvSpPr>
            <p:spPr>
              <a:xfrm>
                <a:off x="3686756" y="2712756"/>
                <a:ext cx="469802" cy="4147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3.2</a:t>
                </a:r>
              </a:p>
            </p:txBody>
          </p:sp>
        </p:grpSp>
        <p:grpSp>
          <p:nvGrpSpPr>
            <p:cNvPr id="27689" name="Skupina 93">
              <a:extLst>
                <a:ext uri="{FF2B5EF4-FFF2-40B4-BE49-F238E27FC236}">
                  <a16:creationId xmlns:a16="http://schemas.microsoft.com/office/drawing/2014/main" id="{1EDD110B-2DAE-4D47-8637-6496C69E3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5063" y="5513389"/>
              <a:ext cx="2316162" cy="307776"/>
              <a:chOff x="1935679" y="2712756"/>
              <a:chExt cx="2307745" cy="417166"/>
            </a:xfrm>
          </p:grpSpPr>
          <p:sp>
            <p:nvSpPr>
              <p:cNvPr id="96" name="Obdélník 95">
                <a:extLst>
                  <a:ext uri="{FF2B5EF4-FFF2-40B4-BE49-F238E27FC236}">
                    <a16:creationId xmlns:a16="http://schemas.microsoft.com/office/drawing/2014/main" id="{1A047CCC-8D8B-47A3-8CA6-13056A79F132}"/>
                  </a:ext>
                </a:extLst>
              </p:cNvPr>
              <p:cNvSpPr/>
              <p:nvPr/>
            </p:nvSpPr>
            <p:spPr>
              <a:xfrm>
                <a:off x="1935679" y="2749335"/>
                <a:ext cx="2212841" cy="29048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spoj. voj.</a:t>
                </a:r>
              </a:p>
            </p:txBody>
          </p:sp>
          <p:sp>
            <p:nvSpPr>
              <p:cNvPr id="97" name="TextovéPole 96">
                <a:extLst>
                  <a:ext uri="{FF2B5EF4-FFF2-40B4-BE49-F238E27FC236}">
                    <a16:creationId xmlns:a16="http://schemas.microsoft.com/office/drawing/2014/main" id="{9085F74D-258E-4B74-9D85-6D44E863016D}"/>
                  </a:ext>
                </a:extLst>
              </p:cNvPr>
              <p:cNvSpPr txBox="1"/>
              <p:nvPr/>
            </p:nvSpPr>
            <p:spPr>
              <a:xfrm>
                <a:off x="3773650" y="2712756"/>
                <a:ext cx="469774" cy="41716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3.3</a:t>
                </a:r>
              </a:p>
            </p:txBody>
          </p:sp>
        </p:grpSp>
        <p:grpSp>
          <p:nvGrpSpPr>
            <p:cNvPr id="27690" name="Skupina 97">
              <a:extLst>
                <a:ext uri="{FF2B5EF4-FFF2-40B4-BE49-F238E27FC236}">
                  <a16:creationId xmlns:a16="http://schemas.microsoft.com/office/drawing/2014/main" id="{C98EC899-2B8B-46B6-B9D7-C5AE10152F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7463" y="5724523"/>
              <a:ext cx="2228850" cy="307776"/>
              <a:chOff x="1935679" y="2712756"/>
              <a:chExt cx="2220879" cy="414782"/>
            </a:xfrm>
          </p:grpSpPr>
          <p:sp>
            <p:nvSpPr>
              <p:cNvPr id="99" name="Obdélník 98">
                <a:extLst>
                  <a:ext uri="{FF2B5EF4-FFF2-40B4-BE49-F238E27FC236}">
                    <a16:creationId xmlns:a16="http://schemas.microsoft.com/office/drawing/2014/main" id="{21DF81C9-9A50-4A12-B8B7-541CD46C2A33}"/>
                  </a:ext>
                </a:extLst>
              </p:cNvPr>
              <p:cNvSpPr/>
              <p:nvPr/>
            </p:nvSpPr>
            <p:spPr>
              <a:xfrm>
                <a:off x="1935679" y="2749127"/>
                <a:ext cx="2212969" cy="290963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</a:t>
                </a:r>
                <a:r>
                  <a:rPr lang="cs-CZ" sz="1050" dirty="0" err="1">
                    <a:solidFill>
                      <a:schemeClr val="bg1"/>
                    </a:solidFill>
                    <a:latin typeface="+mj-lt"/>
                  </a:rPr>
                  <a:t>VZdr</a:t>
                </a:r>
                <a:endParaRPr lang="cs-CZ" sz="1050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100" name="TextovéPole 99">
                <a:extLst>
                  <a:ext uri="{FF2B5EF4-FFF2-40B4-BE49-F238E27FC236}">
                    <a16:creationId xmlns:a16="http://schemas.microsoft.com/office/drawing/2014/main" id="{F675F635-15BD-401C-83C4-7224548B63E7}"/>
                  </a:ext>
                </a:extLst>
              </p:cNvPr>
              <p:cNvSpPr txBox="1"/>
              <p:nvPr/>
            </p:nvSpPr>
            <p:spPr>
              <a:xfrm>
                <a:off x="3686756" y="2712756"/>
                <a:ext cx="469802" cy="41478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3.4</a:t>
                </a:r>
              </a:p>
            </p:txBody>
          </p:sp>
        </p:grpSp>
        <p:grpSp>
          <p:nvGrpSpPr>
            <p:cNvPr id="27691" name="Skupina 100">
              <a:extLst>
                <a:ext uri="{FF2B5EF4-FFF2-40B4-BE49-F238E27FC236}">
                  <a16:creationId xmlns:a16="http://schemas.microsoft.com/office/drawing/2014/main" id="{B3614EB1-C2A9-4E75-8FC5-FADEAABD64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9863" y="5919789"/>
              <a:ext cx="2228850" cy="307776"/>
              <a:chOff x="1935679" y="2712757"/>
              <a:chExt cx="2220879" cy="417166"/>
            </a:xfrm>
          </p:grpSpPr>
          <p:sp>
            <p:nvSpPr>
              <p:cNvPr id="102" name="Obdélník 101">
                <a:extLst>
                  <a:ext uri="{FF2B5EF4-FFF2-40B4-BE49-F238E27FC236}">
                    <a16:creationId xmlns:a16="http://schemas.microsoft.com/office/drawing/2014/main" id="{7B8D92CD-E10E-45E1-8C5F-E939C9968ACC}"/>
                  </a:ext>
                </a:extLst>
              </p:cNvPr>
              <p:cNvSpPr/>
              <p:nvPr/>
            </p:nvSpPr>
            <p:spPr>
              <a:xfrm>
                <a:off x="1935679" y="2749336"/>
                <a:ext cx="2212969" cy="29048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ÚVZ</a:t>
                </a:r>
              </a:p>
            </p:txBody>
          </p:sp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6C26ECCF-C705-4D67-9EDC-C0E4BD7D551C}"/>
                  </a:ext>
                </a:extLst>
              </p:cNvPr>
              <p:cNvSpPr txBox="1"/>
              <p:nvPr/>
            </p:nvSpPr>
            <p:spPr>
              <a:xfrm>
                <a:off x="3618738" y="2712757"/>
                <a:ext cx="537820" cy="41716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3.5</a:t>
                </a:r>
              </a:p>
            </p:txBody>
          </p:sp>
        </p:grpSp>
        <p:grpSp>
          <p:nvGrpSpPr>
            <p:cNvPr id="27692" name="Skupina 103">
              <a:extLst>
                <a:ext uri="{FF2B5EF4-FFF2-40B4-BE49-F238E27FC236}">
                  <a16:creationId xmlns:a16="http://schemas.microsoft.com/office/drawing/2014/main" id="{14AB1162-C1A8-4F0D-8D42-9277AD107C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2263" y="6130923"/>
              <a:ext cx="2228850" cy="307776"/>
              <a:chOff x="1935679" y="2712756"/>
              <a:chExt cx="2220879" cy="414782"/>
            </a:xfrm>
          </p:grpSpPr>
          <p:sp>
            <p:nvSpPr>
              <p:cNvPr id="105" name="Obdélník 104">
                <a:extLst>
                  <a:ext uri="{FF2B5EF4-FFF2-40B4-BE49-F238E27FC236}">
                    <a16:creationId xmlns:a16="http://schemas.microsoft.com/office/drawing/2014/main" id="{A3318230-2A61-4E05-8AE0-45904293F30F}"/>
                  </a:ext>
                </a:extLst>
              </p:cNvPr>
              <p:cNvSpPr/>
              <p:nvPr/>
            </p:nvSpPr>
            <p:spPr>
              <a:xfrm>
                <a:off x="1935679" y="2749127"/>
                <a:ext cx="2212969" cy="290963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dirty="0">
                    <a:solidFill>
                      <a:schemeClr val="bg1"/>
                    </a:solidFill>
                    <a:latin typeface="+mj-lt"/>
                  </a:rPr>
                  <a:t>Koncepce práv. sl.</a:t>
                </a:r>
              </a:p>
            </p:txBody>
          </p:sp>
          <p:sp>
            <p:nvSpPr>
              <p:cNvPr id="106" name="TextovéPole 105">
                <a:extLst>
                  <a:ext uri="{FF2B5EF4-FFF2-40B4-BE49-F238E27FC236}">
                    <a16:creationId xmlns:a16="http://schemas.microsoft.com/office/drawing/2014/main" id="{DA595D00-3047-469B-B073-F6375635B802}"/>
                  </a:ext>
                </a:extLst>
              </p:cNvPr>
              <p:cNvSpPr txBox="1"/>
              <p:nvPr/>
            </p:nvSpPr>
            <p:spPr>
              <a:xfrm>
                <a:off x="3686756" y="2712756"/>
                <a:ext cx="469802" cy="41478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900" dirty="0">
                    <a:solidFill>
                      <a:schemeClr val="bg1"/>
                    </a:solidFill>
                    <a:latin typeface="+mj-lt"/>
                  </a:rPr>
                  <a:t> 3.6</a:t>
                </a:r>
              </a:p>
            </p:txBody>
          </p:sp>
        </p:grpSp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343A6DEF-D4E4-49DC-8C5B-846297601350}"/>
                </a:ext>
              </a:extLst>
            </p:cNvPr>
            <p:cNvSpPr txBox="1"/>
            <p:nvPr/>
          </p:nvSpPr>
          <p:spPr>
            <a:xfrm>
              <a:off x="6635751" y="5046663"/>
              <a:ext cx="1984375" cy="677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900" dirty="0">
                  <a:solidFill>
                    <a:schemeClr val="bg1"/>
                  </a:solidFill>
                  <a:latin typeface="+mj-lt"/>
                </a:rPr>
                <a:t>Koncepce informatizace rezortu </a:t>
              </a:r>
            </a:p>
            <a:p>
              <a:pPr>
                <a:defRPr/>
              </a:pPr>
              <a:r>
                <a:rPr lang="cs-CZ" sz="900" dirty="0">
                  <a:solidFill>
                    <a:schemeClr val="bg1"/>
                  </a:solidFill>
                  <a:latin typeface="+mj-lt"/>
                </a:rPr>
                <a:t>Strategie informatizace rezortu</a:t>
              </a:r>
            </a:p>
            <a:p>
              <a:pPr>
                <a:defRPr/>
              </a:pPr>
              <a:r>
                <a:rPr lang="cs-CZ" sz="900" dirty="0">
                  <a:solidFill>
                    <a:schemeClr val="bg1"/>
                  </a:solidFill>
                  <a:latin typeface="+mj-lt"/>
                </a:rPr>
                <a:t>Akční plán informatizace rezortu</a:t>
              </a:r>
            </a:p>
          </p:txBody>
        </p:sp>
        <p:cxnSp>
          <p:nvCxnSpPr>
            <p:cNvPr id="36" name="Přímá spojnice se šipkou 35">
              <a:extLst>
                <a:ext uri="{FF2B5EF4-FFF2-40B4-BE49-F238E27FC236}">
                  <a16:creationId xmlns:a16="http://schemas.microsoft.com/office/drawing/2014/main" id="{11CF8674-C394-4CF0-9429-8C631743F56C}"/>
                </a:ext>
              </a:extLst>
            </p:cNvPr>
            <p:cNvCxnSpPr>
              <a:stCxn id="97" idx="3"/>
              <a:endCxn id="2" idx="1"/>
            </p:cNvCxnSpPr>
            <p:nvPr/>
          </p:nvCxnSpPr>
          <p:spPr>
            <a:xfrm flipV="1">
              <a:off x="5991225" y="5385218"/>
              <a:ext cx="644527" cy="282060"/>
            </a:xfrm>
            <a:prstGeom prst="straightConnector1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bdélník 106">
              <a:extLst>
                <a:ext uri="{FF2B5EF4-FFF2-40B4-BE49-F238E27FC236}">
                  <a16:creationId xmlns:a16="http://schemas.microsoft.com/office/drawing/2014/main" id="{1E8F8E56-1BAD-4453-9967-2F51D1F9B0FE}"/>
                </a:ext>
              </a:extLst>
            </p:cNvPr>
            <p:cNvSpPr/>
            <p:nvPr/>
          </p:nvSpPr>
          <p:spPr>
            <a:xfrm>
              <a:off x="9366684" y="335483"/>
              <a:ext cx="588440" cy="15620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b="1" dirty="0">
                  <a:solidFill>
                    <a:schemeClr val="tx1"/>
                  </a:solidFill>
                  <a:latin typeface="+mj-lt"/>
                </a:rPr>
                <a:t>Strategická úroveň</a:t>
              </a:r>
            </a:p>
          </p:txBody>
        </p:sp>
        <p:grpSp>
          <p:nvGrpSpPr>
            <p:cNvPr id="27696" name="Skupina 110">
              <a:extLst>
                <a:ext uri="{FF2B5EF4-FFF2-40B4-BE49-F238E27FC236}">
                  <a16:creationId xmlns:a16="http://schemas.microsoft.com/office/drawing/2014/main" id="{BE1C7869-53DF-477E-A222-A2C757744D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8051" y="1803400"/>
              <a:ext cx="2282825" cy="330200"/>
              <a:chOff x="1935679" y="2939338"/>
              <a:chExt cx="2234154" cy="270681"/>
            </a:xfrm>
          </p:grpSpPr>
          <p:sp>
            <p:nvSpPr>
              <p:cNvPr id="112" name="Obdélník 111">
                <a:extLst>
                  <a:ext uri="{FF2B5EF4-FFF2-40B4-BE49-F238E27FC236}">
                    <a16:creationId xmlns:a16="http://schemas.microsoft.com/office/drawing/2014/main" id="{C9AD0A6C-CE95-4E78-9A7C-550B4213A97B}"/>
                  </a:ext>
                </a:extLst>
              </p:cNvPr>
              <p:cNvSpPr/>
              <p:nvPr/>
            </p:nvSpPr>
            <p:spPr>
              <a:xfrm>
                <a:off x="1935679" y="2956256"/>
                <a:ext cx="2212403" cy="253763"/>
              </a:xfrm>
              <a:prstGeom prst="rect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cs-CZ" sz="1050" b="1" dirty="0">
                    <a:solidFill>
                      <a:schemeClr val="bg1"/>
                    </a:solidFill>
                    <a:latin typeface="+mj-lt"/>
                  </a:rPr>
                  <a:t>Záměr použití AČR 1.1</a:t>
                </a:r>
              </a:p>
            </p:txBody>
          </p:sp>
          <p:sp>
            <p:nvSpPr>
              <p:cNvPr id="114" name="TextovéPole 113">
                <a:extLst>
                  <a:ext uri="{FF2B5EF4-FFF2-40B4-BE49-F238E27FC236}">
                    <a16:creationId xmlns:a16="http://schemas.microsoft.com/office/drawing/2014/main" id="{37891818-C621-4D4F-B4F6-D2B96746DBD8}"/>
                  </a:ext>
                </a:extLst>
              </p:cNvPr>
              <p:cNvSpPr txBox="1"/>
              <p:nvPr/>
            </p:nvSpPr>
            <p:spPr>
              <a:xfrm>
                <a:off x="3700630" y="2939338"/>
                <a:ext cx="469203" cy="252299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cs-CZ" sz="9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116" name="Obdélník 115">
              <a:extLst>
                <a:ext uri="{FF2B5EF4-FFF2-40B4-BE49-F238E27FC236}">
                  <a16:creationId xmlns:a16="http://schemas.microsoft.com/office/drawing/2014/main" id="{C4551EBA-F139-4E17-B83C-4B73B3D72633}"/>
                </a:ext>
              </a:extLst>
            </p:cNvPr>
            <p:cNvSpPr/>
            <p:nvPr/>
          </p:nvSpPr>
          <p:spPr>
            <a:xfrm>
              <a:off x="3359151" y="4019550"/>
              <a:ext cx="2212975" cy="260350"/>
            </a:xfrm>
            <a:prstGeom prst="rect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1050" dirty="0">
                  <a:solidFill>
                    <a:schemeClr val="bg1"/>
                  </a:solidFill>
                  <a:latin typeface="+mj-lt"/>
                </a:rPr>
                <a:t>Koncepce KySIO  </a:t>
              </a:r>
            </a:p>
          </p:txBody>
        </p:sp>
        <p:sp>
          <p:nvSpPr>
            <p:cNvPr id="121" name="TextovéPole 120">
              <a:extLst>
                <a:ext uri="{FF2B5EF4-FFF2-40B4-BE49-F238E27FC236}">
                  <a16:creationId xmlns:a16="http://schemas.microsoft.com/office/drawing/2014/main" id="{DAA17A69-B5B0-45AF-9B73-523981E9E4E4}"/>
                </a:ext>
              </a:extLst>
            </p:cNvPr>
            <p:cNvSpPr txBox="1"/>
            <p:nvPr/>
          </p:nvSpPr>
          <p:spPr>
            <a:xfrm>
              <a:off x="5138738" y="4016376"/>
              <a:ext cx="469900" cy="3077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900" dirty="0">
                  <a:solidFill>
                    <a:schemeClr val="bg1"/>
                  </a:solidFill>
                  <a:latin typeface="+mj-lt"/>
                </a:rPr>
                <a:t>2.3</a:t>
              </a:r>
            </a:p>
          </p:txBody>
        </p:sp>
        <p:sp>
          <p:nvSpPr>
            <p:cNvPr id="110" name="Obdélník 109">
              <a:extLst>
                <a:ext uri="{FF2B5EF4-FFF2-40B4-BE49-F238E27FC236}">
                  <a16:creationId xmlns:a16="http://schemas.microsoft.com/office/drawing/2014/main" id="{71790257-B34B-49B3-A837-E8E2A1222901}"/>
                </a:ext>
              </a:extLst>
            </p:cNvPr>
            <p:cNvSpPr/>
            <p:nvPr/>
          </p:nvSpPr>
          <p:spPr>
            <a:xfrm>
              <a:off x="1566748" y="4867780"/>
              <a:ext cx="496804" cy="13695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cs-CZ" sz="1200" b="1" dirty="0">
                  <a:solidFill>
                    <a:schemeClr val="tx1"/>
                  </a:solidFill>
                  <a:latin typeface="+mj-lt"/>
                </a:rPr>
                <a:t>Koncepce                      3. úrovně</a:t>
              </a:r>
            </a:p>
          </p:txBody>
        </p:sp>
      </p:grp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/>
              <a:t>RIZIKA ÚSPĚŠNÉHO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56184"/>
            <a:ext cx="8892480" cy="537321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3800" dirty="0"/>
              <a:t>Neschopnost stanovit realistické potřeby po výstupech organizace.</a:t>
            </a:r>
          </a:p>
          <a:p>
            <a:pPr lvl="0"/>
            <a:r>
              <a:rPr lang="cs-CZ" sz="3800" dirty="0"/>
              <a:t>Neadekvátní reflexe vývoje vnějšího prostředí, jeho příležitostí a hrozeb pro dlouhodobý rozvoj organizace.</a:t>
            </a:r>
          </a:p>
          <a:p>
            <a:pPr lvl="0"/>
            <a:r>
              <a:rPr lang="cs-CZ" sz="3800" dirty="0"/>
              <a:t>Přecenění či nedocenění vlastních schopností a dostupných zdrojů (lidé, materiál, infrastruktura, finance, informace). </a:t>
            </a:r>
          </a:p>
          <a:p>
            <a:pPr lvl="0"/>
            <a:r>
              <a:rPr lang="cs-CZ" sz="3800" dirty="0"/>
              <a:t>Neschopnost zabezpečit přípravu a rozvoj lidských zdrojů.</a:t>
            </a:r>
          </a:p>
          <a:p>
            <a:pPr lvl="0"/>
            <a:r>
              <a:rPr lang="cs-CZ" sz="3800" dirty="0"/>
              <a:t>Neschopnost účelného, hospodárného a efektivního řízení a tvůrčí implementace strategie.</a:t>
            </a:r>
          </a:p>
          <a:p>
            <a:pPr lvl="0"/>
            <a:r>
              <a:rPr lang="cs-CZ" sz="3800" dirty="0"/>
              <a:t>Neschopnost koordinovat aktivity (nepružná organizační struktura).</a:t>
            </a:r>
          </a:p>
          <a:p>
            <a:pPr lvl="0"/>
            <a:r>
              <a:rPr lang="cs-CZ" sz="3800" dirty="0"/>
              <a:t>Nedostatečná motivace manažerů a zaměstnanců plány realizovat. </a:t>
            </a:r>
          </a:p>
          <a:p>
            <a:pPr lvl="0"/>
            <a:r>
              <a:rPr lang="cs-CZ" sz="3800" dirty="0"/>
              <a:t>Omezené možnosti komunikace uvnitř organizace (byrokratické překážky). </a:t>
            </a:r>
          </a:p>
          <a:p>
            <a:pPr lvl="0"/>
            <a:r>
              <a:rPr lang="cs-CZ" sz="3800" dirty="0"/>
              <a:t>Podcenění časových nároků na implementaci plánů. </a:t>
            </a:r>
          </a:p>
          <a:p>
            <a:pPr lvl="0"/>
            <a:r>
              <a:rPr lang="cs-CZ" sz="3800" dirty="0"/>
              <a:t>Neschopnost monitorovat plnění plánů v čase (chybějící zpětnovazební mechanismy a kritéria).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93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908720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dirty="0">
                <a:solidFill>
                  <a:prstClr val="black"/>
                </a:solidFill>
              </a:rPr>
              <a:t>ZÁVĚR</a:t>
            </a:r>
          </a:p>
          <a:p>
            <a:endParaRPr lang="cs-CZ" sz="3200" dirty="0">
              <a:solidFill>
                <a:prstClr val="black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5CE0E34-CB5D-4291-B179-9909D382DB45}"/>
              </a:ext>
            </a:extLst>
          </p:cNvPr>
          <p:cNvSpPr txBox="1"/>
          <p:nvPr/>
        </p:nvSpPr>
        <p:spPr>
          <a:xfrm>
            <a:off x="-108520" y="2132856"/>
            <a:ext cx="900100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Plánování: adaptace systému obrany státu a OS na výzvy prostředí – kontext!!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Systém a procesy obranného plánování – mezinárodní, národní a rezortní úroveň</a:t>
            </a: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Udržení vojenské relevantnosti a dlouhodobé zdrojové udržitelnosti OS.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Komplexní přístup k zajišťování obrany zahrnující vojenské i nevojenské nástroje.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Rovnováha mezi úkoly, způsoby jejich dosažení a zdroji.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60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8075239" cy="3744416"/>
          </a:xfrm>
        </p:spPr>
        <p:txBody>
          <a:bodyPr>
            <a:normAutofit lnSpcReduction="10000"/>
          </a:bodyPr>
          <a:lstStyle/>
          <a:p>
            <a:pPr marL="609600" indent="-609600" algn="l">
              <a:buFontTx/>
              <a:buAutoNum type="arabicPeriod"/>
            </a:pPr>
            <a:r>
              <a:rPr lang="cs-CZ" sz="2900" dirty="0"/>
              <a:t>VYMEZIT OBRANNÉ PLÁNOVÁNÍ </a:t>
            </a:r>
          </a:p>
          <a:p>
            <a:pPr marL="1066800" lvl="1" indent="-609600" algn="l">
              <a:buFont typeface="Arial" panose="020B0604020202020204" pitchFamily="34" charset="0"/>
              <a:buChar char="•"/>
            </a:pPr>
            <a:r>
              <a:rPr lang="cs-CZ" sz="2500" dirty="0"/>
              <a:t>Účel</a:t>
            </a:r>
          </a:p>
          <a:p>
            <a:pPr marL="1066800" lvl="1" indent="-609600" algn="l">
              <a:buFont typeface="Arial" panose="020B0604020202020204" pitchFamily="34" charset="0"/>
              <a:buChar char="•"/>
            </a:pPr>
            <a:r>
              <a:rPr lang="cs-CZ" sz="2500" dirty="0"/>
              <a:t>Teoretické přístupy </a:t>
            </a:r>
          </a:p>
          <a:p>
            <a:pPr marL="1524000" lvl="2" indent="-609600" algn="l">
              <a:buFont typeface="Arial" panose="020B0604020202020204" pitchFamily="34" charset="0"/>
              <a:buChar char="•"/>
            </a:pPr>
            <a:r>
              <a:rPr lang="cs-CZ" sz="2300" dirty="0"/>
              <a:t>CBP;</a:t>
            </a:r>
          </a:p>
          <a:p>
            <a:pPr marL="1524000" lvl="2" indent="-609600" algn="l">
              <a:buFont typeface="Arial" panose="020B0604020202020204" pitchFamily="34" charset="0"/>
              <a:buChar char="•"/>
            </a:pPr>
            <a:r>
              <a:rPr lang="cs-CZ" sz="2300" dirty="0" err="1"/>
              <a:t>Ends</a:t>
            </a:r>
            <a:r>
              <a:rPr lang="cs-CZ" sz="2300" dirty="0"/>
              <a:t>, </a:t>
            </a:r>
            <a:r>
              <a:rPr lang="cs-CZ" sz="2300" dirty="0" err="1"/>
              <a:t>Ways</a:t>
            </a:r>
            <a:r>
              <a:rPr lang="cs-CZ" sz="2300" dirty="0"/>
              <a:t> and </a:t>
            </a:r>
            <a:r>
              <a:rPr lang="cs-CZ" sz="2300" dirty="0" err="1"/>
              <a:t>Means</a:t>
            </a:r>
            <a:r>
              <a:rPr lang="cs-CZ" sz="2300" dirty="0"/>
              <a:t> </a:t>
            </a:r>
          </a:p>
          <a:p>
            <a:pPr marL="1066800" lvl="1" indent="-609600" algn="l">
              <a:buFont typeface="Arial" panose="020B0604020202020204" pitchFamily="34" charset="0"/>
              <a:buChar char="•"/>
            </a:pPr>
            <a:r>
              <a:rPr lang="cs-CZ" sz="2500" dirty="0"/>
              <a:t>Nejistota a její zmírňování</a:t>
            </a:r>
          </a:p>
          <a:p>
            <a:pPr marL="609600" indent="-609600" algn="l">
              <a:buFontTx/>
              <a:buAutoNum type="arabicPeriod"/>
            </a:pPr>
            <a:endParaRPr lang="cs-CZ" sz="2900" dirty="0"/>
          </a:p>
          <a:p>
            <a:pPr marL="609600" indent="-609600" algn="l">
              <a:buFontTx/>
              <a:buAutoNum type="arabicPeriod"/>
            </a:pPr>
            <a:r>
              <a:rPr lang="cs-CZ" sz="2900" dirty="0"/>
              <a:t>PŘEDSTAVIT VÝVOJ PŘÍSTUPŮ K OBRANNÉMU PLÁNOVÁNÍ V NATO A ČR 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83671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dirty="0">
                <a:solidFill>
                  <a:prstClr val="black"/>
                </a:solidFill>
              </a:rPr>
              <a:t>CÍLE</a:t>
            </a:r>
          </a:p>
        </p:txBody>
      </p:sp>
    </p:spTree>
    <p:extLst>
      <p:ext uri="{BB962C8B-B14F-4D97-AF65-F5344CB8AC3E}">
        <p14:creationId xmlns:p14="http://schemas.microsoft.com/office/powerpoint/2010/main" val="259970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3C59F-71A8-459E-9241-2C00D430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F8641-5C9F-48AF-8053-604878C9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63689"/>
            <a:ext cx="4447406" cy="458862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Objasnění SŘO</a:t>
            </a:r>
          </a:p>
          <a:p>
            <a:r>
              <a:rPr lang="cs-CZ" sz="20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Funkce SŘO v podmínkách </a:t>
            </a:r>
            <a:r>
              <a:rPr lang="cs-CZ" sz="2000" dirty="0" err="1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ReMO</a:t>
            </a:r>
            <a:endParaRPr lang="cs-CZ" sz="2000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cs-CZ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Ekonomické řízení</a:t>
            </a:r>
          </a:p>
          <a:p>
            <a:pPr lvl="1"/>
            <a:r>
              <a:rPr lang="cs-CZ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Vyzbrojování</a:t>
            </a:r>
          </a:p>
          <a:p>
            <a:pPr lvl="1"/>
            <a:r>
              <a:rPr lang="cs-CZ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Řízení lidských zdrojů</a:t>
            </a:r>
          </a:p>
          <a:p>
            <a:pPr lvl="1"/>
            <a:r>
              <a:rPr lang="cs-CZ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Výzkum a vývoj</a:t>
            </a:r>
          </a:p>
          <a:p>
            <a:pPr lvl="1"/>
            <a:r>
              <a:rPr lang="cs-CZ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Audit</a:t>
            </a:r>
          </a:p>
          <a:p>
            <a:pPr lvl="1"/>
            <a:endParaRPr lang="cs-CZ" sz="16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20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Dostupné z: </a:t>
            </a:r>
            <a:r>
              <a:rPr lang="cs-CZ" sz="2000" dirty="0">
                <a:hlinkClick r:id="rId3"/>
              </a:rPr>
              <a:t>Strategicke-rizeni-obrany.pdf (unob.cz)</a:t>
            </a:r>
            <a:endParaRPr lang="cs-CZ" sz="20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E04B9C-165B-4203-B092-C249AD57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5D278C6-5683-4978-BB70-40B5B81D5A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983135"/>
            <a:ext cx="3784947" cy="519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28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3C59F-71A8-459E-9241-2C00D430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432"/>
            <a:ext cx="7886700" cy="132556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F8641-5C9F-48AF-8053-604878C9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2855"/>
            <a:ext cx="2736304" cy="4588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Dostupné z:</a:t>
            </a:r>
            <a:endParaRPr lang="cs-CZ" sz="2000" dirty="0">
              <a:solidFill>
                <a:srgbClr val="0563C1"/>
              </a:solidFill>
            </a:endParaRPr>
          </a:p>
          <a:p>
            <a:pPr marL="0" indent="0">
              <a:buNone/>
            </a:pPr>
            <a:endParaRPr lang="cs-CZ" sz="1400" dirty="0">
              <a:hlinkClick r:id="rId3"/>
            </a:endParaRPr>
          </a:p>
          <a:p>
            <a:pPr marL="0" indent="0">
              <a:buNone/>
            </a:pPr>
            <a:r>
              <a:rPr lang="cs-CZ" sz="2000" dirty="0">
                <a:hlinkClick r:id="rId4"/>
              </a:rPr>
              <a:t>23-obranna-politika-ceskoslovenske-a-ceske-republiky-1989_2009.pdf (army.cz)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5"/>
              </a:rPr>
              <a:t>22-vojenska-strategie.pdf (army.cz)</a:t>
            </a:r>
            <a:endParaRPr lang="cs-CZ" sz="20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E04B9C-165B-4203-B092-C249AD57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F015992-C303-4904-A999-50EBA8527D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4249" y="1052736"/>
            <a:ext cx="5179031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4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3C59F-71A8-459E-9241-2C00D430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432"/>
            <a:ext cx="7886700" cy="132556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F8641-5C9F-48AF-8053-604878C9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2855"/>
            <a:ext cx="4536504" cy="4121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BAXA, Fabian, MELICHAR, Josef, PETRÁŠ, Zdeněk, PROCHÁZKA, Josef, PROCHÁZKA, Dalibor, MIČÁNEK, František. </a:t>
            </a:r>
            <a:r>
              <a:rPr lang="cs-CZ" sz="2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Obranné plánování - plánování za nejistoty. </a:t>
            </a:r>
            <a:r>
              <a:rPr lang="cs-CZ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Praha: Ministerstvo obrany ČR, 2018. 139 s. ISBN 978-80-7278-710-4.</a:t>
            </a:r>
          </a:p>
          <a:p>
            <a:pPr marL="0" indent="0">
              <a:buNone/>
            </a:pPr>
            <a:endParaRPr lang="cs-CZ" sz="2400" b="1" dirty="0">
              <a:solidFill>
                <a:srgbClr val="222222"/>
              </a:solidFill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E04B9C-165B-4203-B092-C249AD57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</a:rPr>
              <a:t>Procházka J.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6830B30-9FAA-49DD-87D8-BD1B95B91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3" y="1052736"/>
            <a:ext cx="3867020" cy="520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61764" y="5301208"/>
            <a:ext cx="887473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cs typeface="Arial" panose="020B0604020202020204" pitchFamily="34" charset="0"/>
              </a:rPr>
              <a:t>ŘÍZENÍ OBRANY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2082375"/>
            <a:ext cx="3096344" cy="31683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VYTVÁŘENÍ A PŘÍPRAVA SIL</a:t>
            </a:r>
          </a:p>
          <a:p>
            <a:pPr algn="ctr"/>
            <a:endParaRPr lang="cs-CZ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SCHOPNOSTI</a:t>
            </a: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PŘIPRAVENOST</a:t>
            </a: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POHOTOVOST</a:t>
            </a:r>
          </a:p>
          <a:p>
            <a:pPr algn="ctr"/>
            <a:endParaRPr lang="cs-CZ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Plánování připravenosti a rozvoje systému obrany státu</a:t>
            </a:r>
          </a:p>
          <a:p>
            <a:pPr algn="ctr"/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602150" y="2082375"/>
            <a:ext cx="3308077" cy="31484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POUŽITÍ SIL</a:t>
            </a:r>
          </a:p>
          <a:p>
            <a:pPr algn="ctr"/>
            <a:endParaRPr lang="cs-CZ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OPERACE</a:t>
            </a:r>
          </a:p>
          <a:p>
            <a:pPr algn="ctr"/>
            <a:endParaRPr lang="cs-CZ" sz="20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Plánování operací</a:t>
            </a:r>
          </a:p>
        </p:txBody>
      </p:sp>
      <p:sp>
        <p:nvSpPr>
          <p:cNvPr id="10" name="Rovnoramenný trojúhelník 9"/>
          <p:cNvSpPr/>
          <p:nvPr/>
        </p:nvSpPr>
        <p:spPr>
          <a:xfrm>
            <a:off x="161764" y="1097604"/>
            <a:ext cx="8748464" cy="91440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cs typeface="Arial" panose="020B0604020202020204" pitchFamily="34" charset="0"/>
              </a:rPr>
              <a:t>OBRANA</a:t>
            </a:r>
          </a:p>
        </p:txBody>
      </p:sp>
      <p:sp>
        <p:nvSpPr>
          <p:cNvPr id="2" name="Obousměrná vodorovná šipka 1"/>
          <p:cNvSpPr/>
          <p:nvPr/>
        </p:nvSpPr>
        <p:spPr>
          <a:xfrm>
            <a:off x="3894740" y="2584316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ousměrná vodorovná šipka 2"/>
          <p:cNvSpPr/>
          <p:nvPr/>
        </p:nvSpPr>
        <p:spPr>
          <a:xfrm>
            <a:off x="3927920" y="431022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261199" y="6356351"/>
            <a:ext cx="3086100" cy="365125"/>
          </a:xfrm>
        </p:spPr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  <a:latin typeface="+mn-lt"/>
              </a:rPr>
              <a:t>Procházka J.</a:t>
            </a:r>
          </a:p>
        </p:txBody>
      </p:sp>
      <p:sp>
        <p:nvSpPr>
          <p:cNvPr id="13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755576" y="7187755"/>
            <a:ext cx="20574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cs-CZ" altLang="cs-CZ" dirty="0">
                <a:latin typeface="+mn-lt"/>
              </a:rPr>
              <a:t>21.05.2019</a:t>
            </a:r>
          </a:p>
        </p:txBody>
      </p:sp>
    </p:spTree>
    <p:extLst>
      <p:ext uri="{BB962C8B-B14F-4D97-AF65-F5344CB8AC3E}">
        <p14:creationId xmlns:p14="http://schemas.microsoft.com/office/powerpoint/2010/main" val="194511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/>
          </p:cNvSpPr>
          <p:nvPr>
            <p:ph type="body" idx="1"/>
          </p:nvPr>
        </p:nvSpPr>
        <p:spPr>
          <a:xfrm>
            <a:off x="107504" y="1772815"/>
            <a:ext cx="8898160" cy="4583535"/>
          </a:xfrm>
        </p:spPr>
        <p:txBody>
          <a:bodyPr>
            <a:normAutofit fontScale="85000" lnSpcReduction="20000"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KONTEXT: determinováno vývojem strategického prostředí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Studená válka: založeno na hrozbě – vojenská konfrontace, globální konflikt, všechny zdroje státu, zaručené zničení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Období do roku 2014: založeno na schopnostech – mezinárodní krizové řízení, lehké expediční síly, potlačení obrany teritoria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Po roce 2014: založeno na schopnostech, informováno hrozbami – soupeření, hybridní hrozby, odstrašení a teritoriální obrany nabývá na významu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Současnost: plánování na hrozby?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SYSTÉM A PROCES: 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mezinárodní (NDPP, EU CDM)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národní (zákon 222/1999 Sb., o zajištění obrany)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rezortní úroveň  (RMO 66/2012, plánování činnosti a rozvoje)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OBSAH: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ends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ways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means</a:t>
            </a:r>
            <a:r>
              <a:rPr lang="cs-CZ" altLang="cs-CZ" dirty="0">
                <a:latin typeface="+mn-lt"/>
              </a:rPr>
              <a:t> </a:t>
            </a:r>
          </a:p>
          <a:p>
            <a:pPr marL="457200" lvl="1" indent="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endParaRPr lang="cs-CZ" altLang="cs-CZ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84920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OBRANNÉHO PLÁNOVÁNÍ </a:t>
            </a:r>
            <a:r>
              <a:rPr lang="cs-CZ" sz="3200" dirty="0">
                <a:solidFill>
                  <a:prstClr val="black"/>
                </a:solidFill>
                <a:latin typeface="+mn-lt"/>
              </a:rPr>
              <a:t> 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261199" y="6356351"/>
            <a:ext cx="3086100" cy="365125"/>
          </a:xfrm>
        </p:spPr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  <a:latin typeface="+mn-lt"/>
              </a:rPr>
              <a:t>J. Procházka</a:t>
            </a:r>
          </a:p>
        </p:txBody>
      </p:sp>
      <p:sp>
        <p:nvSpPr>
          <p:cNvPr id="8" name="Zástupný symbol pro datum 3"/>
          <p:cNvSpPr txBox="1">
            <a:spLocks/>
          </p:cNvSpPr>
          <p:nvPr/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87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249933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VÝVOJ PŘÍSTUPŮ K PLÁNOVÁNÍ </a:t>
            </a:r>
          </a:p>
        </p:txBody>
      </p:sp>
      <p:sp>
        <p:nvSpPr>
          <p:cNvPr id="4" name="Rectangle 3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marL="358775" indent="-358775" algn="just" eaLnBrk="1" hangingPunct="1"/>
            <a:r>
              <a:rPr lang="cs-CZ" altLang="cs-CZ" sz="2400" dirty="0">
                <a:latin typeface="Arial" charset="0"/>
              </a:rPr>
              <a:t>1999: Vstup ČR do NATO</a:t>
            </a:r>
          </a:p>
          <a:p>
            <a:pPr marL="823913" lvl="1" algn="just" eaLnBrk="1" hangingPunct="1"/>
            <a:r>
              <a:rPr lang="cs-CZ" altLang="cs-CZ" sz="2000" dirty="0">
                <a:latin typeface="Arial" charset="0"/>
              </a:rPr>
              <a:t>ČR neměla funkční systém plánování</a:t>
            </a:r>
            <a:r>
              <a:rPr lang="cs-CZ" altLang="cs-CZ" sz="2400" dirty="0">
                <a:latin typeface="Arial" charset="0"/>
              </a:rPr>
              <a:t>. </a:t>
            </a:r>
            <a:r>
              <a:rPr lang="cs-CZ" altLang="cs-CZ" sz="2000" dirty="0">
                <a:latin typeface="Arial" charset="0"/>
              </a:rPr>
              <a:t>Krátkodobé plánování činnosti a řízení rozpočtem. 1998 – BRS!!</a:t>
            </a:r>
          </a:p>
          <a:p>
            <a:pPr marL="358775" indent="-358775" algn="just" eaLnBrk="1" hangingPunct="1"/>
            <a:r>
              <a:rPr lang="cs-CZ" altLang="cs-CZ" sz="2400" dirty="0">
                <a:latin typeface="Arial" charset="0"/>
              </a:rPr>
              <a:t>2004: Vydán RMO č.33</a:t>
            </a:r>
          </a:p>
          <a:p>
            <a:pPr marL="823913" lvl="1" algn="just" eaLnBrk="1" hangingPunct="1"/>
            <a:r>
              <a:rPr lang="cs-CZ" altLang="cs-CZ" sz="2000" dirty="0">
                <a:latin typeface="Arial" charset="0"/>
              </a:rPr>
              <a:t>První pokus o opětovné systémové nastavení plánování do podmínek rezortu obrany. Norma nebyla dodržována. Nestabilita zdrojových rámců znemožňovala plánování v delším časovém horizontu. Nezájem managementu.</a:t>
            </a:r>
          </a:p>
          <a:p>
            <a:pPr marL="358775" indent="-358775" algn="just" eaLnBrk="1" hangingPunct="1"/>
            <a:r>
              <a:rPr lang="cs-CZ" altLang="cs-CZ" sz="2400" dirty="0">
                <a:latin typeface="Arial" charset="0"/>
              </a:rPr>
              <a:t>2010: Vydání RMO č.24</a:t>
            </a:r>
          </a:p>
          <a:p>
            <a:pPr marL="823913" lvl="1" algn="just" eaLnBrk="1" hangingPunct="1"/>
            <a:r>
              <a:rPr lang="cs-CZ" altLang="cs-CZ" sz="2000" dirty="0">
                <a:latin typeface="Arial" charset="0"/>
              </a:rPr>
              <a:t> Aplikace metody řízení podle cílů a plánování schopností (funkční oblasti). Změny v odpovědnosti za plánování – nebyly k dispozici požadované výstupy – SdP)</a:t>
            </a:r>
          </a:p>
          <a:p>
            <a:pPr marL="358775" indent="-358775" algn="just" eaLnBrk="1" hangingPunct="1"/>
            <a:r>
              <a:rPr lang="cs-CZ" altLang="cs-CZ" sz="2400" dirty="0">
                <a:latin typeface="Arial" charset="0"/>
              </a:rPr>
              <a:t>2011: Bílá kniha o obraně </a:t>
            </a:r>
          </a:p>
          <a:p>
            <a:pPr marL="823913" lvl="1" algn="just" eaLnBrk="1" hangingPunct="1"/>
            <a:r>
              <a:rPr lang="cs-CZ" altLang="cs-CZ" sz="2000" dirty="0">
                <a:latin typeface="Arial" charset="0"/>
              </a:rPr>
              <a:t>Zřízení Rady MO pro plánování a zavedení soustavy cílů jednotné pro plánování i rozpočtování</a:t>
            </a:r>
          </a:p>
          <a:p>
            <a:pPr marL="423863" algn="just"/>
            <a:r>
              <a:rPr lang="cs-CZ" altLang="cs-CZ" sz="2400" dirty="0">
                <a:latin typeface="Arial" charset="0"/>
              </a:rPr>
              <a:t>2012: Vydání RMO č. 66</a:t>
            </a:r>
          </a:p>
          <a:p>
            <a:pPr marL="823913" lvl="1" algn="just"/>
            <a:r>
              <a:rPr lang="cs-CZ" altLang="cs-CZ" sz="2000" dirty="0">
                <a:latin typeface="Arial" charset="0"/>
              </a:rPr>
              <a:t>Plánování generuje výstupy, chybí dlouhodobý přístup a metodické rozpracování plánování schopností. Optimalizace podpůrných IS</a:t>
            </a:r>
          </a:p>
        </p:txBody>
      </p:sp>
    </p:spTree>
    <p:extLst>
      <p:ext uri="{BB962C8B-B14F-4D97-AF65-F5344CB8AC3E}">
        <p14:creationId xmlns:p14="http://schemas.microsoft.com/office/powerpoint/2010/main" val="3824775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252278"/>
              </p:ext>
            </p:extLst>
          </p:nvPr>
        </p:nvGraphicFramePr>
        <p:xfrm>
          <a:off x="-36512" y="-27384"/>
          <a:ext cx="9180512" cy="7038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6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437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Demokratizace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Integrace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Reformy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Transformace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Připravenost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414">
                <a:tc>
                  <a:txBody>
                    <a:bodyPr/>
                    <a:lstStyle/>
                    <a:p>
                      <a:r>
                        <a:rPr lang="cs-CZ" sz="1600" dirty="0"/>
                        <a:t>Cíle obranné politiky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Vznik AČR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Vstup do 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Zánik vojenské základní služby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Profesionalizace</a:t>
                      </a:r>
                      <a:r>
                        <a:rPr lang="cs-CZ" sz="1600" baseline="0" dirty="0"/>
                        <a:t> CRO, expediční schopnosti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Plnění závazků  NATO,  obrana ČR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827">
                <a:tc>
                  <a:txBody>
                    <a:bodyPr/>
                    <a:lstStyle/>
                    <a:p>
                      <a:r>
                        <a:rPr lang="cs-CZ" sz="1600" dirty="0"/>
                        <a:t>Vojenská strategie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Obrana státu ze všech směrů proti neznámém nepříteli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Orientace na vojensko-strategické cíle 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4xM, kolektivní obrana, 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Výstavba</a:t>
                      </a:r>
                      <a:r>
                        <a:rPr lang="cs-CZ" sz="1600" baseline="0" dirty="0"/>
                        <a:t> organizačních struktur v souladu s NATO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Vyvážené schopnosti, příprava pro operaci dle čl.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958">
                <a:tc>
                  <a:txBody>
                    <a:bodyPr/>
                    <a:lstStyle/>
                    <a:p>
                      <a:r>
                        <a:rPr lang="cs-CZ" sz="1600" b="1" dirty="0"/>
                        <a:t>Plánování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Krátkodobé</a:t>
                      </a:r>
                      <a:r>
                        <a:rPr lang="cs-CZ" sz="1600" b="1" baseline="0" dirty="0"/>
                        <a:t> (max. střednědobé)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SPPR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Plánování cílů</a:t>
                      </a:r>
                      <a:r>
                        <a:rPr lang="cs-CZ" sz="1600" b="1" baseline="0" dirty="0"/>
                        <a:t> výstavby podle schopností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CBP, cílově orientované plánování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/>
                        <a:t>LTP, renesance plánování obrany</a:t>
                      </a:r>
                      <a:endParaRPr lang="cs-CZ" sz="1600" b="1" dirty="0"/>
                    </a:p>
                    <a:p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910">
                <a:tc>
                  <a:txBody>
                    <a:bodyPr/>
                    <a:lstStyle/>
                    <a:p>
                      <a:r>
                        <a:rPr lang="cs-CZ" sz="1600" dirty="0"/>
                        <a:t>HRM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Odpolitizování</a:t>
                      </a:r>
                      <a:r>
                        <a:rPr lang="cs-CZ" sz="1600" baseline="0" dirty="0"/>
                        <a:t> armády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Příprava personálu pro NATO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 legislativa pro službu</a:t>
                      </a:r>
                      <a:r>
                        <a:rPr lang="cs-CZ" sz="1600" baseline="0" dirty="0"/>
                        <a:t> v OS ČR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Odřezání sádla i s částí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mozku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Pozice-Hodnost-Plat, zavedení KŘ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0685">
                <a:tc>
                  <a:txBody>
                    <a:bodyPr/>
                    <a:lstStyle/>
                    <a:p>
                      <a:r>
                        <a:rPr lang="cs-CZ" sz="1600" dirty="0"/>
                        <a:t>Ekonomické 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Ukončení centralizovaného plánování, řízení rozpočtem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Implementace principu tržního hospodaření, 2% HDP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Postupný nesoulad mezi cíli a zdroji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Omezování výdajů, důraz na 3E,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Politická vůle k zvyšování výdajů,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8005">
                <a:tc>
                  <a:txBody>
                    <a:bodyPr/>
                    <a:lstStyle/>
                    <a:p>
                      <a:r>
                        <a:rPr lang="cs-CZ" sz="1600" dirty="0"/>
                        <a:t>Vyzbrojování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Rozpad zbrojního průmyslu v ČR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Přechod na normy 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Útlum</a:t>
                      </a:r>
                      <a:r>
                        <a:rPr lang="cs-CZ" sz="1600" baseline="0" dirty="0"/>
                        <a:t> vyzbrojování z post sovětského trhu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SMART akvizice jen na papíře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Pomalý akviziční proces, bezpečnost dodávek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>
                <a:solidFill>
                  <a:prstClr val="white"/>
                </a:solidFill>
              </a:rPr>
              <a:t>Volitelná poznámka uživatele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titul, jméno,příjmení, funkce</a:t>
            </a:r>
          </a:p>
        </p:txBody>
      </p:sp>
    </p:spTree>
    <p:extLst>
      <p:ext uri="{BB962C8B-B14F-4D97-AF65-F5344CB8AC3E}">
        <p14:creationId xmlns:p14="http://schemas.microsoft.com/office/powerpoint/2010/main" val="35515426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0-CBVSS_CJ.pptx" id="{87420809-3538-4C58-8000-B08AC51CC1CF}" vid="{721228F8-D133-4B6B-94DA-0A225F1F8DA6}"/>
    </a:ext>
  </a:extLst>
</a:theme>
</file>

<file path=ppt/theme/theme2.xml><?xml version="1.0" encoding="utf-8"?>
<a:theme xmlns:a="http://schemas.openxmlformats.org/drawingml/2006/main" name="4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1350</Words>
  <Application>Microsoft Office PowerPoint</Application>
  <PresentationFormat>Předvádění na obrazovce (4:3)</PresentationFormat>
  <Paragraphs>298</Paragraphs>
  <Slides>17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Calibri</vt:lpstr>
      <vt:lpstr>Motiv Office</vt:lpstr>
      <vt:lpstr>4_Motiv systému Office</vt:lpstr>
      <vt:lpstr>Prezentace aplikace PowerPoint</vt:lpstr>
      <vt:lpstr>Prezentace aplikace PowerPoint</vt:lpstr>
      <vt:lpstr>LITERATURA</vt:lpstr>
      <vt:lpstr>LITERATURA</vt:lpstr>
      <vt:lpstr>LITERATURA</vt:lpstr>
      <vt:lpstr>Prezentace aplikace PowerPoint</vt:lpstr>
      <vt:lpstr>Prezentace aplikace PowerPoint</vt:lpstr>
      <vt:lpstr>VÝVOJ PŘÍSTUPŮ K PLÁNOVÁNÍ </vt:lpstr>
      <vt:lpstr>Prezentace aplikace PowerPoint</vt:lpstr>
      <vt:lpstr>Prezentace aplikace PowerPoint</vt:lpstr>
      <vt:lpstr>Prezentace aplikace PowerPoint</vt:lpstr>
      <vt:lpstr>PLÁNOVÁNÍ OBRANY ČR Zákon 222</vt:lpstr>
      <vt:lpstr>Prezentace aplikace PowerPoint</vt:lpstr>
      <vt:lpstr>Systémové nastavení plánování činnosti a rozvoje rezortu obrany (RMO 66/2012)</vt:lpstr>
      <vt:lpstr>Prezentace aplikace PowerPoint</vt:lpstr>
      <vt:lpstr>RIZIKA ÚSPĚŠNÉHO PLÁNOVÁNÍ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Procházka Josef</dc:creator>
  <cp:lastModifiedBy>Procházka Josef</cp:lastModifiedBy>
  <cp:revision>48</cp:revision>
  <dcterms:created xsi:type="dcterms:W3CDTF">2016-09-07T08:11:20Z</dcterms:created>
  <dcterms:modified xsi:type="dcterms:W3CDTF">2024-10-23T09:19:53Z</dcterms:modified>
</cp:coreProperties>
</file>