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8" r:id="rId1"/>
  </p:sldMasterIdLst>
  <p:notesMasterIdLst>
    <p:notesMasterId r:id="rId18"/>
  </p:notesMasterIdLst>
  <p:sldIdLst>
    <p:sldId id="256" r:id="rId2"/>
    <p:sldId id="261" r:id="rId3"/>
    <p:sldId id="259" r:id="rId4"/>
    <p:sldId id="274" r:id="rId5"/>
    <p:sldId id="264" r:id="rId6"/>
    <p:sldId id="267" r:id="rId7"/>
    <p:sldId id="271" r:id="rId8"/>
    <p:sldId id="275" r:id="rId9"/>
    <p:sldId id="268" r:id="rId10"/>
    <p:sldId id="269" r:id="rId11"/>
    <p:sldId id="279" r:id="rId12"/>
    <p:sldId id="272" r:id="rId13"/>
    <p:sldId id="276" r:id="rId14"/>
    <p:sldId id="278" r:id="rId15"/>
    <p:sldId id="277" r:id="rId16"/>
    <p:sldId id="273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2A7220-11C6-4AA6-B372-5C0D8ACC951F}">
  <a:tblStyle styleId="{EC2A7220-11C6-4AA6-B372-5C0D8ACC951F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8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024362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0883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187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3469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2393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1708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/>
          <p:cNvSpPr>
            <a:spLocks noGrp="1" noChangeArrowheads="1"/>
          </p:cNvSpPr>
          <p:nvPr>
            <p:ph type="sldNum" sz="quarter"/>
          </p:nvPr>
        </p:nvSpPr>
        <p:spPr>
          <a:xfrm>
            <a:off x="3881438" y="8686800"/>
            <a:ext cx="2967037" cy="4492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619FD144-91B6-4078-A23D-657AD1462705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10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78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5727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99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7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9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1" baseline="0">
                <a:solidFill>
                  <a:schemeClr val="tx2"/>
                </a:solidFill>
                <a:latin typeface="+mj-lt"/>
              </a:defRPr>
            </a:lvl1pPr>
            <a:lvl2pPr marL="342891" indent="0" algn="ctr">
              <a:buNone/>
              <a:defRPr sz="1800"/>
            </a:lvl2pPr>
            <a:lvl3pPr marL="685783" indent="0" algn="ctr">
              <a:buNone/>
              <a:defRPr sz="1800"/>
            </a:lvl3pPr>
            <a:lvl4pPr marL="1028674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9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1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15-Nov-23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55477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15-Nov-23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16951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11084"/>
            <a:ext cx="1971675" cy="4318066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11085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15-Nov-23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912696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27020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15-Nov-23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781408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1" baseline="0">
                <a:solidFill>
                  <a:schemeClr val="tx2"/>
                </a:solidFill>
                <a:latin typeface="+mj-lt"/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15-Nov-23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32165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15-Nov-23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985188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15-Nov-23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043404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15-Nov-23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206542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15-Nov-23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625018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4" y="0"/>
            <a:ext cx="48007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1" y="548640"/>
            <a:ext cx="4869180" cy="39433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1160EA64-D806-43AC-9DF2-F8C432F32B4C}" type="datetimeFigureOut">
              <a:rPr lang="en-US" smtClean="0"/>
              <a:t>15-Nov-23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1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055007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1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2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1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5">
                <a:solidFill>
                  <a:srgbClr val="FFFFFF"/>
                </a:solidFill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15-Nov-23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036443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4750739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15-Nov-23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1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50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30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hf sldNum="0" hdr="0" ftr="0" dt="0"/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3600" kern="1200" spc="-37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78" indent="-68578" algn="l" defTabSz="685783" rtl="0" eaLnBrk="1" latinLnBrk="0" hangingPunct="1">
        <a:lnSpc>
          <a:spcPct val="90000"/>
        </a:lnSpc>
        <a:spcBef>
          <a:spcPts val="900"/>
        </a:spcBef>
        <a:spcAft>
          <a:spcPts val="151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29" indent="-137157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85" indent="-137157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42" indent="-137157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499" indent="-137157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4979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4976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4972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4968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oralmachine.mit.edu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martin.ox.ac.uk/downloads/academic/The_Future_of_Employment.pdf" TargetMode="External"/><Relationship Id="rId2" Type="http://schemas.openxmlformats.org/officeDocument/2006/relationships/hyperlink" Target="https://www.pwc.co.uk/economic-services/ukeo/pwcukeo-section-4-automation-march-2017-v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dn2.vox-cdn.com/uploads/chorus_asset/file/6577761/Google_-_Magenta_music_sample.0.mp3" TargetMode="External"/><Relationship Id="rId5" Type="http://schemas.openxmlformats.org/officeDocument/2006/relationships/hyperlink" Target="https://www.youtube.com/watch?v=LY7x2Ihqjmc" TargetMode="External"/><Relationship Id="rId4" Type="http://schemas.openxmlformats.org/officeDocument/2006/relationships/hyperlink" Target="https://www.youtube.com/watch?v=J3edDaPSdY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werk.at/elizabo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hyperlink" Target="https://quickdraw.withgoogle.com/" TargetMode="External"/><Relationship Id="rId4" Type="http://schemas.openxmlformats.org/officeDocument/2006/relationships/hyperlink" Target="http://www.square-bear.co.uk/mitsuku/nfchat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tF4DML7FIWk" TargetMode="External"/><Relationship Id="rId3" Type="http://schemas.openxmlformats.org/officeDocument/2006/relationships/hyperlink" Target="https://www.youtube.com/watch?v=GmU7SimFkpU" TargetMode="External"/><Relationship Id="rId7" Type="http://schemas.openxmlformats.org/officeDocument/2006/relationships/hyperlink" Target="https://www.youtube.com/watch?v=rVlhMGQgDk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aFuA50H9uek" TargetMode="External"/><Relationship Id="rId5" Type="http://schemas.openxmlformats.org/officeDocument/2006/relationships/hyperlink" Target="https://www.youtube.com/watch?v=wlkCQXHEgjA" TargetMode="External"/><Relationship Id="rId4" Type="http://schemas.openxmlformats.org/officeDocument/2006/relationships/hyperlink" Target="https://www.youtube.com/watch?v=-7xvqQeoA8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bR4Gq9qfpn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1143000" y="642940"/>
            <a:ext cx="6858000" cy="1269225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cs-CZ" sz="3200" dirty="0" err="1">
                <a:latin typeface="Arial"/>
                <a:ea typeface="Arial"/>
                <a:cs typeface="Arial"/>
                <a:sym typeface="Arial"/>
              </a:rPr>
              <a:t>Modern</a:t>
            </a:r>
            <a:r>
              <a:rPr lang="cs-CZ" sz="3200" dirty="0">
                <a:latin typeface="Arial"/>
                <a:ea typeface="Arial"/>
                <a:cs typeface="Arial"/>
                <a:sym typeface="Arial"/>
              </a:rPr>
              <a:t> Technologies and </a:t>
            </a:r>
            <a:r>
              <a:rPr lang="cs-CZ" sz="3200" dirty="0" err="1">
                <a:latin typeface="Arial"/>
                <a:ea typeface="Arial"/>
                <a:cs typeface="Arial"/>
                <a:sym typeface="Arial"/>
              </a:rPr>
              <a:t>Conflicts</a:t>
            </a:r>
            <a:endParaRPr lang="en"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2753549" y="4148483"/>
            <a:ext cx="6390451" cy="594451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Jakub Drmola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892365" y="2225408"/>
            <a:ext cx="8042315" cy="112372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b" anchorCtr="0">
            <a:noAutofit/>
          </a:bodyPr>
          <a:lstStyle/>
          <a:p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AI, autonomy and society</a:t>
            </a:r>
            <a:endParaRPr lang="en" sz="3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DD88AE-194D-40A7-847B-62956327B693}"/>
              </a:ext>
            </a:extLst>
          </p:cNvPr>
          <p:cNvSpPr/>
          <p:nvPr/>
        </p:nvSpPr>
        <p:spPr>
          <a:xfrm>
            <a:off x="4453217" y="238708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485900" y="1110853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en-US" sz="1051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205979"/>
            <a:ext cx="6172200" cy="857251"/>
          </a:xfrm>
        </p:spPr>
        <p:txBody>
          <a:bodyPr anchor="t"/>
          <a:lstStyle/>
          <a:p>
            <a:pPr eaLnBrk="1"/>
            <a:endParaRPr lang="cs-CZ" altLang="en-US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28" y="1"/>
            <a:ext cx="727837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32863" y="4352389"/>
            <a:ext cx="2160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http://moralmachine.mit.edu/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752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ar autonomy lev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92" y="1"/>
            <a:ext cx="492885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812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644" y="2"/>
            <a:ext cx="7655441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966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84301"/>
            <a:ext cx="7543800" cy="3221989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transformation of economy</a:t>
            </a:r>
            <a:endParaRPr lang="cs-CZ" sz="2000" dirty="0"/>
          </a:p>
          <a:p>
            <a:pPr lvl="1"/>
            <a:r>
              <a:rPr lang="en-GB" sz="1851" dirty="0">
                <a:hlinkClick r:id="rId2"/>
              </a:rPr>
              <a:t>https://www.pwc.co.uk/economic-services/ukeo/pwcukeo-section-4-automation-march-2017-v2.pdf</a:t>
            </a:r>
            <a:endParaRPr lang="cs-CZ" sz="1851" dirty="0"/>
          </a:p>
          <a:p>
            <a:pPr lvl="1"/>
            <a:r>
              <a:rPr lang="en-GB" sz="1851" dirty="0">
                <a:hlinkClick r:id="rId3"/>
              </a:rPr>
              <a:t>https://www.oxfordmartin.ox.ac.uk/downloads/academic/The_Future_of_Employment.pdf</a:t>
            </a:r>
            <a:endParaRPr lang="cs-CZ" sz="1851" dirty="0"/>
          </a:p>
          <a:p>
            <a:r>
              <a:rPr lang="en-US" sz="2000" dirty="0"/>
              <a:t>home care</a:t>
            </a:r>
            <a:endParaRPr lang="cs-CZ" sz="2000" dirty="0"/>
          </a:p>
          <a:p>
            <a:pPr lvl="1"/>
            <a:r>
              <a:rPr lang="cs-CZ" sz="1851" dirty="0" err="1">
                <a:hlinkClick r:id="rId4"/>
              </a:rPr>
              <a:t>Robear</a:t>
            </a:r>
            <a:endParaRPr lang="cs-CZ" sz="1851" dirty="0"/>
          </a:p>
          <a:p>
            <a:pPr lvl="1"/>
            <a:r>
              <a:rPr lang="en-US" sz="1851" dirty="0"/>
              <a:t>other types of </a:t>
            </a:r>
            <a:r>
              <a:rPr lang="cs-CZ" sz="1851" dirty="0"/>
              <a:t>„</a:t>
            </a:r>
            <a:r>
              <a:rPr lang="en-US" sz="1851" dirty="0"/>
              <a:t>care</a:t>
            </a:r>
            <a:r>
              <a:rPr lang="cs-CZ" sz="1851" dirty="0"/>
              <a:t>“</a:t>
            </a:r>
            <a:endParaRPr lang="en-GB" sz="1851" dirty="0"/>
          </a:p>
          <a:p>
            <a:r>
              <a:rPr lang="en-GB" sz="2000" dirty="0"/>
              <a:t>creativity</a:t>
            </a:r>
          </a:p>
          <a:p>
            <a:pPr lvl="1"/>
            <a:r>
              <a:rPr lang="cs-CZ" sz="1851" dirty="0" err="1">
                <a:hlinkClick r:id="rId5"/>
              </a:rPr>
              <a:t>Sunspring</a:t>
            </a:r>
            <a:r>
              <a:rPr lang="en-GB" sz="1851" dirty="0"/>
              <a:t>, painting, </a:t>
            </a:r>
            <a:r>
              <a:rPr lang="en-GB" sz="1851" dirty="0">
                <a:hlinkClick r:id="rId6"/>
              </a:rPr>
              <a:t>music</a:t>
            </a:r>
            <a:endParaRPr lang="en-GB" sz="1851" dirty="0"/>
          </a:p>
          <a:p>
            <a:pPr lvl="1"/>
            <a:endParaRPr lang="cs-CZ" sz="1851" dirty="0"/>
          </a:p>
          <a:p>
            <a:pPr lvl="1"/>
            <a:endParaRPr lang="cs-CZ" sz="1851" dirty="0"/>
          </a:p>
          <a:p>
            <a:pPr lvl="1"/>
            <a:endParaRPr lang="en-GB" sz="1851" dirty="0"/>
          </a:p>
        </p:txBody>
      </p:sp>
    </p:spTree>
    <p:extLst>
      <p:ext uri="{BB962C8B-B14F-4D97-AF65-F5344CB8AC3E}">
        <p14:creationId xmlns:p14="http://schemas.microsoft.com/office/powerpoint/2010/main" val="291391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C1AEE8-9E8C-4647-93EA-1F573E919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891" y="0"/>
            <a:ext cx="583421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7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8142" y="232176"/>
            <a:ext cx="7543800" cy="1088068"/>
          </a:xfrm>
        </p:spPr>
        <p:txBody>
          <a:bodyPr/>
          <a:lstStyle/>
          <a:p>
            <a:r>
              <a:rPr lang="en-US" dirty="0"/>
              <a:t>Potential problems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9687" y="1303021"/>
            <a:ext cx="3444240" cy="301752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- machine learning outcomes are highly dependent on the quality of source materials being use for the process</a:t>
            </a:r>
          </a:p>
          <a:p>
            <a:r>
              <a:rPr lang="en-US" sz="2000" dirty="0"/>
              <a:t>- machine learning can lead to “black boxes”, when even the creators do not fully understand the AI and its decisions</a:t>
            </a:r>
          </a:p>
          <a:p>
            <a:r>
              <a:rPr lang="en-US" sz="2000" dirty="0"/>
              <a:t>- this will probably get even worse with more advanced AIs</a:t>
            </a:r>
            <a:endParaRPr lang="cs-CZ" sz="2000" dirty="0"/>
          </a:p>
        </p:txBody>
      </p:sp>
      <p:pic>
        <p:nvPicPr>
          <p:cNvPr id="1026" name="Picture 2" descr="Image result for tay bo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8359" r="3249" b="6965"/>
          <a:stretch/>
        </p:blipFill>
        <p:spPr bwMode="auto">
          <a:xfrm>
            <a:off x="4356156" y="1"/>
            <a:ext cx="4787845" cy="175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ay b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281" y="1971754"/>
            <a:ext cx="3669639" cy="317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7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538" y="1"/>
            <a:ext cx="8072927" cy="5045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3801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739739" y="691965"/>
            <a:ext cx="6796671" cy="613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cs-CZ" dirty="0" err="1">
                <a:latin typeface="Arial"/>
                <a:ea typeface="Arial"/>
                <a:cs typeface="Arial"/>
                <a:sym typeface="Arial"/>
              </a:rPr>
              <a:t>weak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 AI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739866" y="1286354"/>
            <a:ext cx="3688135" cy="34370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machine learning</a:t>
            </a:r>
            <a:endParaRPr lang="cs-CZ" sz="1800" dirty="0">
              <a:latin typeface="Arial"/>
              <a:ea typeface="Arial"/>
              <a:cs typeface="Arial"/>
              <a:sym typeface="Arial"/>
            </a:endParaRPr>
          </a:p>
          <a:p>
            <a:pPr marL="676639" lvl="1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-CZ" sz="1651" dirty="0" err="1">
                <a:latin typeface="Arial"/>
                <a:ea typeface="Arial"/>
                <a:cs typeface="Arial"/>
                <a:sym typeface="Arial"/>
              </a:rPr>
              <a:t>deep</a:t>
            </a:r>
            <a:r>
              <a:rPr lang="cs-CZ" sz="165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651" dirty="0" err="1">
                <a:latin typeface="Arial"/>
                <a:ea typeface="Arial"/>
                <a:cs typeface="Arial"/>
                <a:sym typeface="Arial"/>
              </a:rPr>
              <a:t>learning</a:t>
            </a:r>
            <a:r>
              <a:rPr lang="cs-CZ" sz="165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1651" dirty="0" err="1">
                <a:latin typeface="Arial"/>
                <a:ea typeface="Arial"/>
                <a:cs typeface="Arial"/>
                <a:sym typeface="Arial"/>
              </a:rPr>
              <a:t>ANNs</a:t>
            </a:r>
            <a:r>
              <a:rPr lang="cs-CZ" sz="165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1651" dirty="0" err="1">
                <a:latin typeface="Arial"/>
                <a:ea typeface="Arial"/>
                <a:cs typeface="Arial"/>
                <a:sym typeface="Arial"/>
              </a:rPr>
              <a:t>atd</a:t>
            </a:r>
            <a:r>
              <a:rPr lang="cs-CZ" sz="1651" dirty="0">
                <a:latin typeface="Arial"/>
                <a:ea typeface="Arial"/>
                <a:cs typeface="Arial"/>
                <a:sym typeface="Arial"/>
              </a:rPr>
              <a:t>…</a:t>
            </a:r>
          </a:p>
          <a:p>
            <a:pPr marL="676639" lvl="1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651" dirty="0">
                <a:latin typeface="Arial"/>
                <a:ea typeface="Arial"/>
                <a:cs typeface="Arial"/>
                <a:sym typeface="Arial"/>
              </a:rPr>
              <a:t>fastest growing domain</a:t>
            </a:r>
            <a:endParaRPr lang="cs" sz="1651" dirty="0"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Deep Blue (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chess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, 1997)</a:t>
            </a:r>
          </a:p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Watson (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eopardy, 2011)</a:t>
            </a:r>
          </a:p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AlphaGo (go, 2016)</a:t>
            </a:r>
          </a:p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using computing power to overcome human capabilities, not a true general AI</a:t>
            </a: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30000"/>
              </a:lnSpc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Image result for deep blue garry kaspar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15" y="-285749"/>
            <a:ext cx="4410285" cy="330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eepmind lee sedol lo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16" y="2686051"/>
            <a:ext cx="4410285" cy="245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08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790165" y="696502"/>
            <a:ext cx="6082200" cy="613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Imitating mind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06057" y="1309702"/>
            <a:ext cx="5881144" cy="34062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46077" indent="-265107">
              <a:spcAft>
                <a:spcPts val="0"/>
              </a:spcAft>
              <a:buFont typeface="Arial"/>
              <a:buChar char="-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natural effort to replicate consciousness</a:t>
            </a:r>
            <a:endParaRPr lang="en-GB" sz="2000" dirty="0">
              <a:latin typeface="Arial"/>
              <a:ea typeface="Arial"/>
              <a:cs typeface="Arial"/>
              <a:sym typeface="Arial"/>
            </a:endParaRPr>
          </a:p>
          <a:p>
            <a:pPr marL="804843" lvl="1" indent="-228594">
              <a:spcAft>
                <a:spcPts val="0"/>
              </a:spcAft>
              <a:buFont typeface="Arial"/>
              <a:buChar char="-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while we don’t really what it is</a:t>
            </a:r>
            <a:endParaRPr lang="cs-CZ" sz="2000" dirty="0">
              <a:latin typeface="Arial"/>
              <a:ea typeface="Arial"/>
              <a:cs typeface="Arial"/>
              <a:sym typeface="Arial"/>
            </a:endParaRPr>
          </a:p>
          <a:p>
            <a:pPr marL="446077" lvl="1" indent="-265107">
              <a:spcAft>
                <a:spcPts val="0"/>
              </a:spcAft>
              <a:buFont typeface="Arial"/>
              <a:buChar char="-"/>
            </a:pPr>
            <a:endParaRPr lang="cs-CZ" sz="2151" dirty="0">
              <a:latin typeface="Arial"/>
              <a:ea typeface="Arial"/>
              <a:cs typeface="Arial"/>
              <a:sym typeface="Arial"/>
            </a:endParaRPr>
          </a:p>
          <a:p>
            <a:pPr marL="446077" lvl="1" indent="-265107">
              <a:spcAft>
                <a:spcPts val="0"/>
              </a:spcAft>
              <a:buFont typeface="Arial"/>
              <a:buChar char="-"/>
            </a:pPr>
            <a:r>
              <a:rPr lang="en-US" sz="2151" dirty="0">
                <a:latin typeface="Arial"/>
                <a:ea typeface="Arial"/>
                <a:cs typeface="Arial"/>
                <a:sym typeface="Arial"/>
              </a:rPr>
              <a:t>often “measured” by ability to communicate</a:t>
            </a:r>
            <a:endParaRPr lang="en-GB" sz="2151" dirty="0">
              <a:latin typeface="Arial"/>
              <a:ea typeface="Arial"/>
              <a:cs typeface="Arial"/>
              <a:sym typeface="Arial"/>
            </a:endParaRPr>
          </a:p>
          <a:p>
            <a:pPr marL="804843" lvl="1" indent="-228594">
              <a:spcAft>
                <a:spcPts val="0"/>
              </a:spcAft>
              <a:buFont typeface="Arial"/>
              <a:buChar char="-"/>
            </a:pPr>
            <a:r>
              <a:rPr lang="cs" sz="2000" dirty="0">
                <a:latin typeface="Arial"/>
                <a:ea typeface="Arial"/>
                <a:cs typeface="Arial"/>
                <a:sym typeface="Arial"/>
              </a:rPr>
              <a:t>Turing test v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ersus</a:t>
            </a:r>
            <a:r>
              <a:rPr lang="c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Chinese room argument</a:t>
            </a:r>
            <a:endParaRPr lang="cs-CZ" sz="2000" dirty="0">
              <a:latin typeface="Arial"/>
              <a:ea typeface="Arial"/>
              <a:cs typeface="Arial"/>
              <a:sym typeface="Arial"/>
            </a:endParaRPr>
          </a:p>
          <a:p>
            <a:pPr marL="804843" lvl="1" indent="-228594">
              <a:spcAft>
                <a:spcPts val="0"/>
              </a:spcAft>
              <a:buFont typeface="Arial"/>
              <a:buChar char="-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  <a:hlinkClick r:id="rId3"/>
              </a:rPr>
              <a:t>ELIZA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(1966) </a:t>
            </a: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-&gt;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latin typeface="Arial"/>
                <a:ea typeface="Arial"/>
                <a:cs typeface="Arial"/>
                <a:sym typeface="Arial"/>
                <a:hlinkClick r:id="rId4"/>
              </a:rPr>
              <a:t>Mitsuku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(2017)</a:t>
            </a:r>
          </a:p>
          <a:p>
            <a:pPr marL="804843" lvl="1" indent="-228594">
              <a:spcAft>
                <a:spcPts val="0"/>
              </a:spcAft>
              <a:buFont typeface="Arial"/>
              <a:buChar char="-"/>
            </a:pPr>
            <a:endParaRPr lang="en-GB" sz="2000" dirty="0">
              <a:latin typeface="Arial"/>
              <a:ea typeface="Arial"/>
              <a:cs typeface="Arial"/>
              <a:sym typeface="Arial"/>
            </a:endParaRPr>
          </a:p>
          <a:p>
            <a:pPr marL="542912" lvl="1" indent="-361942">
              <a:spcAft>
                <a:spcPts val="0"/>
              </a:spcAft>
              <a:buFont typeface="Arial"/>
              <a:buChar char="-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sensory perception</a:t>
            </a:r>
            <a:endParaRPr lang="cs-CZ" sz="2000" dirty="0">
              <a:latin typeface="Arial"/>
              <a:ea typeface="Arial"/>
              <a:cs typeface="Arial"/>
              <a:sym typeface="Arial"/>
            </a:endParaRPr>
          </a:p>
          <a:p>
            <a:pPr marL="680068" lvl="2" indent="-361942">
              <a:spcAft>
                <a:spcPts val="0"/>
              </a:spcAft>
              <a:buFont typeface="Arial"/>
              <a:buChar char="-"/>
            </a:pPr>
            <a:r>
              <a:rPr lang="cs-CZ" sz="1700" dirty="0">
                <a:latin typeface="Arial"/>
                <a:ea typeface="Arial"/>
                <a:cs typeface="Arial"/>
                <a:sym typeface="Arial"/>
                <a:hlinkClick r:id="rId5"/>
              </a:rPr>
              <a:t>https://quickdraw.withgoogle.com/</a:t>
            </a:r>
            <a:endParaRPr lang="cs-CZ" sz="1700" dirty="0">
              <a:latin typeface="Arial"/>
              <a:ea typeface="Arial"/>
              <a:cs typeface="Arial"/>
              <a:sym typeface="Arial"/>
            </a:endParaRPr>
          </a:p>
          <a:p>
            <a:pPr marL="680068" lvl="2" indent="-361942">
              <a:spcAft>
                <a:spcPts val="0"/>
              </a:spcAft>
              <a:buFont typeface="Arial"/>
              <a:buChar char="-"/>
            </a:pPr>
            <a:endParaRPr lang="cs-CZ" sz="1700" dirty="0">
              <a:latin typeface="Arial"/>
              <a:ea typeface="Arial"/>
              <a:cs typeface="Arial"/>
              <a:sym typeface="Arial"/>
            </a:endParaRPr>
          </a:p>
          <a:p>
            <a:pPr>
              <a:spcAft>
                <a:spcPts val="0"/>
              </a:spcAft>
              <a:buClr>
                <a:schemeClr val="dk1"/>
              </a:buClr>
              <a:buSzPct val="61111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457189" indent="-228594">
              <a:spcAft>
                <a:spcPts val="0"/>
              </a:spcAft>
              <a:buFont typeface="Arial"/>
              <a:buChar char="-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true AI still beyond our reach</a:t>
            </a:r>
            <a:endParaRPr lang="cs" sz="2000" dirty="0">
              <a:latin typeface="Arial"/>
              <a:ea typeface="Arial"/>
              <a:cs typeface="Arial"/>
              <a:sym typeface="Arial"/>
            </a:endParaRPr>
          </a:p>
          <a:p>
            <a:pPr>
              <a:spcAft>
                <a:spcPts val="0"/>
              </a:spcAft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Shape 1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3777" y="-1"/>
            <a:ext cx="2750225" cy="5043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79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48767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hu,man face rob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8714" y="0"/>
            <a:ext cx="4605287" cy="3179135"/>
          </a:xfrm>
          <a:prstGeom prst="rect">
            <a:avLst/>
          </a:prstGeom>
          <a:noFill/>
        </p:spPr>
      </p:pic>
      <p:pic>
        <p:nvPicPr>
          <p:cNvPr id="2056" name="Picture 8" descr="Image result for sophia rob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572242"/>
            <a:ext cx="4550735" cy="255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ishiguro rob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14" y="2766247"/>
            <a:ext cx="4605287" cy="307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39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818707" y="647045"/>
            <a:ext cx="8325293" cy="613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Motion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23400" y="1424762"/>
            <a:ext cx="7404181" cy="3144037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189" indent="-228594">
              <a:spcAft>
                <a:spcPts val="0"/>
              </a:spcAft>
              <a:buFont typeface="Arial"/>
              <a:buChar char="-"/>
            </a:pPr>
            <a:r>
              <a:rPr lang="en-GB" sz="2000" dirty="0" err="1">
                <a:latin typeface="Arial"/>
                <a:ea typeface="Arial"/>
                <a:cs typeface="Arial"/>
                <a:sym typeface="Arial"/>
                <a:hlinkClick r:id="rId3"/>
              </a:rPr>
              <a:t>Shakey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(1972)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– first robot</a:t>
            </a:r>
            <a:endParaRPr lang="cs-CZ" sz="2000" dirty="0">
              <a:latin typeface="Arial"/>
              <a:ea typeface="Arial"/>
              <a:cs typeface="Arial"/>
              <a:sym typeface="Arial"/>
            </a:endParaRPr>
          </a:p>
          <a:p>
            <a:pPr marL="457189" indent="-228594">
              <a:spcAft>
                <a:spcPts val="0"/>
              </a:spcAft>
              <a:buFont typeface="Arial"/>
              <a:buChar char="-"/>
            </a:pPr>
            <a:endParaRPr lang="cs-CZ" sz="2000" dirty="0">
              <a:latin typeface="Arial"/>
              <a:ea typeface="Arial"/>
              <a:cs typeface="Arial"/>
              <a:sym typeface="Arial"/>
            </a:endParaRPr>
          </a:p>
          <a:p>
            <a:pPr marL="457189" indent="-228594">
              <a:spcAft>
                <a:spcPts val="0"/>
              </a:spcAft>
              <a:buFont typeface="Arial"/>
              <a:buChar char="-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bipedal balance still difficult</a:t>
            </a:r>
            <a:endParaRPr lang="en-GB" sz="2000" dirty="0">
              <a:latin typeface="Arial"/>
              <a:ea typeface="Arial"/>
              <a:cs typeface="Arial"/>
              <a:sym typeface="Arial"/>
            </a:endParaRPr>
          </a:p>
          <a:p>
            <a:pPr marL="457189" indent="-228594">
              <a:spcAft>
                <a:spcPts val="0"/>
              </a:spcAft>
              <a:buFont typeface="Arial"/>
              <a:buChar char="-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delicate tough also difficult</a:t>
            </a:r>
            <a:endParaRPr lang="cs-CZ" sz="2000" dirty="0">
              <a:latin typeface="Arial"/>
              <a:ea typeface="Arial"/>
              <a:cs typeface="Arial"/>
              <a:sym typeface="Arial"/>
            </a:endParaRPr>
          </a:p>
          <a:p>
            <a:pPr marL="457189" indent="-228594">
              <a:spcAft>
                <a:spcPts val="0"/>
              </a:spcAft>
              <a:buFont typeface="Arial"/>
              <a:buChar char="-"/>
            </a:pPr>
            <a:endParaRPr lang="cs" sz="2000" dirty="0">
              <a:latin typeface="Arial"/>
              <a:ea typeface="Arial"/>
              <a:cs typeface="Arial"/>
              <a:sym typeface="Arial"/>
            </a:endParaRPr>
          </a:p>
          <a:p>
            <a:pPr marL="457189" indent="-304792">
              <a:spcAft>
                <a:spcPts val="0"/>
              </a:spcAft>
              <a:buFont typeface="Arial"/>
              <a:buChar char="-"/>
            </a:pPr>
            <a:r>
              <a:rPr lang="cs" sz="2000" dirty="0">
                <a:latin typeface="Arial"/>
                <a:ea typeface="Arial"/>
                <a:cs typeface="Arial"/>
                <a:sym typeface="Arial"/>
              </a:rPr>
              <a:t>Boston Dynamics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2000" dirty="0">
                <a:latin typeface="Arial"/>
                <a:ea typeface="Arial"/>
                <a:cs typeface="Arial"/>
                <a:sym typeface="Arial"/>
              </a:rPr>
              <a:t>prototyp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cs" sz="2000" dirty="0"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  <a:hlinkClick r:id="rId4"/>
              </a:rPr>
              <a:t>Handle</a:t>
            </a:r>
            <a:endParaRPr lang="cs-CZ" sz="1800" dirty="0">
              <a:latin typeface="Arial"/>
              <a:ea typeface="Arial"/>
              <a:cs typeface="Arial"/>
              <a:sym typeface="Arial"/>
            </a:endParaRP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r>
              <a:rPr lang="cs-CZ" sz="1800" dirty="0">
                <a:hlinkClick r:id="rId5"/>
              </a:rPr>
              <a:t>Spot</a:t>
            </a:r>
            <a:r>
              <a:rPr lang="cs-CZ" sz="1800" dirty="0"/>
              <a:t>,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  <a:hlinkClick r:id="rId6"/>
              </a:rPr>
              <a:t>2</a:t>
            </a:r>
            <a:endParaRPr lang="en-US" sz="1800" dirty="0">
              <a:latin typeface="Arial"/>
              <a:ea typeface="Arial"/>
              <a:cs typeface="Arial"/>
              <a:sym typeface="Arial"/>
            </a:endParaRP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r>
              <a:rPr lang="en-GB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Atlas</a:t>
            </a:r>
            <a:r>
              <a:rPr lang="en-GB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  <a:hlinkClick r:id="rId8"/>
              </a:rPr>
              <a:t>2</a:t>
            </a:r>
            <a:endParaRPr lang="en-GB" sz="1800" dirty="0">
              <a:latin typeface="Arial"/>
              <a:ea typeface="Arial"/>
              <a:cs typeface="Arial"/>
              <a:sym typeface="Arial"/>
            </a:endParaRPr>
          </a:p>
          <a:p>
            <a:pPr marL="542912" lvl="2" indent="-180970">
              <a:spcAft>
                <a:spcPts val="0"/>
              </a:spcAft>
              <a:buFont typeface="Arial"/>
              <a:buChar char="-"/>
            </a:pPr>
            <a:endParaRPr lang="cs-CZ" sz="1800" dirty="0">
              <a:latin typeface="Arial"/>
              <a:ea typeface="Arial"/>
              <a:cs typeface="Arial"/>
              <a:sym typeface="Arial"/>
            </a:endParaRPr>
          </a:p>
          <a:p>
            <a:pPr marL="542912" lvl="2" indent="-180970">
              <a:spcAft>
                <a:spcPts val="0"/>
              </a:spcAft>
              <a:buFont typeface="Arial"/>
              <a:buChar char="-"/>
            </a:pPr>
            <a:endParaRPr lang="en-US" sz="1400" dirty="0">
              <a:latin typeface="Arial"/>
              <a:ea typeface="Arial"/>
              <a:cs typeface="Arial"/>
              <a:sym typeface="Arial"/>
            </a:endParaRPr>
          </a:p>
          <a:p>
            <a:pPr marL="457189" lvl="1" indent="-228594">
              <a:spcAft>
                <a:spcPts val="0"/>
              </a:spcAft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996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5025" y="655075"/>
            <a:ext cx="5018976" cy="334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11700" y="606738"/>
            <a:ext cx="8520600" cy="613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Current use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808074" y="1268276"/>
            <a:ext cx="3889927" cy="3463215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monitoring and recording</a:t>
            </a:r>
            <a:endParaRPr lang="cs-CZ" sz="2000" dirty="0">
              <a:latin typeface="Arial"/>
              <a:ea typeface="Arial"/>
              <a:cs typeface="Arial"/>
              <a:sym typeface="Arial"/>
            </a:endParaRPr>
          </a:p>
          <a:p>
            <a:pPr marL="676639" lvl="1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851" dirty="0">
                <a:latin typeface="Arial"/>
                <a:ea typeface="Arial"/>
                <a:cs typeface="Arial"/>
                <a:sym typeface="Arial"/>
              </a:rPr>
              <a:t>news</a:t>
            </a:r>
            <a:r>
              <a:rPr lang="cs-CZ" sz="1851" dirty="0">
                <a:latin typeface="Arial"/>
                <a:ea typeface="Arial"/>
                <a:cs typeface="Arial"/>
                <a:sym typeface="Arial"/>
              </a:rPr>
              <a:t>, polic</a:t>
            </a:r>
            <a:r>
              <a:rPr lang="en-US" sz="1851" dirty="0">
                <a:latin typeface="Arial"/>
                <a:ea typeface="Arial"/>
                <a:cs typeface="Arial"/>
                <a:sym typeface="Arial"/>
              </a:rPr>
              <a:t>e work and rescue, research</a:t>
            </a:r>
            <a:endParaRPr lang="cs-CZ" sz="1851" dirty="0">
              <a:latin typeface="Arial"/>
              <a:ea typeface="Arial"/>
              <a:cs typeface="Arial"/>
              <a:sym typeface="Arial"/>
            </a:endParaRPr>
          </a:p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cs-CZ" sz="2151" dirty="0">
                <a:latin typeface="Arial"/>
                <a:ea typeface="Arial"/>
                <a:cs typeface="Arial"/>
                <a:sym typeface="Arial"/>
              </a:rPr>
              <a:t>transport</a:t>
            </a:r>
            <a:r>
              <a:rPr lang="en-US" sz="2151" dirty="0" err="1">
                <a:latin typeface="Arial"/>
                <a:ea typeface="Arial"/>
                <a:cs typeface="Arial"/>
                <a:sym typeface="Arial"/>
              </a:rPr>
              <a:t>ation</a:t>
            </a:r>
            <a:endParaRPr lang="cs-CZ" sz="2151" dirty="0">
              <a:latin typeface="Arial"/>
              <a:ea typeface="Arial"/>
              <a:cs typeface="Arial"/>
              <a:sym typeface="Arial"/>
            </a:endParaRPr>
          </a:p>
          <a:p>
            <a:pPr marL="676639" lvl="1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-CZ" sz="1851" dirty="0">
                <a:latin typeface="Arial"/>
                <a:ea typeface="Arial"/>
                <a:cs typeface="Arial"/>
                <a:sym typeface="Arial"/>
              </a:rPr>
              <a:t>Amazon, pizza, </a:t>
            </a:r>
            <a:r>
              <a:rPr lang="en-US" sz="1851" dirty="0">
                <a:latin typeface="Arial"/>
                <a:ea typeface="Arial"/>
                <a:cs typeface="Arial"/>
                <a:sym typeface="Arial"/>
              </a:rPr>
              <a:t>beer</a:t>
            </a:r>
            <a:r>
              <a:rPr lang="cs-CZ" sz="185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51" dirty="0">
                <a:latin typeface="Arial"/>
                <a:ea typeface="Arial"/>
                <a:cs typeface="Arial"/>
                <a:sym typeface="Arial"/>
              </a:rPr>
              <a:t>medicine</a:t>
            </a:r>
            <a:r>
              <a:rPr lang="cs-CZ" sz="1851" dirty="0">
                <a:latin typeface="Arial"/>
                <a:ea typeface="Arial"/>
                <a:cs typeface="Arial"/>
                <a:sym typeface="Arial"/>
              </a:rPr>
              <a:t>…</a:t>
            </a:r>
          </a:p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entertainment </a:t>
            </a:r>
            <a:endParaRPr lang="cs" sz="1251" dirty="0">
              <a:latin typeface="Arial"/>
              <a:ea typeface="Arial"/>
              <a:cs typeface="Arial"/>
              <a:sym typeface="Arial"/>
            </a:endParaRPr>
          </a:p>
          <a:p>
            <a:pPr marL="676639" lvl="1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  <a:hlinkClick r:id="rId4"/>
              </a:rPr>
              <a:t>racing</a:t>
            </a:r>
            <a:endParaRPr lang="en-US" sz="18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996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12" y="1"/>
            <a:ext cx="837138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698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hape 1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3889" y="1"/>
            <a:ext cx="7368363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81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9851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1161</TotalTime>
  <Words>292</Words>
  <Application>Microsoft Office PowerPoint</Application>
  <PresentationFormat>On-screen Show (16:9)</PresentationFormat>
  <Paragraphs>61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Microsoft YaHei</vt:lpstr>
      <vt:lpstr>Arial</vt:lpstr>
      <vt:lpstr>Calibri</vt:lpstr>
      <vt:lpstr>Calibri Light</vt:lpstr>
      <vt:lpstr>Times New Roman</vt:lpstr>
      <vt:lpstr>Retrospektiva</vt:lpstr>
      <vt:lpstr>Modern Technologies and Conflicts</vt:lpstr>
      <vt:lpstr>weak AI</vt:lpstr>
      <vt:lpstr>Imitating mind</vt:lpstr>
      <vt:lpstr>PowerPoint Presentation</vt:lpstr>
      <vt:lpstr>Motion</vt:lpstr>
      <vt:lpstr>Current 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use</vt:lpstr>
      <vt:lpstr>PowerPoint Presentation</vt:lpstr>
      <vt:lpstr>Potential problems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Jakub Drmola</cp:lastModifiedBy>
  <cp:revision>95</cp:revision>
  <dcterms:modified xsi:type="dcterms:W3CDTF">2023-11-15T11:01:24Z</dcterms:modified>
</cp:coreProperties>
</file>