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79" r:id="rId4"/>
    <p:sldId id="278" r:id="rId5"/>
    <p:sldId id="258" r:id="rId6"/>
    <p:sldId id="259" r:id="rId7"/>
    <p:sldId id="260" r:id="rId8"/>
    <p:sldId id="261" r:id="rId9"/>
    <p:sldId id="262" r:id="rId10"/>
    <p:sldId id="28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79" d="100"/>
          <a:sy n="79"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00D485-A365-4F1E-A716-886CFE2A601F}" type="datetimeFigureOut">
              <a:rPr lang="cs-CZ" smtClean="0"/>
              <a:t>14.10.2024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9B4300-0FFA-4288-AD64-9DA80338DDCF}" type="slidenum">
              <a:rPr lang="cs-CZ" smtClean="0"/>
              <a:t>‹#›</a:t>
            </a:fld>
            <a:endParaRPr lang="cs-CZ"/>
          </a:p>
        </p:txBody>
      </p:sp>
    </p:spTree>
    <p:extLst>
      <p:ext uri="{BB962C8B-B14F-4D97-AF65-F5344CB8AC3E}">
        <p14:creationId xmlns:p14="http://schemas.microsoft.com/office/powerpoint/2010/main" val="1999566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F3F64EC0-2E87-42F2-9217-1BBA1AF6A8D3}"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56B02C5-6A90-48B1-905A-7D5611A950AC}"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7728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3F64EC0-2E87-42F2-9217-1BBA1AF6A8D3}"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56B02C5-6A90-48B1-905A-7D5611A950AC}" type="slidenum">
              <a:rPr lang="cs-CZ" smtClean="0"/>
              <a:t>‹#›</a:t>
            </a:fld>
            <a:endParaRPr lang="cs-CZ"/>
          </a:p>
        </p:txBody>
      </p:sp>
    </p:spTree>
    <p:extLst>
      <p:ext uri="{BB962C8B-B14F-4D97-AF65-F5344CB8AC3E}">
        <p14:creationId xmlns:p14="http://schemas.microsoft.com/office/powerpoint/2010/main" val="3381304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3F64EC0-2E87-42F2-9217-1BBA1AF6A8D3}"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56B02C5-6A90-48B1-905A-7D5611A950AC}" type="slidenum">
              <a:rPr lang="cs-CZ" smtClean="0"/>
              <a:t>‹#›</a:t>
            </a:fld>
            <a:endParaRPr lang="cs-CZ"/>
          </a:p>
        </p:txBody>
      </p:sp>
    </p:spTree>
    <p:extLst>
      <p:ext uri="{BB962C8B-B14F-4D97-AF65-F5344CB8AC3E}">
        <p14:creationId xmlns:p14="http://schemas.microsoft.com/office/powerpoint/2010/main" val="357066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3F64EC0-2E87-42F2-9217-1BBA1AF6A8D3}"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56B02C5-6A90-48B1-905A-7D5611A950AC}" type="slidenum">
              <a:rPr lang="cs-CZ" smtClean="0"/>
              <a:t>‹#›</a:t>
            </a:fld>
            <a:endParaRPr lang="cs-CZ"/>
          </a:p>
        </p:txBody>
      </p:sp>
    </p:spTree>
    <p:extLst>
      <p:ext uri="{BB962C8B-B14F-4D97-AF65-F5344CB8AC3E}">
        <p14:creationId xmlns:p14="http://schemas.microsoft.com/office/powerpoint/2010/main" val="2088541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F3F64EC0-2E87-42F2-9217-1BBA1AF6A8D3}"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56B02C5-6A90-48B1-905A-7D5611A950AC}"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6475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3F64EC0-2E87-42F2-9217-1BBA1AF6A8D3}" type="datetimeFigureOut">
              <a:rPr lang="cs-CZ" smtClean="0"/>
              <a:t>14.10.2024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56B02C5-6A90-48B1-905A-7D5611A950AC}" type="slidenum">
              <a:rPr lang="cs-CZ" smtClean="0"/>
              <a:t>‹#›</a:t>
            </a:fld>
            <a:endParaRPr lang="cs-CZ"/>
          </a:p>
        </p:txBody>
      </p:sp>
    </p:spTree>
    <p:extLst>
      <p:ext uri="{BB962C8B-B14F-4D97-AF65-F5344CB8AC3E}">
        <p14:creationId xmlns:p14="http://schemas.microsoft.com/office/powerpoint/2010/main" val="202740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97280" y="2582335"/>
            <a:ext cx="493776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920" y="2582334"/>
            <a:ext cx="493776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3F64EC0-2E87-42F2-9217-1BBA1AF6A8D3}" type="datetimeFigureOut">
              <a:rPr lang="cs-CZ" smtClean="0"/>
              <a:t>14.10.2024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56B02C5-6A90-48B1-905A-7D5611A950AC}" type="slidenum">
              <a:rPr lang="cs-CZ" smtClean="0"/>
              <a:t>‹#›</a:t>
            </a:fld>
            <a:endParaRPr lang="cs-CZ"/>
          </a:p>
        </p:txBody>
      </p:sp>
    </p:spTree>
    <p:extLst>
      <p:ext uri="{BB962C8B-B14F-4D97-AF65-F5344CB8AC3E}">
        <p14:creationId xmlns:p14="http://schemas.microsoft.com/office/powerpoint/2010/main" val="3559897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3F64EC0-2E87-42F2-9217-1BBA1AF6A8D3}" type="datetimeFigureOut">
              <a:rPr lang="cs-CZ" smtClean="0"/>
              <a:t>14.10.2024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56B02C5-6A90-48B1-905A-7D5611A950AC}" type="slidenum">
              <a:rPr lang="cs-CZ" smtClean="0"/>
              <a:t>‹#›</a:t>
            </a:fld>
            <a:endParaRPr lang="cs-CZ"/>
          </a:p>
        </p:txBody>
      </p:sp>
    </p:spTree>
    <p:extLst>
      <p:ext uri="{BB962C8B-B14F-4D97-AF65-F5344CB8AC3E}">
        <p14:creationId xmlns:p14="http://schemas.microsoft.com/office/powerpoint/2010/main" val="41436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3F64EC0-2E87-42F2-9217-1BBA1AF6A8D3}" type="datetimeFigureOut">
              <a:rPr lang="cs-CZ" smtClean="0"/>
              <a:t>14.10.2024</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D56B02C5-6A90-48B1-905A-7D5611A950AC}" type="slidenum">
              <a:rPr lang="cs-CZ" smtClean="0"/>
              <a:t>‹#›</a:t>
            </a:fld>
            <a:endParaRPr lang="cs-CZ"/>
          </a:p>
        </p:txBody>
      </p:sp>
    </p:spTree>
    <p:extLst>
      <p:ext uri="{BB962C8B-B14F-4D97-AF65-F5344CB8AC3E}">
        <p14:creationId xmlns:p14="http://schemas.microsoft.com/office/powerpoint/2010/main" val="847056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3F64EC0-2E87-42F2-9217-1BBA1AF6A8D3}" type="datetimeFigureOut">
              <a:rPr lang="cs-CZ" smtClean="0"/>
              <a:t>14.10.2024</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6B02C5-6A90-48B1-905A-7D5611A950AC}" type="slidenum">
              <a:rPr lang="cs-CZ" smtClean="0"/>
              <a:t>‹#›</a:t>
            </a:fld>
            <a:endParaRPr lang="cs-CZ"/>
          </a:p>
        </p:txBody>
      </p:sp>
    </p:spTree>
    <p:extLst>
      <p:ext uri="{BB962C8B-B14F-4D97-AF65-F5344CB8AC3E}">
        <p14:creationId xmlns:p14="http://schemas.microsoft.com/office/powerpoint/2010/main" val="123987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3F64EC0-2E87-42F2-9217-1BBA1AF6A8D3}" type="datetimeFigureOut">
              <a:rPr lang="cs-CZ" smtClean="0"/>
              <a:t>14.10.2024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56B02C5-6A90-48B1-905A-7D5611A950AC}" type="slidenum">
              <a:rPr lang="cs-CZ" smtClean="0"/>
              <a:t>‹#›</a:t>
            </a:fld>
            <a:endParaRPr lang="cs-CZ"/>
          </a:p>
        </p:txBody>
      </p:sp>
    </p:spTree>
    <p:extLst>
      <p:ext uri="{BB962C8B-B14F-4D97-AF65-F5344CB8AC3E}">
        <p14:creationId xmlns:p14="http://schemas.microsoft.com/office/powerpoint/2010/main" val="1110604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3F64EC0-2E87-42F2-9217-1BBA1AF6A8D3}" type="datetimeFigureOut">
              <a:rPr lang="cs-CZ" smtClean="0"/>
              <a:t>14.10.2024</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6B02C5-6A90-48B1-905A-7D5611A950AC}"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09177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tyop0d30UqQ"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Hybrid Warfare</a:t>
            </a:r>
            <a:endParaRPr lang="cs-CZ" dirty="0"/>
          </a:p>
        </p:txBody>
      </p:sp>
      <p:sp>
        <p:nvSpPr>
          <p:cNvPr id="3" name="Podnadpis 2"/>
          <p:cNvSpPr>
            <a:spLocks noGrp="1"/>
          </p:cNvSpPr>
          <p:nvPr>
            <p:ph type="subTitle" idx="1"/>
          </p:nvPr>
        </p:nvSpPr>
        <p:spPr/>
        <p:txBody>
          <a:bodyPr/>
          <a:lstStyle/>
          <a:p>
            <a:pPr algn="r"/>
            <a:r>
              <a:rPr lang="en-US" dirty="0"/>
              <a:t>Jakub Drmola</a:t>
            </a:r>
          </a:p>
        </p:txBody>
      </p:sp>
    </p:spTree>
    <p:extLst>
      <p:ext uri="{BB962C8B-B14F-4D97-AF65-F5344CB8AC3E}">
        <p14:creationId xmlns:p14="http://schemas.microsoft.com/office/powerpoint/2010/main" val="4186935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C7AF0A-6C4A-4F1E-B752-A6DC621DBD96}"/>
              </a:ext>
            </a:extLst>
          </p:cNvPr>
          <p:cNvSpPr>
            <a:spLocks noGrp="1"/>
          </p:cNvSpPr>
          <p:nvPr>
            <p:ph idx="1"/>
          </p:nvPr>
        </p:nvSpPr>
        <p:spPr>
          <a:xfrm>
            <a:off x="1097280" y="1845734"/>
            <a:ext cx="6504523" cy="4459532"/>
          </a:xfrm>
        </p:spPr>
        <p:txBody>
          <a:bodyPr>
            <a:normAutofit/>
          </a:bodyPr>
          <a:lstStyle/>
          <a:p>
            <a:r>
              <a:rPr lang="en-GB" sz="2400" dirty="0"/>
              <a:t>“Non-linear war”</a:t>
            </a:r>
          </a:p>
          <a:p>
            <a:r>
              <a:rPr lang="en-GB" sz="2400" dirty="0"/>
              <a:t>concept by </a:t>
            </a:r>
            <a:r>
              <a:rPr lang="en-GB" sz="2400" dirty="0" err="1"/>
              <a:t>Vladislav</a:t>
            </a:r>
            <a:r>
              <a:rPr lang="en-GB" sz="2400" dirty="0"/>
              <a:t> </a:t>
            </a:r>
            <a:r>
              <a:rPr lang="en-GB" sz="2400" dirty="0" err="1"/>
              <a:t>Surkov</a:t>
            </a:r>
            <a:r>
              <a:rPr lang="en-GB" sz="2400" dirty="0"/>
              <a:t> (allegedly)</a:t>
            </a:r>
          </a:p>
          <a:p>
            <a:pPr lvl="1"/>
            <a:r>
              <a:rPr lang="en-GB" sz="2200" dirty="0"/>
              <a:t>Putin’s advisor</a:t>
            </a:r>
          </a:p>
          <a:p>
            <a:r>
              <a:rPr lang="en-GB" sz="2400" dirty="0"/>
              <a:t>shifting state of confusion</a:t>
            </a:r>
          </a:p>
          <a:p>
            <a:r>
              <a:rPr lang="en-GB" sz="2400" dirty="0"/>
              <a:t>leveraging media</a:t>
            </a:r>
          </a:p>
          <a:p>
            <a:endParaRPr lang="en-GB" sz="2400" dirty="0"/>
          </a:p>
          <a:p>
            <a:endParaRPr lang="en-GB" sz="2400" dirty="0"/>
          </a:p>
          <a:p>
            <a:r>
              <a:rPr lang="en-GB" sz="2400" dirty="0">
                <a:hlinkClick r:id="rId2"/>
              </a:rPr>
              <a:t>https://www.youtube.com/watch?v=tyop0d30UqQ</a:t>
            </a:r>
            <a:endParaRPr lang="en-GB" sz="2400" dirty="0"/>
          </a:p>
          <a:p>
            <a:endParaRPr lang="en-GB" sz="2400" dirty="0"/>
          </a:p>
        </p:txBody>
      </p:sp>
      <p:pic>
        <p:nvPicPr>
          <p:cNvPr id="1026" name="Picture 2" descr="Image result for surkov nonlinear">
            <a:extLst>
              <a:ext uri="{FF2B5EF4-FFF2-40B4-BE49-F238E27FC236}">
                <a16:creationId xmlns:a16="http://schemas.microsoft.com/office/drawing/2014/main" id="{2355F071-8581-40A4-9AAD-F589C971F6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1803" y="-1"/>
            <a:ext cx="4590197" cy="6869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1618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hybrid warfare?</a:t>
            </a:r>
            <a:endParaRPr lang="cs-CZ" dirty="0"/>
          </a:p>
        </p:txBody>
      </p:sp>
      <p:sp>
        <p:nvSpPr>
          <p:cNvPr id="3" name="Zástupný symbol pro obsah 2"/>
          <p:cNvSpPr>
            <a:spLocks noGrp="1"/>
          </p:cNvSpPr>
          <p:nvPr>
            <p:ph idx="1"/>
          </p:nvPr>
        </p:nvSpPr>
        <p:spPr/>
        <p:txBody>
          <a:bodyPr>
            <a:normAutofit/>
          </a:bodyPr>
          <a:lstStyle/>
          <a:p>
            <a:r>
              <a:rPr lang="en-US" sz="2400" dirty="0"/>
              <a:t>- is it conventional or irregular warfare?</a:t>
            </a:r>
          </a:p>
          <a:p>
            <a:r>
              <a:rPr lang="en-US" sz="2400" dirty="0"/>
              <a:t>- is it warfare in cyberspace or on the ground?</a:t>
            </a:r>
          </a:p>
          <a:p>
            <a:r>
              <a:rPr lang="en-US" sz="2400" dirty="0"/>
              <a:t>- is it warfare with weapons or information?</a:t>
            </a:r>
          </a:p>
          <a:p>
            <a:endParaRPr lang="en-US" sz="2400" dirty="0"/>
          </a:p>
          <a:p>
            <a:r>
              <a:rPr lang="en-US" sz="2400" dirty="0"/>
              <a:t>- is it new or old?</a:t>
            </a:r>
          </a:p>
          <a:p>
            <a:endParaRPr lang="en-US" sz="2400" dirty="0"/>
          </a:p>
          <a:p>
            <a:r>
              <a:rPr lang="en-US" sz="2400" dirty="0"/>
              <a:t>- there is no agreed definition</a:t>
            </a:r>
          </a:p>
          <a:p>
            <a:endParaRPr lang="cs-CZ" sz="2400" dirty="0"/>
          </a:p>
        </p:txBody>
      </p:sp>
    </p:spTree>
    <p:extLst>
      <p:ext uri="{BB962C8B-B14F-4D97-AF65-F5344CB8AC3E}">
        <p14:creationId xmlns:p14="http://schemas.microsoft.com/office/powerpoint/2010/main" val="2415656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39F06A-826C-49AA-850C-BF110130A015}"/>
              </a:ext>
            </a:extLst>
          </p:cNvPr>
          <p:cNvSpPr>
            <a:spLocks noGrp="1"/>
          </p:cNvSpPr>
          <p:nvPr>
            <p:ph idx="1"/>
          </p:nvPr>
        </p:nvSpPr>
        <p:spPr/>
        <p:txBody>
          <a:bodyPr/>
          <a:lstStyle/>
          <a:p>
            <a:r>
              <a:rPr lang="en-US" dirty="0"/>
              <a:t>“… hybrid threat refers to an action conducted by state or non-state actors, whose goal is to undermine or harm a target by influencing its decision-making at the local, regional, state or institutional level. Such actions are coordinated and synchronized and deliberately target democratic states’ and institutions’ vulnerabilities. Activities can take place, for example, in the political, economic, military, civil or information domains. They are conducted using a wide range of means and designed to remain below the threshold of detection and attribution.”</a:t>
            </a:r>
            <a:endParaRPr lang="cs-CZ" dirty="0"/>
          </a:p>
        </p:txBody>
      </p:sp>
      <p:pic>
        <p:nvPicPr>
          <p:cNvPr id="4" name="Picture 3">
            <a:extLst>
              <a:ext uri="{FF2B5EF4-FFF2-40B4-BE49-F238E27FC236}">
                <a16:creationId xmlns:a16="http://schemas.microsoft.com/office/drawing/2014/main" id="{8B92A12E-C8FF-4383-9A67-921D152DFCD5}"/>
              </a:ext>
            </a:extLst>
          </p:cNvPr>
          <p:cNvPicPr>
            <a:picLocks noChangeAspect="1"/>
          </p:cNvPicPr>
          <p:nvPr/>
        </p:nvPicPr>
        <p:blipFill>
          <a:blip r:embed="rId2"/>
          <a:stretch>
            <a:fillRect/>
          </a:stretch>
        </p:blipFill>
        <p:spPr>
          <a:xfrm>
            <a:off x="1097280" y="251728"/>
            <a:ext cx="9513705" cy="1416433"/>
          </a:xfrm>
          <a:prstGeom prst="rect">
            <a:avLst/>
          </a:prstGeom>
        </p:spPr>
      </p:pic>
    </p:spTree>
    <p:extLst>
      <p:ext uri="{BB962C8B-B14F-4D97-AF65-F5344CB8AC3E}">
        <p14:creationId xmlns:p14="http://schemas.microsoft.com/office/powerpoint/2010/main" val="14037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Evolution of the concept</a:t>
            </a:r>
          </a:p>
        </p:txBody>
      </p:sp>
      <p:sp>
        <p:nvSpPr>
          <p:cNvPr id="3" name="Zástupný symbol pro obsah 2"/>
          <p:cNvSpPr>
            <a:spLocks noGrp="1"/>
          </p:cNvSpPr>
          <p:nvPr>
            <p:ph idx="1"/>
          </p:nvPr>
        </p:nvSpPr>
        <p:spPr/>
        <p:txBody>
          <a:bodyPr/>
          <a:lstStyle/>
          <a:p>
            <a:r>
              <a:rPr lang="en-US" dirty="0"/>
              <a:t>- </a:t>
            </a:r>
            <a:r>
              <a:rPr lang="en-US" sz="2400" dirty="0"/>
              <a:t>first appearance in 1990s</a:t>
            </a:r>
          </a:p>
          <a:p>
            <a:pPr lvl="1"/>
            <a:r>
              <a:rPr lang="en-US" dirty="0"/>
              <a:t>western concept of parallel conventional and irregular operations</a:t>
            </a:r>
          </a:p>
          <a:p>
            <a:pPr lvl="1"/>
            <a:r>
              <a:rPr lang="en-US" dirty="0"/>
              <a:t>the concept gradually grew more and more vague and pointless</a:t>
            </a:r>
          </a:p>
          <a:p>
            <a:r>
              <a:rPr lang="en-US" dirty="0"/>
              <a:t>- </a:t>
            </a:r>
            <a:r>
              <a:rPr lang="en-US" sz="2400" dirty="0"/>
              <a:t>resurgence in 2014</a:t>
            </a:r>
          </a:p>
          <a:p>
            <a:pPr lvl="1"/>
            <a:r>
              <a:rPr lang="en-US" dirty="0"/>
              <a:t>“hybrid warfare” became synonymous with the war in Ukraine</a:t>
            </a:r>
          </a:p>
          <a:p>
            <a:pPr lvl="1"/>
            <a:r>
              <a:rPr lang="en-US" dirty="0"/>
              <a:t>completely different understanding of the concept by RF – “nonlinear warfare”</a:t>
            </a:r>
          </a:p>
          <a:p>
            <a:pPr lvl="1"/>
            <a:endParaRPr lang="en-US" dirty="0"/>
          </a:p>
        </p:txBody>
      </p:sp>
    </p:spTree>
    <p:extLst>
      <p:ext uri="{BB962C8B-B14F-4D97-AF65-F5344CB8AC3E}">
        <p14:creationId xmlns:p14="http://schemas.microsoft.com/office/powerpoint/2010/main" val="77846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Some traits</a:t>
            </a:r>
            <a:endParaRPr lang="cs-CZ" dirty="0"/>
          </a:p>
        </p:txBody>
      </p:sp>
      <p:sp>
        <p:nvSpPr>
          <p:cNvPr id="3" name="Zástupný symbol pro obsah 2"/>
          <p:cNvSpPr>
            <a:spLocks noGrp="1"/>
          </p:cNvSpPr>
          <p:nvPr>
            <p:ph idx="1"/>
          </p:nvPr>
        </p:nvSpPr>
        <p:spPr/>
        <p:txBody>
          <a:bodyPr>
            <a:normAutofit/>
          </a:bodyPr>
          <a:lstStyle/>
          <a:p>
            <a:r>
              <a:rPr lang="en-US" sz="2400" dirty="0"/>
              <a:t>- hybrid war?…. just using any and all possible means to prevail</a:t>
            </a:r>
          </a:p>
          <a:p>
            <a:r>
              <a:rPr lang="en-US" sz="2400" dirty="0"/>
              <a:t>- but different from “total war”</a:t>
            </a:r>
          </a:p>
          <a:p>
            <a:endParaRPr lang="en-US" sz="2400" dirty="0"/>
          </a:p>
          <a:p>
            <a:r>
              <a:rPr lang="en-US" sz="2400" dirty="0"/>
              <a:t>- blurs the line between war and peace</a:t>
            </a:r>
          </a:p>
          <a:p>
            <a:r>
              <a:rPr lang="en-US" sz="2400" dirty="0"/>
              <a:t>- aims to be economical and efficient</a:t>
            </a:r>
          </a:p>
          <a:p>
            <a:r>
              <a:rPr lang="en-US" sz="2400" dirty="0"/>
              <a:t>- does not always seek immediate victory</a:t>
            </a:r>
          </a:p>
          <a:p>
            <a:r>
              <a:rPr lang="en-US" sz="2400" dirty="0"/>
              <a:t>- population-centric a political</a:t>
            </a:r>
          </a:p>
          <a:p>
            <a:r>
              <a:rPr lang="en-US" sz="2400" dirty="0"/>
              <a:t>- flexible and adaptive</a:t>
            </a:r>
            <a:endParaRPr lang="cs-CZ" sz="2400" dirty="0"/>
          </a:p>
        </p:txBody>
      </p:sp>
    </p:spTree>
    <p:extLst>
      <p:ext uri="{BB962C8B-B14F-4D97-AF65-F5344CB8AC3E}">
        <p14:creationId xmlns:p14="http://schemas.microsoft.com/office/powerpoint/2010/main" val="183755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1026" name="Picture 2" descr="Image result for little green men crim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0127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2267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Tools used</a:t>
            </a:r>
            <a:endParaRPr lang="cs-CZ" dirty="0"/>
          </a:p>
        </p:txBody>
      </p:sp>
      <p:sp>
        <p:nvSpPr>
          <p:cNvPr id="3" name="Zástupný symbol pro obsah 2"/>
          <p:cNvSpPr>
            <a:spLocks noGrp="1"/>
          </p:cNvSpPr>
          <p:nvPr>
            <p:ph idx="1"/>
          </p:nvPr>
        </p:nvSpPr>
        <p:spPr/>
        <p:txBody>
          <a:bodyPr>
            <a:normAutofit/>
          </a:bodyPr>
          <a:lstStyle/>
          <a:p>
            <a:r>
              <a:rPr lang="en-US" sz="2400" dirty="0"/>
              <a:t>- mobilizing sympathetic population</a:t>
            </a:r>
          </a:p>
          <a:p>
            <a:r>
              <a:rPr lang="en-US" sz="2400" dirty="0"/>
              <a:t>- arming and supporting proxy groups</a:t>
            </a:r>
          </a:p>
          <a:p>
            <a:r>
              <a:rPr lang="en-US" sz="2400" dirty="0"/>
              <a:t>- limited and clandestine deployment of regular forces</a:t>
            </a:r>
          </a:p>
          <a:p>
            <a:r>
              <a:rPr lang="en-US" sz="2400" dirty="0"/>
              <a:t>- “</a:t>
            </a:r>
            <a:r>
              <a:rPr lang="en-US" sz="2400" dirty="0" err="1"/>
              <a:t>deregularization</a:t>
            </a:r>
            <a:r>
              <a:rPr lang="en-US" sz="2400" dirty="0"/>
              <a:t>” of units</a:t>
            </a:r>
          </a:p>
          <a:p>
            <a:r>
              <a:rPr lang="en-US" sz="2400" dirty="0"/>
              <a:t>- cyber-attacks against the enemy and his infrastructure</a:t>
            </a:r>
          </a:p>
          <a:p>
            <a:r>
              <a:rPr lang="en-US" sz="2400" dirty="0"/>
              <a:t>- information warfare at both local and international level</a:t>
            </a:r>
            <a:endParaRPr lang="cs-CZ" sz="2400" dirty="0"/>
          </a:p>
          <a:p>
            <a:endParaRPr lang="cs-CZ" sz="2400" dirty="0"/>
          </a:p>
        </p:txBody>
      </p:sp>
    </p:spTree>
    <p:extLst>
      <p:ext uri="{BB962C8B-B14F-4D97-AF65-F5344CB8AC3E}">
        <p14:creationId xmlns:p14="http://schemas.microsoft.com/office/powerpoint/2010/main" val="444176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So what is it again?</a:t>
            </a:r>
            <a:endParaRPr lang="cs-CZ" dirty="0"/>
          </a:p>
        </p:txBody>
      </p:sp>
      <p:sp>
        <p:nvSpPr>
          <p:cNvPr id="3" name="Zástupný symbol pro obsah 2"/>
          <p:cNvSpPr>
            <a:spLocks noGrp="1"/>
          </p:cNvSpPr>
          <p:nvPr>
            <p:ph idx="1"/>
          </p:nvPr>
        </p:nvSpPr>
        <p:spPr/>
        <p:txBody>
          <a:bodyPr>
            <a:normAutofit/>
          </a:bodyPr>
          <a:lstStyle/>
          <a:p>
            <a:r>
              <a:rPr lang="en-US" sz="2400" dirty="0"/>
              <a:t>- it is just warfare in the broadest sense</a:t>
            </a:r>
          </a:p>
          <a:p>
            <a:r>
              <a:rPr lang="en-US" sz="2400" dirty="0"/>
              <a:t>- i.e. not limited to single type</a:t>
            </a:r>
          </a:p>
          <a:p>
            <a:r>
              <a:rPr lang="en-US" sz="2400" dirty="0"/>
              <a:t>- including non-military means</a:t>
            </a:r>
          </a:p>
          <a:p>
            <a:r>
              <a:rPr lang="en-US" sz="2400" dirty="0"/>
              <a:t>- avoiding escalation and full confrontation</a:t>
            </a:r>
          </a:p>
          <a:p>
            <a:r>
              <a:rPr lang="en-US" sz="2400" dirty="0"/>
              <a:t>- fluid, dynamic, adaptive</a:t>
            </a:r>
            <a:endParaRPr lang="cs-CZ" sz="2400" dirty="0"/>
          </a:p>
        </p:txBody>
      </p:sp>
    </p:spTree>
    <p:extLst>
      <p:ext uri="{BB962C8B-B14F-4D97-AF65-F5344CB8AC3E}">
        <p14:creationId xmlns:p14="http://schemas.microsoft.com/office/powerpoint/2010/main" val="3577901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recipe for “hybrid” warfare</a:t>
            </a:r>
            <a:endParaRPr lang="cs-CZ" dirty="0"/>
          </a:p>
        </p:txBody>
      </p:sp>
      <p:sp>
        <p:nvSpPr>
          <p:cNvPr id="3" name="Zástupný symbol pro obsah 2"/>
          <p:cNvSpPr>
            <a:spLocks noGrp="1"/>
          </p:cNvSpPr>
          <p:nvPr>
            <p:ph idx="1"/>
          </p:nvPr>
        </p:nvSpPr>
        <p:spPr>
          <a:xfrm>
            <a:off x="1097279" y="1845734"/>
            <a:ext cx="10184439" cy="4023360"/>
          </a:xfrm>
        </p:spPr>
        <p:txBody>
          <a:bodyPr>
            <a:normAutofit/>
          </a:bodyPr>
          <a:lstStyle/>
          <a:p>
            <a:r>
              <a:rPr lang="en-US" sz="2400" dirty="0"/>
              <a:t>Mix together: conventional warfare + irregular warfare + information warfare + political warfare + economic warfare + cyber warfare</a:t>
            </a:r>
          </a:p>
          <a:p>
            <a:endParaRPr lang="en-US" sz="2400" dirty="0"/>
          </a:p>
          <a:p>
            <a:r>
              <a:rPr lang="en-US" sz="2400" dirty="0"/>
              <a:t>- specific ratios of ingredients will differ case by case</a:t>
            </a:r>
          </a:p>
          <a:p>
            <a:r>
              <a:rPr lang="en-US" sz="2400" dirty="0"/>
              <a:t>- season to taste, shake and stir, and be ready modify</a:t>
            </a:r>
          </a:p>
          <a:p>
            <a:endParaRPr lang="en-US" sz="2400" dirty="0"/>
          </a:p>
          <a:p>
            <a:r>
              <a:rPr lang="en-US" sz="2400" dirty="0"/>
              <a:t>- also called “non-linear warfare” (RF, 2017) or “unrestricted warfare” (PRC, 1999)</a:t>
            </a:r>
            <a:endParaRPr lang="cs-CZ" sz="2400" dirty="0"/>
          </a:p>
        </p:txBody>
      </p:sp>
    </p:spTree>
    <p:extLst>
      <p:ext uri="{BB962C8B-B14F-4D97-AF65-F5344CB8AC3E}">
        <p14:creationId xmlns:p14="http://schemas.microsoft.com/office/powerpoint/2010/main" val="2402026651"/>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274</TotalTime>
  <Words>443</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Calibri Light</vt:lpstr>
      <vt:lpstr>Retrospektiva</vt:lpstr>
      <vt:lpstr>Hybrid Warfare</vt:lpstr>
      <vt:lpstr>What is hybrid warfare?</vt:lpstr>
      <vt:lpstr>PowerPoint Presentation</vt:lpstr>
      <vt:lpstr>Evolution of the concept</vt:lpstr>
      <vt:lpstr>Some traits</vt:lpstr>
      <vt:lpstr>PowerPoint Presentation</vt:lpstr>
      <vt:lpstr>Tools used</vt:lpstr>
      <vt:lpstr>So what is it again?</vt:lpstr>
      <vt:lpstr>The recipe for “hybrid” warfare</vt:lpstr>
      <vt:lpstr>PowerPoint Presentation</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Hybrid Warfare</dc:title>
  <dc:creator>171810</dc:creator>
  <cp:lastModifiedBy>Jakub Drmola</cp:lastModifiedBy>
  <cp:revision>26</cp:revision>
  <dcterms:created xsi:type="dcterms:W3CDTF">2017-10-24T09:43:32Z</dcterms:created>
  <dcterms:modified xsi:type="dcterms:W3CDTF">2024-10-14T08:29:38Z</dcterms:modified>
</cp:coreProperties>
</file>