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handoutMasterIdLst>
    <p:handoutMasterId r:id="rId40"/>
  </p:handoutMasterIdLst>
  <p:sldIdLst>
    <p:sldId id="256" r:id="rId2"/>
    <p:sldId id="312" r:id="rId3"/>
    <p:sldId id="324" r:id="rId4"/>
    <p:sldId id="322" r:id="rId5"/>
    <p:sldId id="317" r:id="rId6"/>
    <p:sldId id="325" r:id="rId7"/>
    <p:sldId id="323" r:id="rId8"/>
    <p:sldId id="318" r:id="rId9"/>
    <p:sldId id="313" r:id="rId10"/>
    <p:sldId id="273" r:id="rId11"/>
    <p:sldId id="291" r:id="rId12"/>
    <p:sldId id="293" r:id="rId13"/>
    <p:sldId id="308" r:id="rId14"/>
    <p:sldId id="309" r:id="rId15"/>
    <p:sldId id="310" r:id="rId16"/>
    <p:sldId id="311" r:id="rId17"/>
    <p:sldId id="296" r:id="rId18"/>
    <p:sldId id="301" r:id="rId19"/>
    <p:sldId id="302" r:id="rId20"/>
    <p:sldId id="319" r:id="rId21"/>
    <p:sldId id="320" r:id="rId22"/>
    <p:sldId id="305" r:id="rId23"/>
    <p:sldId id="294" r:id="rId24"/>
    <p:sldId id="297" r:id="rId25"/>
    <p:sldId id="298" r:id="rId26"/>
    <p:sldId id="300" r:id="rId27"/>
    <p:sldId id="299" r:id="rId28"/>
    <p:sldId id="304" r:id="rId29"/>
    <p:sldId id="269" r:id="rId30"/>
    <p:sldId id="295" r:id="rId31"/>
    <p:sldId id="303" r:id="rId32"/>
    <p:sldId id="314" r:id="rId33"/>
    <p:sldId id="315" r:id="rId34"/>
    <p:sldId id="316" r:id="rId35"/>
    <p:sldId id="306" r:id="rId36"/>
    <p:sldId id="307" r:id="rId37"/>
    <p:sldId id="321" r:id="rId3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9" autoAdjust="0"/>
    <p:restoredTop sz="65012" autoAdjust="0"/>
  </p:normalViewPr>
  <p:slideViewPr>
    <p:cSldViewPr snapToGrid="0">
      <p:cViewPr varScale="1">
        <p:scale>
          <a:sx n="103" d="100"/>
          <a:sy n="103" d="100"/>
        </p:scale>
        <p:origin x="2034" y="10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04139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407622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414413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30044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141996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72182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2422226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11380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163432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276865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88416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338440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126636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4C5B-BF5A-6A1B-CA6F-D84C5E08E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F05FA-C344-3584-1D9F-220671F24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6F98E-9F8E-69BD-5C5C-1E0590CB5B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505DDD-460D-5CB7-B7DF-02F06664C499}"/>
              </a:ext>
            </a:extLst>
          </p:cNvPr>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8348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64525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821221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5200" y="4875289"/>
            <a:ext cx="11361600" cy="624364"/>
          </a:xfrm>
        </p:spPr>
        <p:txBody>
          <a:bodyPr/>
          <a:lstStyle/>
          <a:p>
            <a:r>
              <a:rPr lang="cs-CZ" sz="2800" dirty="0" err="1"/>
              <a:t>Conceptualization</a:t>
            </a:r>
            <a:r>
              <a:rPr lang="cs-CZ" sz="2800" dirty="0"/>
              <a:t> of </a:t>
            </a:r>
            <a:r>
              <a:rPr lang="cs-CZ" sz="2800" dirty="0" err="1"/>
              <a:t>Information</a:t>
            </a:r>
            <a:r>
              <a:rPr lang="cs-CZ" sz="2800" dirty="0"/>
              <a:t> </a:t>
            </a:r>
            <a:r>
              <a:rPr lang="cs-CZ" sz="2800" dirty="0" err="1"/>
              <a:t>Warfare</a:t>
            </a:r>
            <a:endParaRPr lang="cs-CZ" sz="2800"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15200" y="5377696"/>
            <a:ext cx="11361600" cy="698497"/>
          </a:xfrm>
        </p:spPr>
        <p:txBody>
          <a:bodyPr/>
          <a:lstStyle/>
          <a:p>
            <a:r>
              <a:rPr lang="cs-CZ" dirty="0" err="1"/>
              <a:t>When</a:t>
            </a:r>
            <a:r>
              <a:rPr lang="cs-CZ" dirty="0"/>
              <a:t> </a:t>
            </a:r>
            <a:r>
              <a:rPr lang="cs-CZ" dirty="0" err="1"/>
              <a:t>two</a:t>
            </a:r>
            <a:r>
              <a:rPr lang="cs-CZ" dirty="0"/>
              <a:t> do </a:t>
            </a:r>
            <a:r>
              <a:rPr lang="cs-CZ" dirty="0" err="1"/>
              <a:t>the</a:t>
            </a:r>
            <a:r>
              <a:rPr lang="cs-CZ" dirty="0"/>
              <a:t> </a:t>
            </a:r>
            <a:r>
              <a:rPr lang="cs-CZ" dirty="0" err="1"/>
              <a:t>same</a:t>
            </a:r>
            <a:r>
              <a:rPr lang="cs-CZ" dirty="0"/>
              <a:t>, </a:t>
            </a:r>
            <a:r>
              <a:rPr lang="cs-CZ" dirty="0" err="1"/>
              <a:t>it</a:t>
            </a:r>
            <a:r>
              <a:rPr lang="cs-CZ" dirty="0"/>
              <a:t> </a:t>
            </a:r>
            <a:r>
              <a:rPr lang="cs-CZ" dirty="0" err="1"/>
              <a:t>is</a:t>
            </a:r>
            <a:r>
              <a:rPr lang="cs-CZ" dirty="0"/>
              <a:t> not </a:t>
            </a:r>
            <a:r>
              <a:rPr lang="cs-CZ" dirty="0" err="1"/>
              <a:t>the</a:t>
            </a:r>
            <a:r>
              <a:rPr lang="cs-CZ" dirty="0"/>
              <a:t> </a:t>
            </a:r>
            <a:r>
              <a:rPr lang="cs-CZ" dirty="0" err="1"/>
              <a:t>same</a:t>
            </a:r>
            <a:endParaRPr lang="cs-CZ" dirty="0"/>
          </a:p>
        </p:txBody>
      </p:sp>
      <p:pic>
        <p:nvPicPr>
          <p:cNvPr id="7" name="Picture 6" descr="A map of a city&#10;&#10;Description automatically generated with medium confidence">
            <a:extLst>
              <a:ext uri="{FF2B5EF4-FFF2-40B4-BE49-F238E27FC236}">
                <a16:creationId xmlns:a16="http://schemas.microsoft.com/office/drawing/2014/main" id="{717AFF84-85E1-6B84-1814-52A6CF0BC8A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0" y="306072"/>
            <a:ext cx="12192040" cy="4318014"/>
          </a:xfrm>
          <a:prstGeom prst="rect">
            <a:avLst/>
          </a:prstGeom>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F77E4F-FDB7-7EA6-7A87-05A3926ED644}"/>
              </a:ext>
            </a:extLst>
          </p:cNvPr>
          <p:cNvSpPr>
            <a:spLocks noGrp="1"/>
          </p:cNvSpPr>
          <p:nvPr>
            <p:ph type="ftr" sz="quarter" idx="10"/>
          </p:nvPr>
        </p:nvSpPr>
        <p:spPr>
          <a:xfrm>
            <a:off x="720000" y="6228000"/>
            <a:ext cx="7920000" cy="252000"/>
          </a:xfrm>
        </p:spPr>
        <p:txBody>
          <a:bodyPr wrap="square" anchor="ctr">
            <a:normAutofit/>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4E7C00C7-E837-2D9D-4211-64754EBB692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10</a:t>
            </a:fld>
            <a:endParaRPr lang="cs-CZ" altLang="cs-CZ"/>
          </a:p>
        </p:txBody>
      </p:sp>
      <p:pic>
        <p:nvPicPr>
          <p:cNvPr id="6" name="Content Placeholder 7" descr="Diagram&#10;&#10;Description automatically generated">
            <a:extLst>
              <a:ext uri="{FF2B5EF4-FFF2-40B4-BE49-F238E27FC236}">
                <a16:creationId xmlns:a16="http://schemas.microsoft.com/office/drawing/2014/main" id="{DA2D0247-ADD2-BCC8-2623-1C70A17D5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097994"/>
            <a:ext cx="10753200" cy="4328162"/>
          </a:xfrm>
          <a:prstGeom prst="rect">
            <a:avLst/>
          </a:prstGeom>
          <a:noFill/>
        </p:spPr>
      </p:pic>
    </p:spTree>
    <p:extLst>
      <p:ext uri="{BB962C8B-B14F-4D97-AF65-F5344CB8AC3E}">
        <p14:creationId xmlns:p14="http://schemas.microsoft.com/office/powerpoint/2010/main" val="176965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E47486-318C-7DB9-E744-BF09AE87C4FC}"/>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AF65FA68-E814-BA37-25A6-63E28FEF5F01}"/>
              </a:ext>
            </a:extLst>
          </p:cNvPr>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6" name="AutoShape 4">
            <a:extLst>
              <a:ext uri="{FF2B5EF4-FFF2-40B4-BE49-F238E27FC236}">
                <a16:creationId xmlns:a16="http://schemas.microsoft.com/office/drawing/2014/main" id="{CFDF5AA7-4307-613E-09F6-96A3FD26B9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9B5E260B-134D-FDEC-03ED-0266E5617DC7}"/>
              </a:ext>
            </a:extLst>
          </p:cNvPr>
          <p:cNvPicPr>
            <a:picLocks noChangeAspect="1"/>
          </p:cNvPicPr>
          <p:nvPr/>
        </p:nvPicPr>
        <p:blipFill>
          <a:blip r:embed="rId3"/>
          <a:stretch>
            <a:fillRect/>
          </a:stretch>
        </p:blipFill>
        <p:spPr>
          <a:xfrm>
            <a:off x="1209367" y="592009"/>
            <a:ext cx="9468465" cy="5635991"/>
          </a:xfrm>
          <a:prstGeom prst="rect">
            <a:avLst/>
          </a:prstGeom>
        </p:spPr>
      </p:pic>
    </p:spTree>
    <p:extLst>
      <p:ext uri="{BB962C8B-B14F-4D97-AF65-F5344CB8AC3E}">
        <p14:creationId xmlns:p14="http://schemas.microsoft.com/office/powerpoint/2010/main" val="161191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206163-2C44-3399-523D-57CE7D14C440}"/>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6" name="Title 5">
            <a:extLst>
              <a:ext uri="{FF2B5EF4-FFF2-40B4-BE49-F238E27FC236}">
                <a16:creationId xmlns:a16="http://schemas.microsoft.com/office/drawing/2014/main" id="{06BC12EB-7042-A66D-3A14-B9B20844C5F7}"/>
              </a:ext>
            </a:extLst>
          </p:cNvPr>
          <p:cNvSpPr>
            <a:spLocks noGrp="1"/>
          </p:cNvSpPr>
          <p:nvPr>
            <p:ph type="title"/>
          </p:nvPr>
        </p:nvSpPr>
        <p:spPr/>
        <p:txBody>
          <a:bodyPr/>
          <a:lstStyle/>
          <a:p>
            <a:r>
              <a:rPr lang="cs-CZ" dirty="0"/>
              <a:t>NATO </a:t>
            </a:r>
            <a:r>
              <a:rPr lang="cs-CZ" dirty="0" err="1"/>
              <a:t>approach</a:t>
            </a:r>
            <a:r>
              <a:rPr lang="cs-CZ" dirty="0"/>
              <a:t> to </a:t>
            </a:r>
            <a:r>
              <a:rPr lang="cs-CZ" dirty="0" err="1"/>
              <a:t>Information</a:t>
            </a:r>
            <a:r>
              <a:rPr lang="cs-CZ" dirty="0"/>
              <a:t> </a:t>
            </a:r>
            <a:r>
              <a:rPr lang="cs-CZ" dirty="0" err="1"/>
              <a:t>Warfare</a:t>
            </a:r>
            <a:endParaRPr lang="en-GB" dirty="0"/>
          </a:p>
        </p:txBody>
      </p:sp>
      <p:sp>
        <p:nvSpPr>
          <p:cNvPr id="2" name="Footer Placeholder 1">
            <a:extLst>
              <a:ext uri="{FF2B5EF4-FFF2-40B4-BE49-F238E27FC236}">
                <a16:creationId xmlns:a16="http://schemas.microsoft.com/office/drawing/2014/main" id="{EEE92F11-7E4D-7955-1FE8-A25D87CF075D}"/>
              </a:ext>
            </a:extLst>
          </p:cNvPr>
          <p:cNvSpPr>
            <a:spLocks noGrp="1"/>
          </p:cNvSpPr>
          <p:nvPr>
            <p:ph type="ftr" sz="quarter" idx="10"/>
          </p:nvPr>
        </p:nvSpPr>
        <p:spPr/>
        <p:txBody>
          <a:bodyPr/>
          <a:lstStyle/>
          <a:p>
            <a:r>
              <a:rPr lang="cs-CZ"/>
              <a:t>Zápatí prezentace</a:t>
            </a:r>
            <a:endParaRPr lang="cs-CZ" dirty="0"/>
          </a:p>
        </p:txBody>
      </p:sp>
      <p:pic>
        <p:nvPicPr>
          <p:cNvPr id="11" name="Picture Placeholder 10" descr="A blue and white logo&#10;&#10;Description automatically generated">
            <a:extLst>
              <a:ext uri="{FF2B5EF4-FFF2-40B4-BE49-F238E27FC236}">
                <a16:creationId xmlns:a16="http://schemas.microsoft.com/office/drawing/2014/main" id="{0E5EB9A5-FE84-5967-1302-22F64B3B542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088" r="46406"/>
          <a:stretch/>
        </p:blipFill>
        <p:spPr>
          <a:xfrm>
            <a:off x="6096000" y="0"/>
            <a:ext cx="6096000" cy="6857999"/>
          </a:xfrm>
        </p:spPr>
      </p:pic>
      <p:sp>
        <p:nvSpPr>
          <p:cNvPr id="12" name="Rectangle 11">
            <a:extLst>
              <a:ext uri="{FF2B5EF4-FFF2-40B4-BE49-F238E27FC236}">
                <a16:creationId xmlns:a16="http://schemas.microsoft.com/office/drawing/2014/main" id="{DCA1E28A-DBD8-2D1B-8507-C6B192976722}"/>
              </a:ext>
            </a:extLst>
          </p:cNvPr>
          <p:cNvSpPr/>
          <p:nvPr/>
        </p:nvSpPr>
        <p:spPr bwMode="auto">
          <a:xfrm>
            <a:off x="6095999" y="-1"/>
            <a:ext cx="6091238"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740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2DB5ADDE-E605-9092-6BBC-D71C9E618B18}"/>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2" name="Slide Number Placeholder 1">
            <a:extLst>
              <a:ext uri="{FF2B5EF4-FFF2-40B4-BE49-F238E27FC236}">
                <a16:creationId xmlns:a16="http://schemas.microsoft.com/office/drawing/2014/main" id="{D7A8BB4D-F7E5-4DCC-0E89-58DF518BABDB}"/>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7" name="Title 6">
            <a:extLst>
              <a:ext uri="{FF2B5EF4-FFF2-40B4-BE49-F238E27FC236}">
                <a16:creationId xmlns:a16="http://schemas.microsoft.com/office/drawing/2014/main" id="{C082A1E5-B8AC-31E4-CE58-E9E6C79BFD9D}"/>
              </a:ext>
            </a:extLst>
          </p:cNvPr>
          <p:cNvSpPr>
            <a:spLocks noGrp="1"/>
          </p:cNvSpPr>
          <p:nvPr>
            <p:ph type="title"/>
          </p:nvPr>
        </p:nvSpPr>
        <p:spPr/>
        <p:txBody>
          <a:bodyPr/>
          <a:lstStyle/>
          <a:p>
            <a:r>
              <a:rPr lang="en-GB" sz="2800" dirty="0"/>
              <a:t>Conceptual Overview of Information Warfare in AJP-</a:t>
            </a:r>
            <a:r>
              <a:rPr lang="cs-CZ" sz="2800" dirty="0"/>
              <a:t>3.10</a:t>
            </a:r>
            <a:endParaRPr lang="en-GB" sz="2800" dirty="0"/>
          </a:p>
        </p:txBody>
      </p:sp>
      <p:sp>
        <p:nvSpPr>
          <p:cNvPr id="8" name="Content Placeholder 7">
            <a:extLst>
              <a:ext uri="{FF2B5EF4-FFF2-40B4-BE49-F238E27FC236}">
                <a16:creationId xmlns:a16="http://schemas.microsoft.com/office/drawing/2014/main" id="{223C47E2-1FCF-EBF2-0F02-E0C34FE15150}"/>
              </a:ext>
            </a:extLst>
          </p:cNvPr>
          <p:cNvSpPr>
            <a:spLocks noGrp="1"/>
          </p:cNvSpPr>
          <p:nvPr>
            <p:ph idx="1"/>
          </p:nvPr>
        </p:nvSpPr>
        <p:spPr>
          <a:xfrm>
            <a:off x="720000" y="1692002"/>
            <a:ext cx="11472000" cy="4139998"/>
          </a:xfrm>
        </p:spPr>
        <p:txBody>
          <a:bodyPr/>
          <a:lstStyle/>
          <a:p>
            <a:r>
              <a:rPr lang="en-GB" sz="2400" i="1" dirty="0"/>
              <a:t>Info Ops is a military function to provide advice and coordination of military information activities in order to create desired effects on the will, understanding and capability of adversaries, potential adversaries and other NAC approved parties in support of Alliance mission objectives.</a:t>
            </a:r>
            <a:r>
              <a:rPr lang="cs-CZ" sz="2400" i="1" dirty="0"/>
              <a:t> (AJP-3.10)</a:t>
            </a:r>
          </a:p>
          <a:p>
            <a:pPr lvl="1"/>
            <a:endParaRPr lang="cs-CZ" sz="1600" dirty="0"/>
          </a:p>
          <a:p>
            <a:r>
              <a:rPr lang="en-GB" sz="2400" dirty="0"/>
              <a:t>Focus on Information Space: IW targets both the technical and psychological aspects of information to achieve strategic objectives.</a:t>
            </a:r>
            <a:endParaRPr lang="cs-CZ" sz="2400" dirty="0"/>
          </a:p>
          <a:p>
            <a:pPr lvl="1"/>
            <a:endParaRPr lang="cs-CZ" sz="1600" dirty="0"/>
          </a:p>
          <a:p>
            <a:r>
              <a:rPr lang="en-GB" sz="2400" dirty="0"/>
              <a:t>Continuity Across Conflict Spectrum: IW is not confined to active hostilities but is used continuously, including during peacetime, to shape the strategic environment.</a:t>
            </a:r>
          </a:p>
        </p:txBody>
      </p:sp>
    </p:spTree>
    <p:extLst>
      <p:ext uri="{BB962C8B-B14F-4D97-AF65-F5344CB8AC3E}">
        <p14:creationId xmlns:p14="http://schemas.microsoft.com/office/powerpoint/2010/main" val="21601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50B9F7-C9DA-DD0B-260A-65109EAE1743}"/>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72BB45F6-E764-6151-614E-60DD25D7F2DC}"/>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Title 3">
            <a:extLst>
              <a:ext uri="{FF2B5EF4-FFF2-40B4-BE49-F238E27FC236}">
                <a16:creationId xmlns:a16="http://schemas.microsoft.com/office/drawing/2014/main" id="{E0CE70D5-40DF-629A-6B5C-1CA1D016D1CC}"/>
              </a:ext>
            </a:extLst>
          </p:cNvPr>
          <p:cNvSpPr>
            <a:spLocks noGrp="1"/>
          </p:cNvSpPr>
          <p:nvPr>
            <p:ph type="title"/>
          </p:nvPr>
        </p:nvSpPr>
        <p:spPr/>
        <p:txBody>
          <a:bodyPr/>
          <a:lstStyle/>
          <a:p>
            <a:r>
              <a:rPr lang="en-GB" sz="3200" dirty="0"/>
              <a:t>Components of Information Warfare in NATO Doctrine</a:t>
            </a:r>
          </a:p>
        </p:txBody>
      </p:sp>
      <p:sp>
        <p:nvSpPr>
          <p:cNvPr id="5" name="Content Placeholder 4">
            <a:extLst>
              <a:ext uri="{FF2B5EF4-FFF2-40B4-BE49-F238E27FC236}">
                <a16:creationId xmlns:a16="http://schemas.microsoft.com/office/drawing/2014/main" id="{3EB89DB8-03A0-6E75-EB1D-03656EFB2484}"/>
              </a:ext>
            </a:extLst>
          </p:cNvPr>
          <p:cNvSpPr>
            <a:spLocks noGrp="1"/>
          </p:cNvSpPr>
          <p:nvPr>
            <p:ph idx="1"/>
          </p:nvPr>
        </p:nvSpPr>
        <p:spPr/>
        <p:txBody>
          <a:bodyPr/>
          <a:lstStyle/>
          <a:p>
            <a:r>
              <a:rPr lang="en-GB" sz="2400" dirty="0"/>
              <a:t>Information Operations (IO): A core element that encompasses actions to gain and maintain information superiority.</a:t>
            </a:r>
            <a:endParaRPr lang="cs-CZ" sz="2400" dirty="0"/>
          </a:p>
          <a:p>
            <a:pPr lvl="1"/>
            <a:endParaRPr lang="cs-CZ" sz="1600" dirty="0"/>
          </a:p>
          <a:p>
            <a:r>
              <a:rPr lang="en-GB" sz="2400" dirty="0"/>
              <a:t>Cyber Operations: Focuses on securing and exploiting the cyber domain, both offensive and defensive, as a key aspect of IW.</a:t>
            </a:r>
            <a:endParaRPr lang="cs-CZ" sz="2400" dirty="0"/>
          </a:p>
          <a:p>
            <a:pPr lvl="1"/>
            <a:endParaRPr lang="cs-CZ" sz="1600" dirty="0"/>
          </a:p>
          <a:p>
            <a:r>
              <a:rPr lang="en-GB" sz="2400" dirty="0"/>
              <a:t>Psychological Operations (PSYOPs): Aimed at influencing the perceptions and </a:t>
            </a:r>
            <a:r>
              <a:rPr lang="en-GB" sz="2400" dirty="0" err="1"/>
              <a:t>behaviors</a:t>
            </a:r>
            <a:r>
              <a:rPr lang="en-GB" sz="2400" dirty="0"/>
              <a:t> of target audiences.</a:t>
            </a:r>
            <a:endParaRPr lang="cs-CZ" sz="2400" dirty="0"/>
          </a:p>
          <a:p>
            <a:pPr lvl="1"/>
            <a:endParaRPr lang="cs-CZ" sz="1600" dirty="0"/>
          </a:p>
          <a:p>
            <a:r>
              <a:rPr lang="en-GB" sz="2400" dirty="0"/>
              <a:t>Electronic Warfare (EW): Involves manipulating the electromagnetic spectrum to disrupt adversary capabilities and protect friendly operations.</a:t>
            </a:r>
          </a:p>
        </p:txBody>
      </p:sp>
    </p:spTree>
    <p:extLst>
      <p:ext uri="{BB962C8B-B14F-4D97-AF65-F5344CB8AC3E}">
        <p14:creationId xmlns:p14="http://schemas.microsoft.com/office/powerpoint/2010/main" val="366343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16E6BB-FFA4-FC90-23DA-0295E1951CDF}"/>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92DED69A-FFA0-5403-101F-504BDF9A8BBF}"/>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Title 3">
            <a:extLst>
              <a:ext uri="{FF2B5EF4-FFF2-40B4-BE49-F238E27FC236}">
                <a16:creationId xmlns:a16="http://schemas.microsoft.com/office/drawing/2014/main" id="{9A8DB8CA-D879-3684-B1AD-A799FBB7E640}"/>
              </a:ext>
            </a:extLst>
          </p:cNvPr>
          <p:cNvSpPr>
            <a:spLocks noGrp="1"/>
          </p:cNvSpPr>
          <p:nvPr>
            <p:ph type="title"/>
          </p:nvPr>
        </p:nvSpPr>
        <p:spPr/>
        <p:txBody>
          <a:bodyPr/>
          <a:lstStyle/>
          <a:p>
            <a:r>
              <a:rPr lang="en-GB" dirty="0"/>
              <a:t>Strategic Objectives of Information Warfare</a:t>
            </a:r>
          </a:p>
        </p:txBody>
      </p:sp>
      <p:sp>
        <p:nvSpPr>
          <p:cNvPr id="5" name="Content Placeholder 4">
            <a:extLst>
              <a:ext uri="{FF2B5EF4-FFF2-40B4-BE49-F238E27FC236}">
                <a16:creationId xmlns:a16="http://schemas.microsoft.com/office/drawing/2014/main" id="{5EE4D592-AA9F-D160-EDB0-5BF5AB5B1BD4}"/>
              </a:ext>
            </a:extLst>
          </p:cNvPr>
          <p:cNvSpPr>
            <a:spLocks noGrp="1"/>
          </p:cNvSpPr>
          <p:nvPr>
            <p:ph idx="1"/>
          </p:nvPr>
        </p:nvSpPr>
        <p:spPr>
          <a:xfrm>
            <a:off x="720000" y="1359001"/>
            <a:ext cx="10980588" cy="4139998"/>
          </a:xfrm>
        </p:spPr>
        <p:txBody>
          <a:bodyPr/>
          <a:lstStyle/>
          <a:p>
            <a:r>
              <a:rPr lang="cs-CZ" sz="2400" dirty="0"/>
              <a:t>I</a:t>
            </a:r>
            <a:r>
              <a:rPr lang="en-GB" sz="2400" dirty="0" err="1"/>
              <a:t>nfluence</a:t>
            </a:r>
            <a:r>
              <a:rPr lang="en-GB" sz="2400" dirty="0"/>
              <a:t> and Dissuade Adversaries: IW is used to shape adversaries’ decisions by influencing their information</a:t>
            </a:r>
            <a:r>
              <a:rPr lang="cs-CZ" sz="2400" dirty="0"/>
              <a:t> environment</a:t>
            </a:r>
          </a:p>
          <a:p>
            <a:pPr lvl="1"/>
            <a:endParaRPr lang="cs-CZ" sz="1600" dirty="0"/>
          </a:p>
          <a:p>
            <a:r>
              <a:rPr lang="en-GB" sz="2400" dirty="0"/>
              <a:t>Support Deterrence and </a:t>
            </a:r>
            <a:r>
              <a:rPr lang="en-GB" sz="2400" dirty="0" err="1"/>
              <a:t>Defense</a:t>
            </a:r>
            <a:r>
              <a:rPr lang="en-GB" sz="2400" dirty="0"/>
              <a:t>: Creates strategic ambiguity and disrupts adversary plans, thereby enhancing NATO’s deterrence</a:t>
            </a:r>
            <a:endParaRPr lang="cs-CZ" sz="2400" dirty="0"/>
          </a:p>
          <a:p>
            <a:pPr lvl="1"/>
            <a:endParaRPr lang="cs-CZ" sz="1600" dirty="0"/>
          </a:p>
          <a:p>
            <a:r>
              <a:rPr lang="en-GB" sz="2400" dirty="0"/>
              <a:t>Enhance Decision-Making Superiority: Aims to ensure that NATO forces have accurate, timely information while disrupting the adversary’s decision-making process.</a:t>
            </a:r>
            <a:endParaRPr lang="cs-CZ" sz="2400" dirty="0"/>
          </a:p>
          <a:p>
            <a:pPr lvl="1"/>
            <a:endParaRPr lang="cs-CZ" sz="1600" dirty="0"/>
          </a:p>
          <a:p>
            <a:r>
              <a:rPr lang="en-GB" sz="2400" dirty="0"/>
              <a:t>Protect NATO Information and Networks: Focuses on safeguarding critical information and maintaining operational security.</a:t>
            </a:r>
          </a:p>
        </p:txBody>
      </p:sp>
    </p:spTree>
    <p:extLst>
      <p:ext uri="{BB962C8B-B14F-4D97-AF65-F5344CB8AC3E}">
        <p14:creationId xmlns:p14="http://schemas.microsoft.com/office/powerpoint/2010/main" val="279480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141FC2-4E45-4696-2831-E4BB0C2FDF91}"/>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3F4ED187-EA0C-2CCB-35F4-0AD86CCA231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Title 3">
            <a:extLst>
              <a:ext uri="{FF2B5EF4-FFF2-40B4-BE49-F238E27FC236}">
                <a16:creationId xmlns:a16="http://schemas.microsoft.com/office/drawing/2014/main" id="{D6FFF2E3-8CE8-81EB-0703-0082EB286557}"/>
              </a:ext>
            </a:extLst>
          </p:cNvPr>
          <p:cNvSpPr>
            <a:spLocks noGrp="1"/>
          </p:cNvSpPr>
          <p:nvPr>
            <p:ph type="title"/>
          </p:nvPr>
        </p:nvSpPr>
        <p:spPr/>
        <p:txBody>
          <a:bodyPr/>
          <a:lstStyle/>
          <a:p>
            <a:r>
              <a:rPr lang="en-GB" sz="3200" dirty="0"/>
              <a:t>Application and Challenges of Information Warfare</a:t>
            </a:r>
          </a:p>
        </p:txBody>
      </p:sp>
      <p:sp>
        <p:nvSpPr>
          <p:cNvPr id="5" name="Content Placeholder 4">
            <a:extLst>
              <a:ext uri="{FF2B5EF4-FFF2-40B4-BE49-F238E27FC236}">
                <a16:creationId xmlns:a16="http://schemas.microsoft.com/office/drawing/2014/main" id="{9D46B167-0CA2-6FBE-272B-9D75EDD44D96}"/>
              </a:ext>
            </a:extLst>
          </p:cNvPr>
          <p:cNvSpPr>
            <a:spLocks noGrp="1"/>
          </p:cNvSpPr>
          <p:nvPr>
            <p:ph idx="1"/>
          </p:nvPr>
        </p:nvSpPr>
        <p:spPr/>
        <p:txBody>
          <a:bodyPr/>
          <a:lstStyle/>
          <a:p>
            <a:r>
              <a:rPr lang="en-GB" sz="2400" dirty="0"/>
              <a:t>Multi-domain Application: IW must integrate across land, sea, air, space, and cyber domains to be effective.</a:t>
            </a:r>
            <a:endParaRPr lang="cs-CZ" sz="2400" dirty="0"/>
          </a:p>
          <a:p>
            <a:pPr lvl="1"/>
            <a:endParaRPr lang="cs-CZ" sz="1600" dirty="0"/>
          </a:p>
          <a:p>
            <a:r>
              <a:rPr lang="en-GB" sz="2400" dirty="0"/>
              <a:t>Adapting to Emerging Threats: The rise of digital technologies and adversary capabilities requires constant adaptation of NATO’s IW strategies.</a:t>
            </a:r>
            <a:endParaRPr lang="cs-CZ" sz="2400" dirty="0"/>
          </a:p>
          <a:p>
            <a:pPr lvl="1"/>
            <a:endParaRPr lang="cs-CZ" sz="1600" dirty="0"/>
          </a:p>
          <a:p>
            <a:r>
              <a:rPr lang="en-GB" sz="2400" dirty="0"/>
              <a:t>Countering Disinformation: A key challenge is countering disinformation and influence operations from adversaries.</a:t>
            </a:r>
            <a:endParaRPr lang="cs-CZ" sz="2400" dirty="0"/>
          </a:p>
          <a:p>
            <a:pPr lvl="1"/>
            <a:endParaRPr lang="cs-CZ" sz="1600" dirty="0"/>
          </a:p>
          <a:p>
            <a:r>
              <a:rPr lang="en-GB" sz="2400" dirty="0"/>
              <a:t>Importance of Resilience: Building resilient information systems is crucial to withstand and recover from IW attacks.</a:t>
            </a:r>
          </a:p>
        </p:txBody>
      </p:sp>
    </p:spTree>
    <p:extLst>
      <p:ext uri="{BB962C8B-B14F-4D97-AF65-F5344CB8AC3E}">
        <p14:creationId xmlns:p14="http://schemas.microsoft.com/office/powerpoint/2010/main" val="337028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5EC6-EB7C-F82F-6240-BA2F4866793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2A297C-1F57-B249-6CCC-81A8BC384EEF}"/>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6" name="Title 5">
            <a:extLst>
              <a:ext uri="{FF2B5EF4-FFF2-40B4-BE49-F238E27FC236}">
                <a16:creationId xmlns:a16="http://schemas.microsoft.com/office/drawing/2014/main" id="{9C9C5687-4380-A5D7-D120-76B67ADF99E4}"/>
              </a:ext>
            </a:extLst>
          </p:cNvPr>
          <p:cNvSpPr>
            <a:spLocks noGrp="1"/>
          </p:cNvSpPr>
          <p:nvPr>
            <p:ph type="title"/>
          </p:nvPr>
        </p:nvSpPr>
        <p:spPr/>
        <p:txBody>
          <a:bodyPr/>
          <a:lstStyle/>
          <a:p>
            <a:r>
              <a:rPr lang="cs-CZ"/>
              <a:t>US approach to Information Warfare</a:t>
            </a:r>
            <a:endParaRPr lang="en-GB" dirty="0"/>
          </a:p>
        </p:txBody>
      </p:sp>
      <p:pic>
        <p:nvPicPr>
          <p:cNvPr id="5" name="Picture Placeholder 4" descr="A flag and circuit board&#10;&#10;Description automatically generated">
            <a:extLst>
              <a:ext uri="{FF2B5EF4-FFF2-40B4-BE49-F238E27FC236}">
                <a16:creationId xmlns:a16="http://schemas.microsoft.com/office/drawing/2014/main" id="{BB90A4E7-1E2C-DC69-8330-50ED31A9C46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123" r="15123"/>
          <a:stretch>
            <a:fillRect/>
          </a:stretch>
        </p:blipFill>
        <p:spPr/>
      </p:pic>
      <p:sp>
        <p:nvSpPr>
          <p:cNvPr id="2" name="Footer Placeholder 1">
            <a:extLst>
              <a:ext uri="{FF2B5EF4-FFF2-40B4-BE49-F238E27FC236}">
                <a16:creationId xmlns:a16="http://schemas.microsoft.com/office/drawing/2014/main" id="{22038447-A373-2995-4554-A733202D12C4}"/>
              </a:ext>
            </a:extLst>
          </p:cNvPr>
          <p:cNvSpPr>
            <a:spLocks noGrp="1"/>
          </p:cNvSpPr>
          <p:nvPr>
            <p:ph type="ftr" sz="quarter" idx="10"/>
          </p:nvPr>
        </p:nvSpPr>
        <p:spPr/>
        <p:txBody>
          <a:bodyPr/>
          <a:lstStyle/>
          <a:p>
            <a:r>
              <a:rPr lang="cs-CZ"/>
              <a:t>Zápatí prezentace</a:t>
            </a:r>
            <a:endParaRPr lang="cs-CZ" dirty="0"/>
          </a:p>
        </p:txBody>
      </p:sp>
      <p:sp>
        <p:nvSpPr>
          <p:cNvPr id="7" name="Rectangle 6">
            <a:extLst>
              <a:ext uri="{FF2B5EF4-FFF2-40B4-BE49-F238E27FC236}">
                <a16:creationId xmlns:a16="http://schemas.microsoft.com/office/drawing/2014/main" id="{ABABD6F9-EB99-C704-6EA1-82BDF3EA69FA}"/>
              </a:ext>
            </a:extLst>
          </p:cNvPr>
          <p:cNvSpPr/>
          <p:nvPr/>
        </p:nvSpPr>
        <p:spPr bwMode="auto">
          <a:xfrm>
            <a:off x="6095999" y="-1"/>
            <a:ext cx="6091238"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69188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E60BE6D-DA35-001A-4D7D-F516B06E43E5}"/>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2" name="Slide Number Placeholder 1">
            <a:extLst>
              <a:ext uri="{FF2B5EF4-FFF2-40B4-BE49-F238E27FC236}">
                <a16:creationId xmlns:a16="http://schemas.microsoft.com/office/drawing/2014/main" id="{B0442A5F-5D69-4D28-8170-40B66687C9CC}"/>
              </a:ext>
            </a:extLst>
          </p:cNvPr>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7" name="Title 6">
            <a:extLst>
              <a:ext uri="{FF2B5EF4-FFF2-40B4-BE49-F238E27FC236}">
                <a16:creationId xmlns:a16="http://schemas.microsoft.com/office/drawing/2014/main" id="{1E2A1A77-F6C6-E222-20BF-B8F70197AB91}"/>
              </a:ext>
            </a:extLst>
          </p:cNvPr>
          <p:cNvSpPr>
            <a:spLocks noGrp="1"/>
          </p:cNvSpPr>
          <p:nvPr>
            <p:ph type="title"/>
          </p:nvPr>
        </p:nvSpPr>
        <p:spPr/>
        <p:txBody>
          <a:bodyPr/>
          <a:lstStyle/>
          <a:p>
            <a:r>
              <a:rPr lang="en-GB" dirty="0"/>
              <a:t>US Perspective on Information Warfare</a:t>
            </a:r>
          </a:p>
        </p:txBody>
      </p:sp>
      <p:sp>
        <p:nvSpPr>
          <p:cNvPr id="8" name="Content Placeholder 7">
            <a:extLst>
              <a:ext uri="{FF2B5EF4-FFF2-40B4-BE49-F238E27FC236}">
                <a16:creationId xmlns:a16="http://schemas.microsoft.com/office/drawing/2014/main" id="{5BB81A03-3683-D53F-B133-808D41F894FD}"/>
              </a:ext>
            </a:extLst>
          </p:cNvPr>
          <p:cNvSpPr>
            <a:spLocks noGrp="1"/>
          </p:cNvSpPr>
          <p:nvPr>
            <p:ph idx="1"/>
          </p:nvPr>
        </p:nvSpPr>
        <p:spPr/>
        <p:txBody>
          <a:bodyPr/>
          <a:lstStyle/>
          <a:p>
            <a:r>
              <a:rPr lang="en-GB" sz="2400" dirty="0"/>
              <a:t>U.S. uses the term Information Operations (IO) within the Department of </a:t>
            </a:r>
            <a:r>
              <a:rPr lang="en-GB" sz="2400" dirty="0" err="1"/>
              <a:t>Defense</a:t>
            </a:r>
            <a:r>
              <a:rPr lang="en-GB" sz="2400" dirty="0"/>
              <a:t>.</a:t>
            </a:r>
            <a:endParaRPr lang="cs-CZ" sz="2400" dirty="0"/>
          </a:p>
          <a:p>
            <a:pPr lvl="1"/>
            <a:endParaRPr lang="cs-CZ" sz="1600" dirty="0"/>
          </a:p>
          <a:p>
            <a:r>
              <a:rPr lang="en-GB" sz="2400" dirty="0"/>
              <a:t>Focuses on influencing or disrupting adversary decision-making during crises.</a:t>
            </a:r>
            <a:endParaRPr lang="cs-CZ" sz="2400" dirty="0"/>
          </a:p>
          <a:p>
            <a:pPr lvl="1"/>
            <a:endParaRPr lang="cs-CZ" sz="1600" dirty="0"/>
          </a:p>
          <a:p>
            <a:r>
              <a:rPr lang="en-GB" sz="2400" dirty="0"/>
              <a:t>Prioritizes </a:t>
            </a:r>
            <a:r>
              <a:rPr lang="en-GB" sz="2400" dirty="0" err="1"/>
              <a:t>defense</a:t>
            </a:r>
            <a:r>
              <a:rPr lang="en-GB" sz="2400" dirty="0"/>
              <a:t> of its own information systems.</a:t>
            </a:r>
            <a:endParaRPr lang="cs-CZ" sz="2400" dirty="0"/>
          </a:p>
          <a:p>
            <a:pPr lvl="1"/>
            <a:endParaRPr lang="cs-CZ" sz="1600" dirty="0"/>
          </a:p>
          <a:p>
            <a:r>
              <a:rPr lang="en-GB" sz="2400" dirty="0"/>
              <a:t>Emphasizes specific operations rather than a holistic IW approach.</a:t>
            </a:r>
          </a:p>
        </p:txBody>
      </p:sp>
    </p:spTree>
    <p:extLst>
      <p:ext uri="{BB962C8B-B14F-4D97-AF65-F5344CB8AC3E}">
        <p14:creationId xmlns:p14="http://schemas.microsoft.com/office/powerpoint/2010/main" val="427789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E3A799-1FC4-8397-5C64-2B862803D126}"/>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6CA16570-69EE-E177-39E8-1B696AB26660}"/>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Title 3">
            <a:extLst>
              <a:ext uri="{FF2B5EF4-FFF2-40B4-BE49-F238E27FC236}">
                <a16:creationId xmlns:a16="http://schemas.microsoft.com/office/drawing/2014/main" id="{1C506E86-A70B-DE85-748F-643612706089}"/>
              </a:ext>
            </a:extLst>
          </p:cNvPr>
          <p:cNvSpPr>
            <a:spLocks noGrp="1"/>
          </p:cNvSpPr>
          <p:nvPr>
            <p:ph type="title"/>
          </p:nvPr>
        </p:nvSpPr>
        <p:spPr/>
        <p:txBody>
          <a:bodyPr/>
          <a:lstStyle/>
          <a:p>
            <a:r>
              <a:rPr lang="en-GB" sz="3600" dirty="0"/>
              <a:t>Components of U.S. Information Operations (IO)</a:t>
            </a:r>
          </a:p>
        </p:txBody>
      </p:sp>
      <p:sp>
        <p:nvSpPr>
          <p:cNvPr id="5" name="Content Placeholder 4">
            <a:extLst>
              <a:ext uri="{FF2B5EF4-FFF2-40B4-BE49-F238E27FC236}">
                <a16:creationId xmlns:a16="http://schemas.microsoft.com/office/drawing/2014/main" id="{613A91A5-4D1D-11C6-4F44-D4B0C70C720B}"/>
              </a:ext>
            </a:extLst>
          </p:cNvPr>
          <p:cNvSpPr>
            <a:spLocks noGrp="1"/>
          </p:cNvSpPr>
          <p:nvPr>
            <p:ph idx="1"/>
          </p:nvPr>
        </p:nvSpPr>
        <p:spPr/>
        <p:txBody>
          <a:bodyPr/>
          <a:lstStyle/>
          <a:p>
            <a:r>
              <a:rPr lang="en-GB" sz="2400" dirty="0"/>
              <a:t>IO integrates Electronic Warfare (EW), Computer Network Operations (CNO), and Psychological Operations (PSYOP).</a:t>
            </a:r>
            <a:endParaRPr lang="cs-CZ" sz="2400" dirty="0"/>
          </a:p>
          <a:p>
            <a:pPr lvl="1"/>
            <a:endParaRPr lang="cs-CZ" sz="1600" dirty="0"/>
          </a:p>
          <a:p>
            <a:r>
              <a:rPr lang="en-GB" sz="2400" dirty="0"/>
              <a:t>Includes military deception and operational security (OPSEC).</a:t>
            </a:r>
            <a:endParaRPr lang="cs-CZ" sz="2400" dirty="0"/>
          </a:p>
          <a:p>
            <a:pPr lvl="1"/>
            <a:endParaRPr lang="cs-CZ" sz="1600" dirty="0"/>
          </a:p>
          <a:p>
            <a:r>
              <a:rPr lang="en-GB" sz="2400" dirty="0"/>
              <a:t>Supports other military activities like civil affairs and public affairs.</a:t>
            </a:r>
            <a:endParaRPr lang="cs-CZ" sz="2400" dirty="0"/>
          </a:p>
          <a:p>
            <a:pPr lvl="1"/>
            <a:endParaRPr lang="cs-CZ" sz="1600" dirty="0"/>
          </a:p>
          <a:p>
            <a:r>
              <a:rPr lang="en-GB" sz="2400" dirty="0"/>
              <a:t>Aims to degrade, disrupt, or influence adversary actions.</a:t>
            </a:r>
          </a:p>
        </p:txBody>
      </p:sp>
    </p:spTree>
    <p:extLst>
      <p:ext uri="{BB962C8B-B14F-4D97-AF65-F5344CB8AC3E}">
        <p14:creationId xmlns:p14="http://schemas.microsoft.com/office/powerpoint/2010/main" val="251534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BE2746-8E78-F06B-4339-CB4CA05EBEE9}"/>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69AA6CEB-E992-68DF-8CCC-2E62E6E51654}"/>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6" name="Title 5">
            <a:extLst>
              <a:ext uri="{FF2B5EF4-FFF2-40B4-BE49-F238E27FC236}">
                <a16:creationId xmlns:a16="http://schemas.microsoft.com/office/drawing/2014/main" id="{A188516E-03D1-5819-2D77-91EFF9AE5580}"/>
              </a:ext>
            </a:extLst>
          </p:cNvPr>
          <p:cNvSpPr>
            <a:spLocks noGrp="1"/>
          </p:cNvSpPr>
          <p:nvPr>
            <p:ph type="title"/>
          </p:nvPr>
        </p:nvSpPr>
        <p:spPr/>
        <p:txBody>
          <a:bodyPr/>
          <a:lstStyle/>
          <a:p>
            <a:r>
              <a:rPr lang="cs-CZ" dirty="0" err="1"/>
              <a:t>Outline</a:t>
            </a:r>
            <a:endParaRPr lang="en-GB" dirty="0"/>
          </a:p>
        </p:txBody>
      </p:sp>
      <p:sp>
        <p:nvSpPr>
          <p:cNvPr id="7" name="Content Placeholder 6">
            <a:extLst>
              <a:ext uri="{FF2B5EF4-FFF2-40B4-BE49-F238E27FC236}">
                <a16:creationId xmlns:a16="http://schemas.microsoft.com/office/drawing/2014/main" id="{6DA69300-38E8-43F3-A458-65C1502EDB5A}"/>
              </a:ext>
            </a:extLst>
          </p:cNvPr>
          <p:cNvSpPr>
            <a:spLocks noGrp="1"/>
          </p:cNvSpPr>
          <p:nvPr>
            <p:ph idx="1"/>
          </p:nvPr>
        </p:nvSpPr>
        <p:spPr/>
        <p:txBody>
          <a:bodyPr/>
          <a:lstStyle/>
          <a:p>
            <a:pPr marL="586350" indent="-514350">
              <a:buFont typeface="+mj-lt"/>
              <a:buAutoNum type="arabicPeriod"/>
            </a:pPr>
            <a:r>
              <a:rPr lang="cs-CZ" dirty="0" err="1"/>
              <a:t>Introduction</a:t>
            </a:r>
            <a:endParaRPr lang="cs-CZ" dirty="0"/>
          </a:p>
          <a:p>
            <a:pPr marL="586350" indent="-514350">
              <a:buFont typeface="+mj-lt"/>
              <a:buAutoNum type="arabicPeriod"/>
            </a:pPr>
            <a:r>
              <a:rPr lang="cs-CZ" dirty="0" err="1"/>
              <a:t>Key</a:t>
            </a:r>
            <a:r>
              <a:rPr lang="cs-CZ" dirty="0"/>
              <a:t> </a:t>
            </a:r>
            <a:r>
              <a:rPr lang="cs-CZ" dirty="0" err="1"/>
              <a:t>concepts</a:t>
            </a:r>
            <a:endParaRPr lang="cs-CZ" dirty="0"/>
          </a:p>
          <a:p>
            <a:pPr marL="586350" indent="-514350">
              <a:buFont typeface="+mj-lt"/>
              <a:buAutoNum type="arabicPeriod"/>
            </a:pPr>
            <a:r>
              <a:rPr lang="cs-CZ" dirty="0"/>
              <a:t>NATO </a:t>
            </a:r>
            <a:r>
              <a:rPr lang="cs-CZ" dirty="0" err="1"/>
              <a:t>approach</a:t>
            </a:r>
            <a:endParaRPr lang="cs-CZ" dirty="0"/>
          </a:p>
          <a:p>
            <a:pPr marL="586350" indent="-514350">
              <a:buFont typeface="+mj-lt"/>
              <a:buAutoNum type="arabicPeriod"/>
            </a:pPr>
            <a:r>
              <a:rPr lang="cs-CZ" dirty="0"/>
              <a:t>US </a:t>
            </a:r>
            <a:r>
              <a:rPr lang="cs-CZ" dirty="0" err="1"/>
              <a:t>approach</a:t>
            </a:r>
            <a:endParaRPr lang="cs-CZ" dirty="0"/>
          </a:p>
          <a:p>
            <a:pPr marL="586350" indent="-514350">
              <a:buFont typeface="+mj-lt"/>
              <a:buAutoNum type="arabicPeriod"/>
            </a:pPr>
            <a:r>
              <a:rPr lang="cs-CZ" dirty="0" err="1"/>
              <a:t>Russian</a:t>
            </a:r>
            <a:r>
              <a:rPr lang="cs-CZ" dirty="0"/>
              <a:t> </a:t>
            </a:r>
            <a:r>
              <a:rPr lang="cs-CZ" dirty="0" err="1"/>
              <a:t>approach</a:t>
            </a:r>
            <a:endParaRPr lang="cs-CZ" dirty="0"/>
          </a:p>
          <a:p>
            <a:pPr marL="586350" indent="-514350">
              <a:buFont typeface="+mj-lt"/>
              <a:buAutoNum type="arabicPeriod"/>
            </a:pPr>
            <a:r>
              <a:rPr lang="cs-CZ" dirty="0" err="1"/>
              <a:t>Chinese</a:t>
            </a:r>
            <a:r>
              <a:rPr lang="cs-CZ" dirty="0"/>
              <a:t> </a:t>
            </a:r>
            <a:r>
              <a:rPr lang="cs-CZ" dirty="0" err="1"/>
              <a:t>approach</a:t>
            </a:r>
            <a:endParaRPr lang="cs-CZ" dirty="0"/>
          </a:p>
          <a:p>
            <a:pPr marL="586350" indent="-514350">
              <a:buFont typeface="+mj-lt"/>
              <a:buAutoNum type="arabicPeriod"/>
            </a:pPr>
            <a:r>
              <a:rPr lang="cs-CZ" dirty="0" err="1"/>
              <a:t>Conclusion</a:t>
            </a:r>
            <a:endParaRPr lang="cs-CZ" dirty="0"/>
          </a:p>
        </p:txBody>
      </p:sp>
    </p:spTree>
    <p:extLst>
      <p:ext uri="{BB962C8B-B14F-4D97-AF65-F5344CB8AC3E}">
        <p14:creationId xmlns:p14="http://schemas.microsoft.com/office/powerpoint/2010/main" val="3222806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2EF370-CC0C-3DDB-D289-75C32F38011D}"/>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19DFB98A-13BB-DF9B-29ED-875B7D8D0D64}"/>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Title 3">
            <a:extLst>
              <a:ext uri="{FF2B5EF4-FFF2-40B4-BE49-F238E27FC236}">
                <a16:creationId xmlns:a16="http://schemas.microsoft.com/office/drawing/2014/main" id="{8CEA8CF5-1BC0-95E3-DA18-96D7187EE4D1}"/>
              </a:ext>
            </a:extLst>
          </p:cNvPr>
          <p:cNvSpPr>
            <a:spLocks noGrp="1"/>
          </p:cNvSpPr>
          <p:nvPr>
            <p:ph type="title"/>
          </p:nvPr>
        </p:nvSpPr>
        <p:spPr/>
        <p:txBody>
          <a:bodyPr/>
          <a:lstStyle/>
          <a:p>
            <a:r>
              <a:rPr lang="en-GB" dirty="0"/>
              <a:t>Theoretical Foundations</a:t>
            </a:r>
          </a:p>
        </p:txBody>
      </p:sp>
      <p:sp>
        <p:nvSpPr>
          <p:cNvPr id="5" name="Content Placeholder 4">
            <a:extLst>
              <a:ext uri="{FF2B5EF4-FFF2-40B4-BE49-F238E27FC236}">
                <a16:creationId xmlns:a16="http://schemas.microsoft.com/office/drawing/2014/main" id="{B0B4A5BD-0050-BB40-CAE4-5324F28BCCAA}"/>
              </a:ext>
            </a:extLst>
          </p:cNvPr>
          <p:cNvSpPr>
            <a:spLocks noGrp="1"/>
          </p:cNvSpPr>
          <p:nvPr>
            <p:ph idx="1"/>
          </p:nvPr>
        </p:nvSpPr>
        <p:spPr>
          <a:xfrm>
            <a:off x="720000" y="1629789"/>
            <a:ext cx="10753200" cy="4139998"/>
          </a:xfrm>
        </p:spPr>
        <p:txBody>
          <a:bodyPr/>
          <a:lstStyle/>
          <a:p>
            <a:r>
              <a:rPr lang="en-GB" sz="2400" dirty="0"/>
              <a:t>Systems Theory: Viewing adversaries as complex adaptive systems</a:t>
            </a:r>
            <a:endParaRPr lang="cs-CZ" sz="2400" dirty="0"/>
          </a:p>
          <a:p>
            <a:pPr lvl="1"/>
            <a:endParaRPr lang="cs-CZ" sz="1800" dirty="0"/>
          </a:p>
          <a:p>
            <a:r>
              <a:rPr lang="en-GB" sz="2400" dirty="0"/>
              <a:t>Network-Centric Warfare: Emphasizing information sharing and situational awareness</a:t>
            </a:r>
            <a:endParaRPr lang="cs-CZ" sz="2400" dirty="0"/>
          </a:p>
          <a:p>
            <a:pPr lvl="1"/>
            <a:endParaRPr lang="cs-CZ" sz="1800" dirty="0"/>
          </a:p>
          <a:p>
            <a:r>
              <a:rPr lang="en-GB" sz="2400" dirty="0"/>
              <a:t>Cognitive Psychology: Understanding human decision-making processes and biases</a:t>
            </a:r>
            <a:endParaRPr lang="cs-CZ" sz="2400" dirty="0"/>
          </a:p>
          <a:p>
            <a:pPr lvl="1"/>
            <a:endParaRPr lang="cs-CZ" sz="1800" dirty="0"/>
          </a:p>
          <a:p>
            <a:r>
              <a:rPr lang="en-GB" sz="2400" dirty="0"/>
              <a:t>Social Influence Theory: Leveraging principles of persuasion and attitude change</a:t>
            </a:r>
          </a:p>
        </p:txBody>
      </p:sp>
    </p:spTree>
    <p:extLst>
      <p:ext uri="{BB962C8B-B14F-4D97-AF65-F5344CB8AC3E}">
        <p14:creationId xmlns:p14="http://schemas.microsoft.com/office/powerpoint/2010/main" val="106535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0B9CA7-3641-DEE5-4E7C-437A9B9C867A}"/>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CF784974-2B0C-2E62-732B-DFBACAC3CA8D}"/>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Title 3">
            <a:extLst>
              <a:ext uri="{FF2B5EF4-FFF2-40B4-BE49-F238E27FC236}">
                <a16:creationId xmlns:a16="http://schemas.microsoft.com/office/drawing/2014/main" id="{2E6A602A-748C-BF02-B920-462C2F401E38}"/>
              </a:ext>
            </a:extLst>
          </p:cNvPr>
          <p:cNvSpPr>
            <a:spLocks noGrp="1"/>
          </p:cNvSpPr>
          <p:nvPr>
            <p:ph type="title"/>
          </p:nvPr>
        </p:nvSpPr>
        <p:spPr/>
        <p:txBody>
          <a:bodyPr/>
          <a:lstStyle/>
          <a:p>
            <a:r>
              <a:rPr lang="cs-CZ" dirty="0" err="1"/>
              <a:t>Evolving</a:t>
            </a:r>
            <a:r>
              <a:rPr lang="cs-CZ" dirty="0"/>
              <a:t> </a:t>
            </a:r>
            <a:r>
              <a:rPr lang="cs-CZ" dirty="0" err="1"/>
              <a:t>Paradigms</a:t>
            </a:r>
            <a:endParaRPr lang="en-GB" dirty="0"/>
          </a:p>
        </p:txBody>
      </p:sp>
      <p:sp>
        <p:nvSpPr>
          <p:cNvPr id="5" name="Content Placeholder 4">
            <a:extLst>
              <a:ext uri="{FF2B5EF4-FFF2-40B4-BE49-F238E27FC236}">
                <a16:creationId xmlns:a16="http://schemas.microsoft.com/office/drawing/2014/main" id="{27E1C99C-657E-D506-D543-C38586B95C92}"/>
              </a:ext>
            </a:extLst>
          </p:cNvPr>
          <p:cNvSpPr>
            <a:spLocks noGrp="1"/>
          </p:cNvSpPr>
          <p:nvPr>
            <p:ph idx="1"/>
          </p:nvPr>
        </p:nvSpPr>
        <p:spPr>
          <a:xfrm>
            <a:off x="720000" y="1629789"/>
            <a:ext cx="10753200" cy="4139998"/>
          </a:xfrm>
        </p:spPr>
        <p:txBody>
          <a:bodyPr/>
          <a:lstStyle/>
          <a:p>
            <a:r>
              <a:rPr lang="en-GB" sz="2400" dirty="0"/>
              <a:t>From Message-Centric to </a:t>
            </a:r>
            <a:r>
              <a:rPr lang="en-GB" sz="2400" dirty="0" err="1"/>
              <a:t>Behavior</a:t>
            </a:r>
            <a:r>
              <a:rPr lang="en-GB" sz="2400" dirty="0"/>
              <a:t>-Centric: Shifting focus from what is said to what actions are influenced</a:t>
            </a:r>
            <a:endParaRPr lang="cs-CZ" sz="2400" dirty="0"/>
          </a:p>
          <a:p>
            <a:pPr lvl="1"/>
            <a:endParaRPr lang="cs-CZ" dirty="0"/>
          </a:p>
          <a:p>
            <a:r>
              <a:rPr lang="en-GB" sz="2400" dirty="0"/>
              <a:t>Narrative Warfare: Recognizing the power of compelling stories in shaping perceptions</a:t>
            </a:r>
            <a:endParaRPr lang="cs-CZ" sz="2400" dirty="0"/>
          </a:p>
          <a:p>
            <a:pPr lvl="1"/>
            <a:endParaRPr lang="cs-CZ" dirty="0"/>
          </a:p>
          <a:p>
            <a:r>
              <a:rPr lang="en-GB" sz="2400" dirty="0"/>
              <a:t>Cognitive </a:t>
            </a:r>
            <a:r>
              <a:rPr lang="en-GB" sz="2400" dirty="0" err="1"/>
              <a:t>Maneuver</a:t>
            </a:r>
            <a:r>
              <a:rPr lang="en-GB" sz="2400" dirty="0"/>
              <a:t>: Moving beyond physical domains to operate in the cognitive space</a:t>
            </a:r>
            <a:endParaRPr lang="cs-CZ" sz="2400" dirty="0"/>
          </a:p>
          <a:p>
            <a:pPr lvl="1"/>
            <a:endParaRPr lang="cs-CZ" dirty="0"/>
          </a:p>
          <a:p>
            <a:r>
              <a:rPr lang="en-GB" sz="2400" dirty="0"/>
              <a:t>Weaponized Information: Treating information as a form of "soft power" with tangible effects</a:t>
            </a:r>
          </a:p>
        </p:txBody>
      </p:sp>
    </p:spTree>
    <p:extLst>
      <p:ext uri="{BB962C8B-B14F-4D97-AF65-F5344CB8AC3E}">
        <p14:creationId xmlns:p14="http://schemas.microsoft.com/office/powerpoint/2010/main" val="198916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FE0A56-B7D3-B905-0E5F-DBE18EDCE382}"/>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2F380111-0D0A-B080-F7B1-ECB9FD916429}"/>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Title 3">
            <a:extLst>
              <a:ext uri="{FF2B5EF4-FFF2-40B4-BE49-F238E27FC236}">
                <a16:creationId xmlns:a16="http://schemas.microsoft.com/office/drawing/2014/main" id="{3FEC182D-B644-EAA0-A905-22A832532D22}"/>
              </a:ext>
            </a:extLst>
          </p:cNvPr>
          <p:cNvSpPr>
            <a:spLocks noGrp="1"/>
          </p:cNvSpPr>
          <p:nvPr>
            <p:ph type="title"/>
          </p:nvPr>
        </p:nvSpPr>
        <p:spPr/>
        <p:txBody>
          <a:bodyPr/>
          <a:lstStyle/>
          <a:p>
            <a:r>
              <a:rPr lang="en-GB" dirty="0"/>
              <a:t>Challenges for the U.S. in Adapting to IW</a:t>
            </a:r>
          </a:p>
        </p:txBody>
      </p:sp>
      <p:sp>
        <p:nvSpPr>
          <p:cNvPr id="5" name="Content Placeholder 4">
            <a:extLst>
              <a:ext uri="{FF2B5EF4-FFF2-40B4-BE49-F238E27FC236}">
                <a16:creationId xmlns:a16="http://schemas.microsoft.com/office/drawing/2014/main" id="{6FC8125F-F092-FA6A-AE36-CE8CF5BA777C}"/>
              </a:ext>
            </a:extLst>
          </p:cNvPr>
          <p:cNvSpPr>
            <a:spLocks noGrp="1"/>
          </p:cNvSpPr>
          <p:nvPr>
            <p:ph idx="1"/>
          </p:nvPr>
        </p:nvSpPr>
        <p:spPr/>
        <p:txBody>
          <a:bodyPr/>
          <a:lstStyle/>
          <a:p>
            <a:r>
              <a:rPr lang="en-GB" sz="2400" dirty="0"/>
              <a:t>Balancing effectiveness with democratic values and international norms</a:t>
            </a:r>
            <a:endParaRPr lang="cs-CZ" sz="2400" dirty="0"/>
          </a:p>
          <a:p>
            <a:pPr lvl="1"/>
            <a:endParaRPr lang="cs-CZ" sz="1600" dirty="0"/>
          </a:p>
          <a:p>
            <a:r>
              <a:rPr lang="en-GB" sz="2400" dirty="0"/>
              <a:t>Addressing the fine line between influence and manipulation</a:t>
            </a:r>
            <a:endParaRPr lang="cs-CZ" sz="2400" dirty="0"/>
          </a:p>
          <a:p>
            <a:pPr lvl="1"/>
            <a:endParaRPr lang="cs-CZ" sz="1600" dirty="0"/>
          </a:p>
          <a:p>
            <a:r>
              <a:rPr lang="en-GB" sz="2400" dirty="0"/>
              <a:t>Considering long-term consequences of information operations on global stability</a:t>
            </a:r>
            <a:endParaRPr lang="cs-CZ" sz="2400" dirty="0"/>
          </a:p>
          <a:p>
            <a:pPr lvl="1"/>
            <a:endParaRPr lang="cs-CZ" sz="1600" dirty="0"/>
          </a:p>
          <a:p>
            <a:r>
              <a:rPr lang="en-GB" sz="2400" dirty="0"/>
              <a:t>Navigating the challenges of attribution and plausible deniability in the information domain</a:t>
            </a:r>
          </a:p>
        </p:txBody>
      </p:sp>
    </p:spTree>
    <p:extLst>
      <p:ext uri="{BB962C8B-B14F-4D97-AF65-F5344CB8AC3E}">
        <p14:creationId xmlns:p14="http://schemas.microsoft.com/office/powerpoint/2010/main" val="254597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3E9D-7164-FD2F-3390-4C9A3046B8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C7DC65-106F-89BA-6D69-1E910300D403}"/>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6" name="Title 5">
            <a:extLst>
              <a:ext uri="{FF2B5EF4-FFF2-40B4-BE49-F238E27FC236}">
                <a16:creationId xmlns:a16="http://schemas.microsoft.com/office/drawing/2014/main" id="{07309458-28E6-547C-180D-AA834720497F}"/>
              </a:ext>
            </a:extLst>
          </p:cNvPr>
          <p:cNvSpPr>
            <a:spLocks noGrp="1"/>
          </p:cNvSpPr>
          <p:nvPr>
            <p:ph type="title"/>
          </p:nvPr>
        </p:nvSpPr>
        <p:spPr/>
        <p:txBody>
          <a:bodyPr/>
          <a:lstStyle/>
          <a:p>
            <a:r>
              <a:rPr lang="cs-CZ" dirty="0" err="1"/>
              <a:t>Russian</a:t>
            </a:r>
            <a:r>
              <a:rPr lang="cs-CZ" dirty="0"/>
              <a:t> </a:t>
            </a:r>
            <a:r>
              <a:rPr lang="cs-CZ" dirty="0" err="1"/>
              <a:t>approach</a:t>
            </a:r>
            <a:r>
              <a:rPr lang="cs-CZ" dirty="0"/>
              <a:t> to </a:t>
            </a:r>
            <a:r>
              <a:rPr lang="cs-CZ" dirty="0" err="1"/>
              <a:t>Information</a:t>
            </a:r>
            <a:r>
              <a:rPr lang="cs-CZ" dirty="0"/>
              <a:t> </a:t>
            </a:r>
            <a:r>
              <a:rPr lang="cs-CZ" dirty="0" err="1"/>
              <a:t>Warfare</a:t>
            </a:r>
            <a:endParaRPr lang="en-GB" dirty="0"/>
          </a:p>
        </p:txBody>
      </p:sp>
      <p:pic>
        <p:nvPicPr>
          <p:cNvPr id="5" name="Picture Placeholder 4" descr="A person in a red hoodie&#10;&#10;Description automatically generated">
            <a:extLst>
              <a:ext uri="{FF2B5EF4-FFF2-40B4-BE49-F238E27FC236}">
                <a16:creationId xmlns:a16="http://schemas.microsoft.com/office/drawing/2014/main" id="{2F83AA0F-0B8B-5146-7C88-9EDF3BBC4CD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9928" t="-833" b="833"/>
          <a:stretch/>
        </p:blipFill>
        <p:spPr>
          <a:xfrm>
            <a:off x="6096000" y="0"/>
            <a:ext cx="6096000" cy="6857999"/>
          </a:xfrm>
        </p:spPr>
      </p:pic>
      <p:sp>
        <p:nvSpPr>
          <p:cNvPr id="2" name="Footer Placeholder 1">
            <a:extLst>
              <a:ext uri="{FF2B5EF4-FFF2-40B4-BE49-F238E27FC236}">
                <a16:creationId xmlns:a16="http://schemas.microsoft.com/office/drawing/2014/main" id="{0C1E0D8F-5BF2-34B6-C775-B072A75A0AD7}"/>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9" name="Rectangle 8">
            <a:extLst>
              <a:ext uri="{FF2B5EF4-FFF2-40B4-BE49-F238E27FC236}">
                <a16:creationId xmlns:a16="http://schemas.microsoft.com/office/drawing/2014/main" id="{E98A7B5C-5A83-4FF0-28C5-97225226D611}"/>
              </a:ext>
            </a:extLst>
          </p:cNvPr>
          <p:cNvSpPr/>
          <p:nvPr/>
        </p:nvSpPr>
        <p:spPr bwMode="auto">
          <a:xfrm>
            <a:off x="6095999" y="-1"/>
            <a:ext cx="6091238"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4340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C5CF36C-A9CF-BEFB-EE11-2DCE7922ACB2}"/>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2" name="Slide Number Placeholder 1">
            <a:extLst>
              <a:ext uri="{FF2B5EF4-FFF2-40B4-BE49-F238E27FC236}">
                <a16:creationId xmlns:a16="http://schemas.microsoft.com/office/drawing/2014/main" id="{A95D73FA-F7D0-DEE2-DA87-BF40344724F5}"/>
              </a:ext>
            </a:extLst>
          </p:cNvPr>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sp>
        <p:nvSpPr>
          <p:cNvPr id="7" name="Title 6">
            <a:extLst>
              <a:ext uri="{FF2B5EF4-FFF2-40B4-BE49-F238E27FC236}">
                <a16:creationId xmlns:a16="http://schemas.microsoft.com/office/drawing/2014/main" id="{672BB29D-531F-7B37-CCE0-F5CBFA9AD29C}"/>
              </a:ext>
            </a:extLst>
          </p:cNvPr>
          <p:cNvSpPr>
            <a:spLocks noGrp="1"/>
          </p:cNvSpPr>
          <p:nvPr>
            <p:ph type="title"/>
          </p:nvPr>
        </p:nvSpPr>
        <p:spPr/>
        <p:txBody>
          <a:bodyPr/>
          <a:lstStyle/>
          <a:p>
            <a:r>
              <a:rPr lang="en-GB" sz="3600" dirty="0"/>
              <a:t>Early Russian Approach to Information Warfare</a:t>
            </a:r>
          </a:p>
        </p:txBody>
      </p:sp>
      <p:sp>
        <p:nvSpPr>
          <p:cNvPr id="8" name="Content Placeholder 7">
            <a:extLst>
              <a:ext uri="{FF2B5EF4-FFF2-40B4-BE49-F238E27FC236}">
                <a16:creationId xmlns:a16="http://schemas.microsoft.com/office/drawing/2014/main" id="{609E1E92-43CA-91A0-6A7E-7363B7C13FA6}"/>
              </a:ext>
            </a:extLst>
          </p:cNvPr>
          <p:cNvSpPr>
            <a:spLocks noGrp="1"/>
          </p:cNvSpPr>
          <p:nvPr>
            <p:ph idx="1"/>
          </p:nvPr>
        </p:nvSpPr>
        <p:spPr/>
        <p:txBody>
          <a:bodyPr/>
          <a:lstStyle/>
          <a:p>
            <a:r>
              <a:rPr lang="en-GB" sz="2400" dirty="0"/>
              <a:t>Russian military divided IW into Information Technical and Information Psychological.</a:t>
            </a:r>
            <a:endParaRPr lang="cs-CZ" sz="2400" dirty="0"/>
          </a:p>
          <a:p>
            <a:pPr lvl="1"/>
            <a:endParaRPr lang="cs-CZ" sz="1600" dirty="0"/>
          </a:p>
          <a:p>
            <a:r>
              <a:rPr lang="en-GB" sz="2400" dirty="0"/>
              <a:t>Information Technical: Focuses on cyberwarfare, including electronic countermeasures.</a:t>
            </a:r>
            <a:endParaRPr lang="cs-CZ" sz="2400" dirty="0"/>
          </a:p>
          <a:p>
            <a:pPr lvl="1"/>
            <a:endParaRPr lang="cs-CZ" sz="1600" dirty="0"/>
          </a:p>
          <a:p>
            <a:r>
              <a:rPr lang="en-GB" sz="2400" dirty="0"/>
              <a:t>Information Psychological: Involves mass media, propaganda, and psychological tools.</a:t>
            </a:r>
            <a:endParaRPr lang="cs-CZ" sz="2400" dirty="0"/>
          </a:p>
          <a:p>
            <a:pPr lvl="1"/>
            <a:endParaRPr lang="cs-CZ" sz="1600" dirty="0"/>
          </a:p>
          <a:p>
            <a:r>
              <a:rPr lang="en-GB" sz="2400" dirty="0"/>
              <a:t>Aimed at influencing public perception and morale.</a:t>
            </a:r>
          </a:p>
        </p:txBody>
      </p:sp>
    </p:spTree>
    <p:extLst>
      <p:ext uri="{BB962C8B-B14F-4D97-AF65-F5344CB8AC3E}">
        <p14:creationId xmlns:p14="http://schemas.microsoft.com/office/powerpoint/2010/main" val="375852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2A6067-EB07-156F-4B45-A5888C1E1589}"/>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38CE11D9-AAC7-5813-10D7-8C1EC6808BBB}"/>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Title 3">
            <a:extLst>
              <a:ext uri="{FF2B5EF4-FFF2-40B4-BE49-F238E27FC236}">
                <a16:creationId xmlns:a16="http://schemas.microsoft.com/office/drawing/2014/main" id="{F5E22FB1-10D2-A015-E1F8-985BCF32FDD8}"/>
              </a:ext>
            </a:extLst>
          </p:cNvPr>
          <p:cNvSpPr>
            <a:spLocks noGrp="1"/>
          </p:cNvSpPr>
          <p:nvPr>
            <p:ph type="title"/>
          </p:nvPr>
        </p:nvSpPr>
        <p:spPr/>
        <p:txBody>
          <a:bodyPr/>
          <a:lstStyle/>
          <a:p>
            <a:r>
              <a:rPr lang="en-GB" sz="3200" dirty="0"/>
              <a:t>Evolution of Russian Information Warfare Doctrine</a:t>
            </a:r>
          </a:p>
        </p:txBody>
      </p:sp>
      <p:sp>
        <p:nvSpPr>
          <p:cNvPr id="5" name="Content Placeholder 4">
            <a:extLst>
              <a:ext uri="{FF2B5EF4-FFF2-40B4-BE49-F238E27FC236}">
                <a16:creationId xmlns:a16="http://schemas.microsoft.com/office/drawing/2014/main" id="{F39AB88A-F938-AA11-E549-2986EB54D3A1}"/>
              </a:ext>
            </a:extLst>
          </p:cNvPr>
          <p:cNvSpPr>
            <a:spLocks noGrp="1"/>
          </p:cNvSpPr>
          <p:nvPr>
            <p:ph idx="1"/>
          </p:nvPr>
        </p:nvSpPr>
        <p:spPr/>
        <p:txBody>
          <a:bodyPr/>
          <a:lstStyle/>
          <a:p>
            <a:r>
              <a:rPr lang="en-GB" sz="2400" dirty="0"/>
              <a:t>Post-2010: Shift towards unifying both aspects under a broader IW strategy.</a:t>
            </a:r>
            <a:endParaRPr lang="cs-CZ" sz="2400" dirty="0"/>
          </a:p>
          <a:p>
            <a:pPr lvl="1"/>
            <a:endParaRPr lang="cs-CZ" sz="1600" dirty="0"/>
          </a:p>
          <a:p>
            <a:r>
              <a:rPr lang="en-GB" sz="2400" dirty="0"/>
              <a:t>Emphasizes IW as a constant activity, applicable in both peace and conflict.</a:t>
            </a:r>
            <a:endParaRPr lang="cs-CZ" sz="2400" dirty="0"/>
          </a:p>
          <a:p>
            <a:pPr lvl="1"/>
            <a:endParaRPr lang="cs-CZ" sz="1600" dirty="0"/>
          </a:p>
          <a:p>
            <a:r>
              <a:rPr lang="en-GB" sz="2400" dirty="0"/>
              <a:t>Aims to secure national objectives by influencing adversaries’ information systems.</a:t>
            </a:r>
            <a:endParaRPr lang="cs-CZ" sz="2400" dirty="0"/>
          </a:p>
          <a:p>
            <a:pPr lvl="1"/>
            <a:endParaRPr lang="cs-CZ" sz="1600" dirty="0"/>
          </a:p>
          <a:p>
            <a:r>
              <a:rPr lang="en-GB" sz="2400" dirty="0"/>
              <a:t>Focused on manipulating societal and psychological conditions.</a:t>
            </a:r>
          </a:p>
        </p:txBody>
      </p:sp>
    </p:spTree>
    <p:extLst>
      <p:ext uri="{BB962C8B-B14F-4D97-AF65-F5344CB8AC3E}">
        <p14:creationId xmlns:p14="http://schemas.microsoft.com/office/powerpoint/2010/main" val="163104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291C67-8833-65AD-4E1A-40951B7D1F9A}"/>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47DD45A1-252A-9433-8E29-6CE14477B29E}"/>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Title 3">
            <a:extLst>
              <a:ext uri="{FF2B5EF4-FFF2-40B4-BE49-F238E27FC236}">
                <a16:creationId xmlns:a16="http://schemas.microsoft.com/office/drawing/2014/main" id="{B77CEE61-D7F6-B45B-2C97-29BA3D9F5A51}"/>
              </a:ext>
            </a:extLst>
          </p:cNvPr>
          <p:cNvSpPr>
            <a:spLocks noGrp="1"/>
          </p:cNvSpPr>
          <p:nvPr>
            <p:ph type="title"/>
          </p:nvPr>
        </p:nvSpPr>
        <p:spPr/>
        <p:txBody>
          <a:bodyPr/>
          <a:lstStyle/>
          <a:p>
            <a:r>
              <a:rPr lang="en-GB" sz="3600" dirty="0"/>
              <a:t>Defining Information Warfare in Russian Doctrine</a:t>
            </a:r>
          </a:p>
        </p:txBody>
      </p:sp>
      <p:sp>
        <p:nvSpPr>
          <p:cNvPr id="5" name="Content Placeholder 4">
            <a:extLst>
              <a:ext uri="{FF2B5EF4-FFF2-40B4-BE49-F238E27FC236}">
                <a16:creationId xmlns:a16="http://schemas.microsoft.com/office/drawing/2014/main" id="{FFDED355-C4B5-27C3-CEDD-58231AD96806}"/>
              </a:ext>
            </a:extLst>
          </p:cNvPr>
          <p:cNvSpPr>
            <a:spLocks noGrp="1"/>
          </p:cNvSpPr>
          <p:nvPr>
            <p:ph idx="1"/>
          </p:nvPr>
        </p:nvSpPr>
        <p:spPr/>
        <p:txBody>
          <a:bodyPr/>
          <a:lstStyle/>
          <a:p>
            <a:r>
              <a:rPr lang="en-GB" sz="2400" dirty="0"/>
              <a:t>Modern Russian doctrine views IW as a tool for achieving political, economic, and military goals.</a:t>
            </a:r>
            <a:endParaRPr lang="cs-CZ" sz="2400" dirty="0"/>
          </a:p>
          <a:p>
            <a:pPr lvl="1"/>
            <a:endParaRPr lang="cs-CZ" sz="1600" dirty="0"/>
          </a:p>
          <a:p>
            <a:r>
              <a:rPr lang="en-GB" sz="2400" dirty="0"/>
              <a:t>IW is conducted continuously—during peace, crisis, and war.</a:t>
            </a:r>
            <a:endParaRPr lang="cs-CZ" sz="2400" dirty="0"/>
          </a:p>
          <a:p>
            <a:pPr lvl="1"/>
            <a:endParaRPr lang="cs-CZ" sz="1600" dirty="0"/>
          </a:p>
          <a:p>
            <a:r>
              <a:rPr lang="en-GB" sz="2400" dirty="0"/>
              <a:t>Uses all resources to both attack adversaries’ information systems and defend its own.</a:t>
            </a:r>
            <a:endParaRPr lang="cs-CZ" sz="2400" dirty="0"/>
          </a:p>
          <a:p>
            <a:pPr lvl="1"/>
            <a:endParaRPr lang="cs-CZ" sz="1600" dirty="0"/>
          </a:p>
          <a:p>
            <a:r>
              <a:rPr lang="en-GB" sz="2400" dirty="0"/>
              <a:t>Focus on influencing the opponent’s perceptions and actions</a:t>
            </a:r>
          </a:p>
        </p:txBody>
      </p:sp>
    </p:spTree>
    <p:extLst>
      <p:ext uri="{BB962C8B-B14F-4D97-AF65-F5344CB8AC3E}">
        <p14:creationId xmlns:p14="http://schemas.microsoft.com/office/powerpoint/2010/main" val="3471329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4CAFCE-83AE-226E-190E-A1979CB5D736}"/>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1A6D9FFA-F717-D44A-BF73-EE71BB1B4672}"/>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Title 3">
            <a:extLst>
              <a:ext uri="{FF2B5EF4-FFF2-40B4-BE49-F238E27FC236}">
                <a16:creationId xmlns:a16="http://schemas.microsoft.com/office/drawing/2014/main" id="{B77DAA52-38C8-59B3-78AD-9149E0FE8212}"/>
              </a:ext>
            </a:extLst>
          </p:cNvPr>
          <p:cNvSpPr>
            <a:spLocks noGrp="1"/>
          </p:cNvSpPr>
          <p:nvPr>
            <p:ph type="title"/>
          </p:nvPr>
        </p:nvSpPr>
        <p:spPr/>
        <p:txBody>
          <a:bodyPr/>
          <a:lstStyle/>
          <a:p>
            <a:r>
              <a:rPr lang="en-GB" sz="2800" dirty="0"/>
              <a:t>Objectives of Russian Information Warfare (Bolton, 2021)</a:t>
            </a:r>
          </a:p>
        </p:txBody>
      </p:sp>
      <p:sp>
        <p:nvSpPr>
          <p:cNvPr id="5" name="Content Placeholder 4">
            <a:extLst>
              <a:ext uri="{FF2B5EF4-FFF2-40B4-BE49-F238E27FC236}">
                <a16:creationId xmlns:a16="http://schemas.microsoft.com/office/drawing/2014/main" id="{D0F9EF8F-E810-E69F-6AF6-F3F5FCC4C8E4}"/>
              </a:ext>
            </a:extLst>
          </p:cNvPr>
          <p:cNvSpPr>
            <a:spLocks noGrp="1"/>
          </p:cNvSpPr>
          <p:nvPr>
            <p:ph idx="1"/>
          </p:nvPr>
        </p:nvSpPr>
        <p:spPr/>
        <p:txBody>
          <a:bodyPr/>
          <a:lstStyle/>
          <a:p>
            <a:r>
              <a:rPr lang="en-GB" sz="2400" dirty="0"/>
              <a:t>Deep Penetration and Reflexive Control: Influences decision-making by distorting facts.</a:t>
            </a:r>
            <a:endParaRPr lang="cs-CZ" sz="2400" dirty="0"/>
          </a:p>
          <a:p>
            <a:pPr lvl="1"/>
            <a:endParaRPr lang="cs-CZ" sz="1600" dirty="0"/>
          </a:p>
          <a:p>
            <a:r>
              <a:rPr lang="en-GB" sz="2400" dirty="0"/>
              <a:t>Creating Permissive Environments: Establishes narratives </a:t>
            </a:r>
            <a:r>
              <a:rPr lang="en-GB" sz="2400" dirty="0" err="1"/>
              <a:t>favorable</a:t>
            </a:r>
            <a:r>
              <a:rPr lang="en-GB" sz="2400" dirty="0"/>
              <a:t> to Russia.</a:t>
            </a:r>
            <a:endParaRPr lang="cs-CZ" sz="2400" dirty="0"/>
          </a:p>
          <a:p>
            <a:pPr lvl="1"/>
            <a:endParaRPr lang="cs-CZ" sz="1600" dirty="0"/>
          </a:p>
          <a:p>
            <a:r>
              <a:rPr lang="en-GB" sz="2400" dirty="0"/>
              <a:t>Undermining Societal Stability: Weakens target societies, increasing Russia's relative power.</a:t>
            </a:r>
            <a:endParaRPr lang="cs-CZ" sz="2400" dirty="0"/>
          </a:p>
          <a:p>
            <a:pPr lvl="1"/>
            <a:endParaRPr lang="cs-CZ" sz="1600" dirty="0"/>
          </a:p>
          <a:p>
            <a:r>
              <a:rPr lang="en-GB" sz="2400" dirty="0"/>
              <a:t>Applied in both peacetime and wartime to shape political outcomes.</a:t>
            </a:r>
          </a:p>
        </p:txBody>
      </p:sp>
    </p:spTree>
    <p:extLst>
      <p:ext uri="{BB962C8B-B14F-4D97-AF65-F5344CB8AC3E}">
        <p14:creationId xmlns:p14="http://schemas.microsoft.com/office/powerpoint/2010/main" val="717171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50AA5C-F69D-E651-D85C-058A9479CB84}"/>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AD7C729E-BAE6-34E1-576D-4139DE8FC85E}"/>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Title 3">
            <a:extLst>
              <a:ext uri="{FF2B5EF4-FFF2-40B4-BE49-F238E27FC236}">
                <a16:creationId xmlns:a16="http://schemas.microsoft.com/office/drawing/2014/main" id="{A9E93E82-0F4D-57F0-07F3-C8BEA77FD1A6}"/>
              </a:ext>
            </a:extLst>
          </p:cNvPr>
          <p:cNvSpPr>
            <a:spLocks noGrp="1"/>
          </p:cNvSpPr>
          <p:nvPr>
            <p:ph type="title"/>
          </p:nvPr>
        </p:nvSpPr>
        <p:spPr/>
        <p:txBody>
          <a:bodyPr/>
          <a:lstStyle/>
          <a:p>
            <a:r>
              <a:rPr lang="en-GB" sz="3600" dirty="0"/>
              <a:t>Key Elements of Russian Information Warfare</a:t>
            </a:r>
          </a:p>
        </p:txBody>
      </p:sp>
      <p:sp>
        <p:nvSpPr>
          <p:cNvPr id="5" name="Content Placeholder 4">
            <a:extLst>
              <a:ext uri="{FF2B5EF4-FFF2-40B4-BE49-F238E27FC236}">
                <a16:creationId xmlns:a16="http://schemas.microsoft.com/office/drawing/2014/main" id="{008CE4A6-5C5B-9765-4E3B-D71BCBE37046}"/>
              </a:ext>
            </a:extLst>
          </p:cNvPr>
          <p:cNvSpPr>
            <a:spLocks noGrp="1"/>
          </p:cNvSpPr>
          <p:nvPr>
            <p:ph idx="1"/>
          </p:nvPr>
        </p:nvSpPr>
        <p:spPr/>
        <p:txBody>
          <a:bodyPr/>
          <a:lstStyle/>
          <a:p>
            <a:r>
              <a:rPr lang="en-GB" sz="2400" dirty="0"/>
              <a:t>Uses disinformation, propaganda, and psychological manipulation.</a:t>
            </a:r>
            <a:endParaRPr lang="cs-CZ" sz="2400" dirty="0"/>
          </a:p>
          <a:p>
            <a:pPr lvl="1"/>
            <a:endParaRPr lang="cs-CZ" sz="1600" dirty="0"/>
          </a:p>
          <a:p>
            <a:r>
              <a:rPr lang="en-GB" sz="2400" dirty="0"/>
              <a:t>Aims to exploit societal divisions and erode trust in institutions.</a:t>
            </a:r>
            <a:endParaRPr lang="cs-CZ" sz="2400" dirty="0"/>
          </a:p>
          <a:p>
            <a:pPr lvl="1"/>
            <a:endParaRPr lang="cs-CZ" sz="1600" dirty="0"/>
          </a:p>
          <a:p>
            <a:r>
              <a:rPr lang="en-GB" sz="2400" dirty="0"/>
              <a:t>Targets both leadership and public perception to create confusion.</a:t>
            </a:r>
            <a:endParaRPr lang="cs-CZ" sz="2400" dirty="0"/>
          </a:p>
          <a:p>
            <a:pPr lvl="1"/>
            <a:endParaRPr lang="cs-CZ" sz="1600" dirty="0"/>
          </a:p>
          <a:p>
            <a:r>
              <a:rPr lang="en-GB" sz="2400" dirty="0"/>
              <a:t>Seeks to weaken adversaries without direct military engagement.</a:t>
            </a:r>
          </a:p>
        </p:txBody>
      </p:sp>
    </p:spTree>
    <p:extLst>
      <p:ext uri="{BB962C8B-B14F-4D97-AF65-F5344CB8AC3E}">
        <p14:creationId xmlns:p14="http://schemas.microsoft.com/office/powerpoint/2010/main" val="114274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12F80F-C898-E260-8E9D-C79F84968D2F}"/>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2" name="Slide Number Placeholder 1">
            <a:extLst>
              <a:ext uri="{FF2B5EF4-FFF2-40B4-BE49-F238E27FC236}">
                <a16:creationId xmlns:a16="http://schemas.microsoft.com/office/drawing/2014/main" id="{FD906B99-C9E6-3E33-017B-95B25E86899B}"/>
              </a:ext>
            </a:extLst>
          </p:cNvPr>
          <p:cNvSpPr>
            <a:spLocks noGrp="1"/>
          </p:cNvSpPr>
          <p:nvPr>
            <p:ph type="sldNum" sz="quarter" idx="11"/>
          </p:nvPr>
        </p:nvSpPr>
        <p:spPr/>
        <p:txBody>
          <a:bodyPr/>
          <a:lstStyle/>
          <a:p>
            <a:fld id="{0DE708CC-0C3F-4567-9698-B54C0F35BD31}" type="slidenum">
              <a:rPr lang="cs-CZ" altLang="cs-CZ" smtClean="0"/>
              <a:pPr/>
              <a:t>29</a:t>
            </a:fld>
            <a:endParaRPr lang="cs-CZ" altLang="cs-CZ" dirty="0"/>
          </a:p>
        </p:txBody>
      </p:sp>
      <p:sp>
        <p:nvSpPr>
          <p:cNvPr id="7" name="Title 6">
            <a:extLst>
              <a:ext uri="{FF2B5EF4-FFF2-40B4-BE49-F238E27FC236}">
                <a16:creationId xmlns:a16="http://schemas.microsoft.com/office/drawing/2014/main" id="{B93925B1-6A9C-4B58-9EEE-7F479BF97354}"/>
              </a:ext>
            </a:extLst>
          </p:cNvPr>
          <p:cNvSpPr>
            <a:spLocks noGrp="1"/>
          </p:cNvSpPr>
          <p:nvPr>
            <p:ph type="title"/>
          </p:nvPr>
        </p:nvSpPr>
        <p:spPr/>
        <p:txBody>
          <a:bodyPr/>
          <a:lstStyle/>
          <a:p>
            <a:r>
              <a:rPr lang="en-GB" sz="3200" dirty="0"/>
              <a:t>The Role of Reflexive Control in IW</a:t>
            </a:r>
            <a:endParaRPr lang="en-US" sz="3200" dirty="0"/>
          </a:p>
        </p:txBody>
      </p:sp>
      <p:sp>
        <p:nvSpPr>
          <p:cNvPr id="8" name="Content Placeholder 7">
            <a:extLst>
              <a:ext uri="{FF2B5EF4-FFF2-40B4-BE49-F238E27FC236}">
                <a16:creationId xmlns:a16="http://schemas.microsoft.com/office/drawing/2014/main" id="{BA2A364B-AD62-F406-6FC6-E006CF36EFB3}"/>
              </a:ext>
            </a:extLst>
          </p:cNvPr>
          <p:cNvSpPr>
            <a:spLocks noGrp="1"/>
          </p:cNvSpPr>
          <p:nvPr>
            <p:ph idx="1"/>
          </p:nvPr>
        </p:nvSpPr>
        <p:spPr/>
        <p:txBody>
          <a:bodyPr/>
          <a:lstStyle/>
          <a:p>
            <a:r>
              <a:rPr lang="en-GB" sz="2400" dirty="0"/>
              <a:t>Reflexive control is a core tactic in Russian IW.</a:t>
            </a:r>
            <a:endParaRPr lang="cs-CZ" sz="2400" dirty="0"/>
          </a:p>
          <a:p>
            <a:pPr lvl="1"/>
            <a:endParaRPr lang="cs-CZ" sz="1600" dirty="0"/>
          </a:p>
          <a:p>
            <a:r>
              <a:rPr lang="en-GB" sz="2400" dirty="0"/>
              <a:t>Seeks to influence decision-making by introducing false premises.</a:t>
            </a:r>
            <a:endParaRPr lang="cs-CZ" sz="2400" dirty="0"/>
          </a:p>
          <a:p>
            <a:pPr lvl="1"/>
            <a:endParaRPr lang="cs-CZ" sz="1600" dirty="0"/>
          </a:p>
          <a:p>
            <a:r>
              <a:rPr lang="en-GB" sz="2400" dirty="0"/>
              <a:t>Manipulates the target's understanding of reality to achieve desired outcomes.</a:t>
            </a:r>
            <a:endParaRPr lang="cs-CZ" sz="2400" dirty="0"/>
          </a:p>
          <a:p>
            <a:pPr lvl="1"/>
            <a:endParaRPr lang="cs-CZ" sz="1600" dirty="0"/>
          </a:p>
          <a:p>
            <a:r>
              <a:rPr lang="en-GB" sz="2400" dirty="0"/>
              <a:t>Often employed covertly to mask true intentions.</a:t>
            </a:r>
            <a:endParaRPr lang="en-US" sz="2400" dirty="0"/>
          </a:p>
        </p:txBody>
      </p:sp>
    </p:spTree>
    <p:extLst>
      <p:ext uri="{BB962C8B-B14F-4D97-AF65-F5344CB8AC3E}">
        <p14:creationId xmlns:p14="http://schemas.microsoft.com/office/powerpoint/2010/main" val="305065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D45912-02A2-9229-F281-FFA90CE4849F}"/>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4042662C-C20F-10AE-2EA4-6F39602D9121}"/>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pic>
        <p:nvPicPr>
          <p:cNvPr id="1026" name="Picture 2" descr="The Difference Between Data and Information - WinPure">
            <a:extLst>
              <a:ext uri="{FF2B5EF4-FFF2-40B4-BE49-F238E27FC236}">
                <a16:creationId xmlns:a16="http://schemas.microsoft.com/office/drawing/2014/main" id="{3FAEF547-F6E7-B863-EDAD-A77775A43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 y="-83976"/>
            <a:ext cx="12017829" cy="600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18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4974-48B6-D2D4-90AE-C229A23CC3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F9D2C-1337-331F-C9BA-6439B578B45C}"/>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6" name="Title 5">
            <a:extLst>
              <a:ext uri="{FF2B5EF4-FFF2-40B4-BE49-F238E27FC236}">
                <a16:creationId xmlns:a16="http://schemas.microsoft.com/office/drawing/2014/main" id="{41E5B4C3-87C7-C3D2-6F43-17E6BA9C113E}"/>
              </a:ext>
            </a:extLst>
          </p:cNvPr>
          <p:cNvSpPr>
            <a:spLocks noGrp="1"/>
          </p:cNvSpPr>
          <p:nvPr>
            <p:ph type="title"/>
          </p:nvPr>
        </p:nvSpPr>
        <p:spPr/>
        <p:txBody>
          <a:bodyPr/>
          <a:lstStyle/>
          <a:p>
            <a:r>
              <a:rPr lang="cs-CZ" dirty="0" err="1"/>
              <a:t>Chinese</a:t>
            </a:r>
            <a:r>
              <a:rPr lang="cs-CZ" dirty="0"/>
              <a:t> </a:t>
            </a:r>
            <a:r>
              <a:rPr lang="cs-CZ" dirty="0" err="1"/>
              <a:t>approach</a:t>
            </a:r>
            <a:r>
              <a:rPr lang="cs-CZ" dirty="0"/>
              <a:t> to </a:t>
            </a:r>
            <a:r>
              <a:rPr lang="cs-CZ" dirty="0" err="1"/>
              <a:t>Information</a:t>
            </a:r>
            <a:r>
              <a:rPr lang="cs-CZ" dirty="0"/>
              <a:t> </a:t>
            </a:r>
            <a:r>
              <a:rPr lang="cs-CZ" dirty="0" err="1"/>
              <a:t>Warfare</a:t>
            </a:r>
            <a:endParaRPr lang="en-GB" dirty="0"/>
          </a:p>
        </p:txBody>
      </p:sp>
      <p:sp>
        <p:nvSpPr>
          <p:cNvPr id="2" name="Footer Placeholder 1">
            <a:extLst>
              <a:ext uri="{FF2B5EF4-FFF2-40B4-BE49-F238E27FC236}">
                <a16:creationId xmlns:a16="http://schemas.microsoft.com/office/drawing/2014/main" id="{368B4229-7A75-AC6D-E645-AF1B33B6BDF7}"/>
              </a:ext>
            </a:extLst>
          </p:cNvPr>
          <p:cNvSpPr>
            <a:spLocks noGrp="1"/>
          </p:cNvSpPr>
          <p:nvPr>
            <p:ph type="ftr" sz="quarter" idx="10"/>
          </p:nvPr>
        </p:nvSpPr>
        <p:spPr/>
        <p:txBody>
          <a:bodyPr/>
          <a:lstStyle/>
          <a:p>
            <a:r>
              <a:rPr lang="pl-PL" dirty="0"/>
              <a:t>CDSn4104 Hybrid Warfare | Mgr. Robin Burda, 460043</a:t>
            </a:r>
            <a:endParaRPr lang="cs-CZ" dirty="0"/>
          </a:p>
        </p:txBody>
      </p:sp>
      <p:pic>
        <p:nvPicPr>
          <p:cNvPr id="4" name="Picture Placeholder 4" descr="A map of china with a flag on it&#10;&#10;Description automatically generated">
            <a:extLst>
              <a:ext uri="{FF2B5EF4-FFF2-40B4-BE49-F238E27FC236}">
                <a16:creationId xmlns:a16="http://schemas.microsoft.com/office/drawing/2014/main" id="{23D9D951-A9CE-46A3-BABC-35C6356D8A02}"/>
              </a:ext>
            </a:extLst>
          </p:cNvPr>
          <p:cNvPicPr>
            <a:picLocks noChangeAspect="1"/>
          </p:cNvPicPr>
          <p:nvPr/>
        </p:nvPicPr>
        <p:blipFill>
          <a:blip r:embed="rId3">
            <a:extLst>
              <a:ext uri="{28A0092B-C50C-407E-A947-70E740481C1C}">
                <a14:useLocalDpi xmlns:a14="http://schemas.microsoft.com/office/drawing/2010/main" val="0"/>
              </a:ext>
            </a:extLst>
          </a:blip>
          <a:srcRect l="38587" r="11421"/>
          <a:stretch/>
        </p:blipFill>
        <p:spPr>
          <a:xfrm>
            <a:off x="6096000" y="0"/>
            <a:ext cx="6096000" cy="6857999"/>
          </a:xfrm>
          <a:prstGeom prst="rect">
            <a:avLst/>
          </a:prstGeom>
        </p:spPr>
      </p:pic>
      <p:sp>
        <p:nvSpPr>
          <p:cNvPr id="5" name="Rectangle 4">
            <a:extLst>
              <a:ext uri="{FF2B5EF4-FFF2-40B4-BE49-F238E27FC236}">
                <a16:creationId xmlns:a16="http://schemas.microsoft.com/office/drawing/2014/main" id="{AC28BAC0-37DE-00FB-59E3-D613DEAD81C2}"/>
              </a:ext>
            </a:extLst>
          </p:cNvPr>
          <p:cNvSpPr/>
          <p:nvPr/>
        </p:nvSpPr>
        <p:spPr bwMode="auto">
          <a:xfrm>
            <a:off x="6100762" y="0"/>
            <a:ext cx="6091238"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2441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3A6FE02-947B-410F-E59B-ACF7C2AD9363}"/>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2" name="Slide Number Placeholder 1">
            <a:extLst>
              <a:ext uri="{FF2B5EF4-FFF2-40B4-BE49-F238E27FC236}">
                <a16:creationId xmlns:a16="http://schemas.microsoft.com/office/drawing/2014/main" id="{3A260225-FB33-2A17-6ED8-CDBFACA6BE5A}"/>
              </a:ext>
            </a:extLst>
          </p:cNvPr>
          <p:cNvSpPr>
            <a:spLocks noGrp="1"/>
          </p:cNvSpPr>
          <p:nvPr>
            <p:ph type="sldNum" sz="quarter" idx="11"/>
          </p:nvPr>
        </p:nvSpPr>
        <p:spPr/>
        <p:txBody>
          <a:bodyPr/>
          <a:lstStyle/>
          <a:p>
            <a:fld id="{0DE708CC-0C3F-4567-9698-B54C0F35BD31}" type="slidenum">
              <a:rPr lang="cs-CZ" altLang="cs-CZ" smtClean="0"/>
              <a:pPr/>
              <a:t>31</a:t>
            </a:fld>
            <a:endParaRPr lang="cs-CZ" altLang="cs-CZ" dirty="0"/>
          </a:p>
        </p:txBody>
      </p:sp>
      <p:sp>
        <p:nvSpPr>
          <p:cNvPr id="7" name="Title 6">
            <a:extLst>
              <a:ext uri="{FF2B5EF4-FFF2-40B4-BE49-F238E27FC236}">
                <a16:creationId xmlns:a16="http://schemas.microsoft.com/office/drawing/2014/main" id="{BB9F1BF9-6FB0-A064-4238-48E3CD393A10}"/>
              </a:ext>
            </a:extLst>
          </p:cNvPr>
          <p:cNvSpPr>
            <a:spLocks noGrp="1"/>
          </p:cNvSpPr>
          <p:nvPr>
            <p:ph type="title"/>
          </p:nvPr>
        </p:nvSpPr>
        <p:spPr/>
        <p:txBody>
          <a:bodyPr/>
          <a:lstStyle/>
          <a:p>
            <a:r>
              <a:rPr lang="en-GB" dirty="0"/>
              <a:t>Chinese Perspective on Information Warfare</a:t>
            </a:r>
          </a:p>
        </p:txBody>
      </p:sp>
      <p:sp>
        <p:nvSpPr>
          <p:cNvPr id="8" name="Content Placeholder 7">
            <a:extLst>
              <a:ext uri="{FF2B5EF4-FFF2-40B4-BE49-F238E27FC236}">
                <a16:creationId xmlns:a16="http://schemas.microsoft.com/office/drawing/2014/main" id="{C71EB650-8E1F-A961-1E51-C9B08286FB70}"/>
              </a:ext>
            </a:extLst>
          </p:cNvPr>
          <p:cNvSpPr>
            <a:spLocks noGrp="1"/>
          </p:cNvSpPr>
          <p:nvPr>
            <p:ph idx="1"/>
          </p:nvPr>
        </p:nvSpPr>
        <p:spPr/>
        <p:txBody>
          <a:bodyPr/>
          <a:lstStyle/>
          <a:p>
            <a:r>
              <a:rPr lang="en-GB" sz="2400" dirty="0"/>
              <a:t>Distinguishes between "information war" (broader, ongoing process) and "information warfare" (specific operations)</a:t>
            </a:r>
            <a:endParaRPr lang="cs-CZ" sz="2400" dirty="0"/>
          </a:p>
          <a:p>
            <a:pPr lvl="1"/>
            <a:endParaRPr lang="cs-CZ" sz="1600" dirty="0"/>
          </a:p>
          <a:p>
            <a:r>
              <a:rPr lang="en-GB" sz="2400" dirty="0"/>
              <a:t>Focuses on influencing adversary's will and capabilities across various situations</a:t>
            </a:r>
            <a:endParaRPr lang="cs-CZ" sz="2400" dirty="0"/>
          </a:p>
          <a:p>
            <a:pPr lvl="1"/>
            <a:endParaRPr lang="cs-CZ" sz="1600" dirty="0"/>
          </a:p>
          <a:p>
            <a:r>
              <a:rPr lang="en-GB" sz="2400" dirty="0"/>
              <a:t>Views psychological warfare as a key component of modern warfare</a:t>
            </a:r>
            <a:endParaRPr lang="cs-CZ" sz="2400" dirty="0"/>
          </a:p>
          <a:p>
            <a:pPr lvl="1"/>
            <a:endParaRPr lang="cs-CZ" sz="1600" dirty="0"/>
          </a:p>
          <a:p>
            <a:r>
              <a:rPr lang="en-GB" sz="2400" dirty="0"/>
              <a:t>Emphasizes the cognitive domain as a critical battlespace in future conflicts</a:t>
            </a:r>
          </a:p>
        </p:txBody>
      </p:sp>
    </p:spTree>
    <p:extLst>
      <p:ext uri="{BB962C8B-B14F-4D97-AF65-F5344CB8AC3E}">
        <p14:creationId xmlns:p14="http://schemas.microsoft.com/office/powerpoint/2010/main" val="3012073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EE1A02-2FB4-B48A-98B2-60B6FBE5A04F}"/>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552A92EF-B4F8-6B1B-6BD0-47A917111BAF}"/>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Title 3">
            <a:extLst>
              <a:ext uri="{FF2B5EF4-FFF2-40B4-BE49-F238E27FC236}">
                <a16:creationId xmlns:a16="http://schemas.microsoft.com/office/drawing/2014/main" id="{C4ABEAD8-F173-A451-D3BA-3DAC1DE214EB}"/>
              </a:ext>
            </a:extLst>
          </p:cNvPr>
          <p:cNvSpPr>
            <a:spLocks noGrp="1"/>
          </p:cNvSpPr>
          <p:nvPr>
            <p:ph type="title"/>
          </p:nvPr>
        </p:nvSpPr>
        <p:spPr/>
        <p:txBody>
          <a:bodyPr/>
          <a:lstStyle/>
          <a:p>
            <a:r>
              <a:rPr lang="en-GB" sz="3200" dirty="0"/>
              <a:t>Emerging Technologies in Chinese Information Warfare</a:t>
            </a:r>
          </a:p>
        </p:txBody>
      </p:sp>
      <p:sp>
        <p:nvSpPr>
          <p:cNvPr id="5" name="Content Placeholder 4">
            <a:extLst>
              <a:ext uri="{FF2B5EF4-FFF2-40B4-BE49-F238E27FC236}">
                <a16:creationId xmlns:a16="http://schemas.microsoft.com/office/drawing/2014/main" id="{AC3DB490-E4FF-C2EA-C871-68579E9399DB}"/>
              </a:ext>
            </a:extLst>
          </p:cNvPr>
          <p:cNvSpPr>
            <a:spLocks noGrp="1"/>
          </p:cNvSpPr>
          <p:nvPr>
            <p:ph idx="1"/>
          </p:nvPr>
        </p:nvSpPr>
        <p:spPr/>
        <p:txBody>
          <a:bodyPr/>
          <a:lstStyle/>
          <a:p>
            <a:r>
              <a:rPr lang="en-GB" sz="2400" dirty="0"/>
              <a:t>Prioritizes advanced computing: big data and information processing</a:t>
            </a:r>
            <a:endParaRPr lang="cs-CZ" sz="2400" dirty="0"/>
          </a:p>
          <a:p>
            <a:pPr lvl="1"/>
            <a:endParaRPr lang="cs-CZ" sz="1600" dirty="0"/>
          </a:p>
          <a:p>
            <a:r>
              <a:rPr lang="en-GB" sz="2400" dirty="0"/>
              <a:t>Explores brain science applications, particularly brain imaging</a:t>
            </a:r>
            <a:endParaRPr lang="cs-CZ" sz="2400" dirty="0"/>
          </a:p>
          <a:p>
            <a:pPr lvl="1"/>
            <a:endParaRPr lang="cs-CZ" sz="1600" dirty="0"/>
          </a:p>
          <a:p>
            <a:r>
              <a:rPr lang="en-GB" sz="2400" dirty="0"/>
              <a:t>Investigates cognitive </a:t>
            </a:r>
            <a:r>
              <a:rPr lang="en-GB" sz="2400" dirty="0" err="1"/>
              <a:t>modeling</a:t>
            </a:r>
            <a:r>
              <a:rPr lang="en-GB" sz="2400" dirty="0"/>
              <a:t> to predict adversary decision-making</a:t>
            </a:r>
            <a:endParaRPr lang="cs-CZ" sz="2400" dirty="0"/>
          </a:p>
          <a:p>
            <a:pPr lvl="1"/>
            <a:endParaRPr lang="cs-CZ" sz="1600" dirty="0"/>
          </a:p>
          <a:p>
            <a:r>
              <a:rPr lang="en-GB" sz="2400" dirty="0"/>
              <a:t>Continues interest in legacy concepts: sonic weapons, laser weapons, subliminal messaging, holograms</a:t>
            </a:r>
            <a:endParaRPr lang="cs-CZ" sz="2400" dirty="0"/>
          </a:p>
          <a:p>
            <a:pPr lvl="1"/>
            <a:endParaRPr lang="cs-CZ" sz="1600" dirty="0"/>
          </a:p>
          <a:p>
            <a:r>
              <a:rPr lang="en-GB" sz="2400" dirty="0"/>
              <a:t>Aims to integrate AI for "</a:t>
            </a:r>
            <a:r>
              <a:rPr lang="en-GB" sz="2400" dirty="0" err="1"/>
              <a:t>intelligentized</a:t>
            </a:r>
            <a:r>
              <a:rPr lang="en-GB" sz="2400" dirty="0"/>
              <a:t> warfare"</a:t>
            </a:r>
          </a:p>
        </p:txBody>
      </p:sp>
    </p:spTree>
    <p:extLst>
      <p:ext uri="{BB962C8B-B14F-4D97-AF65-F5344CB8AC3E}">
        <p14:creationId xmlns:p14="http://schemas.microsoft.com/office/powerpoint/2010/main" val="3145801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C0FA3A-F81C-5CF0-1DB8-5034B71F89E9}"/>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0A71D75B-8A7B-FE09-447B-4F5B72CEBB12}"/>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Title 3">
            <a:extLst>
              <a:ext uri="{FF2B5EF4-FFF2-40B4-BE49-F238E27FC236}">
                <a16:creationId xmlns:a16="http://schemas.microsoft.com/office/drawing/2014/main" id="{BF8B117B-30C0-0C98-C82C-0C44B0F6340B}"/>
              </a:ext>
            </a:extLst>
          </p:cNvPr>
          <p:cNvSpPr>
            <a:spLocks noGrp="1"/>
          </p:cNvSpPr>
          <p:nvPr>
            <p:ph type="title"/>
          </p:nvPr>
        </p:nvSpPr>
        <p:spPr>
          <a:xfrm>
            <a:off x="719999" y="720000"/>
            <a:ext cx="11226577" cy="451576"/>
          </a:xfrm>
        </p:spPr>
        <p:txBody>
          <a:bodyPr/>
          <a:lstStyle/>
          <a:p>
            <a:r>
              <a:rPr lang="en-GB" sz="3200" dirty="0"/>
              <a:t>Objectives and Applications of Chinese I</a:t>
            </a:r>
            <a:r>
              <a:rPr lang="cs-CZ" sz="3200" dirty="0"/>
              <a:t>W</a:t>
            </a:r>
            <a:endParaRPr lang="en-GB" sz="3200" dirty="0"/>
          </a:p>
        </p:txBody>
      </p:sp>
      <p:sp>
        <p:nvSpPr>
          <p:cNvPr id="5" name="Content Placeholder 4">
            <a:extLst>
              <a:ext uri="{FF2B5EF4-FFF2-40B4-BE49-F238E27FC236}">
                <a16:creationId xmlns:a16="http://schemas.microsoft.com/office/drawing/2014/main" id="{02BC7AD3-1B73-07BA-76F1-12B48FAF6CED}"/>
              </a:ext>
            </a:extLst>
          </p:cNvPr>
          <p:cNvSpPr>
            <a:spLocks noGrp="1"/>
          </p:cNvSpPr>
          <p:nvPr>
            <p:ph idx="1"/>
          </p:nvPr>
        </p:nvSpPr>
        <p:spPr/>
        <p:txBody>
          <a:bodyPr/>
          <a:lstStyle/>
          <a:p>
            <a:r>
              <a:rPr lang="en-GB" sz="2400" dirty="0"/>
              <a:t>Degrade adversary leadership decision-making</a:t>
            </a:r>
            <a:endParaRPr lang="cs-CZ" sz="2400" dirty="0"/>
          </a:p>
          <a:p>
            <a:r>
              <a:rPr lang="en-GB" sz="2400" dirty="0"/>
              <a:t>Weaken adversary troop</a:t>
            </a:r>
            <a:r>
              <a:rPr lang="cs-CZ" sz="2400" dirty="0"/>
              <a:t>s‘</a:t>
            </a:r>
            <a:r>
              <a:rPr lang="en-GB" sz="2400" dirty="0"/>
              <a:t> will to fight</a:t>
            </a:r>
            <a:endParaRPr lang="cs-CZ" sz="2400" dirty="0"/>
          </a:p>
          <a:p>
            <a:r>
              <a:rPr lang="en-GB" sz="2400" dirty="0"/>
              <a:t>Undermine adversary public support for war</a:t>
            </a:r>
            <a:endParaRPr lang="cs-CZ" sz="2400" dirty="0"/>
          </a:p>
          <a:p>
            <a:r>
              <a:rPr lang="en-GB" sz="2400" dirty="0"/>
              <a:t>Undermine adversary government from within</a:t>
            </a:r>
            <a:endParaRPr lang="cs-CZ" sz="2400" dirty="0"/>
          </a:p>
          <a:p>
            <a:r>
              <a:rPr lang="en-GB" sz="2400" dirty="0"/>
              <a:t>Support deterrence through manipulated content and cognitive modelling</a:t>
            </a:r>
            <a:endParaRPr lang="cs-CZ" sz="2400" dirty="0"/>
          </a:p>
          <a:p>
            <a:r>
              <a:rPr lang="en-GB" sz="2400" dirty="0"/>
              <a:t>Develop non-lethal weapons for psychological effects</a:t>
            </a:r>
            <a:endParaRPr lang="cs-CZ" sz="2400" dirty="0"/>
          </a:p>
          <a:p>
            <a:r>
              <a:rPr lang="en-GB" sz="2400" dirty="0"/>
              <a:t>Leverage social media manipulation for public opinion warfare</a:t>
            </a:r>
          </a:p>
        </p:txBody>
      </p:sp>
    </p:spTree>
    <p:extLst>
      <p:ext uri="{BB962C8B-B14F-4D97-AF65-F5344CB8AC3E}">
        <p14:creationId xmlns:p14="http://schemas.microsoft.com/office/powerpoint/2010/main" val="889645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11477-5D42-1048-41BF-B6F506E65D5A}"/>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6" name="Title 5">
            <a:extLst>
              <a:ext uri="{FF2B5EF4-FFF2-40B4-BE49-F238E27FC236}">
                <a16:creationId xmlns:a16="http://schemas.microsoft.com/office/drawing/2014/main" id="{4957822B-07EE-5D50-1886-8C2AD547C2B4}"/>
              </a:ext>
            </a:extLst>
          </p:cNvPr>
          <p:cNvSpPr>
            <a:spLocks noGrp="1"/>
          </p:cNvSpPr>
          <p:nvPr>
            <p:ph type="title"/>
          </p:nvPr>
        </p:nvSpPr>
        <p:spPr/>
        <p:txBody>
          <a:bodyPr/>
          <a:lstStyle/>
          <a:p>
            <a:r>
              <a:rPr lang="cs-CZ" dirty="0" err="1"/>
              <a:t>Conclusions</a:t>
            </a:r>
            <a:endParaRPr lang="en-GB" dirty="0"/>
          </a:p>
        </p:txBody>
      </p:sp>
      <p:sp>
        <p:nvSpPr>
          <p:cNvPr id="7" name="Subtitle 6">
            <a:extLst>
              <a:ext uri="{FF2B5EF4-FFF2-40B4-BE49-F238E27FC236}">
                <a16:creationId xmlns:a16="http://schemas.microsoft.com/office/drawing/2014/main" id="{D18673A5-2683-44CE-911D-40CFF9AB5D93}"/>
              </a:ext>
            </a:extLst>
          </p:cNvPr>
          <p:cNvSpPr>
            <a:spLocks noGrp="1"/>
          </p:cNvSpPr>
          <p:nvPr>
            <p:ph type="subTitle" idx="1"/>
          </p:nvPr>
        </p:nvSpPr>
        <p:spPr/>
        <p:txBody>
          <a:bodyPr/>
          <a:lstStyle/>
          <a:p>
            <a:endParaRPr lang="en-GB"/>
          </a:p>
        </p:txBody>
      </p:sp>
      <p:sp>
        <p:nvSpPr>
          <p:cNvPr id="8" name="Picture Placeholder 7">
            <a:extLst>
              <a:ext uri="{FF2B5EF4-FFF2-40B4-BE49-F238E27FC236}">
                <a16:creationId xmlns:a16="http://schemas.microsoft.com/office/drawing/2014/main" id="{2CBA18E6-228A-57EF-3328-97C39033F5BB}"/>
              </a:ext>
            </a:extLst>
          </p:cNvPr>
          <p:cNvSpPr>
            <a:spLocks noGrp="1"/>
          </p:cNvSpPr>
          <p:nvPr>
            <p:ph type="pic" sz="quarter" idx="12"/>
          </p:nvPr>
        </p:nvSpPr>
        <p:spPr/>
        <p:txBody>
          <a:bodyPr/>
          <a:lstStyle/>
          <a:p>
            <a:endParaRPr lang="en-GB"/>
          </a:p>
        </p:txBody>
      </p:sp>
      <p:sp>
        <p:nvSpPr>
          <p:cNvPr id="2" name="Footer Placeholder 1">
            <a:extLst>
              <a:ext uri="{FF2B5EF4-FFF2-40B4-BE49-F238E27FC236}">
                <a16:creationId xmlns:a16="http://schemas.microsoft.com/office/drawing/2014/main" id="{5EC2EB9F-A3AF-3CD6-9FFC-A7A115E846F0}"/>
              </a:ext>
            </a:extLst>
          </p:cNvPr>
          <p:cNvSpPr>
            <a:spLocks noGrp="1"/>
          </p:cNvSpPr>
          <p:nvPr>
            <p:ph type="ftr" sz="quarter" idx="10"/>
          </p:nvPr>
        </p:nvSpPr>
        <p:spPr/>
        <p:txBody>
          <a:bodyPr/>
          <a:lstStyle/>
          <a:p>
            <a:r>
              <a:rPr lang="pl-PL" dirty="0"/>
              <a:t>CDSn4104 Hybrid Warfare | Mgr. Robin Burda, 460043</a:t>
            </a:r>
            <a:endParaRPr lang="cs-CZ" dirty="0"/>
          </a:p>
        </p:txBody>
      </p:sp>
    </p:spTree>
    <p:extLst>
      <p:ext uri="{BB962C8B-B14F-4D97-AF65-F5344CB8AC3E}">
        <p14:creationId xmlns:p14="http://schemas.microsoft.com/office/powerpoint/2010/main" val="16220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464C9D-7287-A1C9-69E2-9AD116F02F05}"/>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128FFA32-3DF2-BFFF-EAC8-E58B34B663F2}"/>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Title 3">
            <a:extLst>
              <a:ext uri="{FF2B5EF4-FFF2-40B4-BE49-F238E27FC236}">
                <a16:creationId xmlns:a16="http://schemas.microsoft.com/office/drawing/2014/main" id="{F74712FF-1377-497C-C90B-0D4F87F18582}"/>
              </a:ext>
            </a:extLst>
          </p:cNvPr>
          <p:cNvSpPr>
            <a:spLocks noGrp="1"/>
          </p:cNvSpPr>
          <p:nvPr>
            <p:ph type="title"/>
          </p:nvPr>
        </p:nvSpPr>
        <p:spPr/>
        <p:txBody>
          <a:bodyPr/>
          <a:lstStyle/>
          <a:p>
            <a:r>
              <a:rPr lang="en-GB" dirty="0"/>
              <a:t>Future Directions in Information Warfare</a:t>
            </a:r>
          </a:p>
        </p:txBody>
      </p:sp>
      <p:sp>
        <p:nvSpPr>
          <p:cNvPr id="5" name="Content Placeholder 4">
            <a:extLst>
              <a:ext uri="{FF2B5EF4-FFF2-40B4-BE49-F238E27FC236}">
                <a16:creationId xmlns:a16="http://schemas.microsoft.com/office/drawing/2014/main" id="{D3227B84-8E54-C6C9-6F39-9E775990A679}"/>
              </a:ext>
            </a:extLst>
          </p:cNvPr>
          <p:cNvSpPr>
            <a:spLocks noGrp="1"/>
          </p:cNvSpPr>
          <p:nvPr>
            <p:ph idx="1"/>
          </p:nvPr>
        </p:nvSpPr>
        <p:spPr/>
        <p:txBody>
          <a:bodyPr/>
          <a:lstStyle/>
          <a:p>
            <a:r>
              <a:rPr lang="en-GB" sz="2400" dirty="0"/>
              <a:t>Increasing reliance on artificial intelligence for personalized psychological operations.</a:t>
            </a:r>
            <a:endParaRPr lang="cs-CZ" sz="2400" dirty="0"/>
          </a:p>
          <a:p>
            <a:pPr lvl="1"/>
            <a:endParaRPr lang="cs-CZ" sz="1600" dirty="0"/>
          </a:p>
          <a:p>
            <a:r>
              <a:rPr lang="en-GB" sz="2400" dirty="0"/>
              <a:t>Growth of the Internet of Things (IoT) expands the attack surface for IW.</a:t>
            </a:r>
            <a:endParaRPr lang="cs-CZ" sz="2400" dirty="0"/>
          </a:p>
          <a:p>
            <a:pPr lvl="1"/>
            <a:endParaRPr lang="cs-CZ" sz="1600" dirty="0"/>
          </a:p>
          <a:p>
            <a:r>
              <a:rPr lang="en-GB" sz="2400" dirty="0"/>
              <a:t>Enhanced data analytics enables precise targeting of information campaigns.</a:t>
            </a:r>
            <a:endParaRPr lang="cs-CZ" sz="2400" dirty="0"/>
          </a:p>
          <a:p>
            <a:pPr lvl="1"/>
            <a:endParaRPr lang="cs-CZ" sz="1600" dirty="0"/>
          </a:p>
          <a:p>
            <a:r>
              <a:rPr lang="en-GB" sz="2400" dirty="0"/>
              <a:t>Potential for escalation as IW capabilities become more advanced and integrated.</a:t>
            </a:r>
          </a:p>
        </p:txBody>
      </p:sp>
    </p:spTree>
    <p:extLst>
      <p:ext uri="{BB962C8B-B14F-4D97-AF65-F5344CB8AC3E}">
        <p14:creationId xmlns:p14="http://schemas.microsoft.com/office/powerpoint/2010/main" val="1354242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020BF9-33A0-49D1-EF7A-37F0E25047DD}"/>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EBBBB059-D64D-FC80-0AEE-8639D2F8DE5B}"/>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Title 3">
            <a:extLst>
              <a:ext uri="{FF2B5EF4-FFF2-40B4-BE49-F238E27FC236}">
                <a16:creationId xmlns:a16="http://schemas.microsoft.com/office/drawing/2014/main" id="{9D4C316D-F89D-462D-718A-DF10DA0965C2}"/>
              </a:ext>
            </a:extLst>
          </p:cNvPr>
          <p:cNvSpPr>
            <a:spLocks noGrp="1"/>
          </p:cNvSpPr>
          <p:nvPr>
            <p:ph type="title"/>
          </p:nvPr>
        </p:nvSpPr>
        <p:spPr>
          <a:xfrm>
            <a:off x="719999" y="720000"/>
            <a:ext cx="11036571" cy="451576"/>
          </a:xfrm>
        </p:spPr>
        <p:txBody>
          <a:bodyPr/>
          <a:lstStyle/>
          <a:p>
            <a:r>
              <a:rPr lang="en-GB" sz="2800" dirty="0"/>
              <a:t>The Role of Information Warfare in Modern Conflicts</a:t>
            </a:r>
          </a:p>
        </p:txBody>
      </p:sp>
      <p:sp>
        <p:nvSpPr>
          <p:cNvPr id="5" name="Content Placeholder 4">
            <a:extLst>
              <a:ext uri="{FF2B5EF4-FFF2-40B4-BE49-F238E27FC236}">
                <a16:creationId xmlns:a16="http://schemas.microsoft.com/office/drawing/2014/main" id="{495EF69B-2F9E-0972-8875-13FD617B3243}"/>
              </a:ext>
            </a:extLst>
          </p:cNvPr>
          <p:cNvSpPr>
            <a:spLocks noGrp="1"/>
          </p:cNvSpPr>
          <p:nvPr>
            <p:ph idx="1"/>
          </p:nvPr>
        </p:nvSpPr>
        <p:spPr/>
        <p:txBody>
          <a:bodyPr/>
          <a:lstStyle/>
          <a:p>
            <a:r>
              <a:rPr lang="en-GB" sz="2400" dirty="0"/>
              <a:t>IW has become a central component of geopolitical competition.</a:t>
            </a:r>
            <a:endParaRPr lang="cs-CZ" sz="2400" dirty="0"/>
          </a:p>
          <a:p>
            <a:pPr lvl="1"/>
            <a:endParaRPr lang="cs-CZ" sz="1600" dirty="0"/>
          </a:p>
          <a:p>
            <a:r>
              <a:rPr lang="en-GB" sz="2400" dirty="0"/>
              <a:t>Its effects are felt in both military and civilian domains.</a:t>
            </a:r>
            <a:endParaRPr lang="cs-CZ" sz="2400" dirty="0"/>
          </a:p>
          <a:p>
            <a:pPr lvl="1"/>
            <a:endParaRPr lang="cs-CZ" sz="1600" dirty="0"/>
          </a:p>
          <a:p>
            <a:r>
              <a:rPr lang="en-GB" sz="2400" dirty="0"/>
              <a:t>Understanding IW is crucial for developing effective countermeasures.</a:t>
            </a:r>
            <a:endParaRPr lang="cs-CZ" sz="2400" dirty="0"/>
          </a:p>
          <a:p>
            <a:pPr lvl="1"/>
            <a:endParaRPr lang="cs-CZ" sz="1600" dirty="0"/>
          </a:p>
          <a:p>
            <a:r>
              <a:rPr lang="en-GB" sz="2400" dirty="0"/>
              <a:t>Strategic integration of IW is essential for maintaining global influence and security.</a:t>
            </a:r>
          </a:p>
        </p:txBody>
      </p:sp>
    </p:spTree>
    <p:extLst>
      <p:ext uri="{BB962C8B-B14F-4D97-AF65-F5344CB8AC3E}">
        <p14:creationId xmlns:p14="http://schemas.microsoft.com/office/powerpoint/2010/main" val="246450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1DEC5A-40F7-6D25-6AFE-0A83AE87CC68}"/>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9200B1C0-3630-7AAD-DCF7-C04A7CBAF32C}"/>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8" name="Title 7">
            <a:extLst>
              <a:ext uri="{FF2B5EF4-FFF2-40B4-BE49-F238E27FC236}">
                <a16:creationId xmlns:a16="http://schemas.microsoft.com/office/drawing/2014/main" id="{0FCBEDF5-3849-54BE-7BAF-56578DD8714D}"/>
              </a:ext>
            </a:extLst>
          </p:cNvPr>
          <p:cNvSpPr>
            <a:spLocks noGrp="1"/>
          </p:cNvSpPr>
          <p:nvPr>
            <p:ph type="title"/>
          </p:nvPr>
        </p:nvSpPr>
        <p:spPr/>
        <p:txBody>
          <a:bodyPr/>
          <a:lstStyle/>
          <a:p>
            <a:r>
              <a:rPr lang="cs-CZ" dirty="0" err="1"/>
              <a:t>Thanks</a:t>
            </a:r>
            <a:r>
              <a:rPr lang="cs-CZ" dirty="0"/>
              <a:t> </a:t>
            </a:r>
            <a:r>
              <a:rPr lang="cs-CZ" dirty="0" err="1"/>
              <a:t>for</a:t>
            </a:r>
            <a:r>
              <a:rPr lang="cs-CZ" dirty="0"/>
              <a:t> </a:t>
            </a:r>
            <a:r>
              <a:rPr lang="cs-CZ" dirty="0" err="1"/>
              <a:t>your</a:t>
            </a:r>
            <a:r>
              <a:rPr lang="cs-CZ" dirty="0"/>
              <a:t> </a:t>
            </a:r>
            <a:r>
              <a:rPr lang="cs-CZ" dirty="0" err="1"/>
              <a:t>attention</a:t>
            </a:r>
            <a:r>
              <a:rPr lang="cs-CZ" dirty="0"/>
              <a:t>!</a:t>
            </a:r>
            <a:endParaRPr lang="en-GB" dirty="0"/>
          </a:p>
        </p:txBody>
      </p:sp>
      <p:sp>
        <p:nvSpPr>
          <p:cNvPr id="9" name="Subtitle 8">
            <a:extLst>
              <a:ext uri="{FF2B5EF4-FFF2-40B4-BE49-F238E27FC236}">
                <a16:creationId xmlns:a16="http://schemas.microsoft.com/office/drawing/2014/main" id="{A08ED1B2-D249-9450-70E0-3BB4BB999BE4}"/>
              </a:ext>
            </a:extLst>
          </p:cNvPr>
          <p:cNvSpPr>
            <a:spLocks noGrp="1"/>
          </p:cNvSpPr>
          <p:nvPr>
            <p:ph type="subTitle" idx="1"/>
          </p:nvPr>
        </p:nvSpPr>
        <p:spPr/>
        <p:txBody>
          <a:bodyPr/>
          <a:lstStyle/>
          <a:p>
            <a:r>
              <a:rPr lang="cs-CZ" dirty="0" err="1"/>
              <a:t>Questions</a:t>
            </a:r>
            <a:r>
              <a:rPr lang="cs-CZ" dirty="0"/>
              <a:t>?</a:t>
            </a:r>
            <a:endParaRPr lang="en-GB" dirty="0"/>
          </a:p>
        </p:txBody>
      </p:sp>
    </p:spTree>
    <p:extLst>
      <p:ext uri="{BB962C8B-B14F-4D97-AF65-F5344CB8AC3E}">
        <p14:creationId xmlns:p14="http://schemas.microsoft.com/office/powerpoint/2010/main" val="192917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26E2DA-E2A4-58D8-4F06-37387DC56144}"/>
              </a:ext>
            </a:extLst>
          </p:cNvPr>
          <p:cNvSpPr>
            <a:spLocks noGrp="1"/>
          </p:cNvSpPr>
          <p:nvPr>
            <p:ph type="ftr" sz="quarter" idx="10"/>
          </p:nvPr>
        </p:nvSpPr>
        <p:spPr/>
        <p:txBody>
          <a:bodyPr/>
          <a:lstStyle/>
          <a:p>
            <a:r>
              <a:rPr lang="pl-PL" dirty="0"/>
              <a:t>CDSn4104 Hybrid Warfare | Mgr. Robin Burda, 460043</a:t>
            </a:r>
            <a:endParaRPr lang="cs-CZ" dirty="0"/>
          </a:p>
        </p:txBody>
      </p:sp>
      <p:sp>
        <p:nvSpPr>
          <p:cNvPr id="3" name="Slide Number Placeholder 2">
            <a:extLst>
              <a:ext uri="{FF2B5EF4-FFF2-40B4-BE49-F238E27FC236}">
                <a16:creationId xmlns:a16="http://schemas.microsoft.com/office/drawing/2014/main" id="{56290AE8-C2AC-486E-2BC7-BAAF2419B90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7" name="Picture 6">
            <a:extLst>
              <a:ext uri="{FF2B5EF4-FFF2-40B4-BE49-F238E27FC236}">
                <a16:creationId xmlns:a16="http://schemas.microsoft.com/office/drawing/2014/main" id="{253114A8-DB0B-721F-454C-CA83514BAB34}"/>
              </a:ext>
            </a:extLst>
          </p:cNvPr>
          <p:cNvPicPr>
            <a:picLocks noChangeAspect="1"/>
          </p:cNvPicPr>
          <p:nvPr/>
        </p:nvPicPr>
        <p:blipFill>
          <a:blip r:embed="rId3"/>
          <a:stretch>
            <a:fillRect/>
          </a:stretch>
        </p:blipFill>
        <p:spPr>
          <a:xfrm>
            <a:off x="720000" y="977995"/>
            <a:ext cx="5841988" cy="3855262"/>
          </a:xfrm>
          <a:prstGeom prst="rect">
            <a:avLst/>
          </a:prstGeom>
        </p:spPr>
      </p:pic>
      <p:pic>
        <p:nvPicPr>
          <p:cNvPr id="9" name="Picture 8">
            <a:extLst>
              <a:ext uri="{FF2B5EF4-FFF2-40B4-BE49-F238E27FC236}">
                <a16:creationId xmlns:a16="http://schemas.microsoft.com/office/drawing/2014/main" id="{D37ED8D8-9009-0E98-7176-F753D4C82E55}"/>
              </a:ext>
            </a:extLst>
          </p:cNvPr>
          <p:cNvPicPr>
            <a:picLocks noChangeAspect="1"/>
          </p:cNvPicPr>
          <p:nvPr/>
        </p:nvPicPr>
        <p:blipFill>
          <a:blip r:embed="rId4"/>
          <a:stretch>
            <a:fillRect/>
          </a:stretch>
        </p:blipFill>
        <p:spPr>
          <a:xfrm>
            <a:off x="6586355" y="240875"/>
            <a:ext cx="5457931" cy="4806985"/>
          </a:xfrm>
          <a:prstGeom prst="rect">
            <a:avLst/>
          </a:prstGeom>
        </p:spPr>
      </p:pic>
    </p:spTree>
    <p:extLst>
      <p:ext uri="{BB962C8B-B14F-4D97-AF65-F5344CB8AC3E}">
        <p14:creationId xmlns:p14="http://schemas.microsoft.com/office/powerpoint/2010/main" val="211881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6A6147-3BB9-0D1A-387E-399335D0C9E7}"/>
              </a:ext>
            </a:extLst>
          </p:cNvPr>
          <p:cNvSpPr>
            <a:spLocks noGrp="1"/>
          </p:cNvSpPr>
          <p:nvPr>
            <p:ph type="sldNum" sz="quarter" idx="4294967295"/>
          </p:nvPr>
        </p:nvSpPr>
        <p:spPr>
          <a:xfrm>
            <a:off x="0" y="6227763"/>
            <a:ext cx="252413" cy="252412"/>
          </a:xfrm>
        </p:spPr>
        <p:txBody>
          <a:bodyPr/>
          <a:lstStyle/>
          <a:p>
            <a:fld id="{0DE708CC-0C3F-4567-9698-B54C0F35BD31}" type="slidenum">
              <a:rPr lang="cs-CZ" altLang="cs-CZ" smtClean="0"/>
              <a:pPr/>
              <a:t>5</a:t>
            </a:fld>
            <a:endParaRPr lang="cs-CZ" altLang="cs-CZ" dirty="0"/>
          </a:p>
        </p:txBody>
      </p:sp>
      <p:sp>
        <p:nvSpPr>
          <p:cNvPr id="6" name="Footer Placeholder 5">
            <a:extLst>
              <a:ext uri="{FF2B5EF4-FFF2-40B4-BE49-F238E27FC236}">
                <a16:creationId xmlns:a16="http://schemas.microsoft.com/office/drawing/2014/main" id="{B1C543BF-9429-38AD-350E-A03C2FAD88AB}"/>
              </a:ext>
            </a:extLst>
          </p:cNvPr>
          <p:cNvSpPr>
            <a:spLocks noGrp="1"/>
          </p:cNvSpPr>
          <p:nvPr>
            <p:ph type="ftr" sz="quarter" idx="4294967295"/>
          </p:nvPr>
        </p:nvSpPr>
        <p:spPr>
          <a:xfrm>
            <a:off x="0" y="6227763"/>
            <a:ext cx="4924425" cy="252412"/>
          </a:xfrm>
        </p:spPr>
        <p:txBody>
          <a:bodyPr/>
          <a:lstStyle/>
          <a:p>
            <a:r>
              <a:rPr lang="cs-CZ"/>
              <a:t>Zápatí prezentace</a:t>
            </a:r>
            <a:endParaRPr lang="cs-CZ" dirty="0"/>
          </a:p>
        </p:txBody>
      </p:sp>
      <p:pic>
        <p:nvPicPr>
          <p:cNvPr id="8" name="Picture 7">
            <a:extLst>
              <a:ext uri="{FF2B5EF4-FFF2-40B4-BE49-F238E27FC236}">
                <a16:creationId xmlns:a16="http://schemas.microsoft.com/office/drawing/2014/main" id="{8B910515-1CB3-3C54-86E5-5F1A24D05B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8819"/>
            <a:ext cx="12261012" cy="6896819"/>
          </a:xfrm>
          <a:prstGeom prst="rect">
            <a:avLst/>
          </a:prstGeom>
          <a:noFill/>
        </p:spPr>
      </p:pic>
    </p:spTree>
    <p:extLst>
      <p:ext uri="{BB962C8B-B14F-4D97-AF65-F5344CB8AC3E}">
        <p14:creationId xmlns:p14="http://schemas.microsoft.com/office/powerpoint/2010/main" val="79145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A999EC-5080-F76F-CD95-EA4053830CCD}"/>
              </a:ext>
            </a:extLst>
          </p:cNvPr>
          <p:cNvPicPr>
            <a:picLocks noChangeAspect="1"/>
          </p:cNvPicPr>
          <p:nvPr/>
        </p:nvPicPr>
        <p:blipFill>
          <a:blip r:embed="rId2"/>
          <a:stretch>
            <a:fillRect/>
          </a:stretch>
        </p:blipFill>
        <p:spPr>
          <a:xfrm>
            <a:off x="3361943" y="1810500"/>
            <a:ext cx="5468113" cy="1781424"/>
          </a:xfrm>
          <a:prstGeom prst="rect">
            <a:avLst/>
          </a:prstGeom>
        </p:spPr>
      </p:pic>
      <p:sp>
        <p:nvSpPr>
          <p:cNvPr id="4" name="Content Placeholder 3">
            <a:extLst>
              <a:ext uri="{FF2B5EF4-FFF2-40B4-BE49-F238E27FC236}">
                <a16:creationId xmlns:a16="http://schemas.microsoft.com/office/drawing/2014/main" id="{E8C4C9C7-03F2-1D50-4A16-45D0CBCEB801}"/>
              </a:ext>
            </a:extLst>
          </p:cNvPr>
          <p:cNvSpPr>
            <a:spLocks noGrp="1"/>
          </p:cNvSpPr>
          <p:nvPr>
            <p:ph idx="1"/>
          </p:nvPr>
        </p:nvSpPr>
        <p:spPr>
          <a:xfrm>
            <a:off x="2280550" y="4347040"/>
            <a:ext cx="9739616" cy="957892"/>
          </a:xfrm>
        </p:spPr>
        <p:txBody>
          <a:bodyPr/>
          <a:lstStyle/>
          <a:p>
            <a:pPr marL="72000" indent="0">
              <a:buNone/>
            </a:pPr>
            <a:r>
              <a:rPr lang="en-GB" sz="2400" b="0" i="0" dirty="0">
                <a:solidFill>
                  <a:srgbClr val="222222"/>
                </a:solidFill>
                <a:effectLst/>
                <a:latin typeface="Arial" panose="020B0604020202020204" pitchFamily="34" charset="0"/>
              </a:rPr>
              <a:t>Taddeo, </a:t>
            </a:r>
            <a:r>
              <a:rPr lang="en-GB" sz="2400" b="0" i="0" dirty="0" err="1">
                <a:solidFill>
                  <a:srgbClr val="222222"/>
                </a:solidFill>
                <a:effectLst/>
                <a:latin typeface="Arial" panose="020B0604020202020204" pitchFamily="34" charset="0"/>
              </a:rPr>
              <a:t>Mariarosaria</a:t>
            </a:r>
            <a:r>
              <a:rPr lang="en-GB" sz="2400" b="0" i="0" dirty="0">
                <a:solidFill>
                  <a:srgbClr val="222222"/>
                </a:solidFill>
                <a:effectLst/>
                <a:latin typeface="Arial" panose="020B0604020202020204" pitchFamily="34" charset="0"/>
              </a:rPr>
              <a:t>. "Information warfare: A philosophical perspective." </a:t>
            </a:r>
            <a:r>
              <a:rPr lang="en-GB" sz="2400" b="0" i="1" dirty="0">
                <a:solidFill>
                  <a:srgbClr val="222222"/>
                </a:solidFill>
                <a:effectLst/>
                <a:latin typeface="Arial" panose="020B0604020202020204" pitchFamily="34" charset="0"/>
              </a:rPr>
              <a:t>Philosophy &amp; Technology</a:t>
            </a:r>
            <a:r>
              <a:rPr lang="en-GB" sz="2400" b="0" i="0" dirty="0">
                <a:solidFill>
                  <a:srgbClr val="222222"/>
                </a:solidFill>
                <a:effectLst/>
                <a:latin typeface="Arial" panose="020B0604020202020204" pitchFamily="34" charset="0"/>
              </a:rPr>
              <a:t> 25 (2012): 105-120.</a:t>
            </a:r>
            <a:endParaRPr lang="en-GB" sz="2400" dirty="0"/>
          </a:p>
        </p:txBody>
      </p:sp>
      <p:sp>
        <p:nvSpPr>
          <p:cNvPr id="5" name="Footer Placeholder 1">
            <a:extLst>
              <a:ext uri="{FF2B5EF4-FFF2-40B4-BE49-F238E27FC236}">
                <a16:creationId xmlns:a16="http://schemas.microsoft.com/office/drawing/2014/main" id="{E9FAD667-9174-9A70-DCC9-4D44AA5934F7}"/>
              </a:ext>
            </a:extLst>
          </p:cNvPr>
          <p:cNvSpPr>
            <a:spLocks noGrp="1"/>
          </p:cNvSpPr>
          <p:nvPr>
            <p:ph type="ftr" sz="quarter" idx="10"/>
          </p:nvPr>
        </p:nvSpPr>
        <p:spPr>
          <a:xfrm>
            <a:off x="720000" y="6228000"/>
            <a:ext cx="7920000" cy="252000"/>
          </a:xfrm>
        </p:spPr>
        <p:txBody>
          <a:bodyPr/>
          <a:lstStyle/>
          <a:p>
            <a:r>
              <a:rPr lang="pl-PL" dirty="0"/>
              <a:t>CDSn4104 Hybrid Warfare | Mgr. Robin Burda, 460043</a:t>
            </a:r>
            <a:endParaRPr lang="cs-CZ" dirty="0"/>
          </a:p>
        </p:txBody>
      </p:sp>
      <p:sp>
        <p:nvSpPr>
          <p:cNvPr id="6" name="Slide Number Placeholder 2">
            <a:extLst>
              <a:ext uri="{FF2B5EF4-FFF2-40B4-BE49-F238E27FC236}">
                <a16:creationId xmlns:a16="http://schemas.microsoft.com/office/drawing/2014/main" id="{BC491A2C-F64F-6B84-4731-4DB12B3BC7F1}"/>
              </a:ext>
            </a:extLst>
          </p:cNvPr>
          <p:cNvSpPr>
            <a:spLocks noGrp="1"/>
          </p:cNvSpPr>
          <p:nvPr>
            <p:ph type="sldNum" sz="quarter" idx="11"/>
          </p:nvPr>
        </p:nvSpPr>
        <p:spPr>
          <a:xfrm>
            <a:off x="414000" y="6228000"/>
            <a:ext cx="252000" cy="252000"/>
          </a:xfrm>
        </p:spPr>
        <p:txBody>
          <a:bodyPr/>
          <a:lstStyle/>
          <a:p>
            <a:fld id="{D6D6C118-631F-4A80-9886-907009361577}" type="slidenum">
              <a:rPr lang="cs-CZ" altLang="cs-CZ" smtClean="0"/>
              <a:pPr/>
              <a:t>7</a:t>
            </a:fld>
            <a:endParaRPr lang="cs-CZ" altLang="cs-CZ" dirty="0"/>
          </a:p>
        </p:txBody>
      </p:sp>
    </p:spTree>
    <p:extLst>
      <p:ext uri="{BB962C8B-B14F-4D97-AF65-F5344CB8AC3E}">
        <p14:creationId xmlns:p14="http://schemas.microsoft.com/office/powerpoint/2010/main" val="400873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BA3F-2363-111A-6F0B-7103EE6A9616}"/>
              </a:ext>
            </a:extLst>
          </p:cNvPr>
          <p:cNvSpPr>
            <a:spLocks noGrp="1"/>
          </p:cNvSpPr>
          <p:nvPr>
            <p:ph type="title"/>
          </p:nvPr>
        </p:nvSpPr>
        <p:spPr/>
        <p:txBody>
          <a:bodyPr/>
          <a:lstStyle/>
          <a:p>
            <a:r>
              <a:rPr lang="cs-CZ" sz="3600"/>
              <a:t>Key concepts</a:t>
            </a:r>
            <a:endParaRPr lang="en-GB" sz="3600" dirty="0"/>
          </a:p>
        </p:txBody>
      </p:sp>
      <p:sp>
        <p:nvSpPr>
          <p:cNvPr id="3" name="Content Placeholder 2">
            <a:extLst>
              <a:ext uri="{FF2B5EF4-FFF2-40B4-BE49-F238E27FC236}">
                <a16:creationId xmlns:a16="http://schemas.microsoft.com/office/drawing/2014/main" id="{0D886AAD-8A11-40D6-28C3-4C05EA630319}"/>
              </a:ext>
            </a:extLst>
          </p:cNvPr>
          <p:cNvSpPr>
            <a:spLocks noGrp="1"/>
          </p:cNvSpPr>
          <p:nvPr>
            <p:ph idx="1"/>
          </p:nvPr>
        </p:nvSpPr>
        <p:spPr/>
        <p:txBody>
          <a:bodyPr/>
          <a:lstStyle/>
          <a:p>
            <a:r>
              <a:rPr lang="en-GB" dirty="0"/>
              <a:t>Information Environment:</a:t>
            </a:r>
            <a:endParaRPr lang="cs-CZ" dirty="0"/>
          </a:p>
          <a:p>
            <a:pPr lvl="1"/>
            <a:r>
              <a:rPr lang="en-GB" dirty="0"/>
              <a:t>Physical: Hardware, infrastructure</a:t>
            </a:r>
            <a:endParaRPr lang="cs-CZ" dirty="0"/>
          </a:p>
          <a:p>
            <a:pPr lvl="1"/>
            <a:r>
              <a:rPr lang="en-GB" dirty="0"/>
              <a:t>Informational: Data, media</a:t>
            </a:r>
            <a:endParaRPr lang="cs-CZ" dirty="0"/>
          </a:p>
          <a:p>
            <a:pPr lvl="1"/>
            <a:r>
              <a:rPr lang="en-GB" dirty="0"/>
              <a:t>Cognitive: Human perception and </a:t>
            </a:r>
            <a:br>
              <a:rPr lang="cs-CZ" dirty="0"/>
            </a:br>
            <a:r>
              <a:rPr lang="en-GB" dirty="0"/>
              <a:t>decision-making</a:t>
            </a:r>
            <a:endParaRPr lang="cs-CZ" dirty="0"/>
          </a:p>
          <a:p>
            <a:endParaRPr lang="cs-CZ" dirty="0"/>
          </a:p>
          <a:p>
            <a:r>
              <a:rPr lang="en-GB" dirty="0"/>
              <a:t>Cyber Domain:</a:t>
            </a:r>
            <a:endParaRPr lang="cs-CZ" dirty="0"/>
          </a:p>
          <a:p>
            <a:pPr lvl="1"/>
            <a:r>
              <a:rPr lang="en-GB" dirty="0"/>
              <a:t>Network layer: Physical network </a:t>
            </a:r>
            <a:br>
              <a:rPr lang="cs-CZ" dirty="0"/>
            </a:br>
            <a:r>
              <a:rPr lang="en-GB" dirty="0"/>
              <a:t>infrastructure</a:t>
            </a:r>
            <a:endParaRPr lang="cs-CZ" dirty="0"/>
          </a:p>
          <a:p>
            <a:pPr lvl="1"/>
            <a:r>
              <a:rPr lang="en-GB" dirty="0"/>
              <a:t>Logical layer: Software and protocols</a:t>
            </a:r>
            <a:endParaRPr lang="cs-CZ" dirty="0"/>
          </a:p>
          <a:p>
            <a:pPr lvl="1"/>
            <a:r>
              <a:rPr lang="en-GB" dirty="0"/>
              <a:t>Cyber-persona layer: Digital representations</a:t>
            </a:r>
            <a:br>
              <a:rPr lang="cs-CZ" dirty="0"/>
            </a:br>
            <a:r>
              <a:rPr lang="en-GB" dirty="0"/>
              <a:t>of individuals</a:t>
            </a:r>
          </a:p>
        </p:txBody>
      </p:sp>
      <p:pic>
        <p:nvPicPr>
          <p:cNvPr id="1026" name="Picture 2">
            <a:extLst>
              <a:ext uri="{FF2B5EF4-FFF2-40B4-BE49-F238E27FC236}">
                <a16:creationId xmlns:a16="http://schemas.microsoft.com/office/drawing/2014/main" id="{8664D4BB-675C-F3B2-5C83-BB3910589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508273"/>
            <a:ext cx="6096000" cy="465772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a:extLst>
              <a:ext uri="{FF2B5EF4-FFF2-40B4-BE49-F238E27FC236}">
                <a16:creationId xmlns:a16="http://schemas.microsoft.com/office/drawing/2014/main" id="{11D8301F-6D18-B91C-836A-07CA86265A67}"/>
              </a:ext>
            </a:extLst>
          </p:cNvPr>
          <p:cNvSpPr>
            <a:spLocks noGrp="1"/>
          </p:cNvSpPr>
          <p:nvPr>
            <p:ph type="ftr" sz="quarter" idx="10"/>
          </p:nvPr>
        </p:nvSpPr>
        <p:spPr>
          <a:xfrm>
            <a:off x="720000" y="6228000"/>
            <a:ext cx="7920000" cy="252000"/>
          </a:xfrm>
        </p:spPr>
        <p:txBody>
          <a:bodyPr/>
          <a:lstStyle/>
          <a:p>
            <a:r>
              <a:rPr lang="pl-PL" dirty="0"/>
              <a:t>CDSn4104 Hybrid Warfare | Mgr. Robin Burda, 460043</a:t>
            </a:r>
            <a:endParaRPr lang="cs-CZ" dirty="0"/>
          </a:p>
        </p:txBody>
      </p:sp>
      <p:sp>
        <p:nvSpPr>
          <p:cNvPr id="4" name="Slide Number Placeholder 2">
            <a:extLst>
              <a:ext uri="{FF2B5EF4-FFF2-40B4-BE49-F238E27FC236}">
                <a16:creationId xmlns:a16="http://schemas.microsoft.com/office/drawing/2014/main" id="{9B11BB6C-EA0F-54EC-14A3-2A61B98FF65E}"/>
              </a:ext>
            </a:extLst>
          </p:cNvPr>
          <p:cNvSpPr>
            <a:spLocks noGrp="1"/>
          </p:cNvSpPr>
          <p:nvPr>
            <p:ph type="sldNum" sz="quarter" idx="11"/>
          </p:nvPr>
        </p:nvSpPr>
        <p:spPr>
          <a:xfrm>
            <a:off x="414000" y="6228000"/>
            <a:ext cx="252000" cy="252000"/>
          </a:xfrm>
        </p:spPr>
        <p:txBody>
          <a:bodyPr/>
          <a:lstStyle/>
          <a:p>
            <a:fld id="{D6D6C118-631F-4A80-9886-907009361577}" type="slidenum">
              <a:rPr lang="cs-CZ" altLang="cs-CZ" smtClean="0"/>
              <a:pPr/>
              <a:t>8</a:t>
            </a:fld>
            <a:endParaRPr lang="cs-CZ" altLang="cs-CZ" dirty="0"/>
          </a:p>
        </p:txBody>
      </p:sp>
    </p:spTree>
    <p:extLst>
      <p:ext uri="{BB962C8B-B14F-4D97-AF65-F5344CB8AC3E}">
        <p14:creationId xmlns:p14="http://schemas.microsoft.com/office/powerpoint/2010/main" val="16432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22698-1559-9DF7-68A6-C5797C3DD64B}"/>
            </a:ext>
          </a:extLst>
        </p:cNvPr>
        <p:cNvGrpSpPr/>
        <p:nvPr/>
      </p:nvGrpSpPr>
      <p:grpSpPr>
        <a:xfrm>
          <a:off x="0" y="0"/>
          <a:ext cx="0" cy="0"/>
          <a:chOff x="0" y="0"/>
          <a:chExt cx="0" cy="0"/>
        </a:xfrm>
      </p:grpSpPr>
      <p:sp>
        <p:nvSpPr>
          <p:cNvPr id="19" name="Title 2">
            <a:extLst>
              <a:ext uri="{FF2B5EF4-FFF2-40B4-BE49-F238E27FC236}">
                <a16:creationId xmlns:a16="http://schemas.microsoft.com/office/drawing/2014/main" id="{4E239C17-A20F-D15E-7461-0C11B876A345}"/>
              </a:ext>
            </a:extLst>
          </p:cNvPr>
          <p:cNvSpPr>
            <a:spLocks noGrp="1"/>
          </p:cNvSpPr>
          <p:nvPr>
            <p:ph type="title"/>
          </p:nvPr>
        </p:nvSpPr>
        <p:spPr>
          <a:xfrm>
            <a:off x="398502" y="2900365"/>
            <a:ext cx="4779140" cy="1171580"/>
          </a:xfrm>
        </p:spPr>
        <p:txBody>
          <a:bodyPr/>
          <a:lstStyle/>
          <a:p>
            <a:r>
              <a:rPr lang="cs-CZ" b="0" dirty="0" err="1"/>
              <a:t>Information</a:t>
            </a:r>
            <a:r>
              <a:rPr lang="cs-CZ" b="0"/>
              <a:t> vs</a:t>
            </a:r>
            <a:r>
              <a:rPr lang="cs-CZ" b="0" dirty="0"/>
              <a:t>.</a:t>
            </a:r>
            <a:r>
              <a:rPr lang="cs-CZ" b="0"/>
              <a:t> </a:t>
            </a:r>
            <a:r>
              <a:rPr lang="cs-CZ" b="0" dirty="0"/>
              <a:t>Hybrid </a:t>
            </a:r>
            <a:r>
              <a:rPr lang="cs-CZ" b="0" dirty="0" err="1"/>
              <a:t>Warfare</a:t>
            </a:r>
            <a:endParaRPr lang="en-US" b="0" dirty="0"/>
          </a:p>
        </p:txBody>
      </p:sp>
      <p:pic>
        <p:nvPicPr>
          <p:cNvPr id="14" name="Picture 13">
            <a:extLst>
              <a:ext uri="{FF2B5EF4-FFF2-40B4-BE49-F238E27FC236}">
                <a16:creationId xmlns:a16="http://schemas.microsoft.com/office/drawing/2014/main" id="{B4945CF6-E399-1651-97E1-13CF2EB328B4}"/>
              </a:ext>
            </a:extLst>
          </p:cNvPr>
          <p:cNvPicPr>
            <a:picLocks noChangeAspect="1"/>
          </p:cNvPicPr>
          <p:nvPr/>
        </p:nvPicPr>
        <p:blipFill>
          <a:blip r:embed="rId3"/>
          <a:stretch>
            <a:fillRect/>
          </a:stretch>
        </p:blipFill>
        <p:spPr>
          <a:xfrm>
            <a:off x="6100763" y="0"/>
            <a:ext cx="6086473" cy="6857999"/>
          </a:xfrm>
          <a:prstGeom prst="rect">
            <a:avLst/>
          </a:prstGeom>
          <a:noFill/>
        </p:spPr>
      </p:pic>
      <p:sp>
        <p:nvSpPr>
          <p:cNvPr id="15" name="Rectangle 14">
            <a:extLst>
              <a:ext uri="{FF2B5EF4-FFF2-40B4-BE49-F238E27FC236}">
                <a16:creationId xmlns:a16="http://schemas.microsoft.com/office/drawing/2014/main" id="{047EA44C-8F3F-62A7-286F-FC5225490866}"/>
              </a:ext>
            </a:extLst>
          </p:cNvPr>
          <p:cNvSpPr/>
          <p:nvPr/>
        </p:nvSpPr>
        <p:spPr bwMode="auto">
          <a:xfrm>
            <a:off x="6100762" y="0"/>
            <a:ext cx="6091238"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 name="Rectangle 1">
            <a:extLst>
              <a:ext uri="{FF2B5EF4-FFF2-40B4-BE49-F238E27FC236}">
                <a16:creationId xmlns:a16="http://schemas.microsoft.com/office/drawing/2014/main" id="{4A4320E4-4FE5-4170-2CC0-F0A27D444D34}"/>
              </a:ext>
            </a:extLst>
          </p:cNvPr>
          <p:cNvSpPr/>
          <p:nvPr/>
        </p:nvSpPr>
        <p:spPr bwMode="auto">
          <a:xfrm>
            <a:off x="6095999" y="-1"/>
            <a:ext cx="6091238"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63679498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TotalTime>
  <Words>1677</Words>
  <Application>Microsoft Office PowerPoint</Application>
  <PresentationFormat>Widescreen</PresentationFormat>
  <Paragraphs>273</Paragraphs>
  <Slides>37</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Tahoma</vt:lpstr>
      <vt:lpstr>Wingdings</vt:lpstr>
      <vt:lpstr>Prezentace_MU_CZ</vt:lpstr>
      <vt:lpstr>Conceptualization of Information Warfare</vt:lpstr>
      <vt:lpstr>Outline</vt:lpstr>
      <vt:lpstr>PowerPoint Presentation</vt:lpstr>
      <vt:lpstr>PowerPoint Presentation</vt:lpstr>
      <vt:lpstr>PowerPoint Presentation</vt:lpstr>
      <vt:lpstr>PowerPoint Presentation</vt:lpstr>
      <vt:lpstr>PowerPoint Presentation</vt:lpstr>
      <vt:lpstr>Key concepts</vt:lpstr>
      <vt:lpstr>Information vs. Hybrid Warfare</vt:lpstr>
      <vt:lpstr>PowerPoint Presentation</vt:lpstr>
      <vt:lpstr>PowerPoint Presentation</vt:lpstr>
      <vt:lpstr>NATO approach to Information Warfare</vt:lpstr>
      <vt:lpstr>Conceptual Overview of Information Warfare in AJP-3.10</vt:lpstr>
      <vt:lpstr>Components of Information Warfare in NATO Doctrine</vt:lpstr>
      <vt:lpstr>Strategic Objectives of Information Warfare</vt:lpstr>
      <vt:lpstr>Application and Challenges of Information Warfare</vt:lpstr>
      <vt:lpstr>US approach to Information Warfare</vt:lpstr>
      <vt:lpstr>US Perspective on Information Warfare</vt:lpstr>
      <vt:lpstr>Components of U.S. Information Operations (IO)</vt:lpstr>
      <vt:lpstr>Theoretical Foundations</vt:lpstr>
      <vt:lpstr>Evolving Paradigms</vt:lpstr>
      <vt:lpstr>Challenges for the U.S. in Adapting to IW</vt:lpstr>
      <vt:lpstr>Russian approach to Information Warfare</vt:lpstr>
      <vt:lpstr>Early Russian Approach to Information Warfare</vt:lpstr>
      <vt:lpstr>Evolution of Russian Information Warfare Doctrine</vt:lpstr>
      <vt:lpstr>Defining Information Warfare in Russian Doctrine</vt:lpstr>
      <vt:lpstr>Objectives of Russian Information Warfare (Bolton, 2021)</vt:lpstr>
      <vt:lpstr>Key Elements of Russian Information Warfare</vt:lpstr>
      <vt:lpstr>The Role of Reflexive Control in IW</vt:lpstr>
      <vt:lpstr>Chinese approach to Information Warfare</vt:lpstr>
      <vt:lpstr>Chinese Perspective on Information Warfare</vt:lpstr>
      <vt:lpstr>Emerging Technologies in Chinese Information Warfare</vt:lpstr>
      <vt:lpstr>Objectives and Applications of Chinese IW</vt:lpstr>
      <vt:lpstr>Conclusions</vt:lpstr>
      <vt:lpstr>Future Directions in Information Warfare</vt:lpstr>
      <vt:lpstr>The Role of Information Warfare in Modern Conflicts</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FSS</dc:title>
  <dc:creator>Masarykova univerzita</dc:creator>
  <cp:lastModifiedBy>Robin Burda</cp:lastModifiedBy>
  <cp:revision>167</cp:revision>
  <cp:lastPrinted>1601-01-01T00:00:00Z</cp:lastPrinted>
  <dcterms:created xsi:type="dcterms:W3CDTF">2020-11-27T18:12:31Z</dcterms:created>
  <dcterms:modified xsi:type="dcterms:W3CDTF">2024-10-28T18:17:27Z</dcterms:modified>
</cp:coreProperties>
</file>