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sldIdLst>
    <p:sldId id="256" r:id="rId2"/>
    <p:sldId id="336" r:id="rId3"/>
    <p:sldId id="267" r:id="rId4"/>
    <p:sldId id="268" r:id="rId5"/>
    <p:sldId id="270" r:id="rId6"/>
    <p:sldId id="269" r:id="rId7"/>
    <p:sldId id="257" r:id="rId8"/>
    <p:sldId id="293" r:id="rId9"/>
    <p:sldId id="337" r:id="rId10"/>
    <p:sldId id="330" r:id="rId11"/>
    <p:sldId id="298" r:id="rId12"/>
    <p:sldId id="299" r:id="rId13"/>
    <p:sldId id="294" r:id="rId14"/>
    <p:sldId id="329" r:id="rId15"/>
    <p:sldId id="295" r:id="rId16"/>
    <p:sldId id="297" r:id="rId17"/>
    <p:sldId id="259" r:id="rId18"/>
    <p:sldId id="300" r:id="rId19"/>
    <p:sldId id="301" r:id="rId20"/>
    <p:sldId id="302" r:id="rId21"/>
    <p:sldId id="303" r:id="rId22"/>
    <p:sldId id="304" r:id="rId23"/>
    <p:sldId id="305" r:id="rId24"/>
    <p:sldId id="306" r:id="rId25"/>
    <p:sldId id="307" r:id="rId26"/>
    <p:sldId id="308" r:id="rId27"/>
    <p:sldId id="309" r:id="rId28"/>
    <p:sldId id="318" r:id="rId29"/>
    <p:sldId id="260" r:id="rId30"/>
    <p:sldId id="311" r:id="rId31"/>
    <p:sldId id="331" r:id="rId32"/>
    <p:sldId id="261" r:id="rId33"/>
    <p:sldId id="332" r:id="rId34"/>
    <p:sldId id="310" r:id="rId35"/>
    <p:sldId id="279" r:id="rId36"/>
    <p:sldId id="315" r:id="rId37"/>
    <p:sldId id="262" r:id="rId38"/>
    <p:sldId id="314" r:id="rId39"/>
    <p:sldId id="316" r:id="rId40"/>
    <p:sldId id="333" r:id="rId41"/>
    <p:sldId id="322" r:id="rId42"/>
    <p:sldId id="335" r:id="rId43"/>
    <p:sldId id="334" r:id="rId44"/>
    <p:sldId id="324" r:id="rId45"/>
    <p:sldId id="323" r:id="rId46"/>
    <p:sldId id="290"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r Pyszko" initials="PP" lastIdx="3" clrIdx="0">
    <p:extLst>
      <p:ext uri="{19B8F6BF-5375-455C-9EA6-DF929625EA0E}">
        <p15:presenceInfo xmlns:p15="http://schemas.microsoft.com/office/powerpoint/2012/main" userId="S-1-5-21-1657599716-2285118414-2049868203-27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6812" autoAdjust="0"/>
  </p:normalViewPr>
  <p:slideViewPr>
    <p:cSldViewPr snapToGrid="0">
      <p:cViewPr varScale="1">
        <p:scale>
          <a:sx n="82" d="100"/>
          <a:sy n="82" d="100"/>
        </p:scale>
        <p:origin x="72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6C94D-41FA-4A2A-9618-9880C110BB03}" type="datetimeFigureOut">
              <a:rPr lang="cs-CZ" smtClean="0"/>
              <a:t>10.10.2023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FE5E1-D701-4CEA-B268-28910E108036}" type="slidenum">
              <a:rPr lang="cs-CZ" smtClean="0"/>
              <a:t>‹#›</a:t>
            </a:fld>
            <a:endParaRPr lang="cs-CZ"/>
          </a:p>
        </p:txBody>
      </p:sp>
    </p:spTree>
    <p:extLst>
      <p:ext uri="{BB962C8B-B14F-4D97-AF65-F5344CB8AC3E}">
        <p14:creationId xmlns:p14="http://schemas.microsoft.com/office/powerpoint/2010/main" val="680856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Entropie neboli zmatek nezadržitelně roste, uspořádání se rozpadá – končí náhodným rozptýlením všech molekul – na konci bude z vesmíru kaše. Soustavy ponechané osudu po dostatečně dlouhou dobu se stávají nehybnými, teplotně vyrovnanými. Organismus proto musí více řádu spotřebovat než vytvoří – to se děje – klíčem je držet se pořádku a zbavovat nepořádku – metabolismus je založen na tom, že organismus se zbavuje entropie, kterou je nucen vytvářet, dokud je naživu – uspořádání místně narůstá, ve vesmíru se snižuje. </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Erwin Schrodinger: Co je život? - ovlivnila celou řadu vědců, mezi nimi byli i objevitelé molekuly DNA, Francise Cricka či Jamese D. Watsona.</a:t>
            </a:r>
          </a:p>
          <a:p>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3</a:t>
            </a:fld>
            <a:endParaRPr lang="cs-CZ"/>
          </a:p>
        </p:txBody>
      </p:sp>
    </p:spTree>
    <p:extLst>
      <p:ext uri="{BB962C8B-B14F-4D97-AF65-F5344CB8AC3E}">
        <p14:creationId xmlns:p14="http://schemas.microsoft.com/office/powerpoint/2010/main" val="139775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13</a:t>
            </a:fld>
            <a:endParaRPr lang="cs-CZ"/>
          </a:p>
        </p:txBody>
      </p:sp>
    </p:spTree>
    <p:extLst>
      <p:ext uri="{BB962C8B-B14F-4D97-AF65-F5344CB8AC3E}">
        <p14:creationId xmlns:p14="http://schemas.microsoft.com/office/powerpoint/2010/main" val="2801512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Jsou prvky jako O, N, H,… pro život nezbytné ve vesmíru obecně? Jaká jsou základní fyzikální omezení? </a:t>
            </a:r>
            <a:r>
              <a:rPr lang="cs-CZ" sz="1200" kern="1200" dirty="0">
                <a:solidFill>
                  <a:schemeClr val="tx1"/>
                </a:solidFill>
                <a:effectLst/>
                <a:latin typeface="+mn-lt"/>
                <a:ea typeface="+mn-ea"/>
                <a:cs typeface="+mn-cs"/>
              </a:rPr>
              <a:t>Strukturální molekuly života kdekoli ve vesmíru nesmí být příliš stabilní, to by neprobíhaly chemické reakce (metabolismus) ale nesmí být ani příliš nestabilní (aby se organismus nerozpadl). Médium, ve kterém má k metabolismu docházet by měla být kapalina (nebo přinejhorším) velmi hustý plyn, musí mít velkou tepelnou kapacitu a rozsah bodu tání a varu, musí být výborným rozpouštědlem, tekutá fáze musí být na planetě velmi dostupná (aby mohlo docházet k recyklaci). Měly by se v ní proto vyskytovat vodíkové vazby: Vodíková </a:t>
            </a:r>
            <a:r>
              <a:rPr lang="cs-CZ" dirty="0"/>
              <a:t>vazba způsobuje zvětšení mezimolekulárních přitažlivých sil, což silně ovlivní fyzikálně-chemické vlastnosti systému (teplotu varu a tání, hustotu, viskozitu, (všechny se zvyšují) atd.). Ideálním řešením je tedy voda.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Existují sloučeniny podobné vodě, které nemají vodíkové vazby a mají tak odlišné fyzikální vlastnosti, jako jsou teploty varu a tání. Jedním z příkladů je amoniak (NH3). I když amoniak má podobnou molekulovou hmotnost jako voda, jeho chemická struktura je zcela odlišná, což má vliv na jeho vlastnosti. Základní rozdíl spočívá v tom, že voda (H2O) tvoří vodíkové vazby mezi molekulami. Vodíkové vazby jsou velmi silné mezimolekulární síly, které mají vliv na vlastnosti vody, jako je vysoká tepelná kapacita, vysoká povrchová napětí, a tak dále. Díky těmto vodíkovým vazbám má voda vysoké teploty varu a tání ve srovnání s molekulami s podobnou molekulovou hmotností. Naopak amoniak (NH3) nemá vodíkové vazby jako voda. Jeho molekuly jsou spojeny slabšími dipólovými interakcemi. Výsledkem je, že amoniak má nižší teplotu varu (−33,34 °C) a nižší teplotu tání (−77,73 °C) než voda. To znamená, že amoniak mění fázi (z kapaliny na plyn a naopak) při mnohem nižších teplotách než voda.</a:t>
            </a:r>
          </a:p>
          <a:p>
            <a:r>
              <a:rPr lang="cs-CZ" sz="1200" kern="1200" dirty="0">
                <a:solidFill>
                  <a:schemeClr val="tx1"/>
                </a:solidFill>
                <a:effectLst/>
                <a:latin typeface="+mn-lt"/>
                <a:ea typeface="+mn-ea"/>
                <a:cs typeface="+mn-cs"/>
              </a:rPr>
              <a:t>Uhlík má nejbohatší možnosti snadných a stabilních vazeb s dalšími lehkými prvky (H, O, N, P, ...). Křemík neposkytuje zdaleka tak různorodé možnosti snadných vazeb s dalšími lehkými prvky, jako uhlík. </a:t>
            </a:r>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14</a:t>
            </a:fld>
            <a:endParaRPr lang="cs-CZ"/>
          </a:p>
        </p:txBody>
      </p:sp>
    </p:spTree>
    <p:extLst>
      <p:ext uri="{BB962C8B-B14F-4D97-AF65-F5344CB8AC3E}">
        <p14:creationId xmlns:p14="http://schemas.microsoft.com/office/powerpoint/2010/main" val="2655769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K posledním dvěma bodům: Schopnost růstu a vývoje (ontogeneze – vývoj od vzniku do zániku jedince a fylogeneze – dlouhodobý evoluční vývoj) – nemusí platit obecně</a:t>
            </a:r>
            <a:endParaRPr lang="cs-CZ" dirty="0"/>
          </a:p>
          <a:p>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15</a:t>
            </a:fld>
            <a:endParaRPr lang="cs-CZ"/>
          </a:p>
        </p:txBody>
      </p:sp>
    </p:spTree>
    <p:extLst>
      <p:ext uri="{BB962C8B-B14F-4D97-AF65-F5344CB8AC3E}">
        <p14:creationId xmlns:p14="http://schemas.microsoft.com/office/powerpoint/2010/main" val="1332018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Viry jsou podle legislativy USA považovány za mikroorganismy ve smyslu možného zneužití.</a:t>
            </a:r>
          </a:p>
          <a:p>
            <a:r>
              <a:rPr lang="cs-CZ" sz="1200" b="0" i="0" kern="1200" dirty="0">
                <a:solidFill>
                  <a:schemeClr val="tx1"/>
                </a:solidFill>
                <a:effectLst/>
                <a:latin typeface="+mn-lt"/>
                <a:ea typeface="+mn-ea"/>
                <a:cs typeface="+mn-cs"/>
              </a:rPr>
              <a:t>Viroidy byly objeveny až v roce 1971, dosud bylo zjištěno, že infikují pouze rostliny. Cyklické RNA molekuly viroidů obsahují zhruba 250-400 </a:t>
            </a:r>
            <a:r>
              <a:rPr lang="cs-CZ" sz="1200" b="0" i="0" u="none" strike="noStrike" kern="1200" dirty="0">
                <a:solidFill>
                  <a:schemeClr val="tx1"/>
                </a:solidFill>
                <a:effectLst/>
                <a:latin typeface="+mn-lt"/>
                <a:ea typeface="+mn-ea"/>
                <a:cs typeface="+mn-cs"/>
              </a:rPr>
              <a:t>nukleotidů</a:t>
            </a:r>
            <a:r>
              <a:rPr lang="cs-CZ" sz="1200" b="0" i="0" kern="1200" dirty="0">
                <a:solidFill>
                  <a:schemeClr val="tx1"/>
                </a:solidFill>
                <a:effectLst/>
                <a:latin typeface="+mn-lt"/>
                <a:ea typeface="+mn-ea"/>
                <a:cs typeface="+mn-cs"/>
              </a:rPr>
              <a:t>, které nekódují žádný </a:t>
            </a:r>
            <a:r>
              <a:rPr lang="cs-CZ" sz="1200" b="0" i="0" u="none" strike="noStrike" kern="1200" dirty="0">
                <a:solidFill>
                  <a:schemeClr val="tx1"/>
                </a:solidFill>
                <a:effectLst/>
                <a:latin typeface="+mn-lt"/>
                <a:ea typeface="+mn-ea"/>
                <a:cs typeface="+mn-cs"/>
              </a:rPr>
              <a:t>protein</a:t>
            </a:r>
            <a:r>
              <a:rPr lang="cs-CZ" sz="1200" b="0" i="0" kern="1200" dirty="0">
                <a:solidFill>
                  <a:schemeClr val="tx1"/>
                </a:solidFill>
                <a:effectLst/>
                <a:latin typeface="+mn-lt"/>
                <a:ea typeface="+mn-ea"/>
                <a:cs typeface="+mn-cs"/>
              </a:rPr>
              <a:t>. První viroidová onemocnění se objevila až ve dvacátém století a navíc jsou obvykle vázána na určitou lokalitu. Vysvětluje se to tím, že se viroidy vyskytují u divoce rostoucích rostlin, u kterých nezpůsobují chorobné příznaky a ze kterých se přenesly na citlivé kulturní plodiny. Viroidy se šíří pomocí semen a pylu, ale také přes zemědělské nářadí způsobující mechanická poranění rostlinné tkáně. </a:t>
            </a:r>
            <a:r>
              <a:rPr lang="cs-CZ" sz="1200" b="0" i="0" kern="1200" dirty="0" err="1">
                <a:solidFill>
                  <a:schemeClr val="tx1"/>
                </a:solidFill>
                <a:effectLst/>
                <a:latin typeface="+mn-lt"/>
                <a:ea typeface="+mn-ea"/>
                <a:cs typeface="+mn-cs"/>
              </a:rPr>
              <a:t>Např</a:t>
            </a:r>
            <a:r>
              <a:rPr lang="cs-CZ" sz="1200" b="0" i="0" kern="1200" dirty="0">
                <a:solidFill>
                  <a:schemeClr val="tx1"/>
                </a:solidFill>
                <a:effectLst/>
                <a:latin typeface="+mn-lt"/>
                <a:ea typeface="+mn-ea"/>
                <a:cs typeface="+mn-cs"/>
              </a:rPr>
              <a:t>: Viroid </a:t>
            </a:r>
            <a:r>
              <a:rPr lang="cs-CZ" sz="1200" b="0" i="0" kern="1200" dirty="0" err="1">
                <a:solidFill>
                  <a:schemeClr val="tx1"/>
                </a:solidFill>
                <a:effectLst/>
                <a:latin typeface="+mn-lt"/>
                <a:ea typeface="+mn-ea"/>
                <a:cs typeface="+mn-cs"/>
              </a:rPr>
              <a:t>cadang-cadang</a:t>
            </a:r>
            <a:r>
              <a:rPr lang="cs-CZ" sz="1200" b="0" i="0" kern="1200" dirty="0">
                <a:solidFill>
                  <a:schemeClr val="tx1"/>
                </a:solidFill>
                <a:effectLst/>
                <a:latin typeface="+mn-lt"/>
                <a:ea typeface="+mn-ea"/>
                <a:cs typeface="+mn-cs"/>
              </a:rPr>
              <a:t> (CCCV) způsobuje smrtelné onemocnění kokosových palem na Filipínách, které devastuje místní plantáže. </a:t>
            </a:r>
          </a:p>
          <a:p>
            <a:r>
              <a:rPr lang="cs-CZ" dirty="0"/>
              <a:t>Nervové buňky savců obsahují tzv. </a:t>
            </a:r>
            <a:r>
              <a:rPr lang="cs-CZ" dirty="0" err="1"/>
              <a:t>prionové</a:t>
            </a:r>
            <a:r>
              <a:rPr lang="cs-CZ" dirty="0"/>
              <a:t> bílkoviny. Tyto </a:t>
            </a:r>
            <a:r>
              <a:rPr lang="cs-CZ" dirty="0" err="1"/>
              <a:t>prionové</a:t>
            </a:r>
            <a:r>
              <a:rPr lang="cs-CZ" dirty="0"/>
              <a:t> bílkoviny asi hrají významnou úlohu při odpočinku a spánku. </a:t>
            </a:r>
            <a:r>
              <a:rPr lang="cs-CZ" dirty="0" err="1"/>
              <a:t>Prion</a:t>
            </a:r>
            <a:r>
              <a:rPr lang="cs-CZ" dirty="0"/>
              <a:t> (</a:t>
            </a:r>
            <a:r>
              <a:rPr lang="cs-CZ" dirty="0" err="1"/>
              <a:t>PrPSC</a:t>
            </a:r>
            <a:r>
              <a:rPr lang="cs-CZ" dirty="0"/>
              <a:t>) představuje vadnou formu normální </a:t>
            </a:r>
            <a:r>
              <a:rPr lang="cs-CZ" dirty="0" err="1"/>
              <a:t>prionové</a:t>
            </a:r>
            <a:r>
              <a:rPr lang="cs-CZ" dirty="0"/>
              <a:t> bílkoviny, od které se odlišuje rozdílnou konformací (prostorovým uspořádáním). Důsledkem této změny je prakticky absolutní odolnost proti štěpným enzymům odklízejícím vadné bílkoviny a schopnost navazovat se na zdravé formy </a:t>
            </a:r>
            <a:r>
              <a:rPr lang="cs-CZ" dirty="0" err="1"/>
              <a:t>prionových</a:t>
            </a:r>
            <a:r>
              <a:rPr lang="cs-CZ" dirty="0"/>
              <a:t> bílkovin a konvertovat je na svoji vadnou formu. Následkem je, že se v buňce hromadí rostoucí chuchvalce propojených vadných molekul </a:t>
            </a:r>
            <a:r>
              <a:rPr lang="cs-CZ" dirty="0" err="1"/>
              <a:t>prionové</a:t>
            </a:r>
            <a:r>
              <a:rPr lang="cs-CZ" dirty="0"/>
              <a:t> bílkoviny, kterých se buňka nedokáže zbavit, posléze je zcela zaplněna a uhyne. </a:t>
            </a:r>
            <a:r>
              <a:rPr lang="cs-CZ" dirty="0" err="1"/>
              <a:t>Např</a:t>
            </a:r>
            <a:r>
              <a:rPr lang="cs-CZ" dirty="0"/>
              <a:t>: </a:t>
            </a:r>
            <a:r>
              <a:rPr lang="cs-CZ" sz="1200" b="0" i="0" kern="1200" dirty="0">
                <a:solidFill>
                  <a:schemeClr val="tx1"/>
                </a:solidFill>
                <a:effectLst/>
                <a:latin typeface="+mn-lt"/>
                <a:ea typeface="+mn-ea"/>
                <a:cs typeface="+mn-cs"/>
              </a:rPr>
              <a:t>Fatální familiární insomnie: Pravděpodobnost přenosu z predisponovaného rodiče na svého potomka je rovna 50%. Celosvětově je FFI děděna pouze ve 40 rodinách (100 osob), jejichž předci umírali v ústavech pro choromyslné. </a:t>
            </a:r>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16</a:t>
            </a:fld>
            <a:endParaRPr lang="cs-CZ"/>
          </a:p>
        </p:txBody>
      </p:sp>
    </p:spTree>
    <p:extLst>
      <p:ext uri="{BB962C8B-B14F-4D97-AF65-F5344CB8AC3E}">
        <p14:creationId xmlns:p14="http://schemas.microsoft.com/office/powerpoint/2010/main" val="3242326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LUCA: Last Universal </a:t>
            </a:r>
            <a:r>
              <a:rPr lang="cs-CZ" sz="1200" kern="1200" dirty="0" err="1">
                <a:solidFill>
                  <a:schemeClr val="tx1"/>
                </a:solidFill>
                <a:effectLst/>
                <a:latin typeface="+mn-lt"/>
                <a:ea typeface="+mn-ea"/>
                <a:cs typeface="+mn-cs"/>
              </a:rPr>
              <a:t>Common</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Ancestor</a:t>
            </a:r>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17</a:t>
            </a:fld>
            <a:endParaRPr lang="cs-CZ"/>
          </a:p>
        </p:txBody>
      </p:sp>
    </p:spTree>
    <p:extLst>
      <p:ext uri="{BB962C8B-B14F-4D97-AF65-F5344CB8AC3E}">
        <p14:creationId xmlns:p14="http://schemas.microsoft.com/office/powerpoint/2010/main" val="346074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Podle nejnovějších názorů nemuselo být bombardování meteority tak fatální, život se mohl v klidných částech planety už dávno rozvíjet a o dopadech jinde nemusel ani  „tušit“.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18</a:t>
            </a:fld>
            <a:endParaRPr lang="cs-CZ"/>
          </a:p>
        </p:txBody>
      </p:sp>
    </p:spTree>
    <p:extLst>
      <p:ext uri="{BB962C8B-B14F-4D97-AF65-F5344CB8AC3E}">
        <p14:creationId xmlns:p14="http://schemas.microsoft.com/office/powerpoint/2010/main" val="3459897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Kvůli existenci živých organismů nemůže ke vzniku života dojít znovu. Kromě konkurence vadí zejména přítomnost volného kyslíku v atmosféře, která brání další syntéze organických molekul. </a:t>
            </a:r>
          </a:p>
          <a:p>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19</a:t>
            </a:fld>
            <a:endParaRPr lang="cs-CZ"/>
          </a:p>
        </p:txBody>
      </p:sp>
    </p:spTree>
    <p:extLst>
      <p:ext uri="{BB962C8B-B14F-4D97-AF65-F5344CB8AC3E}">
        <p14:creationId xmlns:p14="http://schemas.microsoft.com/office/powerpoint/2010/main" val="3508975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sz="1200" kern="1200" dirty="0" err="1">
                <a:solidFill>
                  <a:schemeClr val="tx1"/>
                </a:solidFill>
                <a:effectLst/>
                <a:latin typeface="+mn-lt"/>
                <a:ea typeface="+mn-ea"/>
                <a:cs typeface="+mn-cs"/>
              </a:rPr>
              <a:t>Aristotelés</a:t>
            </a:r>
            <a:r>
              <a:rPr lang="cs-CZ" sz="1200" kern="1200" dirty="0">
                <a:solidFill>
                  <a:schemeClr val="tx1"/>
                </a:solidFill>
                <a:effectLst/>
                <a:latin typeface="+mn-lt"/>
                <a:ea typeface="+mn-ea"/>
                <a:cs typeface="+mn-cs"/>
              </a:rPr>
              <a:t> věřil, že mšice se rodí z rosy, která padá na květiny, mouchy ze shnilého materiálu, myši ze znečištěného sena, krokodýli z hnijících polen na dně vodních ploch a podobně.</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Mnohým se zdálo, že objev mikroorganismů podporuje teorii samoplození, protože mikroorganismy se zdály být příliš jednoduché na to, aby se mohly rozmnožovat pohlavně a nepohlavní rozmnožování (mitotické) v té době ještě nebylo pozorováno.</a:t>
            </a:r>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20</a:t>
            </a:fld>
            <a:endParaRPr lang="cs-CZ"/>
          </a:p>
        </p:txBody>
      </p:sp>
    </p:spTree>
    <p:extLst>
      <p:ext uri="{BB962C8B-B14F-4D97-AF65-F5344CB8AC3E}">
        <p14:creationId xmlns:p14="http://schemas.microsoft.com/office/powerpoint/2010/main" val="1989202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Panspermie: Jedná se stále o současnou hypotézu, která ale neřeší přímo otázku jak vznikl život, ale jak se dostal na Zemi.</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21</a:t>
            </a:fld>
            <a:endParaRPr lang="cs-CZ"/>
          </a:p>
        </p:txBody>
      </p:sp>
    </p:spTree>
    <p:extLst>
      <p:ext uri="{BB962C8B-B14F-4D97-AF65-F5344CB8AC3E}">
        <p14:creationId xmlns:p14="http://schemas.microsoft.com/office/powerpoint/2010/main" val="1628300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kern="1200" dirty="0" err="1">
                <a:solidFill>
                  <a:schemeClr val="tx1"/>
                </a:solidFill>
                <a:effectLst/>
                <a:latin typeface="+mn-lt"/>
                <a:ea typeface="+mn-ea"/>
                <a:cs typeface="+mn-cs"/>
              </a:rPr>
              <a:t>Prebiotická</a:t>
            </a:r>
            <a:r>
              <a:rPr lang="cs-CZ" sz="1200" b="1" kern="1200" dirty="0">
                <a:solidFill>
                  <a:schemeClr val="tx1"/>
                </a:solidFill>
                <a:effectLst/>
                <a:latin typeface="+mn-lt"/>
                <a:ea typeface="+mn-ea"/>
                <a:cs typeface="+mn-cs"/>
              </a:rPr>
              <a:t> polévka</a:t>
            </a:r>
            <a:r>
              <a:rPr lang="cs-CZ" sz="1200" kern="1200" dirty="0">
                <a:solidFill>
                  <a:schemeClr val="tx1"/>
                </a:solidFill>
                <a:effectLst/>
                <a:latin typeface="+mn-lt"/>
                <a:ea typeface="+mn-ea"/>
                <a:cs typeface="+mn-cs"/>
              </a:rPr>
              <a:t>: V malém jezírku, ve kterém byla spousta amoniaku a fosforečnanů, světla, tepla, elektřiny, atd., takže mohly vzniknout bílkoviny, které potom podléhaly dalším změnám.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kern="1200" dirty="0" err="1">
                <a:solidFill>
                  <a:schemeClr val="tx1"/>
                </a:solidFill>
                <a:effectLst/>
                <a:latin typeface="+mn-lt"/>
                <a:ea typeface="+mn-ea"/>
                <a:cs typeface="+mn-cs"/>
              </a:rPr>
              <a:t>Oparin</a:t>
            </a:r>
            <a:r>
              <a:rPr lang="cs-CZ" sz="1200" kern="1200" dirty="0">
                <a:solidFill>
                  <a:schemeClr val="tx1"/>
                </a:solidFill>
                <a:effectLst/>
                <a:latin typeface="+mn-lt"/>
                <a:ea typeface="+mn-ea"/>
                <a:cs typeface="+mn-cs"/>
              </a:rPr>
              <a:t>: Popsal ve své teorii, jak ze základních chemických prvků vznikaly reakcí s vodními parami </a:t>
            </a:r>
            <a:r>
              <a:rPr lang="cs-CZ" sz="1200" kern="1200" dirty="0" err="1">
                <a:solidFill>
                  <a:schemeClr val="tx1"/>
                </a:solidFill>
                <a:effectLst/>
                <a:latin typeface="+mn-lt"/>
                <a:ea typeface="+mn-ea"/>
                <a:cs typeface="+mn-cs"/>
              </a:rPr>
              <a:t>methan</a:t>
            </a:r>
            <a:r>
              <a:rPr lang="cs-CZ" sz="1200" kern="1200" dirty="0">
                <a:solidFill>
                  <a:schemeClr val="tx1"/>
                </a:solidFill>
                <a:effectLst/>
                <a:latin typeface="+mn-lt"/>
                <a:ea typeface="+mn-ea"/>
                <a:cs typeface="+mn-cs"/>
              </a:rPr>
              <a:t>, amoniak, oxid uhličitý, oxid uhelnatý, oxid siřičitý, kyanovodík a další. Tyto sloučeniny dále pod vlivem tepla, ultrafialového záření a elektrických výbojů (simulující roli blesků) reagovaly s vodíkem a vodní párou a vytvářely složitější organické molekuly – aminokyseliny, sacharidy, lipidy i nukleotidy. </a:t>
            </a:r>
            <a:r>
              <a:rPr lang="cs-CZ" sz="1200" kern="1200" dirty="0" err="1">
                <a:solidFill>
                  <a:schemeClr val="tx1"/>
                </a:solidFill>
                <a:effectLst/>
                <a:latin typeface="+mn-lt"/>
                <a:ea typeface="+mn-ea"/>
                <a:cs typeface="+mn-cs"/>
              </a:rPr>
              <a:t>Oparin</a:t>
            </a:r>
            <a:r>
              <a:rPr lang="cs-CZ" sz="1200" kern="1200" dirty="0">
                <a:solidFill>
                  <a:schemeClr val="tx1"/>
                </a:solidFill>
                <a:effectLst/>
                <a:latin typeface="+mn-lt"/>
                <a:ea typeface="+mn-ea"/>
                <a:cs typeface="+mn-cs"/>
              </a:rPr>
              <a:t> si dále všiml, že bílkoviny vytvářejí ve vodě koacerváty – kapičky, oddělené od okolí ostrým rozhraním, jakousi membránou. Mohou dokonce pohlcovat různé látky a zvětšovat tak svůj objem, až se nakonec vlastní vahou rozdělí na několik dceřiných kapiček.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22</a:t>
            </a:fld>
            <a:endParaRPr lang="cs-CZ"/>
          </a:p>
        </p:txBody>
      </p:sp>
    </p:spTree>
    <p:extLst>
      <p:ext uri="{BB962C8B-B14F-4D97-AF65-F5344CB8AC3E}">
        <p14:creationId xmlns:p14="http://schemas.microsoft.com/office/powerpoint/2010/main" val="1683689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Kolem 1-2 % sluneční energie, která dopadá na povrch Země, je přeměněna na rostlinnou biomasu. Další konverze do čistého masa: u krav jen 6-7 %, u prasat kolem 15 %, u hmyzu cca 50 %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4</a:t>
            </a:fld>
            <a:endParaRPr lang="cs-CZ"/>
          </a:p>
        </p:txBody>
      </p:sp>
    </p:spTree>
    <p:extLst>
      <p:ext uri="{BB962C8B-B14F-4D97-AF65-F5344CB8AC3E}">
        <p14:creationId xmlns:p14="http://schemas.microsoft.com/office/powerpoint/2010/main" val="3481417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Prvotní buňky musely mít vnější obal, metabolismus a přenos genetické informace. To vše zároveň, jak je ale možné, že ke všem třem jevům došlo skoro najednou? Nemuselo, jedna z těch věcí byla asi první, aktuální teorie se neshodnou, která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23</a:t>
            </a:fld>
            <a:endParaRPr lang="cs-CZ"/>
          </a:p>
        </p:txBody>
      </p:sp>
    </p:spTree>
    <p:extLst>
      <p:ext uri="{BB962C8B-B14F-4D97-AF65-F5344CB8AC3E}">
        <p14:creationId xmlns:p14="http://schemas.microsoft.com/office/powerpoint/2010/main" val="1822705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kern="1200" dirty="0">
                <a:solidFill>
                  <a:schemeClr val="tx1"/>
                </a:solidFill>
                <a:effectLst/>
                <a:latin typeface="+mn-lt"/>
                <a:ea typeface="+mn-ea"/>
                <a:cs typeface="+mn-cs"/>
              </a:rPr>
              <a:t>PNA</a:t>
            </a:r>
            <a:r>
              <a:rPr lang="cs-CZ" sz="1200" kern="1200" dirty="0">
                <a:solidFill>
                  <a:schemeClr val="tx1"/>
                </a:solidFill>
                <a:effectLst/>
                <a:latin typeface="+mn-lt"/>
                <a:ea typeface="+mn-ea"/>
                <a:cs typeface="+mn-cs"/>
              </a:rPr>
              <a:t>: Peptidová nukleová kyselina, </a:t>
            </a:r>
            <a:r>
              <a:rPr lang="cs-CZ" sz="1200" b="1" kern="1200" dirty="0">
                <a:solidFill>
                  <a:schemeClr val="tx1"/>
                </a:solidFill>
                <a:effectLst/>
                <a:latin typeface="+mn-lt"/>
                <a:ea typeface="+mn-ea"/>
                <a:cs typeface="+mn-cs"/>
              </a:rPr>
              <a:t>TNA</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Threosová</a:t>
            </a:r>
            <a:r>
              <a:rPr lang="cs-CZ" sz="1200" kern="1200" dirty="0">
                <a:solidFill>
                  <a:schemeClr val="tx1"/>
                </a:solidFill>
                <a:effectLst/>
                <a:latin typeface="+mn-lt"/>
                <a:ea typeface="+mn-ea"/>
                <a:cs typeface="+mn-cs"/>
              </a:rPr>
              <a:t> nukleová kyselina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Prvotní předchůdci nynějších buněk - </a:t>
            </a:r>
            <a:r>
              <a:rPr lang="cs-CZ" sz="1200" kern="1200" dirty="0" err="1">
                <a:solidFill>
                  <a:schemeClr val="tx1"/>
                </a:solidFill>
                <a:effectLst/>
                <a:latin typeface="+mn-lt"/>
                <a:ea typeface="+mn-ea"/>
                <a:cs typeface="+mn-cs"/>
              </a:rPr>
              <a:t>protobuňky</a:t>
            </a:r>
            <a:r>
              <a:rPr lang="cs-CZ" sz="1200" kern="1200" dirty="0">
                <a:solidFill>
                  <a:schemeClr val="tx1"/>
                </a:solidFill>
                <a:effectLst/>
                <a:latin typeface="+mn-lt"/>
                <a:ea typeface="+mn-ea"/>
                <a:cs typeface="+mn-cs"/>
              </a:rPr>
              <a:t> - byly patrně jen jakési "chomáčky" molekul </a:t>
            </a:r>
            <a:r>
              <a:rPr lang="cs-CZ" sz="1200" kern="1200" dirty="0" err="1">
                <a:solidFill>
                  <a:schemeClr val="tx1"/>
                </a:solidFill>
                <a:effectLst/>
                <a:latin typeface="+mn-lt"/>
                <a:ea typeface="+mn-ea"/>
                <a:cs typeface="+mn-cs"/>
              </a:rPr>
              <a:t>ribozy</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zpolymerovaných</a:t>
            </a:r>
            <a:r>
              <a:rPr lang="cs-CZ" sz="1200" kern="1200" dirty="0">
                <a:solidFill>
                  <a:schemeClr val="tx1"/>
                </a:solidFill>
                <a:effectLst/>
                <a:latin typeface="+mn-lt"/>
                <a:ea typeface="+mn-ea"/>
                <a:cs typeface="+mn-cs"/>
              </a:rPr>
              <a:t> do krátkých úseků RNA, obalené spolu s vodou do jednoduché </a:t>
            </a:r>
            <a:r>
              <a:rPr lang="cs-CZ" sz="1200" kern="1200" dirty="0" err="1">
                <a:solidFill>
                  <a:schemeClr val="tx1"/>
                </a:solidFill>
                <a:effectLst/>
                <a:latin typeface="+mn-lt"/>
                <a:ea typeface="+mn-ea"/>
                <a:cs typeface="+mn-cs"/>
              </a:rPr>
              <a:t>fosfolipidové</a:t>
            </a:r>
            <a:r>
              <a:rPr lang="cs-CZ" sz="1200" kern="1200" dirty="0">
                <a:solidFill>
                  <a:schemeClr val="tx1"/>
                </a:solidFill>
                <a:effectLst/>
                <a:latin typeface="+mn-lt"/>
                <a:ea typeface="+mn-ea"/>
                <a:cs typeface="+mn-cs"/>
              </a:rPr>
              <a:t> membrány.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Replikující se molekuly RNA kódovaly vlastnosti, které se "geneticky" předávaly vždy následující generaci. Mutace, k nimž náhodně docházelo různými vlivy (ionizující záření, chemické látky, chyby při "kopírování"), vedly ke změnám, z nichž ty "šťastné" umožňovaly těmto raným buňkám přizpůsobit se lépe okolí a přírodním výběrem tak navzájem soutěžit (Darwinovská evoluce).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Doslova Achillovou patou teorie RNA světa je však velmi malá stabilita molekul ribonukleové kyseliny. Mechanismus pozdější přeměny </a:t>
            </a:r>
            <a:r>
              <a:rPr lang="cs-CZ" sz="1200" kern="1200" dirty="0" err="1">
                <a:solidFill>
                  <a:schemeClr val="tx1"/>
                </a:solidFill>
                <a:effectLst/>
                <a:latin typeface="+mn-lt"/>
                <a:ea typeface="+mn-ea"/>
                <a:cs typeface="+mn-cs"/>
              </a:rPr>
              <a:t>pre</a:t>
            </a:r>
            <a:r>
              <a:rPr lang="cs-CZ" sz="1200" kern="1200" dirty="0">
                <a:solidFill>
                  <a:schemeClr val="tx1"/>
                </a:solidFill>
                <a:effectLst/>
                <a:latin typeface="+mn-lt"/>
                <a:ea typeface="+mn-ea"/>
                <a:cs typeface="+mn-cs"/>
              </a:rPr>
              <a:t>-RNA světa v RNA svět je taktéž velmi nejasný. Podobně problematické je i pozdější převzetí úlohy replikace molekulou DNA.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24</a:t>
            </a:fld>
            <a:endParaRPr lang="cs-CZ"/>
          </a:p>
        </p:txBody>
      </p:sp>
    </p:spTree>
    <p:extLst>
      <p:ext uri="{BB962C8B-B14F-4D97-AF65-F5344CB8AC3E}">
        <p14:creationId xmlns:p14="http://schemas.microsoft.com/office/powerpoint/2010/main" val="2376059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Hydrotermální průduchy = Černí kuřáci: Tato místa hluboko na mořském dně byla na rozdíl od zemského povrchu, stíhaného následky sopečné činnosti a dopadů meteoritů, velmi klidná a stabilní. Navíc teorie vzniku života v okolí černých kuřáků řeší i to, že některé sloučeniny potřebují ke své syntéze chlad a jiné teplo. Zpočátku ani nebyly potřeba informační molekuly a jejich nutnost se objevila až s tím, jak se zárodky života vyvíjely do větší složitosti.</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25</a:t>
            </a:fld>
            <a:endParaRPr lang="cs-CZ"/>
          </a:p>
        </p:txBody>
      </p:sp>
    </p:spTree>
    <p:extLst>
      <p:ext uri="{BB962C8B-B14F-4D97-AF65-F5344CB8AC3E}">
        <p14:creationId xmlns:p14="http://schemas.microsoft.com/office/powerpoint/2010/main" val="816653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Jíly  mohou katalyzovat polymeraci nukleotidů na RNA, také katalyzují vznik mastných kyselin vhodných k vytvoření prvotních membrán. Mohou se také po vyschnutí šířit větrem do dalších míst. Mají tedy některé vlastnosti dnešních živých organismů. </a:t>
            </a:r>
            <a:r>
              <a:rPr lang="cs-CZ" sz="1200" kern="1200" dirty="0" err="1">
                <a:solidFill>
                  <a:schemeClr val="tx1"/>
                </a:solidFill>
                <a:effectLst/>
                <a:latin typeface="+mn-lt"/>
                <a:ea typeface="+mn-ea"/>
                <a:cs typeface="+mn-cs"/>
              </a:rPr>
              <a:t>Např</a:t>
            </a:r>
            <a:r>
              <a:rPr lang="cs-CZ" sz="1200" kern="1200" dirty="0">
                <a:solidFill>
                  <a:schemeClr val="tx1"/>
                </a:solidFill>
                <a:effectLst/>
                <a:latin typeface="+mn-lt"/>
                <a:ea typeface="+mn-ea"/>
                <a:cs typeface="+mn-cs"/>
              </a:rPr>
              <a:t>: </a:t>
            </a:r>
            <a:r>
              <a:rPr lang="cs-CZ" sz="1200" b="0" i="0" u="none" strike="noStrike" kern="1200" dirty="0">
                <a:solidFill>
                  <a:schemeClr val="tx1"/>
                </a:solidFill>
                <a:effectLst/>
                <a:latin typeface="+mn-lt"/>
                <a:ea typeface="+mn-ea"/>
                <a:cs typeface="+mn-cs"/>
              </a:rPr>
              <a:t>Montmorillonit</a:t>
            </a:r>
            <a:r>
              <a:rPr lang="cs-CZ" sz="1200" b="0" i="0" kern="1200" dirty="0">
                <a:solidFill>
                  <a:schemeClr val="tx1"/>
                </a:solidFill>
                <a:effectLst/>
                <a:latin typeface="+mn-lt"/>
                <a:ea typeface="+mn-ea"/>
                <a:cs typeface="+mn-cs"/>
              </a:rPr>
              <a:t> tvořící růžové částečky v krystalu křemene patří mezi jílové minerály a mohl být prostředníkem při vzniku života na Zemi Montmorillonit je schopen absorbovat vodu a vytvořit gelovou strukturu. Montmorillonit má také velkou plochu s negativně nabitými povrchovými ionty, které mohou vázat pozitivně nabité ionty (kationty) jako například vápník, draslík nebo hořčík. Díky svým specifickým vlastnostem, jako je schopnost adsorpce a výměny iontů, byl montmorillonit zkoumán pro možné využití v oblasti nanotechnologie, například pro výrobu </a:t>
            </a:r>
            <a:r>
              <a:rPr lang="cs-CZ" sz="1200" b="0" i="0" kern="1200" dirty="0" err="1">
                <a:solidFill>
                  <a:schemeClr val="tx1"/>
                </a:solidFill>
                <a:effectLst/>
                <a:latin typeface="+mn-lt"/>
                <a:ea typeface="+mn-ea"/>
                <a:cs typeface="+mn-cs"/>
              </a:rPr>
              <a:t>nanokompozitů</a:t>
            </a:r>
            <a:r>
              <a:rPr lang="cs-CZ" sz="1200" b="0" i="0" kern="1200" dirty="0">
                <a:solidFill>
                  <a:schemeClr val="tx1"/>
                </a:solidFill>
                <a:effectLst/>
                <a:latin typeface="+mn-lt"/>
                <a:ea typeface="+mn-ea"/>
                <a:cs typeface="+mn-cs"/>
              </a:rPr>
              <a:t>.</a:t>
            </a: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26</a:t>
            </a:fld>
            <a:endParaRPr lang="cs-CZ"/>
          </a:p>
        </p:txBody>
      </p:sp>
    </p:spTree>
    <p:extLst>
      <p:ext uri="{BB962C8B-B14F-4D97-AF65-F5344CB8AC3E}">
        <p14:creationId xmlns:p14="http://schemas.microsoft.com/office/powerpoint/2010/main" val="3055736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Sulfid zinečnatý = Sfalerit svými katalytickými vlastnostmi umožňoval vznik prvních biopolymerů a bránil jejich rychlému rozpadu pohlcováním nebezpečného ultrafialového záření.</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Vznik života pod ledem: Když se vytvoří ledový krystal, zůstane čistý a připojují se k němu pouze molekuly vody. Nečistoty, jako např. sůl nebo kyanid, jsou vyloučeny a shlukují se dohromady, čímž spolu reagují častěji, než kdyby byly smíchány s vodou. To by mohlo vést k mnohem rychlejším reakcím, než by jeden v chladu pod ledem čekal. Jeden z experimentů ukázal, že z amoniaku a kyanidu ponechaném v mrazicím boxu mezi lety 1972–1997 vzniklo sedm různých aminokyselin a jedenáct typů nukleových bází. Ovšem jako zásadní připomínka existuje tzv. paradox slabého mladého Slunce, který ukazuje na to, že i přes malý počáteční výkon Slunce byla teplota na Zemi v té době vyšší.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Pod povrchem Země: Přirozená zemská radioaktivita mohla teplem či pohonem gejzírů vytvořit prostředí pro vznik života</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27</a:t>
            </a:fld>
            <a:endParaRPr lang="cs-CZ"/>
          </a:p>
        </p:txBody>
      </p:sp>
    </p:spTree>
    <p:extLst>
      <p:ext uri="{BB962C8B-B14F-4D97-AF65-F5344CB8AC3E}">
        <p14:creationId xmlns:p14="http://schemas.microsoft.com/office/powerpoint/2010/main" val="3512434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Replikace – pro přenos informace do další generace je nutné před každým buněčným dělením zdvojnásobit množství genetické informace v buňce. </a:t>
            </a:r>
          </a:p>
          <a:p>
            <a:r>
              <a:rPr lang="cs-CZ" sz="1200" kern="1200" dirty="0">
                <a:solidFill>
                  <a:schemeClr val="tx1"/>
                </a:solidFill>
                <a:effectLst/>
                <a:latin typeface="+mn-lt"/>
                <a:ea typeface="+mn-ea"/>
                <a:cs typeface="+mn-cs"/>
              </a:rPr>
              <a:t>Reverzní transkripce – retroviry dokáží svou RNA přepsat do DNA a začlenit ji do genomu hostitele. </a:t>
            </a:r>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28</a:t>
            </a:fld>
            <a:endParaRPr lang="cs-CZ"/>
          </a:p>
        </p:txBody>
      </p:sp>
    </p:spTree>
    <p:extLst>
      <p:ext uri="{BB962C8B-B14F-4D97-AF65-F5344CB8AC3E}">
        <p14:creationId xmlns:p14="http://schemas.microsoft.com/office/powerpoint/2010/main" val="647542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Metabolismus: Soubor všech enzymových reakcí (tzv. metabolických drah), při nichž dochází k přeměně látek a energií. Spřažené reakce – přes nějaký společný meziprodukt.</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t>Přebytky energie ukládány (živočišné buňky glykogen, rostliny škrob), syntéza mastných kyselin (adipocyty). </a:t>
            </a:r>
            <a:r>
              <a:rPr lang="cs-CZ" sz="1200" kern="1200" dirty="0">
                <a:solidFill>
                  <a:schemeClr val="tx1"/>
                </a:solidFill>
                <a:effectLst/>
                <a:latin typeface="+mn-lt"/>
                <a:ea typeface="+mn-ea"/>
                <a:cs typeface="+mn-cs"/>
              </a:rPr>
              <a:t>Jeden gram tuku obsahuje asi šestkrát tolik energie jako stejný objem glykogenu, je však pomaleji </a:t>
            </a:r>
            <a:r>
              <a:rPr lang="cs-CZ" sz="1200" kern="1200" dirty="0" err="1">
                <a:solidFill>
                  <a:schemeClr val="tx1"/>
                </a:solidFill>
                <a:effectLst/>
                <a:latin typeface="+mn-lt"/>
                <a:ea typeface="+mn-ea"/>
                <a:cs typeface="+mn-cs"/>
              </a:rPr>
              <a:t>utilizovatelná</a:t>
            </a:r>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29</a:t>
            </a:fld>
            <a:endParaRPr lang="cs-CZ"/>
          </a:p>
        </p:txBody>
      </p:sp>
    </p:spTree>
    <p:extLst>
      <p:ext uri="{BB962C8B-B14F-4D97-AF65-F5344CB8AC3E}">
        <p14:creationId xmlns:p14="http://schemas.microsoft.com/office/powerpoint/2010/main" val="1320639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sz="1200" kern="1200" dirty="0" err="1">
                <a:solidFill>
                  <a:schemeClr val="tx1"/>
                </a:solidFill>
                <a:effectLst/>
                <a:latin typeface="+mn-lt"/>
                <a:ea typeface="+mn-ea"/>
                <a:cs typeface="+mn-cs"/>
              </a:rPr>
              <a:t>Organotrofie</a:t>
            </a:r>
            <a:r>
              <a:rPr lang="cs-CZ" sz="1200" kern="1200" dirty="0">
                <a:solidFill>
                  <a:schemeClr val="tx1"/>
                </a:solidFill>
                <a:effectLst/>
                <a:latin typeface="+mn-lt"/>
                <a:ea typeface="+mn-ea"/>
                <a:cs typeface="+mn-cs"/>
              </a:rPr>
              <a:t>: uhlík z organických látek, energii ze světla (</a:t>
            </a:r>
            <a:r>
              <a:rPr lang="cs-CZ" sz="1200" kern="1200" dirty="0" err="1">
                <a:solidFill>
                  <a:schemeClr val="tx1"/>
                </a:solidFill>
                <a:effectLst/>
                <a:latin typeface="+mn-lt"/>
                <a:ea typeface="+mn-ea"/>
                <a:cs typeface="+mn-cs"/>
              </a:rPr>
              <a:t>fotoorganotrofie</a:t>
            </a:r>
            <a:r>
              <a:rPr lang="cs-CZ" sz="1200" kern="1200" dirty="0">
                <a:solidFill>
                  <a:schemeClr val="tx1"/>
                </a:solidFill>
                <a:effectLst/>
                <a:latin typeface="+mn-lt"/>
                <a:ea typeface="+mn-ea"/>
                <a:cs typeface="+mn-cs"/>
              </a:rPr>
              <a:t>) nebo rozklad organických látek (</a:t>
            </a:r>
            <a:r>
              <a:rPr lang="cs-CZ" sz="1200" kern="1200" dirty="0" err="1">
                <a:solidFill>
                  <a:schemeClr val="tx1"/>
                </a:solidFill>
                <a:effectLst/>
                <a:latin typeface="+mn-lt"/>
                <a:ea typeface="+mn-ea"/>
                <a:cs typeface="+mn-cs"/>
              </a:rPr>
              <a:t>chemoorganotrofie</a:t>
            </a:r>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Organismy nepatřící mezi </a:t>
            </a:r>
            <a:r>
              <a:rPr lang="cs-CZ" sz="1200" kern="1200" dirty="0" err="1">
                <a:solidFill>
                  <a:schemeClr val="tx1"/>
                </a:solidFill>
                <a:effectLst/>
                <a:latin typeface="+mn-lt"/>
                <a:ea typeface="+mn-ea"/>
                <a:cs typeface="+mn-cs"/>
              </a:rPr>
              <a:t>organotrofy</a:t>
            </a:r>
            <a:r>
              <a:rPr lang="cs-CZ" sz="1200" kern="1200" dirty="0">
                <a:solidFill>
                  <a:schemeClr val="tx1"/>
                </a:solidFill>
                <a:effectLst/>
                <a:latin typeface="+mn-lt"/>
                <a:ea typeface="+mn-ea"/>
                <a:cs typeface="+mn-cs"/>
              </a:rPr>
              <a:t> patří mezi </a:t>
            </a:r>
            <a:r>
              <a:rPr lang="cs-CZ" sz="1200" kern="1200" dirty="0" err="1">
                <a:solidFill>
                  <a:schemeClr val="tx1"/>
                </a:solidFill>
                <a:effectLst/>
                <a:latin typeface="+mn-lt"/>
                <a:ea typeface="+mn-ea"/>
                <a:cs typeface="+mn-cs"/>
              </a:rPr>
              <a:t>litotrofy</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Fototrofie</a:t>
            </a:r>
            <a:r>
              <a:rPr lang="cs-CZ" sz="1200" kern="1200" dirty="0">
                <a:solidFill>
                  <a:schemeClr val="tx1"/>
                </a:solidFill>
                <a:effectLst/>
                <a:latin typeface="+mn-lt"/>
                <a:ea typeface="+mn-ea"/>
                <a:cs typeface="+mn-cs"/>
              </a:rPr>
              <a:t>: získávání energie ze světla. Jde zejména o zelené rostliny, řasy, sinice a </a:t>
            </a:r>
            <a:r>
              <a:rPr lang="cs-CZ" sz="1200" kern="1200" dirty="0" err="1">
                <a:solidFill>
                  <a:schemeClr val="tx1"/>
                </a:solidFill>
                <a:effectLst/>
                <a:latin typeface="+mn-lt"/>
                <a:ea typeface="+mn-ea"/>
                <a:cs typeface="+mn-cs"/>
              </a:rPr>
              <a:t>fotosyntetizující</a:t>
            </a:r>
            <a:r>
              <a:rPr lang="cs-CZ" sz="1200" kern="1200" dirty="0">
                <a:solidFill>
                  <a:schemeClr val="tx1"/>
                </a:solidFill>
                <a:effectLst/>
                <a:latin typeface="+mn-lt"/>
                <a:ea typeface="+mn-ea"/>
                <a:cs typeface="+mn-cs"/>
              </a:rPr>
              <a:t> bakterie. U všech těchto organismů se </a:t>
            </a:r>
            <a:r>
              <a:rPr lang="cs-CZ" sz="1200" kern="1200" dirty="0" err="1">
                <a:solidFill>
                  <a:schemeClr val="tx1"/>
                </a:solidFill>
                <a:effectLst/>
                <a:latin typeface="+mn-lt"/>
                <a:ea typeface="+mn-ea"/>
                <a:cs typeface="+mn-cs"/>
              </a:rPr>
              <a:t>fototrofie</a:t>
            </a:r>
            <a:r>
              <a:rPr lang="cs-CZ" sz="1200" kern="1200" dirty="0">
                <a:solidFill>
                  <a:schemeClr val="tx1"/>
                </a:solidFill>
                <a:effectLst/>
                <a:latin typeface="+mn-lt"/>
                <a:ea typeface="+mn-ea"/>
                <a:cs typeface="+mn-cs"/>
              </a:rPr>
              <a:t> pojí s autotrofií, existují však i </a:t>
            </a:r>
            <a:r>
              <a:rPr lang="cs-CZ" sz="1200" kern="1200" dirty="0" err="1">
                <a:solidFill>
                  <a:schemeClr val="tx1"/>
                </a:solidFill>
                <a:effectLst/>
                <a:latin typeface="+mn-lt"/>
                <a:ea typeface="+mn-ea"/>
                <a:cs typeface="+mn-cs"/>
              </a:rPr>
              <a:t>fotoheterotrofní</a:t>
            </a:r>
            <a:r>
              <a:rPr lang="cs-CZ" sz="1200" kern="1200" dirty="0">
                <a:solidFill>
                  <a:schemeClr val="tx1"/>
                </a:solidFill>
                <a:effectLst/>
                <a:latin typeface="+mn-lt"/>
                <a:ea typeface="+mn-ea"/>
                <a:cs typeface="+mn-cs"/>
              </a:rPr>
              <a:t> bakterie. Protipólem </a:t>
            </a:r>
            <a:r>
              <a:rPr lang="cs-CZ" sz="1200" kern="1200" dirty="0" err="1">
                <a:solidFill>
                  <a:schemeClr val="tx1"/>
                </a:solidFill>
                <a:effectLst/>
                <a:latin typeface="+mn-lt"/>
                <a:ea typeface="+mn-ea"/>
                <a:cs typeface="+mn-cs"/>
              </a:rPr>
              <a:t>fototrofie</a:t>
            </a:r>
            <a:r>
              <a:rPr lang="cs-CZ" sz="1200" kern="1200" dirty="0">
                <a:solidFill>
                  <a:schemeClr val="tx1"/>
                </a:solidFill>
                <a:effectLst/>
                <a:latin typeface="+mn-lt"/>
                <a:ea typeface="+mn-ea"/>
                <a:cs typeface="+mn-cs"/>
              </a:rPr>
              <a:t> je </a:t>
            </a:r>
            <a:r>
              <a:rPr lang="cs-CZ" sz="1200" kern="1200" dirty="0" err="1">
                <a:solidFill>
                  <a:schemeClr val="tx1"/>
                </a:solidFill>
                <a:effectLst/>
                <a:latin typeface="+mn-lt"/>
                <a:ea typeface="+mn-ea"/>
                <a:cs typeface="+mn-cs"/>
              </a:rPr>
              <a:t>chemotrofie</a:t>
            </a:r>
            <a:r>
              <a:rPr lang="cs-CZ" sz="1200" kern="1200" dirty="0">
                <a:solidFill>
                  <a:schemeClr val="tx1"/>
                </a:solidFill>
                <a:effectLst/>
                <a:latin typeface="+mn-lt"/>
                <a:ea typeface="+mn-ea"/>
                <a:cs typeface="+mn-cs"/>
              </a:rPr>
              <a:t>: energie z organických látek (</a:t>
            </a:r>
            <a:r>
              <a:rPr lang="cs-CZ" sz="1200" kern="1200" dirty="0" err="1">
                <a:solidFill>
                  <a:schemeClr val="tx1"/>
                </a:solidFill>
                <a:effectLst/>
                <a:latin typeface="+mn-lt"/>
                <a:ea typeface="+mn-ea"/>
                <a:cs typeface="+mn-cs"/>
              </a:rPr>
              <a:t>organotrofie</a:t>
            </a:r>
            <a:r>
              <a:rPr lang="cs-CZ" sz="1200" kern="1200" dirty="0">
                <a:solidFill>
                  <a:schemeClr val="tx1"/>
                </a:solidFill>
                <a:effectLst/>
                <a:latin typeface="+mn-lt"/>
                <a:ea typeface="+mn-ea"/>
                <a:cs typeface="+mn-cs"/>
              </a:rPr>
              <a:t>) či anorganických (</a:t>
            </a:r>
            <a:r>
              <a:rPr lang="cs-CZ" sz="1200" kern="1200" dirty="0" err="1">
                <a:solidFill>
                  <a:schemeClr val="tx1"/>
                </a:solidFill>
                <a:effectLst/>
                <a:latin typeface="+mn-lt"/>
                <a:ea typeface="+mn-ea"/>
                <a:cs typeface="+mn-cs"/>
              </a:rPr>
              <a:t>litotrofie</a:t>
            </a:r>
            <a:r>
              <a:rPr lang="cs-CZ" sz="1200" kern="1200" dirty="0">
                <a:solidFill>
                  <a:schemeClr val="tx1"/>
                </a:solidFill>
                <a:effectLst/>
                <a:latin typeface="+mn-lt"/>
                <a:ea typeface="+mn-ea"/>
                <a:cs typeface="+mn-cs"/>
              </a:rPr>
              <a:t>). Mezi </a:t>
            </a:r>
            <a:r>
              <a:rPr lang="cs-CZ" sz="1200" kern="1200" dirty="0" err="1">
                <a:solidFill>
                  <a:schemeClr val="tx1"/>
                </a:solidFill>
                <a:effectLst/>
                <a:latin typeface="+mn-lt"/>
                <a:ea typeface="+mn-ea"/>
                <a:cs typeface="+mn-cs"/>
              </a:rPr>
              <a:t>litotrofy</a:t>
            </a:r>
            <a:r>
              <a:rPr lang="cs-CZ" sz="1200" kern="1200" dirty="0">
                <a:solidFill>
                  <a:schemeClr val="tx1"/>
                </a:solidFill>
                <a:effectLst/>
                <a:latin typeface="+mn-lt"/>
                <a:ea typeface="+mn-ea"/>
                <a:cs typeface="+mn-cs"/>
              </a:rPr>
              <a:t> patří výhradně některé druhy mikrobů a rostlin. </a:t>
            </a:r>
            <a:r>
              <a:rPr lang="cs-CZ" sz="1200" b="0" i="0" kern="1200" dirty="0" err="1">
                <a:solidFill>
                  <a:schemeClr val="tx1"/>
                </a:solidFill>
                <a:effectLst/>
                <a:latin typeface="+mn-lt"/>
                <a:ea typeface="+mn-ea"/>
                <a:cs typeface="+mn-cs"/>
              </a:rPr>
              <a:t>Chemolitotrofní</a:t>
            </a:r>
            <a:r>
              <a:rPr lang="cs-CZ" sz="1200" b="0" i="0" kern="1200" dirty="0">
                <a:solidFill>
                  <a:schemeClr val="tx1"/>
                </a:solidFill>
                <a:effectLst/>
                <a:latin typeface="+mn-lt"/>
                <a:ea typeface="+mn-ea"/>
                <a:cs typeface="+mn-cs"/>
              </a:rPr>
              <a:t>: Bakterie oxidující metan na oxid uhličitý a vodu, bakterie sirné oxidující síru či siřičitany na sírany a bakterie nitrifikační oxidující amonné soli na dusičnany.</a:t>
            </a:r>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30</a:t>
            </a:fld>
            <a:endParaRPr lang="cs-CZ"/>
          </a:p>
        </p:txBody>
      </p:sp>
    </p:spTree>
    <p:extLst>
      <p:ext uri="{BB962C8B-B14F-4D97-AF65-F5344CB8AC3E}">
        <p14:creationId xmlns:p14="http://schemas.microsoft.com/office/powerpoint/2010/main" val="2163524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V moderní době se stále silněji prosazují také návrhy autotrofních počátků. Úroveň UV nejistá, podle posledních výzkumů je jistá úroveň UV záření pro formování RNA nutná. Teplota nejistá: Pro vznik některých důležitých organických látek je výhodnější vyšší teplota, avšak pro jiné je lepší chlad, v teple jsou nestabilní, rozpadají se, adenin a guanin potřebují k syntéze chlad, cytosin a uracil naopak vyžadují vysoké teploty.</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31</a:t>
            </a:fld>
            <a:endParaRPr lang="cs-CZ"/>
          </a:p>
        </p:txBody>
      </p:sp>
    </p:spTree>
    <p:extLst>
      <p:ext uri="{BB962C8B-B14F-4D97-AF65-F5344CB8AC3E}">
        <p14:creationId xmlns:p14="http://schemas.microsoft.com/office/powerpoint/2010/main" val="208387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Nejdříve se fermentovaly jednoduché organické látky (aldehydy, alkoholy,…). S tím, jak rostla konzumace, látek ubývalo a to vytvořilo příležitost pro nový typ metabolismu – využití síranů za tvorby sirovodíku. Ve skupině sulfátových bakterií se objevily první, které vytvářely porfyrinový kruh – základ chlorofylu (a později také hemoglobinu). Od toho byl krůček k fotosyntéze</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32</a:t>
            </a:fld>
            <a:endParaRPr lang="cs-CZ"/>
          </a:p>
        </p:txBody>
      </p:sp>
    </p:spTree>
    <p:extLst>
      <p:ext uri="{BB962C8B-B14F-4D97-AF65-F5344CB8AC3E}">
        <p14:creationId xmlns:p14="http://schemas.microsoft.com/office/powerpoint/2010/main" val="1383939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a:t>Jedna z teorií navrhuje, že některé mutace v genech BRCA1 a BRCA2 mohou mít pozitivní efekt na reprodukci tím, že způsobují zvýšený růst prsou a zvýšenou laktaci u nositelek. Tento efekt by mohl být spojen s tím, že ženy s větším poprsím by mohly být atraktivnější pro potenciální partnery a mohly by mít větší úspěch při vyživování svých potomků.</a:t>
            </a:r>
          </a:p>
          <a:p>
            <a:r>
              <a:rPr lang="cs-CZ" dirty="0"/>
              <a:t>Nicméně tuto teorii nelze považovat za definitivně prokázanou.</a:t>
            </a:r>
          </a:p>
          <a:p>
            <a:r>
              <a:rPr lang="cs-CZ" dirty="0"/>
              <a:t>Huxley a </a:t>
            </a:r>
            <a:r>
              <a:rPr lang="cs-CZ" dirty="0" err="1"/>
              <a:t>Mayr</a:t>
            </a:r>
            <a:r>
              <a:rPr lang="cs-CZ" dirty="0"/>
              <a:t> v roce 1964 navrhli, že "schizofrenní" geny by mohly mít výhodu v podobě fyziologické odolnosti proti bolesti, zánětlivým reakcím a šoku. Další hypotéza spojuje schizofrenii s kreativitou a zvýšenou inteligencí, což by mohlo vést k selekci těchto genů. Výzkum na Islandu ukázal, že příbuzní schizofreniků dosáhli častěji vyššího vzdělání. Některé hypotézy tvrdí, že sklon ke schizofrenii mohl poskytnout ochranu před sociálními tlaky a umožnit těžit z nižší sociální interakce. Podle J. </a:t>
            </a:r>
            <a:r>
              <a:rPr lang="cs-CZ" dirty="0" err="1"/>
              <a:t>Price</a:t>
            </a:r>
            <a:r>
              <a:rPr lang="cs-CZ" dirty="0"/>
              <a:t> a </a:t>
            </a:r>
            <a:r>
              <a:rPr lang="cs-CZ" dirty="0" err="1"/>
              <a:t>A</a:t>
            </a:r>
            <a:r>
              <a:rPr lang="cs-CZ" dirty="0"/>
              <a:t>. </a:t>
            </a:r>
            <a:r>
              <a:rPr lang="cs-CZ" dirty="0" err="1"/>
              <a:t>Stevens</a:t>
            </a:r>
            <a:r>
              <a:rPr lang="cs-CZ" dirty="0"/>
              <a:t> by schizofrenie mohla být extrémní variantou genetické vlohy, která by umožňovala jedinci hrát roli "vůdce" a odtrhnout skupinu lovců od klanu, když byl klan velký a dostupné zdroje nestačily k obživě. Tito "vůdci" by mohli vynikat díky své neochvějné víře v vlastní pravdu a schopnosti vést skupinu. Tato hypotéza představuje zajímavý pohled na možné evoluční výhody schizofrenních genů, ale stále je třeba zdůraznit, že se jedná o teorie</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5</a:t>
            </a:fld>
            <a:endParaRPr lang="cs-CZ"/>
          </a:p>
        </p:txBody>
      </p:sp>
    </p:spTree>
    <p:extLst>
      <p:ext uri="{BB962C8B-B14F-4D97-AF65-F5344CB8AC3E}">
        <p14:creationId xmlns:p14="http://schemas.microsoft.com/office/powerpoint/2010/main" val="1648707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 počátcích fotosyntézy byl donor elektronů místo vody sulfan (H2S) nebo železité ionty – neuvolňuje se O2 – </a:t>
            </a:r>
            <a:r>
              <a:rPr lang="cs-CZ" dirty="0" err="1"/>
              <a:t>anoxygenní</a:t>
            </a:r>
            <a:r>
              <a:rPr lang="cs-CZ" dirty="0"/>
              <a:t> fotosyntéza</a:t>
            </a:r>
          </a:p>
          <a:p>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33</a:t>
            </a:fld>
            <a:endParaRPr lang="cs-CZ"/>
          </a:p>
        </p:txBody>
      </p:sp>
    </p:spTree>
    <p:extLst>
      <p:ext uri="{BB962C8B-B14F-4D97-AF65-F5344CB8AC3E}">
        <p14:creationId xmlns:p14="http://schemas.microsoft.com/office/powerpoint/2010/main" val="1613772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sz="1200" kern="1200" dirty="0" err="1">
                <a:solidFill>
                  <a:schemeClr val="tx1"/>
                </a:solidFill>
                <a:effectLst/>
                <a:latin typeface="+mn-lt"/>
                <a:ea typeface="+mn-ea"/>
                <a:cs typeface="+mn-cs"/>
              </a:rPr>
              <a:t>Anoxygenní</a:t>
            </a:r>
            <a:r>
              <a:rPr lang="cs-CZ" sz="1200" kern="1200" dirty="0">
                <a:solidFill>
                  <a:schemeClr val="tx1"/>
                </a:solidFill>
                <a:effectLst/>
                <a:latin typeface="+mn-lt"/>
                <a:ea typeface="+mn-ea"/>
                <a:cs typeface="+mn-cs"/>
              </a:rPr>
              <a:t> fotosyntéza má oproti </a:t>
            </a:r>
            <a:r>
              <a:rPr lang="cs-CZ" sz="1200" kern="1200" dirty="0" err="1">
                <a:solidFill>
                  <a:schemeClr val="tx1"/>
                </a:solidFill>
                <a:effectLst/>
                <a:latin typeface="+mn-lt"/>
                <a:ea typeface="+mn-ea"/>
                <a:cs typeface="+mn-cs"/>
              </a:rPr>
              <a:t>oxygenní</a:t>
            </a:r>
            <a:r>
              <a:rPr lang="cs-CZ" sz="1200" kern="1200" dirty="0">
                <a:solidFill>
                  <a:schemeClr val="tx1"/>
                </a:solidFill>
                <a:effectLst/>
                <a:latin typeface="+mn-lt"/>
                <a:ea typeface="+mn-ea"/>
                <a:cs typeface="+mn-cs"/>
              </a:rPr>
              <a:t> fotosyntéze mnohem nižší účinnost využití energie, ΔH = 357 </a:t>
            </a:r>
            <a:r>
              <a:rPr lang="cs-CZ" sz="1200" kern="1200" dirty="0" err="1">
                <a:solidFill>
                  <a:schemeClr val="tx1"/>
                </a:solidFill>
                <a:effectLst/>
                <a:latin typeface="+mn-lt"/>
                <a:ea typeface="+mn-ea"/>
                <a:cs typeface="+mn-cs"/>
              </a:rPr>
              <a:t>kJ</a:t>
            </a:r>
            <a:r>
              <a:rPr lang="cs-CZ" sz="1200" kern="1200" dirty="0">
                <a:solidFill>
                  <a:schemeClr val="tx1"/>
                </a:solidFill>
                <a:effectLst/>
                <a:latin typeface="+mn-lt"/>
                <a:ea typeface="+mn-ea"/>
                <a:cs typeface="+mn-cs"/>
              </a:rPr>
              <a:t>/mol (hodnota vztažená na fixaci 1 molu CO2; v případě </a:t>
            </a:r>
            <a:r>
              <a:rPr lang="cs-CZ" sz="1200" kern="1200" dirty="0" err="1">
                <a:solidFill>
                  <a:schemeClr val="tx1"/>
                </a:solidFill>
                <a:effectLst/>
                <a:latin typeface="+mn-lt"/>
                <a:ea typeface="+mn-ea"/>
                <a:cs typeface="+mn-cs"/>
              </a:rPr>
              <a:t>oxygenní</a:t>
            </a:r>
            <a:r>
              <a:rPr lang="cs-CZ" sz="1200" kern="1200" dirty="0">
                <a:solidFill>
                  <a:schemeClr val="tx1"/>
                </a:solidFill>
                <a:effectLst/>
                <a:latin typeface="+mn-lt"/>
                <a:ea typeface="+mn-ea"/>
                <a:cs typeface="+mn-cs"/>
              </a:rPr>
              <a:t> fotosyntézy 475 </a:t>
            </a:r>
            <a:r>
              <a:rPr lang="cs-CZ" sz="1200" kern="1200" dirty="0" err="1">
                <a:solidFill>
                  <a:schemeClr val="tx1"/>
                </a:solidFill>
                <a:effectLst/>
                <a:latin typeface="+mn-lt"/>
                <a:ea typeface="+mn-ea"/>
                <a:cs typeface="+mn-cs"/>
              </a:rPr>
              <a:t>kJ</a:t>
            </a:r>
            <a:r>
              <a:rPr lang="cs-CZ" sz="1200" kern="1200" dirty="0">
                <a:solidFill>
                  <a:schemeClr val="tx1"/>
                </a:solidFill>
                <a:effectLst/>
                <a:latin typeface="+mn-lt"/>
                <a:ea typeface="+mn-ea"/>
                <a:cs typeface="+mn-cs"/>
              </a:rPr>
              <a:t>/mol).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kern="1200" dirty="0">
                <a:solidFill>
                  <a:schemeClr val="tx1"/>
                </a:solidFill>
                <a:effectLst/>
                <a:latin typeface="+mn-lt"/>
                <a:ea typeface="+mn-ea"/>
                <a:cs typeface="+mn-cs"/>
              </a:rPr>
              <a:t>Velké množství kyslíku v </a:t>
            </a:r>
            <a:r>
              <a:rPr lang="cs-CZ" sz="1200" b="0" i="0" kern="1200" dirty="0" err="1">
                <a:solidFill>
                  <a:schemeClr val="tx1"/>
                </a:solidFill>
                <a:effectLst/>
                <a:latin typeface="+mn-lt"/>
                <a:ea typeface="+mn-ea"/>
                <a:cs typeface="+mn-cs"/>
              </a:rPr>
              <a:t>atmosféže</a:t>
            </a:r>
            <a:r>
              <a:rPr lang="cs-CZ" sz="1200" b="0" i="0" kern="1200" dirty="0">
                <a:solidFill>
                  <a:schemeClr val="tx1"/>
                </a:solidFill>
                <a:effectLst/>
                <a:latin typeface="+mn-lt"/>
                <a:ea typeface="+mn-ea"/>
                <a:cs typeface="+mn-cs"/>
              </a:rPr>
              <a:t> způsobilo zánik mnoha druhů, a tím uvolnění prostoru k vytvoření organismů mnohobuněčných. </a:t>
            </a:r>
            <a:endParaRPr lang="cs-CZ" dirty="0"/>
          </a:p>
          <a:p>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34</a:t>
            </a:fld>
            <a:endParaRPr lang="cs-CZ"/>
          </a:p>
        </p:txBody>
      </p:sp>
    </p:spTree>
    <p:extLst>
      <p:ext uri="{BB962C8B-B14F-4D97-AF65-F5344CB8AC3E}">
        <p14:creationId xmlns:p14="http://schemas.microsoft.com/office/powerpoint/2010/main" val="2405065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sz="1200" kern="1200" dirty="0" err="1">
                <a:solidFill>
                  <a:schemeClr val="tx1"/>
                </a:solidFill>
                <a:effectLst/>
                <a:latin typeface="+mn-lt"/>
                <a:ea typeface="+mn-ea"/>
                <a:cs typeface="+mn-cs"/>
              </a:rPr>
              <a:t>Oxygenní</a:t>
            </a:r>
            <a:r>
              <a:rPr lang="cs-CZ" sz="1200" kern="1200" dirty="0">
                <a:solidFill>
                  <a:schemeClr val="tx1"/>
                </a:solidFill>
                <a:effectLst/>
                <a:latin typeface="+mn-lt"/>
                <a:ea typeface="+mn-ea"/>
                <a:cs typeface="+mn-cs"/>
              </a:rPr>
              <a:t> fotosyntéza: Ve světelné fázi fotosyntézy dochází za pomoci sluneční energie k výrobě NADPH a ATP, v temnostní fázi jsou za pomoci těchto látek vyráběny z oxidu uhličitého a vody sacharidy. </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 současnosti existují na téma vývoje fotosyntézy v sinicích dvě vzájemně si konkurující teorie. Podle jedné se tento přirozený proces přeměny slunečního svitu na energii objevil v evoluční historii Země poměrně záhy po jejím vzniku, ale postupoval velmi pomalou fúzí. Podle druhé se fotosyntéza vyvinula naopak mnohem později, ale za to pak "vzlétla jako blesk" a přeměnila životní prostředí na Zemi téměř raketovým tempem.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Podle nejnovějších zjištění řešící tyto dvě hypotézy mají všechny dnes existující druhy sinic společného předka, který se vyskytoval na Zemi asi před 2,9 miliardy let. Přičemž jeho předkové se od </a:t>
            </a:r>
            <a:r>
              <a:rPr lang="cs-CZ" dirty="0" err="1"/>
              <a:t>nefotosyntetických</a:t>
            </a:r>
            <a:r>
              <a:rPr lang="cs-CZ" dirty="0"/>
              <a:t> bakterií odštěpily zhruba před 3,4 miliardy let. Fotosyntéza se tedy vyvinula pravděpodobně někdy mezi těmito dvěma daty.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35</a:t>
            </a:fld>
            <a:endParaRPr lang="cs-CZ"/>
          </a:p>
        </p:txBody>
      </p:sp>
    </p:spTree>
    <p:extLst>
      <p:ext uri="{BB962C8B-B14F-4D97-AF65-F5344CB8AC3E}">
        <p14:creationId xmlns:p14="http://schemas.microsoft.com/office/powerpoint/2010/main" val="2633144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Fotosyntézou a následnými procesy se do chemických látek hromadí energie. Ta se uvolňuje oxidací za spotřeby vzdušného kyslíku (O2) a přeměňuje se na adenosintrifosfát (ATP). </a:t>
            </a:r>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36</a:t>
            </a:fld>
            <a:endParaRPr lang="cs-CZ"/>
          </a:p>
        </p:txBody>
      </p:sp>
    </p:spTree>
    <p:extLst>
      <p:ext uri="{BB962C8B-B14F-4D97-AF65-F5344CB8AC3E}">
        <p14:creationId xmlns:p14="http://schemas.microsoft.com/office/powerpoint/2010/main" val="38210948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Generační doba </a:t>
            </a:r>
            <a:r>
              <a:rPr lang="cs-CZ" dirty="0" err="1"/>
              <a:t>prokaryot</a:t>
            </a:r>
            <a:r>
              <a:rPr lang="cs-CZ" dirty="0"/>
              <a:t> cca 30 min. Za 24 hodin a ideálních podmínek z jedné buňky až 4722 trilionu buněk.</a:t>
            </a:r>
          </a:p>
          <a:p>
            <a:r>
              <a:rPr lang="cs-CZ" sz="1200" kern="1200" dirty="0">
                <a:solidFill>
                  <a:schemeClr val="tx1"/>
                </a:solidFill>
                <a:effectLst/>
                <a:latin typeface="+mn-lt"/>
                <a:ea typeface="+mn-ea"/>
                <a:cs typeface="+mn-cs"/>
              </a:rPr>
              <a:t>Tzv. </a:t>
            </a:r>
            <a:r>
              <a:rPr lang="cs-CZ" sz="1200" kern="1200" dirty="0" err="1">
                <a:solidFill>
                  <a:schemeClr val="tx1"/>
                </a:solidFill>
                <a:effectLst/>
                <a:latin typeface="+mn-lt"/>
                <a:ea typeface="+mn-ea"/>
                <a:cs typeface="+mn-cs"/>
              </a:rPr>
              <a:t>mesozomy</a:t>
            </a:r>
            <a:r>
              <a:rPr lang="cs-CZ" sz="1200" kern="1200" dirty="0">
                <a:solidFill>
                  <a:schemeClr val="tx1"/>
                </a:solidFill>
                <a:effectLst/>
                <a:latin typeface="+mn-lt"/>
                <a:ea typeface="+mn-ea"/>
                <a:cs typeface="+mn-cs"/>
              </a:rPr>
              <a:t> jsou zřejmě artefakty vzniklé při přípravě buněk na elektronovou mikroskopii</a:t>
            </a:r>
          </a:p>
          <a:p>
            <a:r>
              <a:rPr lang="cs-CZ" sz="1200" kern="1200" dirty="0" err="1">
                <a:solidFill>
                  <a:schemeClr val="tx1"/>
                </a:solidFill>
                <a:effectLst/>
                <a:latin typeface="+mn-lt"/>
                <a:ea typeface="+mn-ea"/>
                <a:cs typeface="+mn-cs"/>
              </a:rPr>
              <a:t>Karboxyzom</a:t>
            </a:r>
            <a:r>
              <a:rPr lang="cs-CZ" sz="1200" kern="1200" dirty="0">
                <a:solidFill>
                  <a:schemeClr val="tx1"/>
                </a:solidFill>
                <a:effectLst/>
                <a:latin typeface="+mn-lt"/>
                <a:ea typeface="+mn-ea"/>
                <a:cs typeface="+mn-cs"/>
              </a:rPr>
              <a:t> je bakteriální vnitrobuněčná struktura (jeden z </a:t>
            </a:r>
            <a:r>
              <a:rPr lang="cs-CZ" sz="1200" kern="1200" dirty="0" err="1">
                <a:solidFill>
                  <a:schemeClr val="tx1"/>
                </a:solidFill>
                <a:effectLst/>
                <a:latin typeface="+mn-lt"/>
                <a:ea typeface="+mn-ea"/>
                <a:cs typeface="+mn-cs"/>
              </a:rPr>
              <a:t>mikrokompartmentů</a:t>
            </a:r>
            <a:r>
              <a:rPr lang="cs-CZ" sz="1200" kern="1200" dirty="0">
                <a:solidFill>
                  <a:schemeClr val="tx1"/>
                </a:solidFill>
                <a:effectLst/>
                <a:latin typeface="+mn-lt"/>
                <a:ea typeface="+mn-ea"/>
                <a:cs typeface="+mn-cs"/>
              </a:rPr>
              <a:t>), jejímž úkolem je fixace uhlíku. Pravděpodobně v sobě koncentrují oxid uhličitý. </a:t>
            </a:r>
            <a:r>
              <a:rPr lang="cs-CZ" sz="1200" kern="1200" dirty="0" err="1">
                <a:solidFill>
                  <a:schemeClr val="tx1"/>
                </a:solidFill>
                <a:effectLst/>
                <a:latin typeface="+mn-lt"/>
                <a:ea typeface="+mn-ea"/>
                <a:cs typeface="+mn-cs"/>
              </a:rPr>
              <a:t>Karboxyzomy</a:t>
            </a:r>
            <a:r>
              <a:rPr lang="cs-CZ" sz="1200" kern="1200" dirty="0">
                <a:solidFill>
                  <a:schemeClr val="tx1"/>
                </a:solidFill>
                <a:effectLst/>
                <a:latin typeface="+mn-lt"/>
                <a:ea typeface="+mn-ea"/>
                <a:cs typeface="+mn-cs"/>
              </a:rPr>
              <a:t> se vyskytují u všech sinic a také u některých </a:t>
            </a:r>
            <a:r>
              <a:rPr lang="cs-CZ" sz="1200" kern="1200" dirty="0" err="1">
                <a:solidFill>
                  <a:schemeClr val="tx1"/>
                </a:solidFill>
                <a:effectLst/>
                <a:latin typeface="+mn-lt"/>
                <a:ea typeface="+mn-ea"/>
                <a:cs typeface="+mn-cs"/>
              </a:rPr>
              <a:t>chemotrofních</a:t>
            </a:r>
            <a:r>
              <a:rPr lang="cs-CZ" sz="1200" kern="1200" dirty="0">
                <a:solidFill>
                  <a:schemeClr val="tx1"/>
                </a:solidFill>
                <a:effectLst/>
                <a:latin typeface="+mn-lt"/>
                <a:ea typeface="+mn-ea"/>
                <a:cs typeface="+mn-cs"/>
              </a:rPr>
              <a:t> bakterií.</a:t>
            </a:r>
          </a:p>
          <a:p>
            <a:r>
              <a:rPr lang="cs-CZ" sz="1200" b="0" i="0" kern="1200" dirty="0" err="1">
                <a:solidFill>
                  <a:schemeClr val="tx1"/>
                </a:solidFill>
                <a:effectLst/>
                <a:latin typeface="+mn-lt"/>
                <a:ea typeface="+mn-ea"/>
                <a:cs typeface="+mn-cs"/>
              </a:rPr>
              <a:t>Magnotaktické</a:t>
            </a:r>
            <a:r>
              <a:rPr lang="cs-CZ" sz="1200" b="0" i="0" kern="1200" dirty="0">
                <a:solidFill>
                  <a:schemeClr val="tx1"/>
                </a:solidFill>
                <a:effectLst/>
                <a:latin typeface="+mn-lt"/>
                <a:ea typeface="+mn-ea"/>
                <a:cs typeface="+mn-cs"/>
              </a:rPr>
              <a:t> bakterie mají ale skutečnou „organelu“ – </a:t>
            </a:r>
            <a:r>
              <a:rPr lang="cs-CZ" sz="1200" b="0" i="0" kern="1200" dirty="0" err="1">
                <a:solidFill>
                  <a:schemeClr val="tx1"/>
                </a:solidFill>
                <a:effectLst/>
                <a:latin typeface="+mn-lt"/>
                <a:ea typeface="+mn-ea"/>
                <a:cs typeface="+mn-cs"/>
              </a:rPr>
              <a:t>magnetosom</a:t>
            </a:r>
            <a:r>
              <a:rPr lang="cs-CZ" sz="1200" b="0" i="0" kern="1200" dirty="0">
                <a:solidFill>
                  <a:schemeClr val="tx1"/>
                </a:solidFill>
                <a:effectLst/>
                <a:latin typeface="+mn-lt"/>
                <a:ea typeface="+mn-ea"/>
                <a:cs typeface="+mn-cs"/>
              </a:rPr>
              <a:t> – obsahuje 15–20 krystalů magnetitu uspořádaných do jakési střelky kompasu. Pomocí něho hledají pro ně vhodné </a:t>
            </a:r>
            <a:r>
              <a:rPr lang="cs-CZ" sz="1200" b="0" i="0" kern="1200" dirty="0" err="1">
                <a:solidFill>
                  <a:schemeClr val="tx1"/>
                </a:solidFill>
                <a:effectLst/>
                <a:latin typeface="+mn-lt"/>
                <a:ea typeface="+mn-ea"/>
                <a:cs typeface="+mn-cs"/>
              </a:rPr>
              <a:t>mikroaerobní</a:t>
            </a:r>
            <a:r>
              <a:rPr lang="cs-CZ" sz="1200" b="0" i="0" kern="1200" dirty="0">
                <a:solidFill>
                  <a:schemeClr val="tx1"/>
                </a:solidFill>
                <a:effectLst/>
                <a:latin typeface="+mn-lt"/>
                <a:ea typeface="+mn-ea"/>
                <a:cs typeface="+mn-cs"/>
              </a:rPr>
              <a:t> podmínky. </a:t>
            </a:r>
          </a:p>
          <a:p>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37</a:t>
            </a:fld>
            <a:endParaRPr lang="cs-CZ"/>
          </a:p>
        </p:txBody>
      </p:sp>
    </p:spTree>
    <p:extLst>
      <p:ext uri="{BB962C8B-B14F-4D97-AF65-F5344CB8AC3E}">
        <p14:creationId xmlns:p14="http://schemas.microsoft.com/office/powerpoint/2010/main" val="1001489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a:t>Sterany</a:t>
            </a:r>
            <a:r>
              <a:rPr lang="cs-CZ" dirty="0"/>
              <a:t> jsou prekurzory sterolů a steroidů, volně v přírodě se nenachází, jsou součástí a tím pádem důkazem přítomnosti eukaryotických buněk. </a:t>
            </a:r>
            <a:r>
              <a:rPr lang="cs-CZ" dirty="0" err="1"/>
              <a:t>Sterany</a:t>
            </a:r>
            <a:r>
              <a:rPr lang="cs-CZ" dirty="0"/>
              <a:t> mohou zůstat v horninách a sedimentech dlouhou dobu, což umožňuje vědcům studovat život, který existoval před mnoha miliardami let</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38</a:t>
            </a:fld>
            <a:endParaRPr lang="cs-CZ"/>
          </a:p>
        </p:txBody>
      </p:sp>
    </p:spTree>
    <p:extLst>
      <p:ext uri="{BB962C8B-B14F-4D97-AF65-F5344CB8AC3E}">
        <p14:creationId xmlns:p14="http://schemas.microsoft.com/office/powerpoint/2010/main" val="8473408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Struktury eukaryotické buňky: jádro ohraničené dvojitou membránou, endoplazmatické retikulum, Golgiho aparát, vakuoly, vnitřní systém membrán, </a:t>
            </a:r>
            <a:r>
              <a:rPr lang="cs-CZ" dirty="0" err="1"/>
              <a:t>semiautonomní</a:t>
            </a:r>
            <a:r>
              <a:rPr lang="cs-CZ" dirty="0"/>
              <a:t> organely – odděleny dvěma membránami (</a:t>
            </a:r>
            <a:r>
              <a:rPr lang="cs-CZ" dirty="0" err="1"/>
              <a:t>endosymbioza</a:t>
            </a:r>
            <a:r>
              <a:rPr lang="cs-CZ" dirty="0"/>
              <a:t>): mitochondrie, plastidy (některé z nich chloroplasty), cytoskelet – kolejnice pro pohyb, bičíky eukaryotického typu, eukaryotické ribozomy, </a:t>
            </a:r>
            <a:r>
              <a:rPr lang="cs-CZ" dirty="0" err="1"/>
              <a:t>peroxizomy</a:t>
            </a:r>
            <a:r>
              <a:rPr lang="cs-CZ" dirty="0"/>
              <a:t> a </a:t>
            </a:r>
            <a:r>
              <a:rPr lang="cs-CZ" dirty="0" err="1"/>
              <a:t>glyoxizomy</a:t>
            </a:r>
            <a:r>
              <a:rPr lang="cs-CZ" dirty="0"/>
              <a:t> (</a:t>
            </a:r>
            <a:r>
              <a:rPr lang="cs-CZ" dirty="0" err="1"/>
              <a:t>přemena</a:t>
            </a:r>
            <a:r>
              <a:rPr lang="cs-CZ" dirty="0"/>
              <a:t> AA a tuků na cukry)</a:t>
            </a:r>
          </a:p>
          <a:p>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Ne všechny eukaryotické buňky musí mít jedno jádro: Buňky v játrech, v chrupavkách obsahují makronukleus a mikronukleus. Buňky, které odbourávají kostní tkáň (takzvané osteoklasty) mají až 100 jader. V živočišných tkáních známe i mnohojaderné útvary, které vznikají buď dělením jádra, přičemž se nedělí cytoplazma (plazmodium) nebo splynutím více buněk v jediný útvar (</a:t>
            </a:r>
            <a:r>
              <a:rPr lang="cs-CZ" sz="1200" kern="1200" dirty="0" err="1">
                <a:solidFill>
                  <a:schemeClr val="tx1"/>
                </a:solidFill>
                <a:effectLst/>
                <a:latin typeface="+mn-lt"/>
                <a:ea typeface="+mn-ea"/>
                <a:cs typeface="+mn-cs"/>
              </a:rPr>
              <a:t>syncytium</a:t>
            </a:r>
            <a:r>
              <a:rPr lang="cs-CZ" sz="1200" kern="1200" dirty="0">
                <a:solidFill>
                  <a:schemeClr val="tx1"/>
                </a:solidFill>
                <a:effectLst/>
                <a:latin typeface="+mn-lt"/>
                <a:ea typeface="+mn-ea"/>
                <a:cs typeface="+mn-cs"/>
              </a:rPr>
              <a:t>, např. srdeční tkáň). Na druhou stranu červené krvinky člověka jsou zcela bezjaderné.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39</a:t>
            </a:fld>
            <a:endParaRPr lang="cs-CZ"/>
          </a:p>
        </p:txBody>
      </p:sp>
    </p:spTree>
    <p:extLst>
      <p:ext uri="{BB962C8B-B14F-4D97-AF65-F5344CB8AC3E}">
        <p14:creationId xmlns:p14="http://schemas.microsoft.com/office/powerpoint/2010/main" val="35625070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Někteří evoluční biologové přehnaně zdůrazňují úlohu soutěže a opomíjejí úlohu spolupráce jako hlavní síly ženoucí evoluci. Používají i na úrovni mitochondrií pojmy jako „vykořisťování“, „podřízenost“ – mitochondrie ale nemá pocity a nezná antropocentrický koncept „svobody/nezávislosti“ a nemá vědomí vlastního osudu, z pohledu teorie her je důležitý nenulový součet, ten dostává. I kdyby větší buňka m</a:t>
            </a:r>
            <a:r>
              <a:rPr lang="cs-CZ" sz="1200" dirty="0"/>
              <a:t>itochondrie nechala pomnožit a sežrala jako prasata – geneticky je to pro mitochondrie stále výhodné. </a:t>
            </a:r>
            <a:r>
              <a:rPr lang="cs-CZ" sz="1200" kern="1200" dirty="0">
                <a:solidFill>
                  <a:schemeClr val="tx1"/>
                </a:solidFill>
                <a:effectLst/>
                <a:latin typeface="+mn-lt"/>
                <a:ea typeface="+mn-ea"/>
                <a:cs typeface="+mn-cs"/>
              </a:rPr>
              <a:t>Z darwinovského pohledu jsou na tom domácí zvířata výborně – více DNA domácích prasat než divočáků „prase nemohlo potkat nic lepšího než se stát zdrojem vepřového“. Navíc mitochondrie nemusely být sežrány – mohlo jít o predátorské parazity (spíše). </a:t>
            </a:r>
          </a:p>
          <a:p>
            <a:pPr algn="just"/>
            <a:endParaRPr lang="cs-CZ" dirty="0"/>
          </a:p>
          <a:p>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40</a:t>
            </a:fld>
            <a:endParaRPr lang="cs-CZ"/>
          </a:p>
        </p:txBody>
      </p:sp>
    </p:spTree>
    <p:extLst>
      <p:ext uri="{BB962C8B-B14F-4D97-AF65-F5344CB8AC3E}">
        <p14:creationId xmlns:p14="http://schemas.microsoft.com/office/powerpoint/2010/main" val="1408186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a:solidFill>
                  <a:schemeClr val="tx1"/>
                </a:solidFill>
                <a:effectLst/>
                <a:latin typeface="+mn-lt"/>
                <a:ea typeface="+mn-ea"/>
                <a:cs typeface="+mn-cs"/>
              </a:rPr>
              <a:t>Semiautonomní</a:t>
            </a:r>
            <a:r>
              <a:rPr lang="cs-CZ" sz="1200" kern="1200" dirty="0">
                <a:solidFill>
                  <a:schemeClr val="tx1"/>
                </a:solidFill>
                <a:effectLst/>
                <a:latin typeface="+mn-lt"/>
                <a:ea typeface="+mn-ea"/>
                <a:cs typeface="+mn-cs"/>
              </a:rPr>
              <a:t> organely nalezneme pouze u </a:t>
            </a:r>
            <a:r>
              <a:rPr lang="cs-CZ" sz="1200" kern="1200" dirty="0" err="1">
                <a:solidFill>
                  <a:schemeClr val="tx1"/>
                </a:solidFill>
                <a:effectLst/>
                <a:latin typeface="+mn-lt"/>
                <a:ea typeface="+mn-ea"/>
                <a:cs typeface="+mn-cs"/>
              </a:rPr>
              <a:t>eukaryot</a:t>
            </a:r>
            <a:r>
              <a:rPr lang="cs-CZ" sz="1200" kern="1200" dirty="0">
                <a:solidFill>
                  <a:schemeClr val="tx1"/>
                </a:solidFill>
                <a:effectLst/>
                <a:latin typeface="+mn-lt"/>
                <a:ea typeface="+mn-ea"/>
                <a:cs typeface="+mn-cs"/>
              </a:rPr>
              <a:t> a jejich získání představuje základní krok v evoluci od </a:t>
            </a:r>
            <a:r>
              <a:rPr lang="cs-CZ" sz="1200" kern="1200" dirty="0" err="1">
                <a:solidFill>
                  <a:schemeClr val="tx1"/>
                </a:solidFill>
                <a:effectLst/>
                <a:latin typeface="+mn-lt"/>
                <a:ea typeface="+mn-ea"/>
                <a:cs typeface="+mn-cs"/>
              </a:rPr>
              <a:t>prokaryot</a:t>
            </a:r>
            <a:r>
              <a:rPr lang="cs-CZ" sz="1200" kern="1200" dirty="0">
                <a:solidFill>
                  <a:schemeClr val="tx1"/>
                </a:solidFill>
                <a:effectLst/>
                <a:latin typeface="+mn-lt"/>
                <a:ea typeface="+mn-ea"/>
                <a:cs typeface="+mn-cs"/>
              </a:rPr>
              <a:t> k </a:t>
            </a:r>
            <a:r>
              <a:rPr lang="cs-CZ" sz="1200" kern="1200" dirty="0" err="1">
                <a:solidFill>
                  <a:schemeClr val="tx1"/>
                </a:solidFill>
                <a:effectLst/>
                <a:latin typeface="+mn-lt"/>
                <a:ea typeface="+mn-ea"/>
                <a:cs typeface="+mn-cs"/>
              </a:rPr>
              <a:t>eukaryotům</a:t>
            </a:r>
            <a:r>
              <a:rPr lang="cs-CZ" sz="1200" kern="1200" dirty="0">
                <a:solidFill>
                  <a:schemeClr val="tx1"/>
                </a:solidFill>
                <a:effectLst/>
                <a:latin typeface="+mn-lt"/>
                <a:ea typeface="+mn-ea"/>
                <a:cs typeface="+mn-cs"/>
              </a:rPr>
              <a:t>. </a:t>
            </a:r>
            <a:endParaRPr lang="cs-CZ" dirty="0"/>
          </a:p>
          <a:p>
            <a:endParaRPr lang="cs-CZ" sz="1200" b="0" i="0" kern="1200" dirty="0">
              <a:solidFill>
                <a:schemeClr val="tx1"/>
              </a:solidFill>
              <a:effectLst/>
              <a:latin typeface="+mn-lt"/>
              <a:ea typeface="+mn-ea"/>
              <a:cs typeface="+mn-cs"/>
            </a:endParaRPr>
          </a:p>
          <a:p>
            <a:r>
              <a:rPr lang="cs-CZ" sz="1200" b="0" i="0" kern="1200" dirty="0" err="1">
                <a:solidFill>
                  <a:schemeClr val="tx1"/>
                </a:solidFill>
                <a:effectLst/>
                <a:latin typeface="+mn-lt"/>
                <a:ea typeface="+mn-ea"/>
                <a:cs typeface="+mn-cs"/>
              </a:rPr>
              <a:t>Paulinella</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chromatophora</a:t>
            </a:r>
            <a:r>
              <a:rPr lang="cs-CZ" sz="1200" b="0" i="0" kern="1200" dirty="0">
                <a:solidFill>
                  <a:schemeClr val="tx1"/>
                </a:solidFill>
                <a:effectLst/>
                <a:latin typeface="+mn-lt"/>
                <a:ea typeface="+mn-ea"/>
                <a:cs typeface="+mn-cs"/>
              </a:rPr>
              <a:t>: Bylo prokázáno, že její </a:t>
            </a:r>
            <a:r>
              <a:rPr lang="cs-CZ" sz="1200" b="0" i="0" u="none" strike="noStrike" kern="1200" dirty="0">
                <a:solidFill>
                  <a:schemeClr val="tx1"/>
                </a:solidFill>
                <a:effectLst/>
                <a:latin typeface="+mn-lt"/>
                <a:ea typeface="+mn-ea"/>
                <a:cs typeface="+mn-cs"/>
              </a:rPr>
              <a:t>plastidy</a:t>
            </a:r>
            <a:r>
              <a:rPr lang="cs-CZ" sz="1200" b="0" i="0" kern="1200" dirty="0">
                <a:solidFill>
                  <a:schemeClr val="tx1"/>
                </a:solidFill>
                <a:effectLst/>
                <a:latin typeface="+mn-lt"/>
                <a:ea typeface="+mn-ea"/>
                <a:cs typeface="+mn-cs"/>
              </a:rPr>
              <a:t> (zvané </a:t>
            </a:r>
            <a:r>
              <a:rPr lang="cs-CZ" sz="1200" b="0" i="0" u="none" strike="noStrike" kern="1200" dirty="0" err="1">
                <a:solidFill>
                  <a:schemeClr val="tx1"/>
                </a:solidFill>
                <a:effectLst/>
                <a:latin typeface="+mn-lt"/>
                <a:ea typeface="+mn-ea"/>
                <a:cs typeface="+mn-cs"/>
              </a:rPr>
              <a:t>cyanely</a:t>
            </a:r>
            <a:r>
              <a:rPr lang="cs-CZ" sz="1200" b="0" i="0" kern="1200" dirty="0">
                <a:solidFill>
                  <a:schemeClr val="tx1"/>
                </a:solidFill>
                <a:effectLst/>
                <a:latin typeface="+mn-lt"/>
                <a:ea typeface="+mn-ea"/>
                <a:cs typeface="+mn-cs"/>
              </a:rPr>
              <a:t>) byly získány pohlcením </a:t>
            </a:r>
            <a:r>
              <a:rPr lang="cs-CZ" sz="1200" b="0" i="0" u="none" strike="noStrike" kern="1200" dirty="0">
                <a:solidFill>
                  <a:schemeClr val="tx1"/>
                </a:solidFill>
                <a:effectLst/>
                <a:latin typeface="+mn-lt"/>
                <a:ea typeface="+mn-ea"/>
                <a:cs typeface="+mn-cs"/>
              </a:rPr>
              <a:t>sinice</a:t>
            </a:r>
            <a:r>
              <a:rPr lang="cs-CZ" sz="1200" b="0" i="0" kern="1200" dirty="0">
                <a:solidFill>
                  <a:schemeClr val="tx1"/>
                </a:solidFill>
                <a:effectLst/>
                <a:latin typeface="+mn-lt"/>
                <a:ea typeface="+mn-ea"/>
                <a:cs typeface="+mn-cs"/>
              </a:rPr>
              <a:t>, ale zcela nezávisle od primární </a:t>
            </a:r>
            <a:r>
              <a:rPr lang="cs-CZ" sz="1200" b="0" i="0" u="none" strike="noStrike" kern="1200" dirty="0">
                <a:solidFill>
                  <a:schemeClr val="tx1"/>
                </a:solidFill>
                <a:effectLst/>
                <a:latin typeface="+mn-lt"/>
                <a:ea typeface="+mn-ea"/>
                <a:cs typeface="+mn-cs"/>
              </a:rPr>
              <a:t>endosymbiotické události</a:t>
            </a:r>
            <a:r>
              <a:rPr lang="cs-CZ" sz="1200" b="0" i="0" kern="1200" dirty="0">
                <a:solidFill>
                  <a:schemeClr val="tx1"/>
                </a:solidFill>
                <a:effectLst/>
                <a:latin typeface="+mn-lt"/>
                <a:ea typeface="+mn-ea"/>
                <a:cs typeface="+mn-cs"/>
              </a:rPr>
              <a:t>, díky níž má plastidy většina ostatních </a:t>
            </a:r>
            <a:r>
              <a:rPr lang="cs-CZ" sz="1200" b="0" i="0" u="none" strike="noStrike" kern="1200" dirty="0" err="1">
                <a:solidFill>
                  <a:schemeClr val="tx1"/>
                </a:solidFill>
                <a:effectLst/>
                <a:latin typeface="+mn-lt"/>
                <a:ea typeface="+mn-ea"/>
                <a:cs typeface="+mn-cs"/>
              </a:rPr>
              <a:t>fotosyntetizujících</a:t>
            </a:r>
            <a:r>
              <a:rPr lang="cs-CZ" sz="1200" b="0" i="0" u="none" strike="noStrike" kern="1200" dirty="0">
                <a:solidFill>
                  <a:schemeClr val="tx1"/>
                </a:solidFill>
                <a:effectLst/>
                <a:latin typeface="+mn-lt"/>
                <a:ea typeface="+mn-ea"/>
                <a:cs typeface="+mn-cs"/>
              </a:rPr>
              <a:t> </a:t>
            </a:r>
            <a:r>
              <a:rPr lang="cs-CZ" sz="1200" b="0" i="0" u="none" strike="noStrike" kern="1200" dirty="0" err="1">
                <a:solidFill>
                  <a:schemeClr val="tx1"/>
                </a:solidFill>
                <a:effectLst/>
                <a:latin typeface="+mn-lt"/>
                <a:ea typeface="+mn-ea"/>
                <a:cs typeface="+mn-cs"/>
              </a:rPr>
              <a:t>eukaryot</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Cyanela</a:t>
            </a:r>
            <a:r>
              <a:rPr lang="cs-CZ" sz="1200" b="0" i="0" kern="1200" dirty="0">
                <a:solidFill>
                  <a:schemeClr val="tx1"/>
                </a:solidFill>
                <a:effectLst/>
                <a:latin typeface="+mn-lt"/>
                <a:ea typeface="+mn-ea"/>
                <a:cs typeface="+mn-cs"/>
              </a:rPr>
              <a:t> je označení pro primitivní plastid (chloroplast) připomínající v mnoha ohledech buňku sinice, z nichž se vyvinuly. </a:t>
            </a:r>
            <a:r>
              <a:rPr lang="cs-CZ" sz="1200" b="0" i="0" kern="1200" dirty="0" err="1">
                <a:solidFill>
                  <a:schemeClr val="tx1"/>
                </a:solidFill>
                <a:effectLst/>
                <a:latin typeface="+mn-lt"/>
                <a:ea typeface="+mn-ea"/>
                <a:cs typeface="+mn-cs"/>
              </a:rPr>
              <a:t>Cyanely</a:t>
            </a:r>
            <a:r>
              <a:rPr lang="cs-CZ" sz="1200" b="0" i="0" kern="1200" dirty="0">
                <a:solidFill>
                  <a:schemeClr val="tx1"/>
                </a:solidFill>
                <a:effectLst/>
                <a:latin typeface="+mn-lt"/>
                <a:ea typeface="+mn-ea"/>
                <a:cs typeface="+mn-cs"/>
              </a:rPr>
              <a:t> mají na rozdíl od běžných plastidů buněčnou stěnu (z </a:t>
            </a:r>
            <a:r>
              <a:rPr lang="cs-CZ" sz="1200" b="0" i="0" kern="1200" dirty="0" err="1">
                <a:solidFill>
                  <a:schemeClr val="tx1"/>
                </a:solidFill>
                <a:effectLst/>
                <a:latin typeface="+mn-lt"/>
                <a:ea typeface="+mn-ea"/>
                <a:cs typeface="+mn-cs"/>
              </a:rPr>
              <a:t>peptidoglykanu</a:t>
            </a:r>
            <a:r>
              <a:rPr lang="cs-CZ" sz="1200" b="0" i="0" kern="1200" dirty="0">
                <a:solidFill>
                  <a:schemeClr val="tx1"/>
                </a:solidFill>
                <a:effectLst/>
                <a:latin typeface="+mn-lt"/>
                <a:ea typeface="+mn-ea"/>
                <a:cs typeface="+mn-cs"/>
              </a:rPr>
              <a:t>), a podobně jako plastidy redukovaný genom.</a:t>
            </a:r>
          </a:p>
          <a:p>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41</a:t>
            </a:fld>
            <a:endParaRPr lang="cs-CZ"/>
          </a:p>
        </p:txBody>
      </p:sp>
    </p:spTree>
    <p:extLst>
      <p:ext uri="{BB962C8B-B14F-4D97-AF65-F5344CB8AC3E}">
        <p14:creationId xmlns:p14="http://schemas.microsoft.com/office/powerpoint/2010/main" val="24087684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42</a:t>
            </a:fld>
            <a:endParaRPr lang="cs-CZ"/>
          </a:p>
        </p:txBody>
      </p:sp>
    </p:spTree>
    <p:extLst>
      <p:ext uri="{BB962C8B-B14F-4D97-AF65-F5344CB8AC3E}">
        <p14:creationId xmlns:p14="http://schemas.microsoft.com/office/powerpoint/2010/main" val="1274526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a:t>Ve hrách s nenulovým součtem zisk jednoho hráče nemusí pro jiného hráče nutně znamenat ztrátu.</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kern="1200" dirty="0" err="1">
                <a:solidFill>
                  <a:schemeClr val="tx1"/>
                </a:solidFill>
                <a:effectLst/>
                <a:latin typeface="+mn-lt"/>
                <a:ea typeface="+mn-ea"/>
                <a:cs typeface="+mn-cs"/>
              </a:rPr>
              <a:t>Nashova</a:t>
            </a:r>
            <a:r>
              <a:rPr lang="cs-CZ" sz="1200" b="0" i="0" kern="1200" dirty="0">
                <a:solidFill>
                  <a:schemeClr val="tx1"/>
                </a:solidFill>
                <a:effectLst/>
                <a:latin typeface="+mn-lt"/>
                <a:ea typeface="+mn-ea"/>
                <a:cs typeface="+mn-cs"/>
              </a:rPr>
              <a:t> rovnováha: Situace, kdy pro jednotlivce vychází průměrně nejlepší řešení. Přitom ale může jít o řešení </a:t>
            </a:r>
            <a:r>
              <a:rPr lang="cs-CZ" sz="1200" b="0" i="0" kern="1200" dirty="0" err="1">
                <a:solidFill>
                  <a:schemeClr val="tx1"/>
                </a:solidFill>
                <a:effectLst/>
                <a:latin typeface="+mn-lt"/>
                <a:ea typeface="+mn-ea"/>
                <a:cs typeface="+mn-cs"/>
              </a:rPr>
              <a:t>suboptimální</a:t>
            </a:r>
            <a:r>
              <a:rPr lang="cs-CZ" sz="1200" b="0" i="0" kern="1200" dirty="0">
                <a:solidFill>
                  <a:schemeClr val="tx1"/>
                </a:solidFill>
                <a:effectLst/>
                <a:latin typeface="+mn-lt"/>
                <a:ea typeface="+mn-ea"/>
                <a:cs typeface="+mn-cs"/>
              </a:rPr>
              <a:t> – vše závisí i na rozhodování dalších </a:t>
            </a:r>
            <a:r>
              <a:rPr lang="cs-CZ" sz="1200" b="0" i="0" kern="1200" dirty="0" err="1">
                <a:solidFill>
                  <a:schemeClr val="tx1"/>
                </a:solidFill>
                <a:effectLst/>
                <a:latin typeface="+mn-lt"/>
                <a:ea typeface="+mn-ea"/>
                <a:cs typeface="+mn-cs"/>
              </a:rPr>
              <a:t>hračů</a:t>
            </a:r>
            <a:r>
              <a:rPr lang="cs-CZ" sz="1200" b="0" i="0" kern="1200" dirty="0">
                <a:solidFill>
                  <a:schemeClr val="tx1"/>
                </a:solidFill>
                <a:effectLst/>
                <a:latin typeface="+mn-lt"/>
                <a:ea typeface="+mn-ea"/>
                <a:cs typeface="+mn-cs"/>
              </a:rPr>
              <a:t>. Musíme každé rozhodnutí hráče uvažovat v kontextu možných rozhodnutí ostatních = nemožnost předpovědět výsledek, pokud budeme nahlížet na jednotlivá rozhodnutí izolovaně.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kern="1200" dirty="0" err="1">
                <a:solidFill>
                  <a:schemeClr val="tx1"/>
                </a:solidFill>
                <a:effectLst/>
                <a:latin typeface="+mn-lt"/>
                <a:ea typeface="+mn-ea"/>
                <a:cs typeface="+mn-cs"/>
              </a:rPr>
              <a:t>Paretovo</a:t>
            </a:r>
            <a:r>
              <a:rPr lang="cs-CZ" sz="1200" b="0" i="0" kern="1200" dirty="0">
                <a:solidFill>
                  <a:schemeClr val="tx1"/>
                </a:solidFill>
                <a:effectLst/>
                <a:latin typeface="+mn-lt"/>
                <a:ea typeface="+mn-ea"/>
                <a:cs typeface="+mn-cs"/>
              </a:rPr>
              <a:t> optimum: žádný jedinec nebo skupina již nemůže dosáhnout lepšího postavení bez toho, že by se naopak postavení někoho jiného zhoršilo. </a:t>
            </a:r>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6</a:t>
            </a:fld>
            <a:endParaRPr lang="cs-CZ"/>
          </a:p>
        </p:txBody>
      </p:sp>
    </p:spTree>
    <p:extLst>
      <p:ext uri="{BB962C8B-B14F-4D97-AF65-F5344CB8AC3E}">
        <p14:creationId xmlns:p14="http://schemas.microsoft.com/office/powerpoint/2010/main" val="17707786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U chloroplastů na rozdíl od mitochondrií víme, že byly sežrány. </a:t>
            </a:r>
            <a:r>
              <a:rPr lang="cs-CZ" dirty="0"/>
              <a:t>Chloroplasty se vyvinuly ze sinic (pohlcením </a:t>
            </a:r>
            <a:r>
              <a:rPr lang="cs-CZ" dirty="0" err="1"/>
              <a:t>eukaryotem</a:t>
            </a:r>
            <a:r>
              <a:rPr lang="cs-CZ" dirty="0"/>
              <a:t>). Kromě zelených rostlin, je mají ruduchy, obrněnky, </a:t>
            </a:r>
            <a:r>
              <a:rPr lang="cs-CZ" dirty="0" err="1"/>
              <a:t>skrytěnky</a:t>
            </a:r>
            <a:r>
              <a:rPr lang="cs-CZ" dirty="0"/>
              <a:t>, hnědé řasy, krásnoočka a zelené řasy. Také ale někteří živočichové: </a:t>
            </a:r>
            <a:r>
              <a:rPr lang="cs-CZ" i="1" dirty="0"/>
              <a:t>Elysia </a:t>
            </a:r>
            <a:r>
              <a:rPr lang="cs-CZ" i="1" dirty="0" err="1"/>
              <a:t>chlorotica</a:t>
            </a:r>
            <a:r>
              <a:rPr lang="cs-CZ" i="1" dirty="0"/>
              <a:t> </a:t>
            </a:r>
            <a:r>
              <a:rPr lang="cs-CZ" dirty="0"/>
              <a:t>(má chlorofyl a sekvence genů od řas).</a:t>
            </a:r>
          </a:p>
          <a:p>
            <a:pPr algn="just"/>
            <a:endParaRPr lang="cs-CZ" sz="1200"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43</a:t>
            </a:fld>
            <a:endParaRPr lang="cs-CZ"/>
          </a:p>
        </p:txBody>
      </p:sp>
    </p:spTree>
    <p:extLst>
      <p:ext uri="{BB962C8B-B14F-4D97-AF65-F5344CB8AC3E}">
        <p14:creationId xmlns:p14="http://schemas.microsoft.com/office/powerpoint/2010/main" val="8716166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err="1"/>
              <a:t>Steran</a:t>
            </a:r>
            <a:r>
              <a:rPr lang="cs-CZ" dirty="0"/>
              <a:t> – základ </a:t>
            </a:r>
            <a:r>
              <a:rPr lang="cs-CZ" dirty="0" err="1"/>
              <a:t>steroidových</a:t>
            </a:r>
            <a:r>
              <a:rPr lang="cs-CZ" dirty="0"/>
              <a:t> látek, tedy mnoha hormonů.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44</a:t>
            </a:fld>
            <a:endParaRPr lang="cs-CZ"/>
          </a:p>
        </p:txBody>
      </p:sp>
    </p:spTree>
    <p:extLst>
      <p:ext uri="{BB962C8B-B14F-4D97-AF65-F5344CB8AC3E}">
        <p14:creationId xmlns:p14="http://schemas.microsoft.com/office/powerpoint/2010/main" val="38898874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sz="1200" b="1" i="0" kern="1200" dirty="0" err="1">
                <a:solidFill>
                  <a:schemeClr val="tx1"/>
                </a:solidFill>
                <a:effectLst/>
                <a:latin typeface="+mn-lt"/>
                <a:ea typeface="+mn-ea"/>
                <a:cs typeface="+mn-cs"/>
              </a:rPr>
              <a:t>Hydrogenozom</a:t>
            </a:r>
            <a:r>
              <a:rPr lang="cs-CZ" sz="1200" b="0" i="0" kern="1200" dirty="0">
                <a:solidFill>
                  <a:schemeClr val="tx1"/>
                </a:solidFill>
                <a:effectLst/>
                <a:latin typeface="+mn-lt"/>
                <a:ea typeface="+mn-ea"/>
                <a:cs typeface="+mn-cs"/>
              </a:rPr>
              <a:t> je </a:t>
            </a:r>
            <a:r>
              <a:rPr lang="cs-CZ" sz="1200" b="0" i="0" u="none" strike="noStrike" kern="1200" dirty="0">
                <a:solidFill>
                  <a:schemeClr val="tx1"/>
                </a:solidFill>
                <a:effectLst/>
                <a:latin typeface="+mn-lt"/>
                <a:ea typeface="+mn-ea"/>
                <a:cs typeface="+mn-cs"/>
              </a:rPr>
              <a:t>membránou</a:t>
            </a:r>
            <a:r>
              <a:rPr lang="cs-CZ" sz="1200" b="0" i="0" kern="1200" dirty="0">
                <a:solidFill>
                  <a:schemeClr val="tx1"/>
                </a:solidFill>
                <a:effectLst/>
                <a:latin typeface="+mn-lt"/>
                <a:ea typeface="+mn-ea"/>
                <a:cs typeface="+mn-cs"/>
              </a:rPr>
              <a:t> uzavřená </a:t>
            </a:r>
            <a:r>
              <a:rPr lang="cs-CZ" sz="1200" b="0" i="0" u="none" strike="noStrike" kern="1200" dirty="0">
                <a:solidFill>
                  <a:schemeClr val="tx1"/>
                </a:solidFill>
                <a:effectLst/>
                <a:latin typeface="+mn-lt"/>
                <a:ea typeface="+mn-ea"/>
                <a:cs typeface="+mn-cs"/>
              </a:rPr>
              <a:t>organela </a:t>
            </a:r>
            <a:r>
              <a:rPr lang="cs-CZ" sz="1200" b="0" i="0" kern="1200" dirty="0">
                <a:solidFill>
                  <a:schemeClr val="tx1"/>
                </a:solidFill>
                <a:effectLst/>
                <a:latin typeface="+mn-lt"/>
                <a:ea typeface="+mn-ea"/>
                <a:cs typeface="+mn-cs"/>
              </a:rPr>
              <a:t>některých </a:t>
            </a:r>
            <a:r>
              <a:rPr lang="cs-CZ" sz="1200" b="0" i="0" u="none" strike="noStrike" kern="1200" dirty="0">
                <a:solidFill>
                  <a:schemeClr val="tx1"/>
                </a:solidFill>
                <a:effectLst/>
                <a:latin typeface="+mn-lt"/>
                <a:ea typeface="+mn-ea"/>
                <a:cs typeface="+mn-cs"/>
              </a:rPr>
              <a:t>anaerobních</a:t>
            </a:r>
            <a:r>
              <a:rPr lang="cs-CZ" sz="1200" b="0" i="0" kern="1200" dirty="0">
                <a:solidFill>
                  <a:schemeClr val="tx1"/>
                </a:solidFill>
                <a:effectLst/>
                <a:latin typeface="+mn-lt"/>
                <a:ea typeface="+mn-ea"/>
                <a:cs typeface="+mn-cs"/>
              </a:rPr>
              <a:t> </a:t>
            </a:r>
            <a:r>
              <a:rPr lang="cs-CZ" sz="1200" b="0" i="0" u="none" strike="noStrike" kern="1200" dirty="0">
                <a:solidFill>
                  <a:schemeClr val="tx1"/>
                </a:solidFill>
                <a:effectLst/>
                <a:latin typeface="+mn-lt"/>
                <a:ea typeface="+mn-ea"/>
                <a:cs typeface="+mn-cs"/>
              </a:rPr>
              <a:t>nálevníků</a:t>
            </a:r>
            <a:r>
              <a:rPr lang="cs-CZ" sz="1200" b="0" i="0" kern="1200" dirty="0">
                <a:solidFill>
                  <a:schemeClr val="tx1"/>
                </a:solidFill>
                <a:effectLst/>
                <a:latin typeface="+mn-lt"/>
                <a:ea typeface="+mn-ea"/>
                <a:cs typeface="+mn-cs"/>
              </a:rPr>
              <a:t>, </a:t>
            </a:r>
            <a:r>
              <a:rPr lang="cs-CZ" sz="1200" b="0" i="0" u="none" strike="noStrike" kern="1200" dirty="0">
                <a:solidFill>
                  <a:schemeClr val="tx1"/>
                </a:solidFill>
                <a:effectLst/>
                <a:latin typeface="+mn-lt"/>
                <a:ea typeface="+mn-ea"/>
                <a:cs typeface="+mn-cs"/>
              </a:rPr>
              <a:t>trichomonád</a:t>
            </a:r>
            <a:r>
              <a:rPr lang="cs-CZ" sz="1200" b="0" i="0" kern="1200" dirty="0">
                <a:solidFill>
                  <a:schemeClr val="tx1"/>
                </a:solidFill>
                <a:effectLst/>
                <a:latin typeface="+mn-lt"/>
                <a:ea typeface="+mn-ea"/>
                <a:cs typeface="+mn-cs"/>
              </a:rPr>
              <a:t> či </a:t>
            </a:r>
            <a:r>
              <a:rPr lang="cs-CZ" sz="1200" b="0" i="0" u="none" strike="noStrike" kern="1200" dirty="0">
                <a:solidFill>
                  <a:schemeClr val="tx1"/>
                </a:solidFill>
                <a:effectLst/>
                <a:latin typeface="+mn-lt"/>
                <a:ea typeface="+mn-ea"/>
                <a:cs typeface="+mn-cs"/>
              </a:rPr>
              <a:t>hub</a:t>
            </a:r>
            <a:r>
              <a:rPr lang="cs-CZ" sz="1200" b="0" i="0" kern="1200" dirty="0">
                <a:solidFill>
                  <a:schemeClr val="tx1"/>
                </a:solidFill>
                <a:effectLst/>
                <a:latin typeface="+mn-lt"/>
                <a:ea typeface="+mn-ea"/>
                <a:cs typeface="+mn-cs"/>
              </a:rPr>
              <a:t>. Produkuje molekulární </a:t>
            </a:r>
            <a:r>
              <a:rPr lang="cs-CZ" sz="1200" b="0" i="0" u="none" strike="noStrike" kern="1200" dirty="0">
                <a:solidFill>
                  <a:schemeClr val="tx1"/>
                </a:solidFill>
                <a:effectLst/>
                <a:latin typeface="+mn-lt"/>
                <a:ea typeface="+mn-ea"/>
                <a:cs typeface="+mn-cs"/>
              </a:rPr>
              <a:t>vodík</a:t>
            </a:r>
            <a:r>
              <a:rPr lang="cs-CZ" sz="1200" b="0" i="0" kern="1200" dirty="0">
                <a:solidFill>
                  <a:schemeClr val="tx1"/>
                </a:solidFill>
                <a:effectLst/>
                <a:latin typeface="+mn-lt"/>
                <a:ea typeface="+mn-ea"/>
                <a:cs typeface="+mn-cs"/>
              </a:rPr>
              <a:t> (z toho bylo odvozeno i její jméno).</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kern="1200" dirty="0">
                <a:solidFill>
                  <a:schemeClr val="tx1"/>
                </a:solidFill>
                <a:effectLst/>
                <a:latin typeface="+mn-lt"/>
                <a:ea typeface="+mn-ea"/>
                <a:cs typeface="+mn-cs"/>
              </a:rPr>
              <a:t>Sekundární </a:t>
            </a:r>
            <a:r>
              <a:rPr lang="cs-CZ" sz="1200" b="1" kern="1200" dirty="0" err="1">
                <a:solidFill>
                  <a:schemeClr val="tx1"/>
                </a:solidFill>
                <a:effectLst/>
                <a:latin typeface="+mn-lt"/>
                <a:ea typeface="+mn-ea"/>
                <a:cs typeface="+mn-cs"/>
              </a:rPr>
              <a:t>endosymbioza</a:t>
            </a:r>
            <a:r>
              <a:rPr lang="cs-CZ" sz="1200" kern="1200" dirty="0">
                <a:solidFill>
                  <a:schemeClr val="tx1"/>
                </a:solidFill>
                <a:effectLst/>
                <a:latin typeface="+mn-lt"/>
                <a:ea typeface="+mn-ea"/>
                <a:cs typeface="+mn-cs"/>
              </a:rPr>
              <a:t>: Hostitelská buňka v tomto případě pohltila jednobuněčnou řasu již i s plastidem, tyto plastidy pak mohou mít tři, čtyři ale i 6 membrán. </a:t>
            </a:r>
          </a:p>
          <a:p>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45</a:t>
            </a:fld>
            <a:endParaRPr lang="cs-CZ"/>
          </a:p>
        </p:txBody>
      </p:sp>
    </p:spTree>
    <p:extLst>
      <p:ext uri="{BB962C8B-B14F-4D97-AF65-F5344CB8AC3E}">
        <p14:creationId xmlns:p14="http://schemas.microsoft.com/office/powerpoint/2010/main" val="17356716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Na začátku asi hra s nulovým součtem (mitochondrie se dostala do buňky snad při neúspěšném pokusu o vykořisťování – velká se snažila sežrat malou buňku) a nedokázala ji strávit nebo malá nedokázala velkou zabít – nenulovost se objevuje postupně. Ve vztazích s nenulovými součty vždy nějaké rozpory. Proč mitochondrie jenom matky? Kdyby obou rodičů, byly by geneticky neidentické – mohly by vznikat konflikty, kdo půjde do další generace – to by poškozovalo organismus, který tak zavádí mechanismy, aby tomu tak nebylo – např. </a:t>
            </a:r>
            <a:r>
              <a:rPr lang="cs-CZ" sz="1200" kern="1200" dirty="0" err="1">
                <a:solidFill>
                  <a:schemeClr val="tx1"/>
                </a:solidFill>
                <a:effectLst/>
                <a:latin typeface="+mn-lt"/>
                <a:ea typeface="+mn-ea"/>
                <a:cs typeface="+mn-cs"/>
              </a:rPr>
              <a:t>jednorodičovost</a:t>
            </a:r>
            <a:r>
              <a:rPr lang="cs-CZ" sz="1200" kern="1200" dirty="0">
                <a:solidFill>
                  <a:schemeClr val="tx1"/>
                </a:solidFill>
                <a:effectLst/>
                <a:latin typeface="+mn-lt"/>
                <a:ea typeface="+mn-ea"/>
                <a:cs typeface="+mn-cs"/>
              </a:rPr>
              <a:t>. V zájmu mitochondrií je tedy více dcer a méně synů. U hmyzu má stejnou dynamiku bakterie rodu Wolbachia, mimochodem předek mitochondrií pochází z jejího příbuzenstva. </a:t>
            </a:r>
          </a:p>
          <a:p>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46</a:t>
            </a:fld>
            <a:endParaRPr lang="cs-CZ"/>
          </a:p>
        </p:txBody>
      </p:sp>
    </p:spTree>
    <p:extLst>
      <p:ext uri="{BB962C8B-B14F-4D97-AF65-F5344CB8AC3E}">
        <p14:creationId xmlns:p14="http://schemas.microsoft.com/office/powerpoint/2010/main" val="3336206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a:t>Soutěž známá jako "</a:t>
            </a:r>
            <a:r>
              <a:rPr lang="cs-CZ" dirty="0" err="1"/>
              <a:t>Axelrodův</a:t>
            </a:r>
            <a:r>
              <a:rPr lang="cs-CZ" dirty="0"/>
              <a:t> turnaj" probíhala v průběhu 80. let 20. století. Robert </a:t>
            </a:r>
            <a:r>
              <a:rPr lang="cs-CZ" dirty="0" err="1"/>
              <a:t>Axelrod</a:t>
            </a:r>
            <a:r>
              <a:rPr lang="cs-CZ" dirty="0"/>
              <a:t> zorganizoval tuto soutěž jako součást svého výzkumu v oblasti teorie her a strategií pro opakované vězňovo dilema. Soutěž byla formálně zahájena v roce 1979, a následně probíhala po několik let. Tato soutěž měla za cíl zjistit, která strategie by byla nejlepší v opakovaném vězňově dilematu. Každý účastník mohl předložit svou strategii, a ty byly poté testovány v mnoha opakovaných interakcích, kde hráči soutěže hráli proti sobě. Výsledkem této soutěže bylo překvapivé zjištění: strategie "</a:t>
            </a:r>
            <a:r>
              <a:rPr lang="cs-CZ" dirty="0" err="1"/>
              <a:t>tit-for-tat</a:t>
            </a:r>
            <a:r>
              <a:rPr lang="cs-CZ" dirty="0"/>
              <a:t>" se ukázala jako jedna z nejúčinnějších a stabilních strategií. Jak již bylo zmíněno, "</a:t>
            </a:r>
            <a:r>
              <a:rPr lang="cs-CZ" dirty="0" err="1"/>
              <a:t>tit-for-tat</a:t>
            </a:r>
            <a:r>
              <a:rPr lang="cs-CZ" dirty="0"/>
              <a:t>" spočívá v tom, že hráč začíná spolupracovat a poté v každém dalším kole následuje to, co udělal protihráč v minulém kole. Tato jednoduchá strategie je velmi efektivní, protože odměňuje spolupráci a trestá zradu.</a:t>
            </a:r>
          </a:p>
          <a:p>
            <a:endParaRPr lang="cs-CZ" dirty="0"/>
          </a:p>
          <a:p>
            <a:r>
              <a:rPr lang="cs-CZ" dirty="0"/>
              <a:t>Zajímavá je např. hra nazvaná Dilema cestovatele: Dva turisté, kteří se navzájem neznají, se vracejí z dovolené. Náhodou si koupili stejný levný suvenýr a zjišťují, že aerolinie oba suvenýry neúmyslně zničily. Odpovědný pracovník nabízí cestovatelům kompenzaci, a protože nezná cenu, navrhne, aby ji cestovatelé určili sami, je si však vědom nebezpečí, že by ji mohli „nafouknout“. Navrhne proto, aby oba nezávisle určili sumu mezi 50 a 1000 korunami. Když se shodnou, obdrží udanou částku, pakliže se odchýlí, bude za skutečnou cenu považována ta nižší a oba ji obdrží. Její navrhovatel navíc bude odměněn 50 korunami za upřímnost a druhý bude 50 korunami potrestán za podvod. Budeme-li hledat optimální jednání v teorii her, dojdeme k již známé logice: „Měl bych zvolit nejvíce, tedy 1000 korun, druhý to ale učiní rovněž, pak bude pro mne lepší, zvolím-li o něco méně, řekněme 990 korun, protože získám i s odměnou (50 korun) více, tj. 1040 korun (a druhý s trestem 940 korun). Jenže toho druhého to napadne také, proto řeknu 980 korun, ale zase to napadne i toho druhého“ a tak dále, až se postupnou a bezchybnou dedukcí oba dostanou na nejnižší možnou částku 50 korun. Dle teorie her bude toto jejich jednání stabilně-optimální, jelikož ať udělá protihráč cokoliv, nemůže si první hráč pohoršit. Většina lidí ale takhle jednat nebude, ani když budou hrát opakovaně. Většina naivně volí maximální či alespoň vysoké částky a jen v tak specificky nastavených variantách hry, v nichž je velikost odměny za upřímnost výrazná (téměř polovina maximální částky), se začnou blížit k „doporučené“ minimální částce.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7</a:t>
            </a:fld>
            <a:endParaRPr lang="cs-CZ"/>
          </a:p>
        </p:txBody>
      </p:sp>
    </p:spTree>
    <p:extLst>
      <p:ext uri="{BB962C8B-B14F-4D97-AF65-F5344CB8AC3E}">
        <p14:creationId xmlns:p14="http://schemas.microsoft.com/office/powerpoint/2010/main" val="149961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Za ty první dvě miliardy let „pomalého života“ ale odvedla evoluce řadu práce (vynalezených technologií): postupně autotrofie, fotofosforylace, fotosyntéza. Poté rychle přišla </a:t>
            </a:r>
            <a:r>
              <a:rPr lang="cs-CZ" sz="1200" kern="1200" dirty="0" err="1">
                <a:solidFill>
                  <a:schemeClr val="tx1"/>
                </a:solidFill>
                <a:effectLst/>
                <a:latin typeface="+mn-lt"/>
                <a:ea typeface="+mn-ea"/>
                <a:cs typeface="+mn-cs"/>
              </a:rPr>
              <a:t>kambrijská</a:t>
            </a:r>
            <a:r>
              <a:rPr lang="cs-CZ" sz="1200" kern="1200" dirty="0">
                <a:solidFill>
                  <a:schemeClr val="tx1"/>
                </a:solidFill>
                <a:effectLst/>
                <a:latin typeface="+mn-lt"/>
                <a:ea typeface="+mn-ea"/>
                <a:cs typeface="+mn-cs"/>
              </a:rPr>
              <a:t> exploze (podle nejnovějších paleontologických poznatků se nejedná o explozi doopravdy, jen plynulý nárůst). Důvodem je </a:t>
            </a:r>
            <a:r>
              <a:rPr lang="cs-CZ" sz="1200" b="1" kern="1200" dirty="0">
                <a:solidFill>
                  <a:schemeClr val="tx1"/>
                </a:solidFill>
                <a:effectLst/>
                <a:latin typeface="+mn-lt"/>
                <a:ea typeface="+mn-ea"/>
                <a:cs typeface="+mn-cs"/>
              </a:rPr>
              <a:t>příchod mnohobuněčných dravců</a:t>
            </a:r>
            <a:r>
              <a:rPr lang="cs-CZ" sz="1200" kern="1200" dirty="0">
                <a:solidFill>
                  <a:schemeClr val="tx1"/>
                </a:solidFill>
                <a:effectLst/>
                <a:latin typeface="+mn-lt"/>
                <a:ea typeface="+mn-ea"/>
                <a:cs typeface="+mn-cs"/>
              </a:rPr>
              <a:t> (zkamenělina dravého trilobita, který sežral červa ukazuje, že do „módy“ přišlo brnění, trilobit byl taky první u kterého známe oči). To ukazuje, že předpoklad, že se druh bude měnit jen v odpovědi na změnu životního prostředí a nikdy následkem soutěživého závodu ve zbrojení mezi různými druhy nebo dokonce příslušníky stejného druhu vede k podceňování tlaku přirozeného výběru na větší složitost. Organismy nejsou předurčeny jen k přežití ale také se rozmnožují – samci mezi sebou soutěží a to je nakonec nejrychlejší pohon evoluce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a:p>
            <a:r>
              <a:rPr lang="cs-CZ" dirty="0"/>
              <a:t>Prudký nárůst lidské populace od začátku 20. století byl z velké části podnícen vynálezem procesu nazývaného </a:t>
            </a:r>
            <a:r>
              <a:rPr lang="cs-CZ" dirty="0" err="1"/>
              <a:t>Haber-Boschova</a:t>
            </a:r>
            <a:r>
              <a:rPr lang="cs-CZ" dirty="0"/>
              <a:t> syntéza. Tato chemická reakce umožnila výrobu amoniaku (NH3) z dusíku (N2) z atmosféry a vodíku (H2) při vysokém tlaku a teplotě. Amoniak je klíčovým průmyslovým hnojivem, které obsahuje dusík, esenciální živinu pro růst rostlin.</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8</a:t>
            </a:fld>
            <a:endParaRPr lang="cs-CZ"/>
          </a:p>
        </p:txBody>
      </p:sp>
    </p:spTree>
    <p:extLst>
      <p:ext uri="{BB962C8B-B14F-4D97-AF65-F5344CB8AC3E}">
        <p14:creationId xmlns:p14="http://schemas.microsoft.com/office/powerpoint/2010/main" val="1933351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I když jsou zde na Zemi známi tzv. </a:t>
            </a:r>
            <a:r>
              <a:rPr lang="cs-CZ" sz="1200" kern="1200" dirty="0" err="1">
                <a:solidFill>
                  <a:schemeClr val="tx1"/>
                </a:solidFill>
                <a:effectLst/>
                <a:latin typeface="+mn-lt"/>
                <a:ea typeface="+mn-ea"/>
                <a:cs typeface="+mn-cs"/>
              </a:rPr>
              <a:t>extremofilové</a:t>
            </a:r>
            <a:r>
              <a:rPr lang="cs-CZ" sz="1200" kern="1200" dirty="0">
                <a:solidFill>
                  <a:schemeClr val="tx1"/>
                </a:solidFill>
                <a:effectLst/>
                <a:latin typeface="+mn-lt"/>
                <a:ea typeface="+mn-ea"/>
                <a:cs typeface="+mn-cs"/>
              </a:rPr>
              <a:t>, organismy žijící v místech velmi chladných či horkých, nemohli zde vzniknout - vyvinuli se v místech s příznivějšími podmínkami a při hledání životního prostoru se jim podařilo přizpůsobit. Ve svých počátečních stádiích evoluce je život totiž velmi "křehký", málo odolný ke změnám podmínek. Evoluce neprobíhá dostatečně rychle, aby se na změnu podmínek adaptoval a mohl přežít, potřebuje proto poměrně velmi stabilní prostředí. Nevyhovují mu tedy: Nestabilní oběhové dráhy kolem dvojhvězd, vybuchující supernovy v okolí. </a:t>
            </a:r>
            <a:r>
              <a:rPr lang="cs-CZ" sz="1200" b="1" kern="1200" dirty="0">
                <a:solidFill>
                  <a:schemeClr val="tx1"/>
                </a:solidFill>
                <a:effectLst/>
                <a:latin typeface="+mn-lt"/>
                <a:ea typeface="+mn-ea"/>
                <a:cs typeface="+mn-cs"/>
              </a:rPr>
              <a:t>Hmotnost</a:t>
            </a:r>
            <a:r>
              <a:rPr lang="cs-CZ" sz="1200" kern="1200" dirty="0">
                <a:solidFill>
                  <a:schemeClr val="tx1"/>
                </a:solidFill>
                <a:effectLst/>
                <a:latin typeface="+mn-lt"/>
                <a:ea typeface="+mn-ea"/>
                <a:cs typeface="+mn-cs"/>
              </a:rPr>
              <a:t>: Příliš lehké planety svou gravitací neudrží atmosféru. U příliš hmotných planet rozsáhlá atmosféra vzbuzuje příliš vysoký tlak, neumožňující dostatečnou pohyblivost reagencií. </a:t>
            </a:r>
            <a:r>
              <a:rPr lang="cs-CZ" sz="1200" b="1" kern="1200" dirty="0">
                <a:solidFill>
                  <a:schemeClr val="tx1"/>
                </a:solidFill>
                <a:effectLst/>
                <a:latin typeface="+mn-lt"/>
                <a:ea typeface="+mn-ea"/>
                <a:cs typeface="+mn-cs"/>
              </a:rPr>
              <a:t>Magnetické pole</a:t>
            </a:r>
            <a:r>
              <a:rPr lang="cs-CZ" sz="1200" kern="1200" dirty="0">
                <a:solidFill>
                  <a:schemeClr val="tx1"/>
                </a:solidFill>
                <a:effectLst/>
                <a:latin typeface="+mn-lt"/>
                <a:ea typeface="+mn-ea"/>
                <a:cs typeface="+mn-cs"/>
              </a:rPr>
              <a:t>: Chrání ekosféru před škodlivými účinky ionizujícího kosmického záření tím, že odchyluje vysokoenergetické protony mimo planetu. Magnetické pole planet terestrického typu je generováno v rotující polotekuté vnější části jádra, která funguje jako magnetohydrodynamické "dynamo„. Planeta Mars měla před cca 4 miliardami let magnetické pole, atmosféru a </a:t>
            </a:r>
            <a:r>
              <a:rPr lang="cs-CZ" sz="1200" kern="1200" dirty="0" err="1">
                <a:solidFill>
                  <a:schemeClr val="tx1"/>
                </a:solidFill>
                <a:effectLst/>
                <a:latin typeface="+mn-lt"/>
                <a:ea typeface="+mn-ea"/>
                <a:cs typeface="+mn-cs"/>
              </a:rPr>
              <a:t>pravděpodobě</a:t>
            </a:r>
            <a:r>
              <a:rPr lang="cs-CZ" sz="1200" kern="1200" dirty="0">
                <a:solidFill>
                  <a:schemeClr val="tx1"/>
                </a:solidFill>
                <a:effectLst/>
                <a:latin typeface="+mn-lt"/>
                <a:ea typeface="+mn-ea"/>
                <a:cs typeface="+mn-cs"/>
              </a:rPr>
              <a:t> tekutou vodu na povrchu. </a:t>
            </a:r>
            <a:r>
              <a:rPr lang="cs-CZ" sz="1200" b="1" kern="1200" dirty="0">
                <a:solidFill>
                  <a:schemeClr val="tx1"/>
                </a:solidFill>
                <a:effectLst/>
                <a:latin typeface="+mn-lt"/>
                <a:ea typeface="+mn-ea"/>
                <a:cs typeface="+mn-cs"/>
              </a:rPr>
              <a:t>Sopečná činnost</a:t>
            </a:r>
            <a:r>
              <a:rPr lang="cs-CZ" sz="1200" kern="1200" dirty="0">
                <a:solidFill>
                  <a:schemeClr val="tx1"/>
                </a:solidFill>
                <a:effectLst/>
                <a:latin typeface="+mn-lt"/>
                <a:ea typeface="+mn-ea"/>
                <a:cs typeface="+mn-cs"/>
              </a:rPr>
              <a:t> vynáší na povrch biogenní minerální živiny a plyny, oxid uhličitý a siřičitý. Naopak od zhoubného skleníkového efektu může planetu uchránit přítomnost dostatečně velkého množství </a:t>
            </a:r>
            <a:r>
              <a:rPr lang="cs-CZ" sz="1200" b="1" kern="1200" dirty="0">
                <a:solidFill>
                  <a:schemeClr val="tx1"/>
                </a:solidFill>
                <a:effectLst/>
                <a:latin typeface="+mn-lt"/>
                <a:ea typeface="+mn-ea"/>
                <a:cs typeface="+mn-cs"/>
              </a:rPr>
              <a:t>vody na povrchu</a:t>
            </a:r>
            <a:r>
              <a:rPr lang="cs-CZ" sz="1200" kern="1200" dirty="0">
                <a:solidFill>
                  <a:schemeClr val="tx1"/>
                </a:solidFill>
                <a:effectLst/>
                <a:latin typeface="+mn-lt"/>
                <a:ea typeface="+mn-ea"/>
                <a:cs typeface="+mn-cs"/>
              </a:rPr>
              <a:t>. Venuše: vyšší teploty vzhledem k větší blízkosti ke Slunci způsobily postupně ztrátu povrchové vody a tím i vymizení dešťů v atmosféře. Intenzivní sopečná činnost pak postupně zamořila atmosféru velkou koncentrací skleníkových plynů (CO2, SO2, ...), které "nemělo co" průběžně odstraňovat.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kern="1200" dirty="0">
                <a:solidFill>
                  <a:schemeClr val="tx1"/>
                </a:solidFill>
                <a:effectLst/>
                <a:latin typeface="+mn-lt"/>
                <a:ea typeface="+mn-ea"/>
                <a:cs typeface="+mn-cs"/>
              </a:rPr>
              <a:t>Teorie </a:t>
            </a:r>
            <a:r>
              <a:rPr lang="cs-CZ" sz="1200" b="1" kern="1200" dirty="0" err="1">
                <a:solidFill>
                  <a:schemeClr val="tx1"/>
                </a:solidFill>
                <a:effectLst/>
                <a:latin typeface="+mn-lt"/>
                <a:ea typeface="+mn-ea"/>
                <a:cs typeface="+mn-cs"/>
              </a:rPr>
              <a:t>superzemě</a:t>
            </a:r>
            <a:r>
              <a:rPr lang="cs-CZ" sz="1200" kern="1200" dirty="0">
                <a:solidFill>
                  <a:schemeClr val="tx1"/>
                </a:solidFill>
                <a:effectLst/>
                <a:latin typeface="+mn-lt"/>
                <a:ea typeface="+mn-ea"/>
                <a:cs typeface="+mn-cs"/>
              </a:rPr>
              <a:t>: trošku těžší planety než Země (do 5x hmotnosti) by možná mohly mít příznivější podmínky - hustší atmosféru, intenzívnější sopečnou činnost přinášející velké množství potřebných minerálů, silnější a dlouhodobější magnetické pole účinněji chránící atmosféru a povrch před hvězdným větrem. Kepler22b: Jde o první nalezenou </a:t>
            </a:r>
            <a:r>
              <a:rPr lang="cs-CZ" sz="1200" kern="1200" dirty="0" err="1">
                <a:solidFill>
                  <a:schemeClr val="tx1"/>
                </a:solidFill>
                <a:effectLst/>
                <a:latin typeface="+mn-lt"/>
                <a:ea typeface="+mn-ea"/>
                <a:cs typeface="+mn-cs"/>
              </a:rPr>
              <a:t>exoplanetu</a:t>
            </a:r>
            <a:r>
              <a:rPr lang="cs-CZ" sz="1200" kern="1200" dirty="0">
                <a:solidFill>
                  <a:schemeClr val="tx1"/>
                </a:solidFill>
                <a:effectLst/>
                <a:latin typeface="+mn-lt"/>
                <a:ea typeface="+mn-ea"/>
                <a:cs typeface="+mn-cs"/>
              </a:rPr>
              <a:t> v obyvatelné zóně hvězdy spektrální třídy G (žlutý trpaslík, stejný typ jako Slunce). Planeta, nacházející se ve vzdálenosti 587 světelných let, možná patří mezi </a:t>
            </a:r>
            <a:r>
              <a:rPr lang="cs-CZ" sz="1200" kern="1200" dirty="0" err="1">
                <a:solidFill>
                  <a:schemeClr val="tx1"/>
                </a:solidFill>
                <a:effectLst/>
                <a:latin typeface="+mn-lt"/>
                <a:ea typeface="+mn-ea"/>
                <a:cs typeface="+mn-cs"/>
              </a:rPr>
              <a:t>superzemě</a:t>
            </a:r>
            <a:r>
              <a:rPr lang="cs-CZ" sz="1200" kern="1200" dirty="0">
                <a:solidFill>
                  <a:schemeClr val="tx1"/>
                </a:solidFill>
                <a:effectLst/>
                <a:latin typeface="+mn-lt"/>
                <a:ea typeface="+mn-ea"/>
                <a:cs typeface="+mn-cs"/>
              </a:rPr>
              <a:t>.</a:t>
            </a:r>
          </a:p>
          <a:p>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10</a:t>
            </a:fld>
            <a:endParaRPr lang="cs-CZ"/>
          </a:p>
        </p:txBody>
      </p:sp>
    </p:spTree>
    <p:extLst>
      <p:ext uri="{BB962C8B-B14F-4D97-AF65-F5344CB8AC3E}">
        <p14:creationId xmlns:p14="http://schemas.microsoft.com/office/powerpoint/2010/main" val="196528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Na obydlené planetě musí být schopnost tvorby vlastních </a:t>
            </a:r>
            <a:r>
              <a:rPr lang="cs-CZ" dirty="0" err="1"/>
              <a:t>nutrientů</a:t>
            </a:r>
            <a:r>
              <a:rPr lang="cs-CZ" dirty="0"/>
              <a:t> – ideální je proto nějaká hvězda poblíž. Ta hvězda </a:t>
            </a:r>
            <a:r>
              <a:rPr lang="cs-CZ" sz="1200" kern="1200" dirty="0">
                <a:solidFill>
                  <a:schemeClr val="tx1"/>
                </a:solidFill>
                <a:effectLst/>
                <a:latin typeface="+mn-lt"/>
                <a:ea typeface="+mn-ea"/>
                <a:cs typeface="+mn-cs"/>
              </a:rPr>
              <a:t>nesmí být příliš hmotná, neboť hmotné hvězdy vypotřebují své základní palivo, vodík, příliš rychle, než aby se stačil na některé planetě vyvinout život. Nesmí mít ani příliš malou hmotnost, neboť by se nezapálila nejdůležitější termonukleární reakce H → He (taková </a:t>
            </a:r>
            <a:r>
              <a:rPr lang="cs-CZ" sz="1200" kern="1200" dirty="0" err="1">
                <a:solidFill>
                  <a:schemeClr val="tx1"/>
                </a:solidFill>
                <a:effectLst/>
                <a:latin typeface="+mn-lt"/>
                <a:ea typeface="+mn-ea"/>
                <a:cs typeface="+mn-cs"/>
              </a:rPr>
              <a:t>pseudohvězda</a:t>
            </a:r>
            <a:r>
              <a:rPr lang="cs-CZ" sz="1200" kern="1200" dirty="0">
                <a:solidFill>
                  <a:schemeClr val="tx1"/>
                </a:solidFill>
                <a:effectLst/>
                <a:latin typeface="+mn-lt"/>
                <a:ea typeface="+mn-ea"/>
                <a:cs typeface="+mn-cs"/>
              </a:rPr>
              <a:t> se označuje jako hnědý trpaslík) a nebylo by dostatek energie k procesům vzniku života na příp. planetách. Normálně fungující hvězdy s hmotností menší než asi 60% hmotnosti Slunce - červení trpaslíci - mají poměrně nízký zářivý výkon, takže příslušná ekosféra by byla značně blízko a zaujímala by úzké rozmezí; pravděpodobnost výskytu vhodné planety by zde byla poměrně menší. Na druhé straně však takové hvězdy mají dlouhodobě stabilní svítivost (mnoho miliard let), takže by zde bylo dostatek času pro vznik a evoluci života... Kolem nejstarších hvězd 1.generace, složených jen z vodíku a hélia, život vzniknout také nemůže, musí se jednat až o hvězdy druhé generace.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11</a:t>
            </a:fld>
            <a:endParaRPr lang="cs-CZ"/>
          </a:p>
        </p:txBody>
      </p:sp>
    </p:spTree>
    <p:extLst>
      <p:ext uri="{BB962C8B-B14F-4D97-AF65-F5344CB8AC3E}">
        <p14:creationId xmlns:p14="http://schemas.microsoft.com/office/powerpoint/2010/main" val="234290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r>
              <a:rPr lang="cs-CZ" dirty="0"/>
              <a:t>Život možný v úzkém rozmezí </a:t>
            </a:r>
            <a:r>
              <a:rPr lang="cs-CZ" dirty="0" err="1"/>
              <a:t>fyz</a:t>
            </a:r>
            <a:r>
              <a:rPr lang="cs-CZ" dirty="0"/>
              <a:t>. parametrů. </a:t>
            </a:r>
            <a:r>
              <a:rPr lang="cs-CZ" sz="1200" kern="1200" dirty="0">
                <a:solidFill>
                  <a:schemeClr val="tx1"/>
                </a:solidFill>
                <a:effectLst/>
                <a:latin typeface="+mn-lt"/>
                <a:ea typeface="+mn-ea"/>
                <a:cs typeface="+mn-cs"/>
              </a:rPr>
              <a:t>Kdyby rychlost expanze vesmíru byla podstatně menší než kritická, rozpínání vesmíru by se záhy zastavilo a přešlo ve smršťování, takže by zde nebylo dost času pro vznik a rozvoj života. Kdyby se vesmír naopak rozpínal rychlostí podstatně vyšší než úniková, hmota by se příliš rychle rozředila a rozptýlila natolik, že by nemohly vzniknout gravitačně vázané struktury jako jsou galaxie a hvězdy, které jsou potřebné pro vznik složitějších prvků a posléze života. Podobně, kdyby fyzikální konstanty měly poněkud jiné hodnoty, resp. poměry hodnot (stačí jen o několik málo procent), než je tomu v naší přírodě, evoluce vesmíru by rovněž probíhala jinak a nevedla by ke vzniku života. Možná existují další "sady zákonů s jinými hodnotami parametrů, které mohou vyústit v evoluci vesmíru sice jiného než ten náš, ale přesto umožňující složité reakce a vznik života... </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i="0" kern="1200" dirty="0" err="1">
                <a:solidFill>
                  <a:schemeClr val="tx1"/>
                </a:solidFill>
                <a:effectLst/>
                <a:latin typeface="+mn-lt"/>
                <a:ea typeface="+mn-ea"/>
                <a:cs typeface="+mn-cs"/>
              </a:rPr>
              <a:t>Uniformitarianismus</a:t>
            </a:r>
            <a:r>
              <a:rPr lang="cs-CZ" sz="1200" b="0" i="0" kern="1200" dirty="0">
                <a:solidFill>
                  <a:schemeClr val="tx1"/>
                </a:solidFill>
                <a:effectLst/>
                <a:latin typeface="+mn-lt"/>
                <a:ea typeface="+mn-ea"/>
                <a:cs typeface="+mn-cs"/>
              </a:rPr>
              <a:t> (také </a:t>
            </a:r>
            <a:r>
              <a:rPr lang="cs-CZ" sz="1200" b="1" i="0" kern="1200" dirty="0">
                <a:solidFill>
                  <a:schemeClr val="tx1"/>
                </a:solidFill>
                <a:effectLst/>
                <a:latin typeface="+mn-lt"/>
                <a:ea typeface="+mn-ea"/>
                <a:cs typeface="+mn-cs"/>
              </a:rPr>
              <a:t>princip uniformity</a:t>
            </a:r>
            <a:r>
              <a:rPr lang="cs-CZ" sz="1200" b="0" i="0" kern="1200" dirty="0">
                <a:solidFill>
                  <a:schemeClr val="tx1"/>
                </a:solidFill>
                <a:effectLst/>
                <a:latin typeface="+mn-lt"/>
                <a:ea typeface="+mn-ea"/>
                <a:cs typeface="+mn-cs"/>
              </a:rPr>
              <a:t>) říká, že prostorově nebo časově vzdálené děje se neliší od toho, jak by probíhaly teď a tady – zkrátka, fyzikální zákony platí všude ve vesmíru.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b="1" dirty="0"/>
              <a:t>Silný antropický princip</a:t>
            </a:r>
            <a:r>
              <a:rPr lang="cs-CZ" dirty="0"/>
              <a:t>: Tvrdí, že existujeme v tomto vesmíru proto, že vesmír byl záměrně stvořen tak, aby umožnil existenci inteligentního života. </a:t>
            </a:r>
            <a:r>
              <a:rPr lang="cs-CZ" b="1" dirty="0"/>
              <a:t>Slabý </a:t>
            </a:r>
            <a:r>
              <a:rPr lang="cs-CZ" b="1" dirty="0" err="1"/>
              <a:t>atropický</a:t>
            </a:r>
            <a:r>
              <a:rPr lang="cs-CZ" b="1" dirty="0"/>
              <a:t> princip</a:t>
            </a:r>
            <a:r>
              <a:rPr lang="cs-CZ" dirty="0"/>
              <a:t>: Slabý </a:t>
            </a:r>
            <a:r>
              <a:rPr lang="cs-CZ" dirty="0" err="1"/>
              <a:t>atropický</a:t>
            </a:r>
            <a:r>
              <a:rPr lang="cs-CZ" dirty="0"/>
              <a:t> princip říká, že když zkoumáme vesmír, můžeme očekávat, že budeme pozorovat podmínky, které umožňují existenci pozorovatele, protože jinak bychom tuto otázku nemohli klást. Jinými slovy, naše existence omezuje, jaký vesmír můžeme pozorovat.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12</a:t>
            </a:fld>
            <a:endParaRPr lang="cs-CZ"/>
          </a:p>
        </p:txBody>
      </p:sp>
    </p:spTree>
    <p:extLst>
      <p:ext uri="{BB962C8B-B14F-4D97-AF65-F5344CB8AC3E}">
        <p14:creationId xmlns:p14="http://schemas.microsoft.com/office/powerpoint/2010/main" val="2590306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59BC30FF-6847-42BD-AEF0-DD285FFE0243}" type="datetimeFigureOut">
              <a:rPr lang="cs-CZ" smtClean="0"/>
              <a:t>10.10.2023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2371752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9BC30FF-6847-42BD-AEF0-DD285FFE0243}" type="datetimeFigureOut">
              <a:rPr lang="cs-CZ" smtClean="0"/>
              <a:t>10.10.2023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1491432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9BC30FF-6847-42BD-AEF0-DD285FFE0243}" type="datetimeFigureOut">
              <a:rPr lang="cs-CZ" smtClean="0"/>
              <a:t>10.10.2023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231850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9BC30FF-6847-42BD-AEF0-DD285FFE0243}" type="datetimeFigureOut">
              <a:rPr lang="cs-CZ" smtClean="0"/>
              <a:t>10.10.2023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4099991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9BC30FF-6847-42BD-AEF0-DD285FFE0243}" type="datetimeFigureOut">
              <a:rPr lang="cs-CZ" smtClean="0"/>
              <a:t>10.10.2023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955367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59BC30FF-6847-42BD-AEF0-DD285FFE0243}" type="datetimeFigureOut">
              <a:rPr lang="cs-CZ" smtClean="0"/>
              <a:t>10.10.2023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1781998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59BC30FF-6847-42BD-AEF0-DD285FFE0243}" type="datetimeFigureOut">
              <a:rPr lang="cs-CZ" smtClean="0"/>
              <a:t>10.10.2023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2136090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59BC30FF-6847-42BD-AEF0-DD285FFE0243}" type="datetimeFigureOut">
              <a:rPr lang="cs-CZ" smtClean="0"/>
              <a:t>10.10.2023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1341527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C30FF-6847-42BD-AEF0-DD285FFE0243}" type="datetimeFigureOut">
              <a:rPr lang="cs-CZ" smtClean="0"/>
              <a:t>10.10.2023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2695747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59BC30FF-6847-42BD-AEF0-DD285FFE0243}" type="datetimeFigureOut">
              <a:rPr lang="cs-CZ" smtClean="0"/>
              <a:t>10.10.2023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49889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59BC30FF-6847-42BD-AEF0-DD285FFE0243}" type="datetimeFigureOut">
              <a:rPr lang="cs-CZ" smtClean="0"/>
              <a:t>10.10.2023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2831874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C30FF-6847-42BD-AEF0-DD285FFE0243}" type="datetimeFigureOut">
              <a:rPr lang="cs-CZ" smtClean="0"/>
              <a:t>10.10.2023</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AEA47-3C9E-414C-B555-8C810BD34B06}" type="slidenum">
              <a:rPr lang="cs-CZ" smtClean="0"/>
              <a:t>‹#›</a:t>
            </a:fld>
            <a:endParaRPr lang="cs-CZ"/>
          </a:p>
        </p:txBody>
      </p:sp>
    </p:spTree>
    <p:extLst>
      <p:ext uri="{BB962C8B-B14F-4D97-AF65-F5344CB8AC3E}">
        <p14:creationId xmlns:p14="http://schemas.microsoft.com/office/powerpoint/2010/main" val="1045373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3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jpeg"/></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jpeg"/></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3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png"/></Relationships>
</file>

<file path=ppt/slides/_rels/slide3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4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4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92.jpeg"/></Relationships>
</file>

<file path=ppt/slides/_rels/slide4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94.jpeg"/></Relationships>
</file>

<file path=ppt/slides/_rels/slide4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4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jpeg"/></Relationships>
</file>

<file path=ppt/slides/_rels/slide4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16F550-A906-4FB5-A616-0E8E82BE44E6}"/>
              </a:ext>
            </a:extLst>
          </p:cNvPr>
          <p:cNvSpPr>
            <a:spLocks noGrp="1"/>
          </p:cNvSpPr>
          <p:nvPr>
            <p:ph type="ctrTitle"/>
          </p:nvPr>
        </p:nvSpPr>
        <p:spPr/>
        <p:txBody>
          <a:bodyPr>
            <a:normAutofit/>
          </a:bodyPr>
          <a:lstStyle/>
          <a:p>
            <a:r>
              <a:rPr lang="cs-CZ" sz="7200" dirty="0"/>
              <a:t>Úvod do biologie</a:t>
            </a:r>
          </a:p>
        </p:txBody>
      </p:sp>
      <p:sp>
        <p:nvSpPr>
          <p:cNvPr id="3" name="Podnadpis 2">
            <a:extLst>
              <a:ext uri="{FF2B5EF4-FFF2-40B4-BE49-F238E27FC236}">
                <a16:creationId xmlns:a16="http://schemas.microsoft.com/office/drawing/2014/main" id="{61849ED8-E6E0-4D9F-880A-45EF2857FCB5}"/>
              </a:ext>
            </a:extLst>
          </p:cNvPr>
          <p:cNvSpPr>
            <a:spLocks noGrp="1"/>
          </p:cNvSpPr>
          <p:nvPr>
            <p:ph type="subTitle" idx="1"/>
          </p:nvPr>
        </p:nvSpPr>
        <p:spPr>
          <a:xfrm>
            <a:off x="2667000" y="4817519"/>
            <a:ext cx="6858000" cy="1655762"/>
          </a:xfrm>
        </p:spPr>
        <p:txBody>
          <a:bodyPr>
            <a:normAutofit/>
          </a:bodyPr>
          <a:lstStyle/>
          <a:p>
            <a:r>
              <a:rPr lang="cs-CZ" b="1" dirty="0"/>
              <a:t>Na počátku…</a:t>
            </a:r>
          </a:p>
          <a:p>
            <a:r>
              <a:rPr lang="cs-CZ" dirty="0"/>
              <a:t>Petr Pyszko </a:t>
            </a:r>
          </a:p>
          <a:p>
            <a:r>
              <a:rPr lang="cs-CZ" dirty="0"/>
              <a:t>Ostravská univerzita</a:t>
            </a:r>
          </a:p>
        </p:txBody>
      </p:sp>
      <p:pic>
        <p:nvPicPr>
          <p:cNvPr id="6" name="Obrázek 5">
            <a:extLst>
              <a:ext uri="{FF2B5EF4-FFF2-40B4-BE49-F238E27FC236}">
                <a16:creationId xmlns:a16="http://schemas.microsoft.com/office/drawing/2014/main" id="{543FB28F-4FBE-45D1-8F8E-126B6D640C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3972"/>
            <a:ext cx="4511889" cy="2086339"/>
          </a:xfrm>
          <a:prstGeom prst="rect">
            <a:avLst/>
          </a:prstGeom>
          <a:noFill/>
          <a:ln>
            <a:noFill/>
          </a:ln>
        </p:spPr>
      </p:pic>
      <p:pic>
        <p:nvPicPr>
          <p:cNvPr id="7" name="Obrázek 6" descr="https://scontent.fprg2-1.fna.fbcdn.net/v/t31.0-8/11406758_987647151268567_1197193731071919889_o.png?_nc_cat=109&amp;_nc_sid=09cbfe&amp;_nc_ohc=rLbOiV0lfgkAX_cAAsI&amp;_nc_ht=scontent.fprg2-1.fna&amp;oh=6719a0bbce921e237f9c154d0176999a&amp;oe=5F7177AC">
            <a:extLst>
              <a:ext uri="{FF2B5EF4-FFF2-40B4-BE49-F238E27FC236}">
                <a16:creationId xmlns:a16="http://schemas.microsoft.com/office/drawing/2014/main" id="{295F1853-57A5-4E9F-A8D8-2F23AF72A6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0" y="-40362"/>
            <a:ext cx="2659224" cy="1852900"/>
          </a:xfrm>
          <a:prstGeom prst="rect">
            <a:avLst/>
          </a:prstGeom>
          <a:noFill/>
          <a:ln>
            <a:noFill/>
          </a:ln>
        </p:spPr>
      </p:pic>
    </p:spTree>
    <p:extLst>
      <p:ext uri="{BB962C8B-B14F-4D97-AF65-F5344CB8AC3E}">
        <p14:creationId xmlns:p14="http://schemas.microsoft.com/office/powerpoint/2010/main" val="2838650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fontScale="90000"/>
          </a:bodyPr>
          <a:lstStyle/>
          <a:p>
            <a:r>
              <a:rPr lang="cs-CZ" sz="4800" dirty="0"/>
              <a:t>Co odlišuje živé systémy od neživých?</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149290" y="1140689"/>
            <a:ext cx="11775232" cy="2086606"/>
          </a:xfrm>
        </p:spPr>
        <p:txBody>
          <a:bodyPr>
            <a:normAutofit/>
          </a:bodyPr>
          <a:lstStyle/>
          <a:p>
            <a:pPr algn="just"/>
            <a:r>
              <a:rPr lang="cs-CZ" sz="2600" dirty="0">
                <a:solidFill>
                  <a:srgbClr val="FF0000"/>
                </a:solidFill>
              </a:rPr>
              <a:t>Vznik života – přísnější podmínky než setrvání života</a:t>
            </a:r>
            <a:endParaRPr lang="cs-CZ" sz="2400" dirty="0">
              <a:solidFill>
                <a:srgbClr val="FF0000"/>
              </a:solidFill>
            </a:endParaRPr>
          </a:p>
          <a:p>
            <a:pPr algn="just"/>
            <a:r>
              <a:rPr lang="cs-CZ" sz="2600" b="1" dirty="0"/>
              <a:t>Nároky na životodárnou planetu</a:t>
            </a:r>
            <a:r>
              <a:rPr lang="cs-CZ" sz="2600" dirty="0"/>
              <a:t>: vhodná vzdálenost od hvězdy, na kruhové oběžné dráze, vhodná hmotnost (</a:t>
            </a:r>
            <a:r>
              <a:rPr lang="cs-CZ" sz="2600" dirty="0" err="1"/>
              <a:t>Superzemě</a:t>
            </a:r>
            <a:r>
              <a:rPr lang="cs-CZ" sz="2600" dirty="0"/>
              <a:t>), s magnetickým polem (problém Marsu) a vulkanickou činností (problém Venuše), přítomnost atmosféry (ochrana proti nadbytku UV), vrstva tekutiny při povrchu, přítomnost autotrofie (fotosyntéza?)</a:t>
            </a:r>
            <a:endParaRPr lang="cs-CZ" dirty="0"/>
          </a:p>
          <a:p>
            <a:pPr marL="0" indent="0" algn="just">
              <a:buNone/>
            </a:pPr>
            <a:endParaRPr lang="cs-CZ" dirty="0"/>
          </a:p>
          <a:p>
            <a:pPr marL="0" indent="0" algn="just">
              <a:buNone/>
            </a:pPr>
            <a:endParaRPr lang="cs-CZ" dirty="0"/>
          </a:p>
          <a:p>
            <a:pPr marL="0" indent="0" algn="just">
              <a:buNone/>
            </a:pPr>
            <a:endParaRPr lang="cs-CZ" dirty="0"/>
          </a:p>
        </p:txBody>
      </p:sp>
      <p:pic>
        <p:nvPicPr>
          <p:cNvPr id="2050" name="Picture 2" descr="Super Earth Aliens Could Be Trapped On Their Home Planet">
            <a:extLst>
              <a:ext uri="{FF2B5EF4-FFF2-40B4-BE49-F238E27FC236}">
                <a16:creationId xmlns:a16="http://schemas.microsoft.com/office/drawing/2014/main" id="{D9F0E809-AD12-4476-A19F-C93FBFAEE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90" y="3050289"/>
            <a:ext cx="6503437" cy="365818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astronomia.zcu.cz/obr/planety/venuse/sklenik.jpg">
            <a:extLst>
              <a:ext uri="{FF2B5EF4-FFF2-40B4-BE49-F238E27FC236}">
                <a16:creationId xmlns:a16="http://schemas.microsoft.com/office/drawing/2014/main" id="{EB2E0E41-AC50-4751-9502-E47D1C8C20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697" y="3050289"/>
            <a:ext cx="5627972" cy="3658182"/>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7057C984-A389-4C3A-A867-2049BCDB5EB3}"/>
              </a:ext>
            </a:extLst>
          </p:cNvPr>
          <p:cNvPicPr>
            <a:picLocks noChangeAspect="1"/>
          </p:cNvPicPr>
          <p:nvPr/>
        </p:nvPicPr>
        <p:blipFill>
          <a:blip r:embed="rId5"/>
          <a:stretch>
            <a:fillRect/>
          </a:stretch>
        </p:blipFill>
        <p:spPr>
          <a:xfrm>
            <a:off x="2679310" y="5136894"/>
            <a:ext cx="3875387" cy="1721105"/>
          </a:xfrm>
          <a:prstGeom prst="rect">
            <a:avLst/>
          </a:prstGeom>
        </p:spPr>
      </p:pic>
      <p:sp>
        <p:nvSpPr>
          <p:cNvPr id="5" name="Ovál 4">
            <a:extLst>
              <a:ext uri="{FF2B5EF4-FFF2-40B4-BE49-F238E27FC236}">
                <a16:creationId xmlns:a16="http://schemas.microsoft.com/office/drawing/2014/main" id="{07C18769-1629-4D3B-8738-8DD8E1372321}"/>
              </a:ext>
            </a:extLst>
          </p:cNvPr>
          <p:cNvSpPr/>
          <p:nvPr/>
        </p:nvSpPr>
        <p:spPr>
          <a:xfrm>
            <a:off x="446314" y="3227295"/>
            <a:ext cx="1317172" cy="3976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73427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133724" y="1175413"/>
            <a:ext cx="11718752" cy="2407911"/>
          </a:xfrm>
        </p:spPr>
        <p:txBody>
          <a:bodyPr>
            <a:normAutofit/>
          </a:bodyPr>
          <a:lstStyle/>
          <a:p>
            <a:pPr algn="just"/>
            <a:r>
              <a:rPr lang="cs-CZ" b="1" dirty="0"/>
              <a:t>Nároky na životodárnou hvězdu</a:t>
            </a:r>
            <a:r>
              <a:rPr lang="cs-CZ" dirty="0"/>
              <a:t>: přiměřená hmotnost (hnědý trpaslík, červený trpaslík) a osamocenost hvězdy, 2.(3.) generace</a:t>
            </a:r>
          </a:p>
          <a:p>
            <a:pPr marL="0" indent="0" algn="just">
              <a:buNone/>
            </a:pPr>
            <a:endParaRPr lang="cs-CZ" dirty="0"/>
          </a:p>
          <a:p>
            <a:pPr marL="0" indent="0" algn="just">
              <a:buNone/>
            </a:pPr>
            <a:endParaRPr lang="cs-CZ" dirty="0"/>
          </a:p>
          <a:p>
            <a:pPr marL="0" indent="0" algn="just">
              <a:buNone/>
            </a:pPr>
            <a:endParaRPr lang="cs-CZ" dirty="0"/>
          </a:p>
          <a:p>
            <a:pPr marL="0" indent="0" algn="just">
              <a:buNone/>
            </a:pPr>
            <a:endParaRPr lang="cs-CZ" dirty="0"/>
          </a:p>
          <a:p>
            <a:pPr marL="0" indent="0" algn="just">
              <a:buNone/>
            </a:pPr>
            <a:endParaRPr lang="cs-CZ" dirty="0"/>
          </a:p>
        </p:txBody>
      </p:sp>
      <p:pic>
        <p:nvPicPr>
          <p:cNvPr id="2052" name="Picture 4" descr="Red Dwarf Star Images | Free Vectors, Stock Photos &amp;amp; PSD">
            <a:extLst>
              <a:ext uri="{FF2B5EF4-FFF2-40B4-BE49-F238E27FC236}">
                <a16:creationId xmlns:a16="http://schemas.microsoft.com/office/drawing/2014/main" id="{E4D7A622-231D-42C1-B395-54C8528E0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24" y="1986061"/>
            <a:ext cx="7718611" cy="4784059"/>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BDB4CE38-ACC5-405D-BF5F-8B3649591190}"/>
              </a:ext>
            </a:extLst>
          </p:cNvPr>
          <p:cNvSpPr txBox="1"/>
          <p:nvPr/>
        </p:nvSpPr>
        <p:spPr>
          <a:xfrm>
            <a:off x="7986532" y="1986061"/>
            <a:ext cx="3999668" cy="646331"/>
          </a:xfrm>
          <a:prstGeom prst="rect">
            <a:avLst/>
          </a:prstGeom>
          <a:noFill/>
        </p:spPr>
        <p:txBody>
          <a:bodyPr wrap="square" rtlCol="0">
            <a:spAutoFit/>
          </a:bodyPr>
          <a:lstStyle/>
          <a:p>
            <a:r>
              <a:rPr lang="cs-CZ" dirty="0"/>
              <a:t>„</a:t>
            </a:r>
            <a:r>
              <a:rPr lang="en-US" dirty="0"/>
              <a:t>vast majority of possible organisms will never be realized.</a:t>
            </a:r>
            <a:r>
              <a:rPr lang="cs-CZ" dirty="0"/>
              <a:t>“</a:t>
            </a:r>
          </a:p>
        </p:txBody>
      </p:sp>
      <p:pic>
        <p:nvPicPr>
          <p:cNvPr id="5" name="Obrázek 4">
            <a:extLst>
              <a:ext uri="{FF2B5EF4-FFF2-40B4-BE49-F238E27FC236}">
                <a16:creationId xmlns:a16="http://schemas.microsoft.com/office/drawing/2014/main" id="{98656499-8524-43E8-A2DE-9250CBCDFDBB}"/>
              </a:ext>
            </a:extLst>
          </p:cNvPr>
          <p:cNvPicPr>
            <a:picLocks noChangeAspect="1"/>
          </p:cNvPicPr>
          <p:nvPr/>
        </p:nvPicPr>
        <p:blipFill>
          <a:blip r:embed="rId4"/>
          <a:stretch>
            <a:fillRect/>
          </a:stretch>
        </p:blipFill>
        <p:spPr>
          <a:xfrm>
            <a:off x="7902915" y="2884332"/>
            <a:ext cx="4166902" cy="2538259"/>
          </a:xfrm>
          <a:prstGeom prst="rect">
            <a:avLst/>
          </a:prstGeom>
        </p:spPr>
      </p:pic>
      <p:sp>
        <p:nvSpPr>
          <p:cNvPr id="9" name="Nadpis 1">
            <a:extLst>
              <a:ext uri="{FF2B5EF4-FFF2-40B4-BE49-F238E27FC236}">
                <a16:creationId xmlns:a16="http://schemas.microsoft.com/office/drawing/2014/main" id="{91DCED0E-C9CF-4359-84EC-8A3C766900A1}"/>
              </a:ext>
            </a:extLst>
          </p:cNvPr>
          <p:cNvSpPr>
            <a:spLocks noGrp="1"/>
          </p:cNvSpPr>
          <p:nvPr>
            <p:ph type="title"/>
          </p:nvPr>
        </p:nvSpPr>
        <p:spPr>
          <a:xfrm>
            <a:off x="1524000" y="18256"/>
            <a:ext cx="8660492" cy="1325563"/>
          </a:xfrm>
        </p:spPr>
        <p:txBody>
          <a:bodyPr>
            <a:normAutofit fontScale="90000"/>
          </a:bodyPr>
          <a:lstStyle/>
          <a:p>
            <a:r>
              <a:rPr lang="cs-CZ" sz="4800" dirty="0"/>
              <a:t>Co odlišuje živé systémy od neživých?</a:t>
            </a:r>
            <a:endParaRPr lang="cs-CZ" sz="4800" b="1" dirty="0"/>
          </a:p>
        </p:txBody>
      </p:sp>
      <p:sp>
        <p:nvSpPr>
          <p:cNvPr id="7" name="Ovál 6">
            <a:extLst>
              <a:ext uri="{FF2B5EF4-FFF2-40B4-BE49-F238E27FC236}">
                <a16:creationId xmlns:a16="http://schemas.microsoft.com/office/drawing/2014/main" id="{E857E83A-2A0C-4D7C-8133-28943A0F6530}"/>
              </a:ext>
            </a:extLst>
          </p:cNvPr>
          <p:cNvSpPr/>
          <p:nvPr/>
        </p:nvSpPr>
        <p:spPr>
          <a:xfrm>
            <a:off x="4301923" y="4852151"/>
            <a:ext cx="1317172" cy="11349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78747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fontScale="90000"/>
          </a:bodyPr>
          <a:lstStyle/>
          <a:p>
            <a:r>
              <a:rPr lang="cs-CZ" sz="4800" dirty="0"/>
              <a:t>Co odlišuje živé systémy od neživých?</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93306" y="1249690"/>
            <a:ext cx="11849878" cy="4967061"/>
          </a:xfrm>
        </p:spPr>
        <p:txBody>
          <a:bodyPr>
            <a:normAutofit/>
          </a:bodyPr>
          <a:lstStyle/>
          <a:p>
            <a:pPr algn="just"/>
            <a:r>
              <a:rPr lang="cs-CZ" b="1" dirty="0"/>
              <a:t>Nároky na životodárný vesmír</a:t>
            </a:r>
            <a:r>
              <a:rPr lang="cs-CZ" dirty="0"/>
              <a:t>: Expanze vesmíru musí ležet v úzkém rozmezí rychlosti (malá nedává čas, velká rozřeďuje), slabší jaderné interakce by nevedly ke stelární nukleogenezi (biogenních prvků), drobná změna hmotnosti kvarků – těžší protony – rozpad v neutrony,…</a:t>
            </a:r>
          </a:p>
          <a:p>
            <a:pPr algn="just"/>
            <a:r>
              <a:rPr lang="cs-CZ" dirty="0"/>
              <a:t>Antropický princip</a:t>
            </a:r>
          </a:p>
          <a:p>
            <a:pPr algn="just"/>
            <a:r>
              <a:rPr lang="cs-CZ" dirty="0"/>
              <a:t>Princip uniformity</a:t>
            </a:r>
          </a:p>
          <a:p>
            <a:pPr algn="just"/>
            <a:r>
              <a:rPr lang="cs-CZ" dirty="0" err="1"/>
              <a:t>Drakeova</a:t>
            </a:r>
            <a:r>
              <a:rPr lang="cs-CZ" dirty="0"/>
              <a:t> rovnice</a:t>
            </a:r>
          </a:p>
          <a:p>
            <a:pPr algn="just"/>
            <a:endParaRPr lang="cs-CZ" dirty="0"/>
          </a:p>
          <a:p>
            <a:pPr marL="0" indent="0" algn="just">
              <a:buNone/>
            </a:pPr>
            <a:endParaRPr lang="cs-CZ" dirty="0"/>
          </a:p>
          <a:p>
            <a:pPr marL="0" indent="0" algn="just">
              <a:buNone/>
            </a:pPr>
            <a:endParaRPr lang="cs-CZ" dirty="0"/>
          </a:p>
          <a:p>
            <a:pPr marL="0" indent="0" algn="just">
              <a:buNone/>
            </a:pPr>
            <a:endParaRPr lang="cs-CZ" dirty="0"/>
          </a:p>
        </p:txBody>
      </p:sp>
      <p:pic>
        <p:nvPicPr>
          <p:cNvPr id="4" name="Obrázek 3" descr="https://astronuklfyzika.cz/AntropExpanze.gif">
            <a:extLst>
              <a:ext uri="{FF2B5EF4-FFF2-40B4-BE49-F238E27FC236}">
                <a16:creationId xmlns:a16="http://schemas.microsoft.com/office/drawing/2014/main" id="{443A22A8-A1EA-4DC8-B643-47AAB936C3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33143" y="2868200"/>
            <a:ext cx="5525713" cy="3968496"/>
          </a:xfrm>
          <a:prstGeom prst="rect">
            <a:avLst/>
          </a:prstGeom>
          <a:noFill/>
          <a:ln>
            <a:noFill/>
          </a:ln>
        </p:spPr>
      </p:pic>
      <p:sp>
        <p:nvSpPr>
          <p:cNvPr id="5" name="AutoShape 2" descr="{\displaystyle N=R^{*}\cdot f_{p}\cdot n_{e}\cdot f_{l}\cdot f_{i}\cdot f_{c}\cdot L}">
            <a:extLst>
              <a:ext uri="{FF2B5EF4-FFF2-40B4-BE49-F238E27FC236}">
                <a16:creationId xmlns:a16="http://schemas.microsoft.com/office/drawing/2014/main" id="{5089AD3B-C9B9-418F-8345-7AD4A124E5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0" name="Picture 2" descr="Anthropic principle - Wikipedia">
            <a:extLst>
              <a:ext uri="{FF2B5EF4-FFF2-40B4-BE49-F238E27FC236}">
                <a16:creationId xmlns:a16="http://schemas.microsoft.com/office/drawing/2014/main" id="{DC0B085B-D7ED-4BE3-92AF-AFC49432D6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4687" y="2868200"/>
            <a:ext cx="3594006" cy="3594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958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fontScale="90000"/>
          </a:bodyPr>
          <a:lstStyle/>
          <a:p>
            <a:r>
              <a:rPr lang="cs-CZ" sz="4800" dirty="0"/>
              <a:t>Co odlišuje živé systémy od neživých?</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111967" y="1183343"/>
            <a:ext cx="11840547" cy="2989403"/>
          </a:xfrm>
        </p:spPr>
        <p:txBody>
          <a:bodyPr>
            <a:normAutofit/>
          </a:bodyPr>
          <a:lstStyle/>
          <a:p>
            <a:pPr algn="just"/>
            <a:r>
              <a:rPr lang="cs-CZ" b="1" dirty="0"/>
              <a:t>Chemické složení a chemické procesy (metabolismus)</a:t>
            </a:r>
          </a:p>
          <a:p>
            <a:pPr algn="just"/>
            <a:r>
              <a:rPr lang="cs-CZ" dirty="0"/>
              <a:t>Organické látky (sacharidy, bílkoviny, nukleové </a:t>
            </a:r>
            <a:r>
              <a:rPr lang="cs-CZ" dirty="0" err="1"/>
              <a:t>kys</a:t>
            </a:r>
            <a:r>
              <a:rPr lang="cs-CZ" dirty="0"/>
              <a:t>…)</a:t>
            </a:r>
          </a:p>
          <a:p>
            <a:pPr algn="just"/>
            <a:r>
              <a:rPr lang="cs-CZ" dirty="0"/>
              <a:t>Abundantní atomy: </a:t>
            </a:r>
            <a:r>
              <a:rPr lang="cs-CZ" b="1" dirty="0"/>
              <a:t>C, H, N, P </a:t>
            </a:r>
            <a:r>
              <a:rPr lang="cs-CZ" dirty="0"/>
              <a:t>(uchování a transport energie, </a:t>
            </a:r>
            <a:r>
              <a:rPr lang="cs-CZ" b="1" dirty="0"/>
              <a:t>S</a:t>
            </a:r>
            <a:r>
              <a:rPr lang="cs-CZ" dirty="0"/>
              <a:t> – 3D konfigurace proteinů) + </a:t>
            </a:r>
            <a:r>
              <a:rPr lang="cs-CZ" b="1" dirty="0"/>
              <a:t>voda</a:t>
            </a:r>
            <a:r>
              <a:rPr lang="cs-CZ" dirty="0"/>
              <a:t> jako interakční médium (kapalné polární rozpouštědlo s velkou tepelnou kapacitou)</a:t>
            </a:r>
          </a:p>
        </p:txBody>
      </p:sp>
      <p:pic>
        <p:nvPicPr>
          <p:cNvPr id="1026" name="Picture 2" descr="Carbon Atom Images, Stock Photos &amp;amp; Vectors | Shutterstock">
            <a:extLst>
              <a:ext uri="{FF2B5EF4-FFF2-40B4-BE49-F238E27FC236}">
                <a16:creationId xmlns:a16="http://schemas.microsoft.com/office/drawing/2014/main" id="{5C3F9E28-1A07-4942-A856-BC2BF2697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487" y="3523337"/>
            <a:ext cx="6745738" cy="256283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Levels of Protein Organization">
            <a:extLst>
              <a:ext uri="{FF2B5EF4-FFF2-40B4-BE49-F238E27FC236}">
                <a16:creationId xmlns:a16="http://schemas.microsoft.com/office/drawing/2014/main" id="{AAF7AE84-3F19-4ED2-80E8-451F9249C4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1795"/>
          <a:stretch/>
        </p:blipFill>
        <p:spPr bwMode="auto">
          <a:xfrm>
            <a:off x="6994761" y="3523337"/>
            <a:ext cx="5197239"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043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fontScale="90000"/>
          </a:bodyPr>
          <a:lstStyle/>
          <a:p>
            <a:r>
              <a:rPr lang="cs-CZ" sz="4800" dirty="0"/>
              <a:t>Co odlišuje živé systémy od neživých?</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127819" y="1183343"/>
            <a:ext cx="11739716" cy="5029199"/>
          </a:xfrm>
        </p:spPr>
        <p:txBody>
          <a:bodyPr>
            <a:normAutofit/>
          </a:bodyPr>
          <a:lstStyle/>
          <a:p>
            <a:pPr algn="just"/>
            <a:r>
              <a:rPr lang="cs-CZ" b="1" dirty="0"/>
              <a:t>Chemické složení – alternativy?</a:t>
            </a:r>
            <a:endParaRPr lang="cs-CZ" dirty="0"/>
          </a:p>
          <a:p>
            <a:pPr algn="just"/>
            <a:r>
              <a:rPr lang="cs-CZ" dirty="0"/>
              <a:t>Atomy abundantní, strukturální molekuly </a:t>
            </a:r>
            <a:r>
              <a:rPr lang="cs-CZ" dirty="0" err="1"/>
              <a:t>semi</a:t>
            </a:r>
            <a:r>
              <a:rPr lang="cs-CZ" dirty="0"/>
              <a:t>-stabilní, musí mít stabilní a abundantní médium (zejména teplotně)</a:t>
            </a:r>
          </a:p>
          <a:p>
            <a:pPr algn="just"/>
            <a:r>
              <a:rPr lang="cs-CZ" b="1" dirty="0"/>
              <a:t>Voda</a:t>
            </a:r>
            <a:r>
              <a:rPr lang="cs-CZ" dirty="0"/>
              <a:t>: Kovalentní vazby mají větší energii než vodíkové vazby (jen F, O, N), ty jsou silnější než van der </a:t>
            </a:r>
            <a:r>
              <a:rPr lang="cs-CZ" dirty="0" err="1"/>
              <a:t>Waalovy</a:t>
            </a:r>
            <a:r>
              <a:rPr lang="cs-CZ" dirty="0"/>
              <a:t> síly – ovlivňuje teplotu varu a tání</a:t>
            </a:r>
          </a:p>
          <a:p>
            <a:pPr algn="just"/>
            <a:r>
              <a:rPr lang="cs-CZ" b="1" dirty="0"/>
              <a:t>Uhlík</a:t>
            </a:r>
            <a:r>
              <a:rPr lang="cs-CZ" dirty="0"/>
              <a:t>: rozmanitost sloučenin a řetězení (alternativa </a:t>
            </a:r>
            <a:r>
              <a:rPr lang="cs-CZ" b="1" dirty="0"/>
              <a:t>Si</a:t>
            </a:r>
            <a:r>
              <a:rPr lang="cs-CZ" dirty="0"/>
              <a:t>)</a:t>
            </a:r>
            <a:endParaRPr lang="cs-CZ" b="1" dirty="0"/>
          </a:p>
        </p:txBody>
      </p:sp>
      <p:pic>
        <p:nvPicPr>
          <p:cNvPr id="4" name="Obrázek 3">
            <a:extLst>
              <a:ext uri="{FF2B5EF4-FFF2-40B4-BE49-F238E27FC236}">
                <a16:creationId xmlns:a16="http://schemas.microsoft.com/office/drawing/2014/main" id="{12085248-DC41-400C-9E7D-BB25D73511E6}"/>
              </a:ext>
            </a:extLst>
          </p:cNvPr>
          <p:cNvPicPr>
            <a:picLocks noChangeAspect="1"/>
          </p:cNvPicPr>
          <p:nvPr/>
        </p:nvPicPr>
        <p:blipFill>
          <a:blip r:embed="rId3"/>
          <a:stretch>
            <a:fillRect/>
          </a:stretch>
        </p:blipFill>
        <p:spPr>
          <a:xfrm>
            <a:off x="127819" y="4013782"/>
            <a:ext cx="5348164" cy="2328024"/>
          </a:xfrm>
          <a:prstGeom prst="rect">
            <a:avLst/>
          </a:prstGeom>
        </p:spPr>
      </p:pic>
      <p:pic>
        <p:nvPicPr>
          <p:cNvPr id="5" name="Obrázek 4">
            <a:extLst>
              <a:ext uri="{FF2B5EF4-FFF2-40B4-BE49-F238E27FC236}">
                <a16:creationId xmlns:a16="http://schemas.microsoft.com/office/drawing/2014/main" id="{17D3EC12-9D3B-44F7-956C-2DDFE13E5C94}"/>
              </a:ext>
            </a:extLst>
          </p:cNvPr>
          <p:cNvPicPr>
            <a:picLocks noChangeAspect="1"/>
          </p:cNvPicPr>
          <p:nvPr/>
        </p:nvPicPr>
        <p:blipFill>
          <a:blip r:embed="rId4"/>
          <a:stretch>
            <a:fillRect/>
          </a:stretch>
        </p:blipFill>
        <p:spPr>
          <a:xfrm>
            <a:off x="5566676" y="4111974"/>
            <a:ext cx="6300859" cy="2198891"/>
          </a:xfrm>
          <a:prstGeom prst="rect">
            <a:avLst/>
          </a:prstGeom>
        </p:spPr>
      </p:pic>
    </p:spTree>
    <p:extLst>
      <p:ext uri="{BB962C8B-B14F-4D97-AF65-F5344CB8AC3E}">
        <p14:creationId xmlns:p14="http://schemas.microsoft.com/office/powerpoint/2010/main" val="4229407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fontScale="90000"/>
          </a:bodyPr>
          <a:lstStyle/>
          <a:p>
            <a:r>
              <a:rPr lang="cs-CZ" sz="4800" dirty="0"/>
              <a:t>Co odlišuje živé systémy od neživých?</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22641" y="1343819"/>
            <a:ext cx="11635061" cy="4967061"/>
          </a:xfrm>
        </p:spPr>
        <p:txBody>
          <a:bodyPr>
            <a:normAutofit/>
          </a:bodyPr>
          <a:lstStyle/>
          <a:p>
            <a:pPr algn="just"/>
            <a:r>
              <a:rPr lang="cs-CZ" b="1" dirty="0"/>
              <a:t>Vysoká míra uspořádanosti (proti 2.TZ)</a:t>
            </a:r>
          </a:p>
          <a:p>
            <a:pPr algn="just"/>
            <a:r>
              <a:rPr lang="cs-CZ" b="1" dirty="0"/>
              <a:t>Systémy vydělené ale otevřené</a:t>
            </a:r>
            <a:r>
              <a:rPr lang="cs-CZ" dirty="0"/>
              <a:t> – dynamika výměny látek, energie a informací</a:t>
            </a:r>
          </a:p>
          <a:p>
            <a:pPr algn="just"/>
            <a:r>
              <a:rPr lang="cs-CZ" b="1" dirty="0"/>
              <a:t>Reakce na okolí</a:t>
            </a:r>
            <a:r>
              <a:rPr lang="cs-CZ" dirty="0"/>
              <a:t> (čidla)</a:t>
            </a:r>
          </a:p>
          <a:p>
            <a:pPr algn="just"/>
            <a:r>
              <a:rPr lang="cs-CZ" b="1" dirty="0"/>
              <a:t>Stabilní existence </a:t>
            </a:r>
            <a:r>
              <a:rPr lang="cs-CZ" dirty="0"/>
              <a:t>– samoregulace zpětnými vazbami</a:t>
            </a:r>
          </a:p>
          <a:p>
            <a:pPr algn="just"/>
            <a:endParaRPr lang="cs-CZ" dirty="0"/>
          </a:p>
          <a:p>
            <a:pPr algn="just"/>
            <a:r>
              <a:rPr lang="cs-CZ" b="1" dirty="0"/>
              <a:t>Růst a vývoj</a:t>
            </a:r>
            <a:r>
              <a:rPr lang="cs-CZ" dirty="0"/>
              <a:t>: ontogeneze a fylogeneze</a:t>
            </a:r>
          </a:p>
          <a:p>
            <a:pPr algn="just"/>
            <a:r>
              <a:rPr lang="cs-CZ" b="1" dirty="0"/>
              <a:t>Rozmnožování</a:t>
            </a:r>
            <a:r>
              <a:rPr lang="cs-CZ" dirty="0"/>
              <a:t>: dědičnost a evoluce</a:t>
            </a:r>
          </a:p>
          <a:p>
            <a:pPr algn="just"/>
            <a:endParaRPr lang="cs-CZ" dirty="0"/>
          </a:p>
          <a:p>
            <a:pPr marL="0" indent="0" algn="just">
              <a:buNone/>
            </a:pPr>
            <a:endParaRPr lang="cs-CZ" dirty="0"/>
          </a:p>
          <a:p>
            <a:pPr marL="0" indent="0" algn="just">
              <a:buNone/>
            </a:pPr>
            <a:endParaRPr lang="cs-CZ" dirty="0"/>
          </a:p>
        </p:txBody>
      </p:sp>
      <p:pic>
        <p:nvPicPr>
          <p:cNvPr id="5122" name="Picture 2" descr="Zpětná vazba">
            <a:extLst>
              <a:ext uri="{FF2B5EF4-FFF2-40B4-BE49-F238E27FC236}">
                <a16:creationId xmlns:a16="http://schemas.microsoft.com/office/drawing/2014/main" id="{00BD2298-C7C3-46AF-A377-89122A968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643429"/>
            <a:ext cx="5992409" cy="180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373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fontScale="90000"/>
          </a:bodyPr>
          <a:lstStyle/>
          <a:p>
            <a:r>
              <a:rPr lang="cs-CZ" sz="4800" dirty="0"/>
              <a:t>Co odlišuje živé systémy od neživých?</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14632" y="1343819"/>
            <a:ext cx="11356258" cy="4967061"/>
          </a:xfrm>
        </p:spPr>
        <p:txBody>
          <a:bodyPr>
            <a:normAutofit/>
          </a:bodyPr>
          <a:lstStyle/>
          <a:p>
            <a:pPr algn="just"/>
            <a:r>
              <a:rPr lang="cs-CZ" b="1" dirty="0"/>
              <a:t>„Popírači“ principů života</a:t>
            </a:r>
          </a:p>
          <a:p>
            <a:pPr algn="just"/>
            <a:r>
              <a:rPr lang="cs-CZ" b="1" dirty="0"/>
              <a:t>Nebuněčné organismy</a:t>
            </a:r>
            <a:r>
              <a:rPr lang="cs-CZ" dirty="0"/>
              <a:t>: viry, viroidy (např. </a:t>
            </a:r>
            <a:r>
              <a:rPr lang="cs-CZ" dirty="0" err="1"/>
              <a:t>cadang-cadang</a:t>
            </a:r>
            <a:r>
              <a:rPr lang="cs-CZ" dirty="0"/>
              <a:t>) a </a:t>
            </a:r>
            <a:r>
              <a:rPr lang="cs-CZ" dirty="0" err="1"/>
              <a:t>priony</a:t>
            </a:r>
            <a:r>
              <a:rPr lang="cs-CZ" dirty="0"/>
              <a:t> (kuru, FFI), neschopnost samostatné existence nebo rozmnožování (také mnozí paraziti), původ nejistý, asi odvozeny od svých hostitelů</a:t>
            </a:r>
          </a:p>
          <a:p>
            <a:pPr marL="0" indent="0" algn="just">
              <a:buNone/>
            </a:pPr>
            <a:endParaRPr lang="cs-CZ" dirty="0"/>
          </a:p>
          <a:p>
            <a:pPr marL="0" indent="0" algn="just">
              <a:buNone/>
            </a:pPr>
            <a:endParaRPr lang="cs-CZ" dirty="0"/>
          </a:p>
        </p:txBody>
      </p:sp>
      <p:pic>
        <p:nvPicPr>
          <p:cNvPr id="6146" name="Picture 2" descr="Difference among virus, virion, viroid, virusoid and prion | by  Microbiology Easy Notes | Medium">
            <a:extLst>
              <a:ext uri="{FF2B5EF4-FFF2-40B4-BE49-F238E27FC236}">
                <a16:creationId xmlns:a16="http://schemas.microsoft.com/office/drawing/2014/main" id="{6E9E1D90-B1AA-482D-85A7-54E19007E0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44" r="3635"/>
          <a:stretch/>
        </p:blipFill>
        <p:spPr bwMode="auto">
          <a:xfrm>
            <a:off x="7034784" y="3121801"/>
            <a:ext cx="5038584" cy="3586708"/>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F7D92553-39F4-4FB9-821F-1A50609948EE}"/>
              </a:ext>
            </a:extLst>
          </p:cNvPr>
          <p:cNvPicPr>
            <a:picLocks noChangeAspect="1"/>
          </p:cNvPicPr>
          <p:nvPr/>
        </p:nvPicPr>
        <p:blipFill>
          <a:blip r:embed="rId4"/>
          <a:stretch>
            <a:fillRect/>
          </a:stretch>
        </p:blipFill>
        <p:spPr>
          <a:xfrm>
            <a:off x="118632" y="3359786"/>
            <a:ext cx="4525302" cy="3348723"/>
          </a:xfrm>
          <a:prstGeom prst="rect">
            <a:avLst/>
          </a:prstGeom>
        </p:spPr>
      </p:pic>
      <p:pic>
        <p:nvPicPr>
          <p:cNvPr id="5" name="Obrázek 4">
            <a:extLst>
              <a:ext uri="{FF2B5EF4-FFF2-40B4-BE49-F238E27FC236}">
                <a16:creationId xmlns:a16="http://schemas.microsoft.com/office/drawing/2014/main" id="{92F4846F-CC63-45A4-9949-524D4AB9C580}"/>
              </a:ext>
            </a:extLst>
          </p:cNvPr>
          <p:cNvPicPr>
            <a:picLocks noChangeAspect="1"/>
          </p:cNvPicPr>
          <p:nvPr/>
        </p:nvPicPr>
        <p:blipFill>
          <a:blip r:embed="rId5"/>
          <a:stretch>
            <a:fillRect/>
          </a:stretch>
        </p:blipFill>
        <p:spPr>
          <a:xfrm>
            <a:off x="4685185" y="3359785"/>
            <a:ext cx="2215176" cy="3348723"/>
          </a:xfrm>
          <a:prstGeom prst="rect">
            <a:avLst/>
          </a:prstGeom>
        </p:spPr>
      </p:pic>
    </p:spTree>
    <p:extLst>
      <p:ext uri="{BB962C8B-B14F-4D97-AF65-F5344CB8AC3E}">
        <p14:creationId xmlns:p14="http://schemas.microsoft.com/office/powerpoint/2010/main" val="2590209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dirty="0"/>
              <a:t>Povstání živého tvaru</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137652" y="1343819"/>
            <a:ext cx="11739716" cy="4967061"/>
          </a:xfrm>
        </p:spPr>
        <p:txBody>
          <a:bodyPr>
            <a:normAutofit/>
          </a:bodyPr>
          <a:lstStyle/>
          <a:p>
            <a:pPr algn="just"/>
            <a:r>
              <a:rPr lang="cs-CZ" sz="2600" dirty="0"/>
              <a:t>4.1–3.8 </a:t>
            </a:r>
            <a:r>
              <a:rPr lang="cs-CZ" sz="2600" dirty="0" err="1"/>
              <a:t>mld</a:t>
            </a:r>
            <a:r>
              <a:rPr lang="cs-CZ" sz="2600" dirty="0"/>
              <a:t> let života, možná několikrát (4.4 </a:t>
            </a:r>
            <a:r>
              <a:rPr lang="cs-CZ" sz="2600" dirty="0" err="1"/>
              <a:t>mld</a:t>
            </a:r>
            <a:r>
              <a:rPr lang="cs-CZ" sz="2600" dirty="0"/>
              <a:t>?)</a:t>
            </a:r>
          </a:p>
          <a:p>
            <a:pPr algn="just"/>
            <a:r>
              <a:rPr lang="cs-CZ" sz="2600" dirty="0"/>
              <a:t>2017: důkaz 3.48 </a:t>
            </a:r>
            <a:r>
              <a:rPr lang="cs-CZ" sz="2600" dirty="0" err="1"/>
              <a:t>mld</a:t>
            </a:r>
            <a:r>
              <a:rPr lang="cs-CZ" sz="2600" dirty="0"/>
              <a:t> let v </a:t>
            </a:r>
            <a:r>
              <a:rPr lang="cs-CZ" sz="2600" dirty="0" err="1"/>
              <a:t>geyseritu</a:t>
            </a:r>
            <a:r>
              <a:rPr lang="cs-CZ" sz="2600" dirty="0"/>
              <a:t> (okolo horkých pramenů) – </a:t>
            </a:r>
            <a:r>
              <a:rPr lang="cs-CZ" sz="2600" dirty="0" err="1"/>
              <a:t>Pilbara</a:t>
            </a:r>
            <a:r>
              <a:rPr lang="cs-CZ" sz="2600" dirty="0"/>
              <a:t> </a:t>
            </a:r>
            <a:r>
              <a:rPr lang="cs-CZ" sz="2600" dirty="0" err="1"/>
              <a:t>Craton</a:t>
            </a:r>
            <a:r>
              <a:rPr lang="cs-CZ" sz="2600" dirty="0"/>
              <a:t> (W </a:t>
            </a:r>
            <a:r>
              <a:rPr lang="cs-CZ" sz="2600" dirty="0" err="1"/>
              <a:t>Austr</a:t>
            </a:r>
            <a:r>
              <a:rPr lang="cs-CZ" sz="2600" dirty="0"/>
              <a:t>.), možná ale 3.95 </a:t>
            </a:r>
            <a:r>
              <a:rPr lang="cs-CZ" sz="2600" dirty="0" err="1"/>
              <a:t>mld</a:t>
            </a:r>
            <a:r>
              <a:rPr lang="cs-CZ" sz="2600" dirty="0"/>
              <a:t> v grafitu (Labrador).</a:t>
            </a:r>
          </a:p>
          <a:p>
            <a:pPr algn="just"/>
            <a:r>
              <a:rPr lang="cs-CZ" sz="2600" b="1" dirty="0"/>
              <a:t>LUCA</a:t>
            </a:r>
            <a:r>
              <a:rPr lang="cs-CZ" sz="2600" dirty="0"/>
              <a:t> (4 </a:t>
            </a:r>
            <a:r>
              <a:rPr lang="cs-CZ" sz="2600" dirty="0" err="1"/>
              <a:t>mld</a:t>
            </a:r>
            <a:r>
              <a:rPr lang="cs-CZ" sz="2600" dirty="0"/>
              <a:t>)</a:t>
            </a:r>
          </a:p>
        </p:txBody>
      </p:sp>
      <p:pic>
        <p:nvPicPr>
          <p:cNvPr id="7170" name="Picture 2" descr="Oldest fossils ever found suggest life in the universe is common |  Astronomy.com">
            <a:extLst>
              <a:ext uri="{FF2B5EF4-FFF2-40B4-BE49-F238E27FC236}">
                <a16:creationId xmlns:a16="http://schemas.microsoft.com/office/drawing/2014/main" id="{19E9D103-9435-4E5C-B7CE-94A76023B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497" y="2366091"/>
            <a:ext cx="4127821" cy="4382370"/>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CF334AF6-C84B-4A28-80F8-4DD55EB1F23A}"/>
              </a:ext>
            </a:extLst>
          </p:cNvPr>
          <p:cNvPicPr>
            <a:picLocks noChangeAspect="1"/>
          </p:cNvPicPr>
          <p:nvPr/>
        </p:nvPicPr>
        <p:blipFill rotWithShape="1">
          <a:blip r:embed="rId4"/>
          <a:srcRect t="17594"/>
          <a:stretch/>
        </p:blipFill>
        <p:spPr>
          <a:xfrm>
            <a:off x="410467" y="3149333"/>
            <a:ext cx="5636371" cy="3599128"/>
          </a:xfrm>
          <a:prstGeom prst="rect">
            <a:avLst/>
          </a:prstGeom>
        </p:spPr>
      </p:pic>
    </p:spTree>
    <p:extLst>
      <p:ext uri="{BB962C8B-B14F-4D97-AF65-F5344CB8AC3E}">
        <p14:creationId xmlns:p14="http://schemas.microsoft.com/office/powerpoint/2010/main" val="3922272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dirty="0"/>
              <a:t>Povstání živého tvaru</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65470" y="1209348"/>
            <a:ext cx="11562735" cy="4967061"/>
          </a:xfrm>
        </p:spPr>
        <p:txBody>
          <a:bodyPr>
            <a:normAutofit/>
          </a:bodyPr>
          <a:lstStyle/>
          <a:p>
            <a:pPr algn="just"/>
            <a:r>
              <a:rPr lang="cs-CZ" sz="2600" b="1" dirty="0"/>
              <a:t>Podmínky vzniku: </a:t>
            </a:r>
            <a:r>
              <a:rPr lang="cs-CZ" sz="2600" dirty="0"/>
              <a:t>3.8 </a:t>
            </a:r>
            <a:r>
              <a:rPr lang="cs-CZ" sz="2600" dirty="0" err="1"/>
              <a:t>mld</a:t>
            </a:r>
            <a:r>
              <a:rPr lang="cs-CZ" sz="2600" dirty="0"/>
              <a:t> – konec „Velkého bombardování“, možná velký impakt</a:t>
            </a:r>
          </a:p>
          <a:p>
            <a:pPr algn="just"/>
            <a:r>
              <a:rPr lang="cs-CZ" sz="2600" dirty="0"/>
              <a:t>Horká (70 °C) a vlhká planeta, intenzivní sopečná činnost (CO</a:t>
            </a:r>
            <a:r>
              <a:rPr lang="cs-CZ" sz="2600" baseline="-25000" dirty="0"/>
              <a:t>2</a:t>
            </a:r>
            <a:r>
              <a:rPr lang="cs-CZ" sz="2600" dirty="0"/>
              <a:t>, metan ale ne O</a:t>
            </a:r>
            <a:r>
              <a:rPr lang="cs-CZ" sz="2600" baseline="-25000" dirty="0"/>
              <a:t>2</a:t>
            </a:r>
            <a:r>
              <a:rPr lang="cs-CZ" sz="2600" dirty="0"/>
              <a:t>) a výpar ale srážení na popelu (deště)</a:t>
            </a:r>
          </a:p>
          <a:p>
            <a:pPr algn="just"/>
            <a:r>
              <a:rPr lang="cs-CZ" sz="2600" dirty="0"/>
              <a:t>Osluněné mělčiny teplých moří vs. termální hlubiny (CO</a:t>
            </a:r>
            <a:r>
              <a:rPr lang="cs-CZ" sz="2600" baseline="-25000" dirty="0"/>
              <a:t>2</a:t>
            </a:r>
            <a:r>
              <a:rPr lang="cs-CZ" sz="2600" dirty="0"/>
              <a:t>, rozpuštěné minerály)</a:t>
            </a:r>
          </a:p>
          <a:p>
            <a:pPr marL="0" indent="0" algn="just">
              <a:buNone/>
            </a:pPr>
            <a:endParaRPr lang="cs-CZ" sz="2600" dirty="0"/>
          </a:p>
        </p:txBody>
      </p:sp>
      <p:pic>
        <p:nvPicPr>
          <p:cNvPr id="8194" name="Picture 2" descr="The origin of life: The conditions that sparked life on Earth - Research  Outreach">
            <a:extLst>
              <a:ext uri="{FF2B5EF4-FFF2-40B4-BE49-F238E27FC236}">
                <a16:creationId xmlns:a16="http://schemas.microsoft.com/office/drawing/2014/main" id="{5938ACD3-C0CB-4C64-8699-702F333FB1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22" b="47404"/>
          <a:stretch/>
        </p:blipFill>
        <p:spPr bwMode="auto">
          <a:xfrm>
            <a:off x="983225" y="3008672"/>
            <a:ext cx="9942923" cy="3840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286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dirty="0"/>
              <a:t>Povstání živého tvaru</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115499" y="1112835"/>
            <a:ext cx="11643881" cy="4967061"/>
          </a:xfrm>
        </p:spPr>
        <p:txBody>
          <a:bodyPr>
            <a:normAutofit/>
          </a:bodyPr>
          <a:lstStyle/>
          <a:p>
            <a:pPr algn="just"/>
            <a:r>
              <a:rPr lang="cs-CZ" sz="2600" b="1" dirty="0"/>
              <a:t>Biogeneze – jak? Nevyřešeno </a:t>
            </a:r>
            <a:r>
              <a:rPr lang="cs-CZ" sz="2600" dirty="0"/>
              <a:t>(nové biogenezi vadí kyslík a život)</a:t>
            </a:r>
          </a:p>
          <a:p>
            <a:pPr algn="just"/>
            <a:r>
              <a:rPr lang="cs-CZ" sz="2600" b="1" dirty="0"/>
              <a:t>Rozmnožení genu </a:t>
            </a:r>
            <a:r>
              <a:rPr lang="cs-CZ" sz="2600" dirty="0"/>
              <a:t>= jediné měřítko úspěchu</a:t>
            </a:r>
          </a:p>
          <a:p>
            <a:pPr algn="just"/>
            <a:r>
              <a:rPr lang="cs-CZ" sz="2600" b="1" dirty="0"/>
              <a:t>Nenulové vztahy </a:t>
            </a:r>
            <a:r>
              <a:rPr lang="cs-CZ" sz="2600" dirty="0"/>
              <a:t>= hnací síla (Spojení dvou genů – pokud nenulový vztah větší naděje na rozmnožení)</a:t>
            </a:r>
          </a:p>
          <a:p>
            <a:pPr algn="just"/>
            <a:r>
              <a:rPr lang="cs-CZ" sz="2600" dirty="0"/>
              <a:t>Musela ale přijít </a:t>
            </a:r>
            <a:r>
              <a:rPr lang="cs-CZ" sz="2600" b="1" dirty="0" err="1"/>
              <a:t>supermutace</a:t>
            </a:r>
            <a:r>
              <a:rPr lang="cs-CZ" sz="2600" dirty="0"/>
              <a:t> – jinak </a:t>
            </a:r>
            <a:r>
              <a:rPr lang="cs-CZ" sz="2600" b="1" dirty="0"/>
              <a:t>entropie</a:t>
            </a:r>
            <a:r>
              <a:rPr lang="cs-CZ" sz="2600" dirty="0"/>
              <a:t> (evoluce většinou ztroskotá) – její pravděpodobnost se zvyšovala, mutace stále častější (</a:t>
            </a:r>
            <a:r>
              <a:rPr lang="cs-CZ" sz="2600" b="1" dirty="0" err="1"/>
              <a:t>exp</a:t>
            </a:r>
            <a:r>
              <a:rPr lang="cs-CZ" sz="2600" b="1" dirty="0"/>
              <a:t>. růst</a:t>
            </a:r>
            <a:r>
              <a:rPr lang="cs-CZ" sz="2600" dirty="0"/>
              <a:t>)</a:t>
            </a:r>
          </a:p>
          <a:p>
            <a:pPr algn="just"/>
            <a:endParaRPr lang="cs-CZ" sz="2600" dirty="0"/>
          </a:p>
        </p:txBody>
      </p:sp>
      <p:pic>
        <p:nvPicPr>
          <p:cNvPr id="5" name="Obrázek 4">
            <a:extLst>
              <a:ext uri="{FF2B5EF4-FFF2-40B4-BE49-F238E27FC236}">
                <a16:creationId xmlns:a16="http://schemas.microsoft.com/office/drawing/2014/main" id="{1C778254-A3E7-4C02-B3AC-F3FA47595E90}"/>
              </a:ext>
            </a:extLst>
          </p:cNvPr>
          <p:cNvPicPr>
            <a:picLocks noChangeAspect="1"/>
          </p:cNvPicPr>
          <p:nvPr/>
        </p:nvPicPr>
        <p:blipFill>
          <a:blip r:embed="rId3"/>
          <a:stretch>
            <a:fillRect/>
          </a:stretch>
        </p:blipFill>
        <p:spPr>
          <a:xfrm>
            <a:off x="970904" y="3707041"/>
            <a:ext cx="4191030" cy="2996587"/>
          </a:xfrm>
          <a:prstGeom prst="rect">
            <a:avLst/>
          </a:prstGeom>
        </p:spPr>
      </p:pic>
      <p:pic>
        <p:nvPicPr>
          <p:cNvPr id="6" name="Obrázek 5">
            <a:extLst>
              <a:ext uri="{FF2B5EF4-FFF2-40B4-BE49-F238E27FC236}">
                <a16:creationId xmlns:a16="http://schemas.microsoft.com/office/drawing/2014/main" id="{3082BCF0-9D1E-4924-B4DF-FA94EC45AD36}"/>
              </a:ext>
            </a:extLst>
          </p:cNvPr>
          <p:cNvPicPr>
            <a:picLocks noChangeAspect="1"/>
          </p:cNvPicPr>
          <p:nvPr/>
        </p:nvPicPr>
        <p:blipFill>
          <a:blip r:embed="rId4"/>
          <a:stretch>
            <a:fillRect/>
          </a:stretch>
        </p:blipFill>
        <p:spPr>
          <a:xfrm>
            <a:off x="5374032" y="3707041"/>
            <a:ext cx="5520027" cy="2996587"/>
          </a:xfrm>
          <a:prstGeom prst="rect">
            <a:avLst/>
          </a:prstGeom>
        </p:spPr>
      </p:pic>
    </p:spTree>
    <p:extLst>
      <p:ext uri="{BB962C8B-B14F-4D97-AF65-F5344CB8AC3E}">
        <p14:creationId xmlns:p14="http://schemas.microsoft.com/office/powerpoint/2010/main" val="768523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B3BFE3-DDE7-4557-A40E-CF95C9B0CA5C}"/>
              </a:ext>
            </a:extLst>
          </p:cNvPr>
          <p:cNvSpPr>
            <a:spLocks noGrp="1"/>
          </p:cNvSpPr>
          <p:nvPr>
            <p:ph type="title"/>
          </p:nvPr>
        </p:nvSpPr>
        <p:spPr/>
        <p:txBody>
          <a:bodyPr/>
          <a:lstStyle/>
          <a:p>
            <a:pPr algn="ctr"/>
            <a:r>
              <a:rPr lang="cs-CZ" dirty="0"/>
              <a:t>Je život výjimečný? </a:t>
            </a:r>
          </a:p>
        </p:txBody>
      </p:sp>
      <p:sp>
        <p:nvSpPr>
          <p:cNvPr id="3" name="Zástupný symbol pro obsah 2">
            <a:extLst>
              <a:ext uri="{FF2B5EF4-FFF2-40B4-BE49-F238E27FC236}">
                <a16:creationId xmlns:a16="http://schemas.microsoft.com/office/drawing/2014/main" id="{9CFC3935-3345-4445-B116-5B5A81DFE3A9}"/>
              </a:ext>
            </a:extLst>
          </p:cNvPr>
          <p:cNvSpPr>
            <a:spLocks noGrp="1"/>
          </p:cNvSpPr>
          <p:nvPr>
            <p:ph idx="1"/>
          </p:nvPr>
        </p:nvSpPr>
        <p:spPr/>
        <p:txBody>
          <a:bodyPr/>
          <a:lstStyle/>
          <a:p>
            <a:r>
              <a:rPr lang="cs-CZ" dirty="0"/>
              <a:t>Je život (jako vlastnost některých objektů ve vesmíru) výjimečný? </a:t>
            </a:r>
          </a:p>
        </p:txBody>
      </p:sp>
      <p:sp>
        <p:nvSpPr>
          <p:cNvPr id="4" name="TextovéPole 3">
            <a:extLst>
              <a:ext uri="{FF2B5EF4-FFF2-40B4-BE49-F238E27FC236}">
                <a16:creationId xmlns:a16="http://schemas.microsoft.com/office/drawing/2014/main" id="{867BC027-3A9E-4DAF-8E3E-C3FBCBC1141B}"/>
              </a:ext>
            </a:extLst>
          </p:cNvPr>
          <p:cNvSpPr txBox="1"/>
          <p:nvPr/>
        </p:nvSpPr>
        <p:spPr>
          <a:xfrm>
            <a:off x="475488" y="3105834"/>
            <a:ext cx="5510784" cy="1200329"/>
          </a:xfrm>
          <a:prstGeom prst="rect">
            <a:avLst/>
          </a:prstGeom>
          <a:noFill/>
        </p:spPr>
        <p:txBody>
          <a:bodyPr wrap="square" rtlCol="0">
            <a:spAutoFit/>
          </a:bodyPr>
          <a:lstStyle/>
          <a:p>
            <a:r>
              <a:rPr lang="cs-CZ" sz="2400" dirty="0">
                <a:solidFill>
                  <a:srgbClr val="FF0000"/>
                </a:solidFill>
              </a:rPr>
              <a:t>Je natolik komplexní a složitý a jeho vznik bude tak málo pravděpodobný, že je Země jediná výjimka ve vesmíru</a:t>
            </a:r>
          </a:p>
        </p:txBody>
      </p:sp>
      <p:sp>
        <p:nvSpPr>
          <p:cNvPr id="5" name="TextovéPole 4">
            <a:extLst>
              <a:ext uri="{FF2B5EF4-FFF2-40B4-BE49-F238E27FC236}">
                <a16:creationId xmlns:a16="http://schemas.microsoft.com/office/drawing/2014/main" id="{FBA53A7D-29A5-4ABE-B6E5-DADC8AC70772}"/>
              </a:ext>
            </a:extLst>
          </p:cNvPr>
          <p:cNvSpPr txBox="1"/>
          <p:nvPr/>
        </p:nvSpPr>
        <p:spPr>
          <a:xfrm>
            <a:off x="6315456" y="3105834"/>
            <a:ext cx="5510784" cy="1200329"/>
          </a:xfrm>
          <a:prstGeom prst="rect">
            <a:avLst/>
          </a:prstGeom>
          <a:noFill/>
        </p:spPr>
        <p:txBody>
          <a:bodyPr wrap="square" rtlCol="0">
            <a:spAutoFit/>
          </a:bodyPr>
          <a:lstStyle/>
          <a:p>
            <a:r>
              <a:rPr lang="cs-CZ" sz="2400" dirty="0">
                <a:solidFill>
                  <a:srgbClr val="00B050"/>
                </a:solidFill>
              </a:rPr>
              <a:t>Když dáte aspoň trochu vhodnému systému dostatek času, je matematickou nutností, aby se objevil život</a:t>
            </a:r>
          </a:p>
        </p:txBody>
      </p:sp>
      <p:cxnSp>
        <p:nvCxnSpPr>
          <p:cNvPr id="7" name="Přímá spojnice se šipkou 6">
            <a:extLst>
              <a:ext uri="{FF2B5EF4-FFF2-40B4-BE49-F238E27FC236}">
                <a16:creationId xmlns:a16="http://schemas.microsoft.com/office/drawing/2014/main" id="{86536C5D-44E8-492C-8890-BFEA7A84A4AB}"/>
              </a:ext>
            </a:extLst>
          </p:cNvPr>
          <p:cNvCxnSpPr/>
          <p:nvPr/>
        </p:nvCxnSpPr>
        <p:spPr>
          <a:xfrm>
            <a:off x="2535936" y="5059680"/>
            <a:ext cx="6449568" cy="0"/>
          </a:xfrm>
          <a:prstGeom prst="straightConnector1">
            <a:avLst/>
          </a:prstGeom>
          <a:ln w="254000">
            <a:gradFill flip="none" rotWithShape="1">
              <a:gsLst>
                <a:gs pos="0">
                  <a:srgbClr val="FF0000"/>
                </a:gs>
                <a:gs pos="67000">
                  <a:srgbClr val="92D050"/>
                </a:gs>
                <a:gs pos="100000">
                  <a:srgbClr val="00B050"/>
                </a:gs>
              </a:gsLst>
              <a:lin ang="0" scaled="1"/>
              <a:tileRect/>
            </a:gra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37223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dirty="0"/>
              <a:t>Povstání živého tvaru</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14632" y="1166292"/>
            <a:ext cx="7583274" cy="5113485"/>
          </a:xfrm>
        </p:spPr>
        <p:txBody>
          <a:bodyPr>
            <a:normAutofit/>
          </a:bodyPr>
          <a:lstStyle/>
          <a:p>
            <a:pPr algn="just"/>
            <a:r>
              <a:rPr lang="cs-CZ" sz="2600" dirty="0"/>
              <a:t>Jak?</a:t>
            </a:r>
          </a:p>
          <a:p>
            <a:pPr algn="just"/>
            <a:r>
              <a:rPr lang="cs-CZ" sz="2600" b="1" dirty="0"/>
              <a:t>Boží slovo</a:t>
            </a:r>
            <a:r>
              <a:rPr lang="cs-CZ" sz="2600" dirty="0"/>
              <a:t> (Bible a korán)</a:t>
            </a:r>
          </a:p>
          <a:p>
            <a:pPr algn="just"/>
            <a:r>
              <a:rPr lang="cs-CZ" sz="2600" b="1" dirty="0"/>
              <a:t>Naivní abiogeneze </a:t>
            </a:r>
            <a:r>
              <a:rPr lang="cs-CZ" sz="2600" dirty="0"/>
              <a:t>(do 19. stol): </a:t>
            </a:r>
            <a:r>
              <a:rPr lang="cs-CZ" sz="2600" dirty="0" err="1"/>
              <a:t>Aristotelés</a:t>
            </a:r>
            <a:endParaRPr lang="cs-CZ" sz="2600" dirty="0"/>
          </a:p>
          <a:p>
            <a:pPr algn="just"/>
            <a:r>
              <a:rPr lang="cs-CZ" sz="2600" dirty="0"/>
              <a:t>Robert </a:t>
            </a:r>
            <a:r>
              <a:rPr lang="cs-CZ" sz="2600" dirty="0" err="1"/>
              <a:t>Hook</a:t>
            </a:r>
            <a:r>
              <a:rPr lang="cs-CZ" sz="2600" dirty="0"/>
              <a:t> (1665): pozorování mikroorganismů</a:t>
            </a:r>
          </a:p>
          <a:p>
            <a:pPr algn="just"/>
            <a:r>
              <a:rPr lang="cs-CZ" sz="2600" dirty="0"/>
              <a:t>Francesco </a:t>
            </a:r>
            <a:r>
              <a:rPr lang="cs-CZ" sz="2600" dirty="0" err="1"/>
              <a:t>Redi</a:t>
            </a:r>
            <a:r>
              <a:rPr lang="cs-CZ" sz="2600" dirty="0"/>
              <a:t> (1668): maso a mouchy</a:t>
            </a:r>
          </a:p>
          <a:p>
            <a:pPr algn="just"/>
            <a:endParaRPr lang="cs-CZ" sz="2600" dirty="0"/>
          </a:p>
          <a:p>
            <a:pPr algn="just"/>
            <a:r>
              <a:rPr lang="cs-CZ" sz="2600" b="1" dirty="0"/>
              <a:t>Teorie biogeneze</a:t>
            </a:r>
            <a:r>
              <a:rPr lang="cs-CZ" sz="2600" dirty="0"/>
              <a:t>: omne </a:t>
            </a:r>
            <a:r>
              <a:rPr lang="cs-CZ" sz="2600" dirty="0" err="1"/>
              <a:t>vivum</a:t>
            </a:r>
            <a:r>
              <a:rPr lang="cs-CZ" sz="2600" dirty="0"/>
              <a:t> ex </a:t>
            </a:r>
            <a:r>
              <a:rPr lang="cs-CZ" sz="2600" dirty="0" err="1"/>
              <a:t>ovo</a:t>
            </a:r>
            <a:endParaRPr lang="cs-CZ" sz="2600" dirty="0"/>
          </a:p>
          <a:p>
            <a:pPr algn="just"/>
            <a:r>
              <a:rPr lang="cs-CZ" sz="2600" dirty="0"/>
              <a:t>Francouzská akademie věd: cena za rozřešení</a:t>
            </a:r>
          </a:p>
          <a:p>
            <a:pPr algn="just"/>
            <a:r>
              <a:rPr lang="cs-CZ" sz="2600" dirty="0"/>
              <a:t>Louis Pasteur (1861): ve sterilním prostředí nejsou bakterie a houby </a:t>
            </a:r>
          </a:p>
          <a:p>
            <a:pPr algn="just"/>
            <a:endParaRPr lang="cs-CZ" sz="2600" dirty="0"/>
          </a:p>
        </p:txBody>
      </p:sp>
      <p:pic>
        <p:nvPicPr>
          <p:cNvPr id="9218" name="Picture 2" descr="Louis Pasteur – Wikipédia">
            <a:extLst>
              <a:ext uri="{FF2B5EF4-FFF2-40B4-BE49-F238E27FC236}">
                <a16:creationId xmlns:a16="http://schemas.microsoft.com/office/drawing/2014/main" id="{6832ADC9-E7D2-4489-9BBF-3C672F143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5996" y="3502790"/>
            <a:ext cx="2648376" cy="312851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L. History of Robert Hooke | Physics is Fun">
            <a:extLst>
              <a:ext uri="{FF2B5EF4-FFF2-40B4-BE49-F238E27FC236}">
                <a16:creationId xmlns:a16="http://schemas.microsoft.com/office/drawing/2014/main" id="{334AA88D-EA98-4524-B1F7-B70FE33AF7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5996" y="92046"/>
            <a:ext cx="2648376" cy="3336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088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dirty="0"/>
              <a:t>Povstání živého tvaru</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93290" y="1182454"/>
            <a:ext cx="11228439" cy="4967061"/>
          </a:xfrm>
        </p:spPr>
        <p:txBody>
          <a:bodyPr>
            <a:normAutofit/>
          </a:bodyPr>
          <a:lstStyle/>
          <a:p>
            <a:pPr algn="just"/>
            <a:r>
              <a:rPr lang="cs-CZ" sz="2600" b="1" dirty="0"/>
              <a:t>Teorie panspermie</a:t>
            </a:r>
            <a:r>
              <a:rPr lang="cs-CZ" sz="2600" dirty="0"/>
              <a:t>: jednodušší formy přežijí impakt</a:t>
            </a:r>
          </a:p>
          <a:p>
            <a:pPr algn="just"/>
            <a:r>
              <a:rPr lang="cs-CZ" sz="2600" b="1" dirty="0" err="1"/>
              <a:t>Pseudo</a:t>
            </a:r>
            <a:r>
              <a:rPr lang="cs-CZ" sz="2600" b="1" dirty="0"/>
              <a:t>-panspermie</a:t>
            </a:r>
            <a:r>
              <a:rPr lang="cs-CZ" sz="2600" dirty="0"/>
              <a:t>: na Zemi se dostaly potřebné sloučeniny (podporují ji nálezy organických sloučenin na povrchu meteoritů)</a:t>
            </a:r>
          </a:p>
          <a:p>
            <a:pPr algn="just"/>
            <a:endParaRPr lang="cs-CZ" sz="2600" dirty="0"/>
          </a:p>
        </p:txBody>
      </p:sp>
      <p:pic>
        <p:nvPicPr>
          <p:cNvPr id="10242" name="Picture 2" descr="Panspermie – Wikipedie">
            <a:extLst>
              <a:ext uri="{FF2B5EF4-FFF2-40B4-BE49-F238E27FC236}">
                <a16:creationId xmlns:a16="http://schemas.microsoft.com/office/drawing/2014/main" id="{ED508242-6616-4471-AE62-081BD384B6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278"/>
          <a:stretch/>
        </p:blipFill>
        <p:spPr bwMode="auto">
          <a:xfrm>
            <a:off x="115515" y="2703871"/>
            <a:ext cx="8769953" cy="4037117"/>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3009DA82-C187-46BB-AC4B-4ABC4E9FECDC}"/>
              </a:ext>
            </a:extLst>
          </p:cNvPr>
          <p:cNvPicPr>
            <a:picLocks noChangeAspect="1"/>
          </p:cNvPicPr>
          <p:nvPr/>
        </p:nvPicPr>
        <p:blipFill>
          <a:blip r:embed="rId4"/>
          <a:stretch>
            <a:fillRect/>
          </a:stretch>
        </p:blipFill>
        <p:spPr>
          <a:xfrm>
            <a:off x="7138219" y="2176321"/>
            <a:ext cx="4761285" cy="2772393"/>
          </a:xfrm>
          <a:prstGeom prst="rect">
            <a:avLst/>
          </a:prstGeom>
        </p:spPr>
      </p:pic>
    </p:spTree>
    <p:extLst>
      <p:ext uri="{BB962C8B-B14F-4D97-AF65-F5344CB8AC3E}">
        <p14:creationId xmlns:p14="http://schemas.microsoft.com/office/powerpoint/2010/main" val="1232605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dirty="0"/>
              <a:t>Povstání živého tvaru</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26142" y="1193186"/>
            <a:ext cx="11661058" cy="4967061"/>
          </a:xfrm>
        </p:spPr>
        <p:txBody>
          <a:bodyPr>
            <a:normAutofit/>
          </a:bodyPr>
          <a:lstStyle/>
          <a:p>
            <a:pPr algn="just"/>
            <a:r>
              <a:rPr lang="cs-CZ" sz="2600" dirty="0"/>
              <a:t>Vznik organických látek z anorganických</a:t>
            </a:r>
          </a:p>
          <a:p>
            <a:pPr algn="just"/>
            <a:r>
              <a:rPr lang="cs-CZ" sz="2600" b="1" dirty="0"/>
              <a:t>Teorie </a:t>
            </a:r>
            <a:r>
              <a:rPr lang="cs-CZ" sz="2600" b="1" dirty="0" err="1"/>
              <a:t>prebiotické</a:t>
            </a:r>
            <a:r>
              <a:rPr lang="cs-CZ" sz="2600" b="1" dirty="0"/>
              <a:t> polévky: </a:t>
            </a:r>
            <a:r>
              <a:rPr lang="cs-CZ" sz="2600" dirty="0"/>
              <a:t>Charles Darwin (1871): malé jezírko s látkami a energií (amoniak, fosforečnany)</a:t>
            </a:r>
          </a:p>
          <a:p>
            <a:pPr algn="just"/>
            <a:r>
              <a:rPr lang="cs-CZ" sz="2600" b="1" dirty="0"/>
              <a:t>Teorie koacervátů</a:t>
            </a:r>
            <a:r>
              <a:rPr lang="cs-CZ" sz="2600" dirty="0"/>
              <a:t>: </a:t>
            </a:r>
            <a:r>
              <a:rPr lang="cs-CZ" sz="2600" dirty="0" err="1"/>
              <a:t>Oparin</a:t>
            </a:r>
            <a:r>
              <a:rPr lang="cs-CZ" sz="2600" dirty="0"/>
              <a:t> (1924): funguje, ale předpokládá redukční atmosféru (dnes opuštěná teorie)</a:t>
            </a:r>
          </a:p>
          <a:p>
            <a:pPr algn="just"/>
            <a:endParaRPr lang="cs-CZ" sz="2600" dirty="0"/>
          </a:p>
          <a:p>
            <a:pPr algn="just"/>
            <a:endParaRPr lang="cs-CZ" sz="2600" dirty="0"/>
          </a:p>
          <a:p>
            <a:pPr algn="just"/>
            <a:endParaRPr lang="cs-CZ" sz="2600" dirty="0"/>
          </a:p>
          <a:p>
            <a:pPr algn="just"/>
            <a:endParaRPr lang="cs-CZ" sz="2600" dirty="0"/>
          </a:p>
        </p:txBody>
      </p:sp>
      <p:pic>
        <p:nvPicPr>
          <p:cNvPr id="11266" name="Picture 2" descr="Theory and recent applications of coacervate-based extraction techniques -  ScienceDirect">
            <a:extLst>
              <a:ext uri="{FF2B5EF4-FFF2-40B4-BE49-F238E27FC236}">
                <a16:creationId xmlns:a16="http://schemas.microsoft.com/office/drawing/2014/main" id="{C683ACD0-921F-4F3F-9315-9222FC5E5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51" y="3260667"/>
            <a:ext cx="7313136" cy="347799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OACERVATE - Definition and synonyms of coacervate in the English dictionary">
            <a:extLst>
              <a:ext uri="{FF2B5EF4-FFF2-40B4-BE49-F238E27FC236}">
                <a16:creationId xmlns:a16="http://schemas.microsoft.com/office/drawing/2014/main" id="{AFFEE420-BEF9-4784-9847-33AD4B8207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294" r="15941"/>
          <a:stretch/>
        </p:blipFill>
        <p:spPr bwMode="auto">
          <a:xfrm>
            <a:off x="7863743" y="3260666"/>
            <a:ext cx="3512180" cy="357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968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dirty="0"/>
              <a:t>Povstání živého tvaru</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24465" y="1343819"/>
            <a:ext cx="11169445" cy="4967061"/>
          </a:xfrm>
        </p:spPr>
        <p:txBody>
          <a:bodyPr>
            <a:normAutofit/>
          </a:bodyPr>
          <a:lstStyle/>
          <a:p>
            <a:pPr algn="just"/>
            <a:r>
              <a:rPr lang="cs-CZ" dirty="0"/>
              <a:t>Aktuální teorie</a:t>
            </a:r>
          </a:p>
          <a:p>
            <a:pPr algn="just"/>
            <a:r>
              <a:rPr lang="cs-CZ" b="1" dirty="0"/>
              <a:t>Teorie RNA světa</a:t>
            </a:r>
            <a:r>
              <a:rPr lang="cs-CZ" dirty="0"/>
              <a:t>: upřednostňuje genetický kód</a:t>
            </a:r>
          </a:p>
          <a:p>
            <a:pPr algn="just"/>
            <a:r>
              <a:rPr lang="cs-CZ" b="1" dirty="0"/>
              <a:t>Teorie hydrotermálních průduchů</a:t>
            </a:r>
            <a:r>
              <a:rPr lang="cs-CZ" dirty="0"/>
              <a:t>: upřednostňuje metabolismus</a:t>
            </a:r>
          </a:p>
          <a:p>
            <a:pPr algn="just"/>
            <a:r>
              <a:rPr lang="cs-CZ" b="1" dirty="0"/>
              <a:t>Teorie živých jílů</a:t>
            </a:r>
            <a:r>
              <a:rPr lang="cs-CZ" dirty="0"/>
              <a:t>: upřednostňuje membránu</a:t>
            </a:r>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p:txBody>
      </p:sp>
      <p:pic>
        <p:nvPicPr>
          <p:cNvPr id="4" name="Obrázek 3">
            <a:extLst>
              <a:ext uri="{FF2B5EF4-FFF2-40B4-BE49-F238E27FC236}">
                <a16:creationId xmlns:a16="http://schemas.microsoft.com/office/drawing/2014/main" id="{A3B4CBFE-31C1-4E1E-8146-7F99909CAA61}"/>
              </a:ext>
            </a:extLst>
          </p:cNvPr>
          <p:cNvPicPr>
            <a:picLocks noChangeAspect="1"/>
          </p:cNvPicPr>
          <p:nvPr/>
        </p:nvPicPr>
        <p:blipFill>
          <a:blip r:embed="rId3"/>
          <a:stretch>
            <a:fillRect/>
          </a:stretch>
        </p:blipFill>
        <p:spPr>
          <a:xfrm>
            <a:off x="61822" y="3342966"/>
            <a:ext cx="5969660" cy="3392129"/>
          </a:xfrm>
          <a:prstGeom prst="rect">
            <a:avLst/>
          </a:prstGeom>
        </p:spPr>
      </p:pic>
      <p:pic>
        <p:nvPicPr>
          <p:cNvPr id="5" name="Obrázek 4">
            <a:extLst>
              <a:ext uri="{FF2B5EF4-FFF2-40B4-BE49-F238E27FC236}">
                <a16:creationId xmlns:a16="http://schemas.microsoft.com/office/drawing/2014/main" id="{2165E8AE-D14B-4803-BA2A-21ADBFEE7B27}"/>
              </a:ext>
            </a:extLst>
          </p:cNvPr>
          <p:cNvPicPr>
            <a:picLocks noChangeAspect="1"/>
          </p:cNvPicPr>
          <p:nvPr/>
        </p:nvPicPr>
        <p:blipFill>
          <a:blip r:embed="rId4"/>
          <a:stretch>
            <a:fillRect/>
          </a:stretch>
        </p:blipFill>
        <p:spPr>
          <a:xfrm>
            <a:off x="5909187" y="3429000"/>
            <a:ext cx="6123955" cy="2309151"/>
          </a:xfrm>
          <a:prstGeom prst="rect">
            <a:avLst/>
          </a:prstGeom>
        </p:spPr>
      </p:pic>
    </p:spTree>
    <p:extLst>
      <p:ext uri="{BB962C8B-B14F-4D97-AF65-F5344CB8AC3E}">
        <p14:creationId xmlns:p14="http://schemas.microsoft.com/office/powerpoint/2010/main" val="2411198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dirty="0"/>
              <a:t>Povstání živého tvaru</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44128" y="1227858"/>
            <a:ext cx="11385755" cy="5455331"/>
          </a:xfrm>
        </p:spPr>
        <p:txBody>
          <a:bodyPr>
            <a:normAutofit/>
          </a:bodyPr>
          <a:lstStyle/>
          <a:p>
            <a:pPr algn="just"/>
            <a:r>
              <a:rPr lang="cs-CZ" sz="2600" b="1" dirty="0"/>
              <a:t>Teorie RNA světa </a:t>
            </a:r>
            <a:r>
              <a:rPr lang="cs-CZ" sz="2600" dirty="0"/>
              <a:t>(Walter Gilbert, 1986)</a:t>
            </a:r>
          </a:p>
          <a:p>
            <a:pPr algn="just"/>
            <a:r>
              <a:rPr lang="cs-CZ" sz="2600" dirty="0"/>
              <a:t>DNA předává </a:t>
            </a:r>
            <a:r>
              <a:rPr lang="cs-CZ" sz="2600" dirty="0" err="1"/>
              <a:t>info</a:t>
            </a:r>
            <a:r>
              <a:rPr lang="cs-CZ" sz="2600" dirty="0"/>
              <a:t> proteinům (enzymům), bez nich nemůže existovat, RNA může mít katalytické funkce (zachovány u ribozomů)</a:t>
            </a:r>
          </a:p>
          <a:p>
            <a:pPr algn="just"/>
            <a:r>
              <a:rPr lang="cs-CZ" sz="2600" b="1" dirty="0"/>
              <a:t>Problémy</a:t>
            </a:r>
            <a:r>
              <a:rPr lang="cs-CZ" sz="2600" dirty="0"/>
              <a:t>: malá stabilita RNA, proto navržen </a:t>
            </a:r>
            <a:r>
              <a:rPr lang="cs-CZ" sz="2600" b="1" dirty="0" err="1"/>
              <a:t>pre</a:t>
            </a:r>
            <a:r>
              <a:rPr lang="cs-CZ" sz="2600" b="1" dirty="0"/>
              <a:t>-RNA svět:</a:t>
            </a:r>
            <a:r>
              <a:rPr lang="cs-CZ" sz="2600" dirty="0"/>
              <a:t> jednodušší ale stabilnější polymer (možná peptidová PNA, </a:t>
            </a:r>
            <a:r>
              <a:rPr lang="cs-CZ" sz="2600" dirty="0" err="1"/>
              <a:t>threosová</a:t>
            </a:r>
            <a:r>
              <a:rPr lang="cs-CZ" sz="2600" dirty="0"/>
              <a:t> TNA)</a:t>
            </a:r>
          </a:p>
          <a:p>
            <a:pPr algn="just"/>
            <a:endParaRPr lang="cs-CZ" sz="2600" dirty="0"/>
          </a:p>
          <a:p>
            <a:pPr algn="just"/>
            <a:endParaRPr lang="cs-CZ" sz="2600" dirty="0"/>
          </a:p>
          <a:p>
            <a:pPr algn="just"/>
            <a:endParaRPr lang="cs-CZ" sz="2600" dirty="0"/>
          </a:p>
          <a:p>
            <a:pPr algn="just"/>
            <a:endParaRPr lang="cs-CZ" sz="2600" dirty="0"/>
          </a:p>
          <a:p>
            <a:pPr algn="just"/>
            <a:endParaRPr lang="cs-CZ" sz="2600" dirty="0"/>
          </a:p>
          <a:p>
            <a:pPr algn="just"/>
            <a:endParaRPr lang="cs-CZ" sz="2600" dirty="0"/>
          </a:p>
          <a:p>
            <a:pPr algn="just"/>
            <a:endParaRPr lang="cs-CZ" sz="2600" dirty="0"/>
          </a:p>
          <a:p>
            <a:pPr algn="just"/>
            <a:endParaRPr lang="cs-CZ" sz="2600" dirty="0"/>
          </a:p>
        </p:txBody>
      </p:sp>
      <p:pic>
        <p:nvPicPr>
          <p:cNvPr id="12290" name="Picture 2" descr="https://upload.wikimedia.org/wikipedia/commons/thumb/1/1b/Etls-2019-0024c.01.png/1280px-Etls-2019-0024c.01.png">
            <a:extLst>
              <a:ext uri="{FF2B5EF4-FFF2-40B4-BE49-F238E27FC236}">
                <a16:creationId xmlns:a16="http://schemas.microsoft.com/office/drawing/2014/main" id="{E6BF4B62-9F20-4701-9F9D-2F94D3C97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854" y="3429000"/>
            <a:ext cx="4672559" cy="327484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RNA world - Wikipedia">
            <a:extLst>
              <a:ext uri="{FF2B5EF4-FFF2-40B4-BE49-F238E27FC236}">
                <a16:creationId xmlns:a16="http://schemas.microsoft.com/office/drawing/2014/main" id="{CB3434DC-C05F-4EE2-B6F2-2C29032E5F3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5" name="Obrázek 4">
            <a:extLst>
              <a:ext uri="{FF2B5EF4-FFF2-40B4-BE49-F238E27FC236}">
                <a16:creationId xmlns:a16="http://schemas.microsoft.com/office/drawing/2014/main" id="{F55D64AB-1A6A-4FE5-88E8-FCE9A4E37D00}"/>
              </a:ext>
            </a:extLst>
          </p:cNvPr>
          <p:cNvPicPr>
            <a:picLocks noChangeAspect="1"/>
          </p:cNvPicPr>
          <p:nvPr/>
        </p:nvPicPr>
        <p:blipFill>
          <a:blip r:embed="rId4"/>
          <a:stretch>
            <a:fillRect/>
          </a:stretch>
        </p:blipFill>
        <p:spPr>
          <a:xfrm>
            <a:off x="6933564" y="3429000"/>
            <a:ext cx="4066994" cy="3254189"/>
          </a:xfrm>
          <a:prstGeom prst="rect">
            <a:avLst/>
          </a:prstGeom>
        </p:spPr>
      </p:pic>
    </p:spTree>
    <p:extLst>
      <p:ext uri="{BB962C8B-B14F-4D97-AF65-F5344CB8AC3E}">
        <p14:creationId xmlns:p14="http://schemas.microsoft.com/office/powerpoint/2010/main" val="3553547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dirty="0"/>
              <a:t>Povstání živého tvaru</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35974" y="1222796"/>
            <a:ext cx="11641394" cy="4967061"/>
          </a:xfrm>
        </p:spPr>
        <p:txBody>
          <a:bodyPr>
            <a:normAutofit/>
          </a:bodyPr>
          <a:lstStyle/>
          <a:p>
            <a:pPr algn="just"/>
            <a:r>
              <a:rPr lang="cs-CZ" sz="2600" b="1" dirty="0"/>
              <a:t>Teorie hydrotermálních průduchů</a:t>
            </a:r>
            <a:r>
              <a:rPr lang="cs-CZ" sz="2600" dirty="0"/>
              <a:t>: Mísení horké mineralizované a chladné vody – srážení, minerály a kovy jako katalyzátory syntézy aminokyselin</a:t>
            </a:r>
          </a:p>
          <a:p>
            <a:pPr algn="just"/>
            <a:r>
              <a:rPr lang="cs-CZ" sz="2600" b="1" dirty="0"/>
              <a:t>Problémy</a:t>
            </a:r>
            <a:r>
              <a:rPr lang="cs-CZ" sz="2600" dirty="0"/>
              <a:t>: prostředí ve kterém by organické sloučeniny (včetně RNA) byly nestabilní </a:t>
            </a:r>
            <a:r>
              <a:rPr lang="cs-CZ" sz="2600" b="1" dirty="0"/>
              <a:t>Teorie pyritového světa</a:t>
            </a:r>
            <a:r>
              <a:rPr lang="cs-CZ" sz="2600" dirty="0"/>
              <a:t>: Vznik na povrchu sulfidů železa – lepší než mořské by ale byly suchozemské termální prameny</a:t>
            </a:r>
          </a:p>
          <a:p>
            <a:pPr algn="just"/>
            <a:endParaRPr lang="cs-CZ" sz="2600" dirty="0"/>
          </a:p>
          <a:p>
            <a:pPr algn="just"/>
            <a:endParaRPr lang="cs-CZ" sz="2600" dirty="0"/>
          </a:p>
          <a:p>
            <a:pPr algn="just"/>
            <a:endParaRPr lang="cs-CZ" sz="2600" dirty="0"/>
          </a:p>
          <a:p>
            <a:pPr algn="just"/>
            <a:endParaRPr lang="cs-CZ" sz="2600" dirty="0"/>
          </a:p>
          <a:p>
            <a:pPr algn="just"/>
            <a:endParaRPr lang="cs-CZ" sz="2600" dirty="0"/>
          </a:p>
          <a:p>
            <a:pPr algn="just"/>
            <a:endParaRPr lang="cs-CZ" sz="2600" dirty="0"/>
          </a:p>
          <a:p>
            <a:pPr algn="just"/>
            <a:endParaRPr lang="cs-CZ" sz="2600" dirty="0"/>
          </a:p>
          <a:p>
            <a:pPr algn="just"/>
            <a:endParaRPr lang="cs-CZ" sz="2600" dirty="0"/>
          </a:p>
        </p:txBody>
      </p:sp>
      <p:pic>
        <p:nvPicPr>
          <p:cNvPr id="14338" name="Picture 2" descr="Deep Sea Vents: Origin of Life Theory">
            <a:extLst>
              <a:ext uri="{FF2B5EF4-FFF2-40B4-BE49-F238E27FC236}">
                <a16:creationId xmlns:a16="http://schemas.microsoft.com/office/drawing/2014/main" id="{ADD40414-6FAC-4E68-BB81-E5E8B8FB0D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097" y="3165987"/>
            <a:ext cx="5615547" cy="3585831"/>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066CD811-EC90-45F8-951C-0354A1855C17}"/>
              </a:ext>
            </a:extLst>
          </p:cNvPr>
          <p:cNvPicPr>
            <a:picLocks noChangeAspect="1"/>
          </p:cNvPicPr>
          <p:nvPr/>
        </p:nvPicPr>
        <p:blipFill>
          <a:blip r:embed="rId4"/>
          <a:stretch>
            <a:fillRect/>
          </a:stretch>
        </p:blipFill>
        <p:spPr>
          <a:xfrm>
            <a:off x="6548283" y="3168119"/>
            <a:ext cx="4817807" cy="3613356"/>
          </a:xfrm>
          <a:prstGeom prst="rect">
            <a:avLst/>
          </a:prstGeom>
        </p:spPr>
      </p:pic>
    </p:spTree>
    <p:extLst>
      <p:ext uri="{BB962C8B-B14F-4D97-AF65-F5344CB8AC3E}">
        <p14:creationId xmlns:p14="http://schemas.microsoft.com/office/powerpoint/2010/main" val="62195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dirty="0"/>
              <a:t>Povstání živého tvaru</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45806" y="1330372"/>
            <a:ext cx="11464413" cy="4967061"/>
          </a:xfrm>
        </p:spPr>
        <p:txBody>
          <a:bodyPr>
            <a:normAutofit/>
          </a:bodyPr>
          <a:lstStyle/>
          <a:p>
            <a:pPr algn="just"/>
            <a:r>
              <a:rPr lang="cs-CZ" sz="2600" b="1" dirty="0"/>
              <a:t>Teorie živých jílů </a:t>
            </a:r>
            <a:r>
              <a:rPr lang="cs-CZ" sz="2600" dirty="0"/>
              <a:t>(Graham </a:t>
            </a:r>
            <a:r>
              <a:rPr lang="cs-CZ" sz="2600" dirty="0" err="1"/>
              <a:t>Cairns</a:t>
            </a:r>
            <a:r>
              <a:rPr lang="cs-CZ" sz="2600" dirty="0"/>
              <a:t>-Smith)</a:t>
            </a:r>
          </a:p>
          <a:p>
            <a:pPr algn="just"/>
            <a:r>
              <a:rPr lang="cs-CZ" sz="2600" dirty="0"/>
              <a:t>Minerální krystaly jílu rostou podle struktury a poté se dělí, váží organické látky (katalýza syntézy molekul), ochrana před UV, šíření větrem po vyschnutí</a:t>
            </a:r>
          </a:p>
          <a:p>
            <a:pPr algn="just"/>
            <a:r>
              <a:rPr lang="cs-CZ" sz="2600" dirty="0"/>
              <a:t>Dnes opouštěná</a:t>
            </a:r>
          </a:p>
          <a:p>
            <a:pPr algn="just"/>
            <a:endParaRPr lang="cs-CZ" sz="2600" dirty="0"/>
          </a:p>
          <a:p>
            <a:pPr algn="just"/>
            <a:endParaRPr lang="cs-CZ" sz="2600" dirty="0"/>
          </a:p>
          <a:p>
            <a:pPr algn="just"/>
            <a:endParaRPr lang="cs-CZ" sz="2600" dirty="0"/>
          </a:p>
          <a:p>
            <a:pPr algn="just"/>
            <a:endParaRPr lang="cs-CZ" sz="2600" dirty="0"/>
          </a:p>
          <a:p>
            <a:pPr algn="just"/>
            <a:endParaRPr lang="cs-CZ" sz="2600" dirty="0"/>
          </a:p>
          <a:p>
            <a:pPr algn="just"/>
            <a:endParaRPr lang="cs-CZ" sz="2600" dirty="0"/>
          </a:p>
          <a:p>
            <a:pPr algn="just"/>
            <a:endParaRPr lang="cs-CZ" sz="2600" dirty="0"/>
          </a:p>
          <a:p>
            <a:pPr algn="just"/>
            <a:endParaRPr lang="cs-CZ" sz="2600" dirty="0"/>
          </a:p>
        </p:txBody>
      </p:sp>
      <p:pic>
        <p:nvPicPr>
          <p:cNvPr id="4" name="Obrázek 3">
            <a:extLst>
              <a:ext uri="{FF2B5EF4-FFF2-40B4-BE49-F238E27FC236}">
                <a16:creationId xmlns:a16="http://schemas.microsoft.com/office/drawing/2014/main" id="{7F928778-BF23-4708-8925-449875E097F2}"/>
              </a:ext>
            </a:extLst>
          </p:cNvPr>
          <p:cNvPicPr>
            <a:picLocks noChangeAspect="1"/>
          </p:cNvPicPr>
          <p:nvPr/>
        </p:nvPicPr>
        <p:blipFill>
          <a:blip r:embed="rId3"/>
          <a:stretch>
            <a:fillRect/>
          </a:stretch>
        </p:blipFill>
        <p:spPr>
          <a:xfrm>
            <a:off x="4002626" y="3077496"/>
            <a:ext cx="3086431" cy="3674323"/>
          </a:xfrm>
          <a:prstGeom prst="rect">
            <a:avLst/>
          </a:prstGeom>
        </p:spPr>
      </p:pic>
      <p:pic>
        <p:nvPicPr>
          <p:cNvPr id="5" name="Obrázek 4">
            <a:extLst>
              <a:ext uri="{FF2B5EF4-FFF2-40B4-BE49-F238E27FC236}">
                <a16:creationId xmlns:a16="http://schemas.microsoft.com/office/drawing/2014/main" id="{509FDE99-D4B9-4586-A86B-DBF38C8AE144}"/>
              </a:ext>
            </a:extLst>
          </p:cNvPr>
          <p:cNvPicPr>
            <a:picLocks noChangeAspect="1"/>
          </p:cNvPicPr>
          <p:nvPr/>
        </p:nvPicPr>
        <p:blipFill rotWithShape="1">
          <a:blip r:embed="rId4"/>
          <a:srcRect l="7748" r="14399"/>
          <a:stretch/>
        </p:blipFill>
        <p:spPr>
          <a:xfrm>
            <a:off x="471949" y="3077495"/>
            <a:ext cx="3334034" cy="3591911"/>
          </a:xfrm>
          <a:prstGeom prst="rect">
            <a:avLst/>
          </a:prstGeom>
        </p:spPr>
      </p:pic>
      <p:pic>
        <p:nvPicPr>
          <p:cNvPr id="6" name="Obrázek 5">
            <a:extLst>
              <a:ext uri="{FF2B5EF4-FFF2-40B4-BE49-F238E27FC236}">
                <a16:creationId xmlns:a16="http://schemas.microsoft.com/office/drawing/2014/main" id="{9E61404A-DE83-4569-8D84-FC25787E2B06}"/>
              </a:ext>
            </a:extLst>
          </p:cNvPr>
          <p:cNvPicPr>
            <a:picLocks noChangeAspect="1"/>
          </p:cNvPicPr>
          <p:nvPr/>
        </p:nvPicPr>
        <p:blipFill>
          <a:blip r:embed="rId5"/>
          <a:stretch>
            <a:fillRect/>
          </a:stretch>
        </p:blipFill>
        <p:spPr>
          <a:xfrm>
            <a:off x="7089057" y="2737610"/>
            <a:ext cx="5081559" cy="2177047"/>
          </a:xfrm>
          <a:prstGeom prst="rect">
            <a:avLst/>
          </a:prstGeom>
        </p:spPr>
      </p:pic>
      <p:pic>
        <p:nvPicPr>
          <p:cNvPr id="1026" name="Picture 2" descr="Teorie živých jílů – Wikipedie">
            <a:extLst>
              <a:ext uri="{FF2B5EF4-FFF2-40B4-BE49-F238E27FC236}">
                <a16:creationId xmlns:a16="http://schemas.microsoft.com/office/drawing/2014/main" id="{80C7148C-5670-4C6B-B494-BED226B2B6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76754" y="4232235"/>
            <a:ext cx="2516668" cy="2519584"/>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a:extLst>
              <a:ext uri="{FF2B5EF4-FFF2-40B4-BE49-F238E27FC236}">
                <a16:creationId xmlns:a16="http://schemas.microsoft.com/office/drawing/2014/main" id="{4908B852-C6DC-48E0-8DFE-B6F888EC7701}"/>
              </a:ext>
            </a:extLst>
          </p:cNvPr>
          <p:cNvSpPr/>
          <p:nvPr/>
        </p:nvSpPr>
        <p:spPr>
          <a:xfrm>
            <a:off x="7880719" y="6385599"/>
            <a:ext cx="1618841" cy="369332"/>
          </a:xfrm>
          <a:prstGeom prst="rect">
            <a:avLst/>
          </a:prstGeom>
        </p:spPr>
        <p:txBody>
          <a:bodyPr wrap="none">
            <a:spAutoFit/>
          </a:bodyPr>
          <a:lstStyle/>
          <a:p>
            <a:r>
              <a:rPr lang="cs-CZ" dirty="0"/>
              <a:t>Montmorillonit</a:t>
            </a:r>
          </a:p>
        </p:txBody>
      </p:sp>
    </p:spTree>
    <p:extLst>
      <p:ext uri="{BB962C8B-B14F-4D97-AF65-F5344CB8AC3E}">
        <p14:creationId xmlns:p14="http://schemas.microsoft.com/office/powerpoint/2010/main" val="2121455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dirty="0"/>
              <a:t>Povstání živého tvaru</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06477" y="1128666"/>
            <a:ext cx="11739717" cy="4967061"/>
          </a:xfrm>
        </p:spPr>
        <p:txBody>
          <a:bodyPr>
            <a:normAutofit/>
          </a:bodyPr>
          <a:lstStyle/>
          <a:p>
            <a:pPr algn="just"/>
            <a:r>
              <a:rPr lang="cs-CZ" sz="2600" b="1" dirty="0"/>
              <a:t>Svět lipidů</a:t>
            </a:r>
            <a:r>
              <a:rPr lang="cs-CZ" sz="2600" dirty="0"/>
              <a:t>: membrány z fosfolipidů ve vodě tvořící lipidovou dvojvrstvu</a:t>
            </a:r>
          </a:p>
          <a:p>
            <a:pPr algn="just"/>
            <a:r>
              <a:rPr lang="cs-CZ" sz="2600" b="1" dirty="0"/>
              <a:t>Svět zinku</a:t>
            </a:r>
            <a:r>
              <a:rPr lang="cs-CZ" sz="2600" dirty="0"/>
              <a:t>: Pórovitý povrch sfaleritu</a:t>
            </a:r>
          </a:p>
          <a:p>
            <a:pPr algn="just"/>
            <a:r>
              <a:rPr lang="cs-CZ" sz="2600" b="1" dirty="0"/>
              <a:t>Vznik života pod ledem</a:t>
            </a:r>
            <a:r>
              <a:rPr lang="cs-CZ" sz="2600" dirty="0"/>
              <a:t>: velmi nízké teploty – pod ledem oceánu ochrana před UV (řeší nestabilitu, ale malá rychlost) – dá se spojit s RNA světem, eutektické mrznutí, </a:t>
            </a:r>
            <a:r>
              <a:rPr lang="cs-CZ" dirty="0"/>
              <a:t>1972–1997 – amoniak a kyanid = aminokyseliny + NB</a:t>
            </a:r>
            <a:endParaRPr lang="cs-CZ" sz="2600" dirty="0"/>
          </a:p>
          <a:p>
            <a:pPr algn="just"/>
            <a:r>
              <a:rPr lang="cs-CZ" sz="2600" b="1" dirty="0"/>
              <a:t>Vznik života pod povrchem Země </a:t>
            </a:r>
            <a:r>
              <a:rPr lang="cs-CZ" sz="2600" dirty="0"/>
              <a:t>(gejzíry)</a:t>
            </a:r>
          </a:p>
          <a:p>
            <a:pPr algn="just"/>
            <a:endParaRPr lang="cs-CZ" sz="2600" dirty="0"/>
          </a:p>
          <a:p>
            <a:pPr algn="just"/>
            <a:endParaRPr lang="cs-CZ" sz="2600" dirty="0"/>
          </a:p>
          <a:p>
            <a:pPr algn="just"/>
            <a:endParaRPr lang="cs-CZ" sz="2600" dirty="0"/>
          </a:p>
          <a:p>
            <a:pPr algn="just"/>
            <a:endParaRPr lang="cs-CZ" sz="2600" dirty="0"/>
          </a:p>
          <a:p>
            <a:pPr algn="just"/>
            <a:endParaRPr lang="cs-CZ" sz="2600" dirty="0"/>
          </a:p>
          <a:p>
            <a:pPr algn="just"/>
            <a:endParaRPr lang="cs-CZ" sz="2600" dirty="0"/>
          </a:p>
          <a:p>
            <a:pPr algn="just"/>
            <a:endParaRPr lang="cs-CZ" sz="2600" dirty="0"/>
          </a:p>
          <a:p>
            <a:pPr algn="just"/>
            <a:endParaRPr lang="cs-CZ" sz="2600" dirty="0"/>
          </a:p>
        </p:txBody>
      </p:sp>
      <p:pic>
        <p:nvPicPr>
          <p:cNvPr id="16386" name="Picture 2" descr="Systems protobiology: origin of life in lipid catalytic networks | Journal  of The Royal Society Interface">
            <a:extLst>
              <a:ext uri="{FF2B5EF4-FFF2-40B4-BE49-F238E27FC236}">
                <a16:creationId xmlns:a16="http://schemas.microsoft.com/office/drawing/2014/main" id="{A4526A9A-8618-4E4F-80CD-F030C49C9E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06" y="4054696"/>
            <a:ext cx="8141110" cy="2667062"/>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1B90A137-238E-4F3A-9A3D-8012D8FF3814}"/>
              </a:ext>
            </a:extLst>
          </p:cNvPr>
          <p:cNvPicPr>
            <a:picLocks noChangeAspect="1"/>
          </p:cNvPicPr>
          <p:nvPr/>
        </p:nvPicPr>
        <p:blipFill>
          <a:blip r:embed="rId4"/>
          <a:stretch>
            <a:fillRect/>
          </a:stretch>
        </p:blipFill>
        <p:spPr>
          <a:xfrm>
            <a:off x="8463847" y="4871339"/>
            <a:ext cx="3701664" cy="1897788"/>
          </a:xfrm>
          <a:prstGeom prst="rect">
            <a:avLst/>
          </a:prstGeom>
        </p:spPr>
      </p:pic>
      <p:pic>
        <p:nvPicPr>
          <p:cNvPr id="5" name="Obrázek 4">
            <a:extLst>
              <a:ext uri="{FF2B5EF4-FFF2-40B4-BE49-F238E27FC236}">
                <a16:creationId xmlns:a16="http://schemas.microsoft.com/office/drawing/2014/main" id="{8E54CC31-2DAB-4EE3-B30D-5B79F99946DF}"/>
              </a:ext>
            </a:extLst>
          </p:cNvPr>
          <p:cNvPicPr>
            <a:picLocks noChangeAspect="1"/>
          </p:cNvPicPr>
          <p:nvPr/>
        </p:nvPicPr>
        <p:blipFill>
          <a:blip r:embed="rId5"/>
          <a:stretch>
            <a:fillRect/>
          </a:stretch>
        </p:blipFill>
        <p:spPr>
          <a:xfrm>
            <a:off x="8490336" y="2861766"/>
            <a:ext cx="3701664" cy="2078537"/>
          </a:xfrm>
          <a:prstGeom prst="rect">
            <a:avLst/>
          </a:prstGeom>
        </p:spPr>
      </p:pic>
    </p:spTree>
    <p:extLst>
      <p:ext uri="{BB962C8B-B14F-4D97-AF65-F5344CB8AC3E}">
        <p14:creationId xmlns:p14="http://schemas.microsoft.com/office/powerpoint/2010/main" val="62681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4809"/>
            <a:ext cx="8660492" cy="1325563"/>
          </a:xfrm>
        </p:spPr>
        <p:txBody>
          <a:bodyPr>
            <a:normAutofit/>
          </a:bodyPr>
          <a:lstStyle/>
          <a:p>
            <a:r>
              <a:rPr lang="cs-CZ" sz="4800" dirty="0"/>
              <a:t>Základní pochody v buňce</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44129" y="1330372"/>
            <a:ext cx="11513574" cy="4967061"/>
          </a:xfrm>
        </p:spPr>
        <p:txBody>
          <a:bodyPr>
            <a:normAutofit/>
          </a:bodyPr>
          <a:lstStyle/>
          <a:p>
            <a:pPr algn="just"/>
            <a:r>
              <a:rPr lang="cs-CZ" sz="2600" b="1" dirty="0"/>
              <a:t>Replikace</a:t>
            </a:r>
            <a:r>
              <a:rPr lang="cs-CZ" sz="2600" dirty="0"/>
              <a:t> – DNA: dvě dvoušroubovice DNA</a:t>
            </a:r>
          </a:p>
          <a:p>
            <a:pPr algn="just"/>
            <a:r>
              <a:rPr lang="cs-CZ" sz="2600" b="1" dirty="0" err="1"/>
              <a:t>Transkipce</a:t>
            </a:r>
            <a:r>
              <a:rPr lang="cs-CZ" sz="2600" dirty="0"/>
              <a:t> – sestavení RNA podle záznamu DNA (</a:t>
            </a:r>
            <a:r>
              <a:rPr lang="cs-CZ" sz="2600" dirty="0" err="1"/>
              <a:t>mRNA</a:t>
            </a:r>
            <a:r>
              <a:rPr lang="cs-CZ" sz="2600" dirty="0"/>
              <a:t>)</a:t>
            </a:r>
          </a:p>
          <a:p>
            <a:pPr algn="just"/>
            <a:r>
              <a:rPr lang="cs-CZ" sz="2600" b="1" dirty="0"/>
              <a:t>Translace</a:t>
            </a:r>
            <a:r>
              <a:rPr lang="cs-CZ" sz="2600" dirty="0"/>
              <a:t> – ribozomy, překlad pořadí </a:t>
            </a:r>
            <a:r>
              <a:rPr lang="cs-CZ" sz="2600" dirty="0" err="1"/>
              <a:t>mRNA</a:t>
            </a:r>
            <a:r>
              <a:rPr lang="cs-CZ" sz="2600" dirty="0"/>
              <a:t> do proteinů (pomocí </a:t>
            </a:r>
            <a:r>
              <a:rPr lang="cs-CZ" sz="2600" dirty="0" err="1"/>
              <a:t>tRNA</a:t>
            </a:r>
            <a:r>
              <a:rPr lang="cs-CZ" sz="2600" dirty="0"/>
              <a:t> a </a:t>
            </a:r>
            <a:r>
              <a:rPr lang="cs-CZ" sz="2600" dirty="0" err="1"/>
              <a:t>rRNA</a:t>
            </a:r>
            <a:r>
              <a:rPr lang="cs-CZ" sz="2600" dirty="0"/>
              <a:t>)</a:t>
            </a:r>
          </a:p>
          <a:p>
            <a:pPr algn="just"/>
            <a:r>
              <a:rPr lang="cs-CZ" sz="2600" b="1" dirty="0" err="1"/>
              <a:t>Epigenetika</a:t>
            </a:r>
            <a:r>
              <a:rPr lang="cs-CZ" sz="2600" dirty="0"/>
              <a:t> – úprava gen. informace pomocí enzymů (metylace) </a:t>
            </a:r>
          </a:p>
        </p:txBody>
      </p:sp>
      <p:pic>
        <p:nvPicPr>
          <p:cNvPr id="18436" name="Picture 4" descr="Central Dogma- Replication, Transcription, Translation - Molecular Biology  - Microbe Notes">
            <a:extLst>
              <a:ext uri="{FF2B5EF4-FFF2-40B4-BE49-F238E27FC236}">
                <a16:creationId xmlns:a16="http://schemas.microsoft.com/office/drawing/2014/main" id="{92D0D5E8-8251-46CB-A046-0702E7457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09" y="3263485"/>
            <a:ext cx="6537725" cy="3432306"/>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DNA Methylation | EpiGentek">
            <a:extLst>
              <a:ext uri="{FF2B5EF4-FFF2-40B4-BE49-F238E27FC236}">
                <a16:creationId xmlns:a16="http://schemas.microsoft.com/office/drawing/2014/main" id="{D99AE317-CF23-4283-A712-D64EBAAC89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0535" y="3263484"/>
            <a:ext cx="3684215" cy="3563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847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dirty="0"/>
              <a:t>Základní pochody v buňce</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44129" y="1343819"/>
            <a:ext cx="11228439" cy="2528935"/>
          </a:xfrm>
        </p:spPr>
        <p:txBody>
          <a:bodyPr>
            <a:normAutofit/>
          </a:bodyPr>
          <a:lstStyle/>
          <a:p>
            <a:pPr algn="just"/>
            <a:r>
              <a:rPr lang="cs-CZ" sz="2500" b="1" dirty="0"/>
              <a:t>Metabolismus </a:t>
            </a:r>
            <a:r>
              <a:rPr lang="cs-CZ" sz="2500" dirty="0"/>
              <a:t>(energie Slunce, regulován ATP a NADH+)</a:t>
            </a:r>
          </a:p>
          <a:p>
            <a:pPr lvl="1" algn="just"/>
            <a:r>
              <a:rPr lang="cs-CZ" sz="2500" dirty="0"/>
              <a:t>Anabolismus (biosyntéza, </a:t>
            </a:r>
            <a:r>
              <a:rPr lang="cs-CZ" sz="2500" dirty="0" err="1"/>
              <a:t>endogonická</a:t>
            </a:r>
            <a:r>
              <a:rPr lang="cs-CZ" sz="2500" dirty="0"/>
              <a:t> reakce, hlavně redukce)</a:t>
            </a:r>
          </a:p>
          <a:p>
            <a:pPr lvl="1" algn="just"/>
            <a:r>
              <a:rPr lang="cs-CZ" sz="2500" dirty="0"/>
              <a:t>Katabolismus (rozklad, exergonická reakce, hlavně oxidace)</a:t>
            </a:r>
          </a:p>
          <a:p>
            <a:pPr lvl="1" algn="just"/>
            <a:r>
              <a:rPr lang="cs-CZ" sz="2500" dirty="0"/>
              <a:t>Spřažené reakce, uvolňuje se teplo do okolí – entropie</a:t>
            </a:r>
          </a:p>
          <a:p>
            <a:pPr marL="457200" lvl="1" indent="0" algn="just">
              <a:buNone/>
            </a:pPr>
            <a:endParaRPr lang="cs-CZ" sz="2500" dirty="0"/>
          </a:p>
          <a:p>
            <a:pPr algn="just"/>
            <a:endParaRPr lang="cs-CZ" sz="2500" dirty="0"/>
          </a:p>
        </p:txBody>
      </p:sp>
      <p:pic>
        <p:nvPicPr>
          <p:cNvPr id="17410" name="Picture 2" descr="Kapitola 2. Metabolismus">
            <a:extLst>
              <a:ext uri="{FF2B5EF4-FFF2-40B4-BE49-F238E27FC236}">
                <a16:creationId xmlns:a16="http://schemas.microsoft.com/office/drawing/2014/main" id="{2FDB3D25-6C71-4F61-A6CC-853C8A4A4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156" y="3017684"/>
            <a:ext cx="5816020" cy="3743402"/>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21CE3595-591A-4CA9-8F98-99FBC7948D30}"/>
              </a:ext>
            </a:extLst>
          </p:cNvPr>
          <p:cNvSpPr txBox="1"/>
          <p:nvPr/>
        </p:nvSpPr>
        <p:spPr>
          <a:xfrm>
            <a:off x="417632" y="4052668"/>
            <a:ext cx="4980278" cy="1631216"/>
          </a:xfrm>
          <a:prstGeom prst="rect">
            <a:avLst/>
          </a:prstGeom>
          <a:noFill/>
        </p:spPr>
        <p:txBody>
          <a:bodyPr wrap="square" rtlCol="0">
            <a:spAutoFit/>
          </a:bodyPr>
          <a:lstStyle/>
          <a:p>
            <a:pPr algn="just"/>
            <a:r>
              <a:rPr lang="cs-CZ" sz="2500" dirty="0"/>
              <a:t>Přebytky energie ukládány (živočišné buňky glykogen, rostliny škrob), syntéza mastných kyselin (adipocyty)</a:t>
            </a:r>
          </a:p>
          <a:p>
            <a:pPr algn="just"/>
            <a:endParaRPr lang="cs-CZ" sz="2500" dirty="0"/>
          </a:p>
        </p:txBody>
      </p:sp>
    </p:spTree>
    <p:extLst>
      <p:ext uri="{BB962C8B-B14F-4D97-AF65-F5344CB8AC3E}">
        <p14:creationId xmlns:p14="http://schemas.microsoft.com/office/powerpoint/2010/main" val="2220170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9286" y="18256"/>
            <a:ext cx="8660492" cy="1325563"/>
          </a:xfrm>
        </p:spPr>
        <p:txBody>
          <a:bodyPr>
            <a:normAutofit/>
          </a:bodyPr>
          <a:lstStyle/>
          <a:p>
            <a:r>
              <a:rPr lang="cs-CZ" sz="4800" dirty="0"/>
              <a:t>Obecné zákonitosti úvodem</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522170" y="1135474"/>
            <a:ext cx="8660492" cy="4967061"/>
          </a:xfrm>
        </p:spPr>
        <p:txBody>
          <a:bodyPr>
            <a:normAutofit/>
          </a:bodyPr>
          <a:lstStyle/>
          <a:p>
            <a:pPr algn="just"/>
            <a:r>
              <a:rPr lang="cs-CZ" b="1" dirty="0"/>
              <a:t>Druhý termodynamický zákon</a:t>
            </a:r>
            <a:r>
              <a:rPr lang="cs-CZ" dirty="0"/>
              <a:t>: </a:t>
            </a:r>
            <a:r>
              <a:rPr lang="cs-CZ" dirty="0">
                <a:solidFill>
                  <a:srgbClr val="FF0000"/>
                </a:solidFill>
              </a:rPr>
              <a:t>Hodnota entropie se v závislosti na čase neustále zvyšuje.</a:t>
            </a:r>
          </a:p>
          <a:p>
            <a:pPr algn="just"/>
            <a:r>
              <a:rPr lang="cs-CZ" i="1" dirty="0"/>
              <a:t>Co je to život? </a:t>
            </a:r>
            <a:r>
              <a:rPr lang="cs-CZ" dirty="0"/>
              <a:t>(Erwin </a:t>
            </a:r>
            <a:r>
              <a:rPr lang="cs-CZ" dirty="0" err="1"/>
              <a:t>Schrödinger</a:t>
            </a:r>
            <a:r>
              <a:rPr lang="cs-CZ" dirty="0"/>
              <a:t>, 1944): Život jako výjimka z pravidla? Ne, uspořádání místně narůstá, ve vesmíru se stále snižuje </a:t>
            </a:r>
          </a:p>
          <a:p>
            <a:pPr marL="0" indent="0" algn="just">
              <a:buNone/>
            </a:pPr>
            <a:endParaRPr lang="cs-CZ" dirty="0"/>
          </a:p>
        </p:txBody>
      </p:sp>
      <p:pic>
        <p:nvPicPr>
          <p:cNvPr id="4" name="Obrázek 3">
            <a:extLst>
              <a:ext uri="{FF2B5EF4-FFF2-40B4-BE49-F238E27FC236}">
                <a16:creationId xmlns:a16="http://schemas.microsoft.com/office/drawing/2014/main" id="{0DCA09F3-CDAA-46BB-BEA4-72135478D8A4}"/>
              </a:ext>
            </a:extLst>
          </p:cNvPr>
          <p:cNvPicPr>
            <a:picLocks noChangeAspect="1"/>
          </p:cNvPicPr>
          <p:nvPr/>
        </p:nvPicPr>
        <p:blipFill>
          <a:blip r:embed="rId3"/>
          <a:stretch>
            <a:fillRect/>
          </a:stretch>
        </p:blipFill>
        <p:spPr>
          <a:xfrm>
            <a:off x="213432" y="3310360"/>
            <a:ext cx="6075618" cy="3228148"/>
          </a:xfrm>
          <a:prstGeom prst="rect">
            <a:avLst/>
          </a:prstGeom>
        </p:spPr>
      </p:pic>
      <p:pic>
        <p:nvPicPr>
          <p:cNvPr id="1026" name="Picture 2" descr="Co je život? Duch a hmota - Erwin Schrödinger | Knihy Dobrovský">
            <a:extLst>
              <a:ext uri="{FF2B5EF4-FFF2-40B4-BE49-F238E27FC236}">
                <a16:creationId xmlns:a16="http://schemas.microsoft.com/office/drawing/2014/main" id="{A1691E17-B9F6-45EE-BD83-6B6CDA6A98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9543" y="83832"/>
            <a:ext cx="2048845" cy="32265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chrödinger Plates - Funny post | Humor, Science humor, Laugh">
            <a:extLst>
              <a:ext uri="{FF2B5EF4-FFF2-40B4-BE49-F238E27FC236}">
                <a16:creationId xmlns:a16="http://schemas.microsoft.com/office/drawing/2014/main" id="{69695693-0B6C-42C9-B227-1014CBCC75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9050" y="3310360"/>
            <a:ext cx="4440682" cy="35451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www.researchgate.net/publication/349159490/figure/fig2/AS:989518350004226@1612930967921/Letter-from-Crick-and-Watson-to-Schroedinger-openly-acknowledging-the-importance-of-What_W640.jpg">
            <a:extLst>
              <a:ext uri="{FF2B5EF4-FFF2-40B4-BE49-F238E27FC236}">
                <a16:creationId xmlns:a16="http://schemas.microsoft.com/office/drawing/2014/main" id="{FC165791-9989-43B4-83E9-5F9EF9E257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64073" y="5268576"/>
            <a:ext cx="1904315" cy="1586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69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dirty="0"/>
              <a:t>Základní pochody v buňce</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63795" y="1343819"/>
            <a:ext cx="5357881" cy="4967061"/>
          </a:xfrm>
        </p:spPr>
        <p:txBody>
          <a:bodyPr>
            <a:noAutofit/>
          </a:bodyPr>
          <a:lstStyle/>
          <a:p>
            <a:r>
              <a:rPr lang="cs-CZ" sz="2600" b="1" dirty="0"/>
              <a:t>Typy metabolismu</a:t>
            </a:r>
          </a:p>
          <a:p>
            <a:r>
              <a:rPr lang="cs-CZ" sz="2600" b="1" dirty="0"/>
              <a:t>Dle energie</a:t>
            </a:r>
          </a:p>
          <a:p>
            <a:pPr lvl="1"/>
            <a:r>
              <a:rPr lang="cs-CZ" sz="2600" dirty="0" err="1"/>
              <a:t>Fototrofní</a:t>
            </a:r>
            <a:r>
              <a:rPr lang="cs-CZ" sz="2600" dirty="0"/>
              <a:t> – energie z fotosyntézy</a:t>
            </a:r>
          </a:p>
          <a:p>
            <a:pPr lvl="1"/>
            <a:r>
              <a:rPr lang="cs-CZ" sz="2600" dirty="0" err="1"/>
              <a:t>Chemotrofní</a:t>
            </a:r>
            <a:r>
              <a:rPr lang="cs-CZ" sz="2600" dirty="0"/>
              <a:t> – energie z organických sloučenin</a:t>
            </a:r>
          </a:p>
          <a:p>
            <a:r>
              <a:rPr lang="cs-CZ" sz="2600" b="1" dirty="0"/>
              <a:t>Dle zdroje uhlíku</a:t>
            </a:r>
          </a:p>
          <a:p>
            <a:pPr lvl="1"/>
            <a:r>
              <a:rPr lang="cs-CZ" sz="2600" dirty="0"/>
              <a:t>Autotrofní/</a:t>
            </a:r>
            <a:r>
              <a:rPr lang="cs-CZ" sz="2600" dirty="0" err="1"/>
              <a:t>litotrofní</a:t>
            </a:r>
            <a:r>
              <a:rPr lang="cs-CZ" sz="2600" dirty="0"/>
              <a:t> – C z anorganických látek, CO</a:t>
            </a:r>
            <a:r>
              <a:rPr lang="cs-CZ" sz="2600" baseline="-25000" dirty="0"/>
              <a:t>2</a:t>
            </a:r>
            <a:r>
              <a:rPr lang="cs-CZ" sz="2600" dirty="0"/>
              <a:t>) </a:t>
            </a:r>
          </a:p>
          <a:p>
            <a:pPr lvl="1"/>
            <a:r>
              <a:rPr lang="cs-CZ" sz="2600" dirty="0"/>
              <a:t>Heterotrofní/</a:t>
            </a:r>
            <a:r>
              <a:rPr lang="cs-CZ" sz="2600" dirty="0" err="1"/>
              <a:t>organotrofní</a:t>
            </a:r>
            <a:r>
              <a:rPr lang="cs-CZ" sz="2600" dirty="0"/>
              <a:t> – C z organických látek </a:t>
            </a:r>
          </a:p>
          <a:p>
            <a:pPr lvl="1"/>
            <a:r>
              <a:rPr lang="cs-CZ" sz="2600" dirty="0" err="1"/>
              <a:t>Mixotrofní</a:t>
            </a:r>
            <a:r>
              <a:rPr lang="cs-CZ" sz="2600" dirty="0"/>
              <a:t> – kombinace</a:t>
            </a:r>
          </a:p>
          <a:p>
            <a:endParaRPr lang="cs-CZ" sz="2600" dirty="0"/>
          </a:p>
        </p:txBody>
      </p:sp>
      <p:pic>
        <p:nvPicPr>
          <p:cNvPr id="19458" name="Picture 2" descr="8.6 Lithotrophy – Microbiology: Canadian Edition">
            <a:extLst>
              <a:ext uri="{FF2B5EF4-FFF2-40B4-BE49-F238E27FC236}">
                <a16:creationId xmlns:a16="http://schemas.microsoft.com/office/drawing/2014/main" id="{C7A4F777-54F4-44FD-86A9-2B8D6E847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777" y="1147786"/>
            <a:ext cx="4612357" cy="4157184"/>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777633AD-4432-4076-B07E-DF407EBEAA3D}"/>
              </a:ext>
            </a:extLst>
          </p:cNvPr>
          <p:cNvPicPr>
            <a:picLocks noChangeAspect="1"/>
          </p:cNvPicPr>
          <p:nvPr/>
        </p:nvPicPr>
        <p:blipFill>
          <a:blip r:embed="rId4"/>
          <a:stretch>
            <a:fillRect/>
          </a:stretch>
        </p:blipFill>
        <p:spPr>
          <a:xfrm>
            <a:off x="5584723" y="5400640"/>
            <a:ext cx="6243482" cy="1264201"/>
          </a:xfrm>
          <a:prstGeom prst="rect">
            <a:avLst/>
          </a:prstGeom>
        </p:spPr>
      </p:pic>
    </p:spTree>
    <p:extLst>
      <p:ext uri="{BB962C8B-B14F-4D97-AF65-F5344CB8AC3E}">
        <p14:creationId xmlns:p14="http://schemas.microsoft.com/office/powerpoint/2010/main" val="2132705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fontScale="90000"/>
          </a:bodyPr>
          <a:lstStyle/>
          <a:p>
            <a:r>
              <a:rPr lang="cs-CZ" sz="4800" dirty="0"/>
              <a:t>Jedinečnost buňky a její metabolismus</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471948" y="1343819"/>
            <a:ext cx="10943304" cy="4967061"/>
          </a:xfrm>
        </p:spPr>
        <p:txBody>
          <a:bodyPr>
            <a:normAutofit/>
          </a:bodyPr>
          <a:lstStyle/>
          <a:p>
            <a:pPr algn="just"/>
            <a:r>
              <a:rPr lang="cs-CZ" sz="2600" b="1" dirty="0"/>
              <a:t>Prvotní buňka</a:t>
            </a:r>
          </a:p>
          <a:p>
            <a:pPr algn="just"/>
            <a:r>
              <a:rPr lang="cs-CZ" sz="2600" dirty="0"/>
              <a:t>Asi </a:t>
            </a:r>
            <a:r>
              <a:rPr lang="cs-CZ" sz="2600" dirty="0" err="1"/>
              <a:t>prokaryotní</a:t>
            </a:r>
            <a:r>
              <a:rPr lang="cs-CZ" sz="2600" dirty="0"/>
              <a:t>, heterotrofní, autotrofie později (dnes zpochybňováno) – možná autotrofie v podobě </a:t>
            </a:r>
            <a:r>
              <a:rPr lang="cs-CZ" sz="2600" dirty="0" err="1"/>
              <a:t>metanogeneze</a:t>
            </a:r>
            <a:endParaRPr lang="cs-CZ" sz="2600" dirty="0"/>
          </a:p>
          <a:p>
            <a:pPr algn="just"/>
            <a:r>
              <a:rPr lang="cs-CZ" sz="2600" dirty="0"/>
              <a:t>Bez kyslíku, chráněné před UV, nároky na teplo? (AG teplo vs. CTU chlad) </a:t>
            </a:r>
          </a:p>
          <a:p>
            <a:pPr algn="just"/>
            <a:endParaRPr lang="cs-CZ" sz="2600" dirty="0"/>
          </a:p>
        </p:txBody>
      </p:sp>
      <p:pic>
        <p:nvPicPr>
          <p:cNvPr id="22530" name="Picture 2" descr="First Cell | CK-12 Foundation">
            <a:extLst>
              <a:ext uri="{FF2B5EF4-FFF2-40B4-BE49-F238E27FC236}">
                <a16:creationId xmlns:a16="http://schemas.microsoft.com/office/drawing/2014/main" id="{4456EEC8-8D3F-4BCF-9E91-E5C012AC7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654" y="3257625"/>
            <a:ext cx="4770119" cy="3420085"/>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Biology 101: Cells | Prokaryotic cell, Eukaryotic cell, Biology notes">
            <a:extLst>
              <a:ext uri="{FF2B5EF4-FFF2-40B4-BE49-F238E27FC236}">
                <a16:creationId xmlns:a16="http://schemas.microsoft.com/office/drawing/2014/main" id="{C0CB121C-E053-4209-879E-C64109C34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3457" y="3257625"/>
            <a:ext cx="4770119" cy="347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460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432618" y="1343819"/>
            <a:ext cx="11238271" cy="4967061"/>
          </a:xfrm>
        </p:spPr>
        <p:txBody>
          <a:bodyPr>
            <a:normAutofit/>
          </a:bodyPr>
          <a:lstStyle/>
          <a:p>
            <a:pPr algn="just"/>
            <a:r>
              <a:rPr lang="cs-CZ" sz="2600" dirty="0"/>
              <a:t>1. metabolická dráha: </a:t>
            </a:r>
            <a:r>
              <a:rPr lang="cs-CZ" sz="2600" b="1" dirty="0"/>
              <a:t>Fermentace </a:t>
            </a:r>
            <a:r>
              <a:rPr lang="cs-CZ" sz="2600" b="1" dirty="0" err="1"/>
              <a:t>prebiotických</a:t>
            </a:r>
            <a:r>
              <a:rPr lang="cs-CZ" sz="2600" b="1" dirty="0"/>
              <a:t> organických sloučenin a anaerobní respirace </a:t>
            </a:r>
            <a:r>
              <a:rPr lang="cs-CZ" sz="2600" dirty="0"/>
              <a:t>(uvolňování CO</a:t>
            </a:r>
            <a:r>
              <a:rPr lang="cs-CZ" sz="2600" baseline="-25000" dirty="0"/>
              <a:t>2</a:t>
            </a:r>
            <a:r>
              <a:rPr lang="cs-CZ" sz="2600" dirty="0"/>
              <a:t>) </a:t>
            </a:r>
          </a:p>
          <a:p>
            <a:pPr algn="just"/>
            <a:r>
              <a:rPr lang="cs-CZ" sz="2600" b="1" dirty="0"/>
              <a:t>Respirace sulfátů </a:t>
            </a:r>
            <a:r>
              <a:rPr lang="en-US" sz="2600" dirty="0"/>
              <a:t>—</a:t>
            </a:r>
            <a:r>
              <a:rPr lang="cs-CZ" sz="2600" dirty="0"/>
              <a:t> (SO</a:t>
            </a:r>
            <a:r>
              <a:rPr lang="cs-CZ" sz="2600" baseline="-25000" dirty="0"/>
              <a:t>4</a:t>
            </a:r>
            <a:r>
              <a:rPr lang="cs-CZ" sz="2600" dirty="0"/>
              <a:t> → </a:t>
            </a:r>
            <a:r>
              <a:rPr lang="en-US" sz="2600" dirty="0"/>
              <a:t>H</a:t>
            </a:r>
            <a:r>
              <a:rPr lang="en-US" sz="2600" baseline="-25000" dirty="0"/>
              <a:t>2</a:t>
            </a:r>
            <a:r>
              <a:rPr lang="en-US" sz="2600" dirty="0"/>
              <a:t>S)</a:t>
            </a:r>
            <a:r>
              <a:rPr lang="cs-CZ" sz="2600" dirty="0"/>
              <a:t> – evoluce porfyrinu (přenos elektronů, základ chlorofylu a cytochromu)</a:t>
            </a:r>
          </a:p>
        </p:txBody>
      </p:sp>
      <p:pic>
        <p:nvPicPr>
          <p:cNvPr id="23560" name="Picture 8" descr="Anaerobic Respiration: The Definitive Guide | Biology Dictionary">
            <a:extLst>
              <a:ext uri="{FF2B5EF4-FFF2-40B4-BE49-F238E27FC236}">
                <a16:creationId xmlns:a16="http://schemas.microsoft.com/office/drawing/2014/main" id="{C8C84547-2DE0-4BF5-A2C1-1F10FAF55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130" y="2900136"/>
            <a:ext cx="3796294" cy="3796294"/>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FC24B860-2D0C-49B0-9CA3-D378AEF69099}"/>
              </a:ext>
            </a:extLst>
          </p:cNvPr>
          <p:cNvPicPr>
            <a:picLocks noChangeAspect="1"/>
          </p:cNvPicPr>
          <p:nvPr/>
        </p:nvPicPr>
        <p:blipFill>
          <a:blip r:embed="rId4"/>
          <a:stretch>
            <a:fillRect/>
          </a:stretch>
        </p:blipFill>
        <p:spPr>
          <a:xfrm>
            <a:off x="6780737" y="2905114"/>
            <a:ext cx="4649245" cy="3652979"/>
          </a:xfrm>
          <a:prstGeom prst="rect">
            <a:avLst/>
          </a:prstGeom>
        </p:spPr>
      </p:pic>
      <p:pic>
        <p:nvPicPr>
          <p:cNvPr id="1026" name="Picture 2" descr="Porfin – Wikipedie">
            <a:extLst>
              <a:ext uri="{FF2B5EF4-FFF2-40B4-BE49-F238E27FC236}">
                <a16:creationId xmlns:a16="http://schemas.microsoft.com/office/drawing/2014/main" id="{D09850F9-B54D-4C7B-B348-8DEA9519C3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0827" y="4247433"/>
            <a:ext cx="2187054" cy="2187054"/>
          </a:xfrm>
          <a:prstGeom prst="rect">
            <a:avLst/>
          </a:prstGeom>
          <a:noFill/>
          <a:extLst>
            <a:ext uri="{909E8E84-426E-40DD-AFC4-6F175D3DCCD1}">
              <a14:hiddenFill xmlns:a14="http://schemas.microsoft.com/office/drawing/2010/main">
                <a:solidFill>
                  <a:srgbClr val="FFFFFF"/>
                </a:solidFill>
              </a14:hiddenFill>
            </a:ext>
          </a:extLst>
        </p:spPr>
      </p:pic>
      <p:sp>
        <p:nvSpPr>
          <p:cNvPr id="9" name="Nadpis 1">
            <a:extLst>
              <a:ext uri="{FF2B5EF4-FFF2-40B4-BE49-F238E27FC236}">
                <a16:creationId xmlns:a16="http://schemas.microsoft.com/office/drawing/2014/main" id="{432EAA21-34AA-4199-AAD6-4944E54A7C92}"/>
              </a:ext>
            </a:extLst>
          </p:cNvPr>
          <p:cNvSpPr>
            <a:spLocks noGrp="1"/>
          </p:cNvSpPr>
          <p:nvPr>
            <p:ph type="title"/>
          </p:nvPr>
        </p:nvSpPr>
        <p:spPr>
          <a:xfrm>
            <a:off x="452285" y="18256"/>
            <a:ext cx="11080954" cy="1325563"/>
          </a:xfrm>
        </p:spPr>
        <p:txBody>
          <a:bodyPr>
            <a:normAutofit/>
          </a:bodyPr>
          <a:lstStyle/>
          <a:p>
            <a:r>
              <a:rPr lang="cs-CZ" sz="4800" dirty="0"/>
              <a:t>Různé typy metabolismů v průběhu evoluce</a:t>
            </a:r>
            <a:endParaRPr lang="cs-CZ" sz="4800" b="1" dirty="0"/>
          </a:p>
        </p:txBody>
      </p:sp>
    </p:spTree>
    <p:extLst>
      <p:ext uri="{BB962C8B-B14F-4D97-AF65-F5344CB8AC3E}">
        <p14:creationId xmlns:p14="http://schemas.microsoft.com/office/powerpoint/2010/main" val="2634828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452285" y="18256"/>
            <a:ext cx="11080954" cy="1325563"/>
          </a:xfrm>
        </p:spPr>
        <p:txBody>
          <a:bodyPr>
            <a:normAutofit/>
          </a:bodyPr>
          <a:lstStyle/>
          <a:p>
            <a:r>
              <a:rPr lang="cs-CZ" sz="4800" dirty="0"/>
              <a:t>Různé typy metabolismů v průběhu evoluce</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85134" y="1343819"/>
            <a:ext cx="11454581" cy="4967061"/>
          </a:xfrm>
        </p:spPr>
        <p:txBody>
          <a:bodyPr>
            <a:normAutofit/>
          </a:bodyPr>
          <a:lstStyle/>
          <a:p>
            <a:pPr algn="just"/>
            <a:r>
              <a:rPr lang="cs-CZ" sz="2600" dirty="0"/>
              <a:t>Fotosyntéza (3.8–3.5 </a:t>
            </a:r>
            <a:r>
              <a:rPr lang="cs-CZ" sz="2600" dirty="0" err="1"/>
              <a:t>mld</a:t>
            </a:r>
            <a:r>
              <a:rPr lang="cs-CZ" sz="2600" dirty="0"/>
              <a:t> – cyanobakterie), mělčiny moře</a:t>
            </a:r>
          </a:p>
          <a:p>
            <a:pPr algn="just"/>
            <a:r>
              <a:rPr lang="cs-CZ" sz="2600" dirty="0"/>
              <a:t>Stromatolity (3.5 </a:t>
            </a:r>
            <a:r>
              <a:rPr lang="cs-CZ" sz="2600" dirty="0" err="1"/>
              <a:t>mld</a:t>
            </a:r>
            <a:r>
              <a:rPr lang="cs-CZ" sz="2600" dirty="0"/>
              <a:t>) – dodnes v mělčinách Austrálie</a:t>
            </a:r>
          </a:p>
          <a:p>
            <a:pPr algn="just"/>
            <a:r>
              <a:rPr lang="cs-CZ" sz="2600" b="1" dirty="0" err="1"/>
              <a:t>Anoxygenní</a:t>
            </a:r>
            <a:r>
              <a:rPr lang="cs-CZ" sz="2600" b="1" dirty="0"/>
              <a:t> f. </a:t>
            </a:r>
            <a:r>
              <a:rPr lang="cs-CZ" sz="2600" dirty="0"/>
              <a:t>(donory elektronů: zatím H</a:t>
            </a:r>
            <a:r>
              <a:rPr lang="cs-CZ" sz="2600" baseline="-25000" dirty="0"/>
              <a:t>2</a:t>
            </a:r>
            <a:r>
              <a:rPr lang="cs-CZ" sz="2600" dirty="0"/>
              <a:t>S, železité ionty): cyanobakterie, zelené sirné bakterie (neuvolňuje se O</a:t>
            </a:r>
            <a:r>
              <a:rPr lang="cs-CZ" sz="2600" baseline="-25000" dirty="0"/>
              <a:t>2</a:t>
            </a:r>
            <a:r>
              <a:rPr lang="cs-CZ" sz="2600" dirty="0"/>
              <a:t>) </a:t>
            </a:r>
          </a:p>
        </p:txBody>
      </p:sp>
      <p:pic>
        <p:nvPicPr>
          <p:cNvPr id="23554" name="Picture 2" descr="Eurodenik - V Austrálii nalezeni živí zástupci nejstarší formy života na  Zemi">
            <a:extLst>
              <a:ext uri="{FF2B5EF4-FFF2-40B4-BE49-F238E27FC236}">
                <a16:creationId xmlns:a16="http://schemas.microsoft.com/office/drawing/2014/main" id="{99717C43-A1F0-47D6-8019-DD2A9DAE3A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10" r="12517"/>
          <a:stretch/>
        </p:blipFill>
        <p:spPr bwMode="auto">
          <a:xfrm>
            <a:off x="8261617" y="3266046"/>
            <a:ext cx="3736869" cy="3400616"/>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Searching For Earth&amp;#39;s Oldest Life">
            <a:extLst>
              <a:ext uri="{FF2B5EF4-FFF2-40B4-BE49-F238E27FC236}">
                <a16:creationId xmlns:a16="http://schemas.microsoft.com/office/drawing/2014/main" id="{1C91DFF8-5460-4284-AEDC-7D4C3B68DA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4433" y="3266047"/>
            <a:ext cx="5100923" cy="34006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iologie: Sinice a řasy: Sinice neboli Cyanobacteria">
            <a:extLst>
              <a:ext uri="{FF2B5EF4-FFF2-40B4-BE49-F238E27FC236}">
                <a16:creationId xmlns:a16="http://schemas.microsoft.com/office/drawing/2014/main" id="{425F59D9-6C25-4C9D-9D2B-3B4A70D533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00427" y="3827349"/>
            <a:ext cx="2884006" cy="1713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769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452285" y="1357937"/>
            <a:ext cx="11385754" cy="4967061"/>
          </a:xfrm>
        </p:spPr>
        <p:txBody>
          <a:bodyPr>
            <a:normAutofit/>
          </a:bodyPr>
          <a:lstStyle/>
          <a:p>
            <a:pPr algn="just"/>
            <a:r>
              <a:rPr lang="cs-CZ" sz="2600" b="1" dirty="0" err="1"/>
              <a:t>Oxygenní</a:t>
            </a:r>
            <a:r>
              <a:rPr lang="cs-CZ" sz="2600" b="1" dirty="0"/>
              <a:t> fotosyntéza: </a:t>
            </a:r>
            <a:r>
              <a:rPr lang="cs-CZ" sz="2600" dirty="0"/>
              <a:t>(donor elektronů H</a:t>
            </a:r>
            <a:r>
              <a:rPr lang="cs-CZ" sz="2600" baseline="-25000" dirty="0"/>
              <a:t>2</a:t>
            </a:r>
            <a:r>
              <a:rPr lang="cs-CZ" sz="2600" dirty="0"/>
              <a:t>0): První sinice uvolňující O</a:t>
            </a:r>
            <a:r>
              <a:rPr lang="cs-CZ" sz="2600" baseline="-25000" dirty="0"/>
              <a:t>2</a:t>
            </a:r>
            <a:r>
              <a:rPr lang="cs-CZ" sz="2600" dirty="0"/>
              <a:t> štěpením vody – 2.9 </a:t>
            </a:r>
            <a:r>
              <a:rPr lang="cs-CZ" sz="2600" dirty="0" err="1"/>
              <a:t>mld</a:t>
            </a:r>
            <a:r>
              <a:rPr lang="cs-CZ" sz="2600" dirty="0"/>
              <a:t> let), </a:t>
            </a:r>
            <a:r>
              <a:rPr lang="el-GR" sz="2600" dirty="0"/>
              <a:t>Δ</a:t>
            </a:r>
            <a:r>
              <a:rPr lang="cs-CZ" sz="2600" dirty="0"/>
              <a:t>H = 357 </a:t>
            </a:r>
            <a:r>
              <a:rPr lang="cs-CZ" sz="2600" dirty="0" err="1"/>
              <a:t>kJ</a:t>
            </a:r>
            <a:r>
              <a:rPr lang="cs-CZ" sz="2600" dirty="0"/>
              <a:t>/mol CO</a:t>
            </a:r>
            <a:r>
              <a:rPr lang="cs-CZ" sz="2600" baseline="-25000" dirty="0"/>
              <a:t>2</a:t>
            </a:r>
            <a:r>
              <a:rPr lang="cs-CZ" sz="2600" dirty="0"/>
              <a:t> → </a:t>
            </a:r>
            <a:r>
              <a:rPr lang="el-GR" sz="2600" dirty="0"/>
              <a:t>Δ</a:t>
            </a:r>
            <a:r>
              <a:rPr lang="cs-CZ" sz="2600" dirty="0"/>
              <a:t>H = 475 </a:t>
            </a:r>
            <a:r>
              <a:rPr lang="cs-CZ" sz="2600" dirty="0" err="1"/>
              <a:t>kJ</a:t>
            </a:r>
            <a:r>
              <a:rPr lang="cs-CZ" sz="2600" dirty="0"/>
              <a:t>/mol CO</a:t>
            </a:r>
            <a:r>
              <a:rPr lang="cs-CZ" sz="2600" baseline="-25000" dirty="0"/>
              <a:t>2</a:t>
            </a:r>
            <a:r>
              <a:rPr lang="cs-CZ" sz="2600" dirty="0"/>
              <a:t> </a:t>
            </a:r>
          </a:p>
          <a:p>
            <a:pPr algn="just"/>
            <a:r>
              <a:rPr lang="cs-CZ" sz="2600" dirty="0"/>
              <a:t>Přeměna na O</a:t>
            </a:r>
            <a:r>
              <a:rPr lang="cs-CZ" sz="2600" baseline="-25000" dirty="0"/>
              <a:t>2</a:t>
            </a:r>
            <a:r>
              <a:rPr lang="cs-CZ" sz="2600" dirty="0"/>
              <a:t> – negativní vliv na anaeroby ale vysokou reaktivitou umožnil vývoj aerobů (a složitějších organismů)</a:t>
            </a:r>
          </a:p>
          <a:p>
            <a:pPr algn="just"/>
            <a:r>
              <a:rPr lang="cs-CZ" sz="2600" dirty="0"/>
              <a:t>Chromatofory (</a:t>
            </a:r>
            <a:r>
              <a:rPr lang="cs-CZ" sz="2600" dirty="0" err="1"/>
              <a:t>Prokaryota</a:t>
            </a:r>
            <a:r>
              <a:rPr lang="cs-CZ" sz="2600" dirty="0"/>
              <a:t>) a chloroplasty (</a:t>
            </a:r>
            <a:r>
              <a:rPr lang="cs-CZ" sz="2600" dirty="0" err="1"/>
              <a:t>Eukaryota</a:t>
            </a:r>
            <a:r>
              <a:rPr lang="cs-CZ" sz="2600" dirty="0"/>
              <a:t>)</a:t>
            </a:r>
          </a:p>
          <a:p>
            <a:pPr algn="just"/>
            <a:r>
              <a:rPr lang="cs-CZ" sz="2600" dirty="0"/>
              <a:t>Základní pigmenty: bakteriochlorofyl, chlorofyl</a:t>
            </a:r>
          </a:p>
          <a:p>
            <a:pPr algn="just"/>
            <a:endParaRPr lang="cs-CZ" sz="2600" dirty="0"/>
          </a:p>
          <a:p>
            <a:pPr algn="just"/>
            <a:endParaRPr lang="cs-CZ" sz="2600" dirty="0"/>
          </a:p>
        </p:txBody>
      </p:sp>
      <p:sp>
        <p:nvSpPr>
          <p:cNvPr id="4" name="AutoShape 2" descr="Sinice - Novinky.cz">
            <a:extLst>
              <a:ext uri="{FF2B5EF4-FFF2-40B4-BE49-F238E27FC236}">
                <a16:creationId xmlns:a16="http://schemas.microsoft.com/office/drawing/2014/main" id="{FD8DF7B9-971C-43A7-903A-FB5D05393A5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5" name="Obrázek 4">
            <a:extLst>
              <a:ext uri="{FF2B5EF4-FFF2-40B4-BE49-F238E27FC236}">
                <a16:creationId xmlns:a16="http://schemas.microsoft.com/office/drawing/2014/main" id="{0E782074-3A44-4165-8167-266BB6C03614}"/>
              </a:ext>
            </a:extLst>
          </p:cNvPr>
          <p:cNvPicPr>
            <a:picLocks noChangeAspect="1"/>
          </p:cNvPicPr>
          <p:nvPr/>
        </p:nvPicPr>
        <p:blipFill rotWithShape="1">
          <a:blip r:embed="rId3"/>
          <a:srcRect l="-1" r="34807"/>
          <a:stretch/>
        </p:blipFill>
        <p:spPr>
          <a:xfrm>
            <a:off x="855421" y="3987713"/>
            <a:ext cx="3263129" cy="2815478"/>
          </a:xfrm>
          <a:prstGeom prst="rect">
            <a:avLst/>
          </a:prstGeom>
        </p:spPr>
      </p:pic>
      <p:sp>
        <p:nvSpPr>
          <p:cNvPr id="6" name="AutoShape 4" descr="Sinice - Novinky.cz">
            <a:extLst>
              <a:ext uri="{FF2B5EF4-FFF2-40B4-BE49-F238E27FC236}">
                <a16:creationId xmlns:a16="http://schemas.microsoft.com/office/drawing/2014/main" id="{2E7EEE36-A71B-4A12-A5A2-02F9F0C0B8F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4582" name="Picture 6" descr="29 Chlorophyll Formula Illustrations &amp;amp; Clip Art - iStock">
            <a:extLst>
              <a:ext uri="{FF2B5EF4-FFF2-40B4-BE49-F238E27FC236}">
                <a16:creationId xmlns:a16="http://schemas.microsoft.com/office/drawing/2014/main" id="{5D19F2F5-9F88-4878-85FD-FB9CD9D319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9720" y="2873208"/>
            <a:ext cx="3109841" cy="3860492"/>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Bacteriochlorophyll - Wikipedia">
            <a:extLst>
              <a:ext uri="{FF2B5EF4-FFF2-40B4-BE49-F238E27FC236}">
                <a16:creationId xmlns:a16="http://schemas.microsoft.com/office/drawing/2014/main" id="{25DAC3E3-C88A-42FF-ACAA-B9F3A9ECB7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3266" y="3987713"/>
            <a:ext cx="3109842" cy="2791298"/>
          </a:xfrm>
          <a:prstGeom prst="rect">
            <a:avLst/>
          </a:prstGeom>
          <a:noFill/>
          <a:extLst>
            <a:ext uri="{909E8E84-426E-40DD-AFC4-6F175D3DCCD1}">
              <a14:hiddenFill xmlns:a14="http://schemas.microsoft.com/office/drawing/2010/main">
                <a:solidFill>
                  <a:srgbClr val="FFFFFF"/>
                </a:solidFill>
              </a14:hiddenFill>
            </a:ext>
          </a:extLst>
        </p:spPr>
      </p:pic>
      <p:sp>
        <p:nvSpPr>
          <p:cNvPr id="11" name="Nadpis 1">
            <a:extLst>
              <a:ext uri="{FF2B5EF4-FFF2-40B4-BE49-F238E27FC236}">
                <a16:creationId xmlns:a16="http://schemas.microsoft.com/office/drawing/2014/main" id="{66C345F8-46AC-4CAE-8246-5726CEC1D5F2}"/>
              </a:ext>
            </a:extLst>
          </p:cNvPr>
          <p:cNvSpPr>
            <a:spLocks noGrp="1"/>
          </p:cNvSpPr>
          <p:nvPr>
            <p:ph type="title"/>
          </p:nvPr>
        </p:nvSpPr>
        <p:spPr>
          <a:xfrm>
            <a:off x="452285" y="18256"/>
            <a:ext cx="11080954" cy="1325563"/>
          </a:xfrm>
        </p:spPr>
        <p:txBody>
          <a:bodyPr>
            <a:normAutofit/>
          </a:bodyPr>
          <a:lstStyle/>
          <a:p>
            <a:r>
              <a:rPr lang="cs-CZ" sz="4800" dirty="0"/>
              <a:t>Různé typy metabolismů v průběhu evoluce</a:t>
            </a:r>
            <a:endParaRPr lang="cs-CZ" sz="4800" b="1" dirty="0"/>
          </a:p>
        </p:txBody>
      </p:sp>
    </p:spTree>
    <p:extLst>
      <p:ext uri="{BB962C8B-B14F-4D97-AF65-F5344CB8AC3E}">
        <p14:creationId xmlns:p14="http://schemas.microsoft.com/office/powerpoint/2010/main" val="3324453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452285" y="1343819"/>
            <a:ext cx="11257934" cy="4967061"/>
          </a:xfrm>
        </p:spPr>
        <p:txBody>
          <a:bodyPr>
            <a:normAutofit/>
          </a:bodyPr>
          <a:lstStyle/>
          <a:p>
            <a:pPr algn="just"/>
            <a:r>
              <a:rPr lang="pl-PL" sz="2600" dirty="0"/>
              <a:t>Odštěpení sinic od bakterií: 3.4 mld, společný předek současných sinic 2.9 mld (Oxygenní fotosyntéza), „rychlá” a „pomalá” fotosyntéza</a:t>
            </a:r>
          </a:p>
          <a:p>
            <a:pPr algn="just"/>
            <a:r>
              <a:rPr lang="pl-PL" sz="2600" dirty="0"/>
              <a:t>500 mil přibývá O</a:t>
            </a:r>
            <a:r>
              <a:rPr lang="pl-PL" sz="2600" baseline="-25000" dirty="0"/>
              <a:t>2</a:t>
            </a:r>
            <a:r>
              <a:rPr lang="pl-PL" sz="2600" dirty="0"/>
              <a:t> =&gt; Velká oxidační událost (2.4 mld)</a:t>
            </a:r>
          </a:p>
        </p:txBody>
      </p:sp>
      <p:pic>
        <p:nvPicPr>
          <p:cNvPr id="13314" name="Picture 2" descr="https://upload.wikimedia.org/wikipedia/commons/thumb/0/03/Oxygenation-atm-2.svg/1920px-Oxygenation-atm-2.svg.png">
            <a:extLst>
              <a:ext uri="{FF2B5EF4-FFF2-40B4-BE49-F238E27FC236}">
                <a16:creationId xmlns:a16="http://schemas.microsoft.com/office/drawing/2014/main" id="{4AADD3DC-0149-4836-A20E-4E154364CA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6926"/>
            <a:ext cx="7206018" cy="3516687"/>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7861EA1A-9EC4-4AF6-A501-1BBF3178BF7B}"/>
              </a:ext>
            </a:extLst>
          </p:cNvPr>
          <p:cNvPicPr>
            <a:picLocks noChangeAspect="1"/>
          </p:cNvPicPr>
          <p:nvPr/>
        </p:nvPicPr>
        <p:blipFill>
          <a:blip r:embed="rId4"/>
          <a:stretch>
            <a:fillRect/>
          </a:stretch>
        </p:blipFill>
        <p:spPr>
          <a:xfrm>
            <a:off x="7396781" y="2929995"/>
            <a:ext cx="4564970" cy="1543681"/>
          </a:xfrm>
          <a:prstGeom prst="rect">
            <a:avLst/>
          </a:prstGeom>
        </p:spPr>
      </p:pic>
      <p:sp>
        <p:nvSpPr>
          <p:cNvPr id="8" name="Nadpis 1">
            <a:extLst>
              <a:ext uri="{FF2B5EF4-FFF2-40B4-BE49-F238E27FC236}">
                <a16:creationId xmlns:a16="http://schemas.microsoft.com/office/drawing/2014/main" id="{BAB0C51A-51E1-4381-9AD2-D7C83741FAEE}"/>
              </a:ext>
            </a:extLst>
          </p:cNvPr>
          <p:cNvSpPr>
            <a:spLocks noGrp="1"/>
          </p:cNvSpPr>
          <p:nvPr>
            <p:ph type="title"/>
          </p:nvPr>
        </p:nvSpPr>
        <p:spPr>
          <a:xfrm>
            <a:off x="452285" y="18256"/>
            <a:ext cx="11080954" cy="1325563"/>
          </a:xfrm>
        </p:spPr>
        <p:txBody>
          <a:bodyPr>
            <a:normAutofit/>
          </a:bodyPr>
          <a:lstStyle/>
          <a:p>
            <a:r>
              <a:rPr lang="cs-CZ" sz="4800" dirty="0"/>
              <a:t>Různé typy metabolismů v průběhu evoluce</a:t>
            </a:r>
            <a:endParaRPr lang="cs-CZ" sz="4800" b="1" dirty="0"/>
          </a:p>
        </p:txBody>
      </p:sp>
      <p:pic>
        <p:nvPicPr>
          <p:cNvPr id="7" name="Obrázek 6">
            <a:extLst>
              <a:ext uri="{FF2B5EF4-FFF2-40B4-BE49-F238E27FC236}">
                <a16:creationId xmlns:a16="http://schemas.microsoft.com/office/drawing/2014/main" id="{8F098B93-4C82-457F-864F-4250876183D6}"/>
              </a:ext>
            </a:extLst>
          </p:cNvPr>
          <p:cNvPicPr>
            <a:picLocks noChangeAspect="1"/>
          </p:cNvPicPr>
          <p:nvPr/>
        </p:nvPicPr>
        <p:blipFill>
          <a:blip r:embed="rId5"/>
          <a:stretch>
            <a:fillRect/>
          </a:stretch>
        </p:blipFill>
        <p:spPr>
          <a:xfrm>
            <a:off x="7396781" y="5112774"/>
            <a:ext cx="4708406" cy="1455485"/>
          </a:xfrm>
          <a:prstGeom prst="rect">
            <a:avLst/>
          </a:prstGeom>
        </p:spPr>
      </p:pic>
    </p:spTree>
    <p:extLst>
      <p:ext uri="{BB962C8B-B14F-4D97-AF65-F5344CB8AC3E}">
        <p14:creationId xmlns:p14="http://schemas.microsoft.com/office/powerpoint/2010/main" val="627770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94968" y="1855097"/>
            <a:ext cx="7039897" cy="4967061"/>
          </a:xfrm>
        </p:spPr>
        <p:txBody>
          <a:bodyPr>
            <a:noAutofit/>
          </a:bodyPr>
          <a:lstStyle/>
          <a:p>
            <a:pPr algn="just"/>
            <a:r>
              <a:rPr lang="cs-CZ" sz="2600" dirty="0"/>
              <a:t>Aerobní respirace (dýchání) – spotřebovává O</a:t>
            </a:r>
            <a:r>
              <a:rPr lang="cs-CZ" sz="2600" baseline="-25000" dirty="0"/>
              <a:t>2</a:t>
            </a:r>
            <a:r>
              <a:rPr lang="cs-CZ" sz="2600" dirty="0"/>
              <a:t>, vznik ATP</a:t>
            </a:r>
          </a:p>
          <a:p>
            <a:pPr algn="just"/>
            <a:r>
              <a:rPr lang="cs-CZ" sz="2600" b="1" dirty="0"/>
              <a:t>Citrátový cyklus (Krebsův cyklus)</a:t>
            </a:r>
            <a:r>
              <a:rPr lang="cs-CZ" sz="2600" dirty="0"/>
              <a:t>: Postupná dekarboxylace a oxidace kyseliny citronové </a:t>
            </a:r>
          </a:p>
          <a:p>
            <a:pPr algn="just"/>
            <a:r>
              <a:rPr lang="cs-CZ" sz="2600" dirty="0"/>
              <a:t>Začátek jako dvě paralelní lineární reakce</a:t>
            </a:r>
          </a:p>
          <a:p>
            <a:pPr algn="just"/>
            <a:r>
              <a:rPr lang="cs-CZ" sz="2600" dirty="0"/>
              <a:t>Hraje roli i v glukoneogenezi nebo </a:t>
            </a:r>
            <a:r>
              <a:rPr lang="cs-CZ" sz="2600" dirty="0" err="1"/>
              <a:t>lipogenezi</a:t>
            </a:r>
            <a:endParaRPr lang="cs-CZ" sz="2600" dirty="0"/>
          </a:p>
          <a:p>
            <a:pPr algn="just"/>
            <a:r>
              <a:rPr lang="cs-CZ" sz="2600" dirty="0"/>
              <a:t>Cytosol (</a:t>
            </a:r>
            <a:r>
              <a:rPr lang="cs-CZ" sz="2600" dirty="0" err="1"/>
              <a:t>Prokaryota</a:t>
            </a:r>
            <a:r>
              <a:rPr lang="cs-CZ" sz="2600" dirty="0"/>
              <a:t>), mitochondrie (</a:t>
            </a:r>
            <a:r>
              <a:rPr lang="cs-CZ" sz="2600" dirty="0" err="1"/>
              <a:t>Eukaryota</a:t>
            </a:r>
            <a:r>
              <a:rPr lang="cs-CZ" sz="2600" dirty="0"/>
              <a:t>)</a:t>
            </a:r>
          </a:p>
        </p:txBody>
      </p:sp>
      <p:pic>
        <p:nvPicPr>
          <p:cNvPr id="26626" name="Picture 2" descr="Tricarboxylic acid cycle | biochemistry | Britannica">
            <a:extLst>
              <a:ext uri="{FF2B5EF4-FFF2-40B4-BE49-F238E27FC236}">
                <a16:creationId xmlns:a16="http://schemas.microsoft.com/office/drawing/2014/main" id="{1BBF4FEC-676F-48E8-94E5-37D8DA063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864" y="1343819"/>
            <a:ext cx="4670323" cy="4451852"/>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a:extLst>
              <a:ext uri="{FF2B5EF4-FFF2-40B4-BE49-F238E27FC236}">
                <a16:creationId xmlns:a16="http://schemas.microsoft.com/office/drawing/2014/main" id="{7D3397CA-7C53-4ABA-AC10-2011C59E66FD}"/>
              </a:ext>
            </a:extLst>
          </p:cNvPr>
          <p:cNvSpPr txBox="1">
            <a:spLocks/>
          </p:cNvSpPr>
          <p:nvPr/>
        </p:nvSpPr>
        <p:spPr>
          <a:xfrm>
            <a:off x="452285" y="18256"/>
            <a:ext cx="11080954"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4800" dirty="0"/>
              <a:t>Různé typy metabolismů v průběhu evoluce</a:t>
            </a:r>
            <a:endParaRPr lang="cs-CZ" sz="4800" b="1" dirty="0"/>
          </a:p>
        </p:txBody>
      </p:sp>
    </p:spTree>
    <p:extLst>
      <p:ext uri="{BB962C8B-B14F-4D97-AF65-F5344CB8AC3E}">
        <p14:creationId xmlns:p14="http://schemas.microsoft.com/office/powerpoint/2010/main" val="4227632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206477" y="18256"/>
            <a:ext cx="11818375" cy="1325563"/>
          </a:xfrm>
        </p:spPr>
        <p:txBody>
          <a:bodyPr>
            <a:normAutofit/>
          </a:bodyPr>
          <a:lstStyle/>
          <a:p>
            <a:r>
              <a:rPr lang="cs-CZ" sz="4300" dirty="0"/>
              <a:t>Jednobuněčné organismy na cestě k větší komplexitě</a:t>
            </a:r>
            <a:endParaRPr lang="cs-CZ" sz="43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34297" y="1343819"/>
            <a:ext cx="11356258" cy="4967061"/>
          </a:xfrm>
        </p:spPr>
        <p:txBody>
          <a:bodyPr>
            <a:normAutofit/>
          </a:bodyPr>
          <a:lstStyle/>
          <a:p>
            <a:pPr algn="just"/>
            <a:r>
              <a:rPr lang="cs-CZ" sz="2600" dirty="0"/>
              <a:t>Po většinu času nejsložitější </a:t>
            </a:r>
            <a:r>
              <a:rPr lang="cs-CZ" sz="2600" b="1" dirty="0"/>
              <a:t>prokaryontní buňka</a:t>
            </a:r>
            <a:r>
              <a:rPr lang="cs-CZ" sz="2600" dirty="0"/>
              <a:t>, pořád nejdominantnější, jednoduchý shluk DNA bez organel (výjimka: „</a:t>
            </a:r>
            <a:r>
              <a:rPr lang="cs-CZ" sz="2600" dirty="0" err="1"/>
              <a:t>mesozomy</a:t>
            </a:r>
            <a:r>
              <a:rPr lang="cs-CZ" sz="2600" dirty="0"/>
              <a:t>“, </a:t>
            </a:r>
            <a:r>
              <a:rPr lang="cs-CZ" sz="2600" dirty="0" err="1"/>
              <a:t>karboxyzomy</a:t>
            </a:r>
            <a:r>
              <a:rPr lang="cs-CZ" sz="2600" dirty="0"/>
              <a:t> a </a:t>
            </a:r>
            <a:r>
              <a:rPr lang="cs-CZ" sz="2600" dirty="0" err="1"/>
              <a:t>magnetozomy</a:t>
            </a:r>
            <a:r>
              <a:rPr lang="cs-CZ" sz="2600" dirty="0"/>
              <a:t>)</a:t>
            </a:r>
          </a:p>
          <a:p>
            <a:pPr algn="just"/>
            <a:endParaRPr lang="cs-CZ" sz="2600" dirty="0"/>
          </a:p>
          <a:p>
            <a:pPr algn="just"/>
            <a:endParaRPr lang="cs-CZ" sz="2600" dirty="0"/>
          </a:p>
          <a:p>
            <a:pPr algn="just"/>
            <a:endParaRPr lang="cs-CZ" sz="2600" dirty="0"/>
          </a:p>
        </p:txBody>
      </p:sp>
      <p:pic>
        <p:nvPicPr>
          <p:cNvPr id="27650" name="Picture 2" descr="Bacterial Cell Composition">
            <a:extLst>
              <a:ext uri="{FF2B5EF4-FFF2-40B4-BE49-F238E27FC236}">
                <a16:creationId xmlns:a16="http://schemas.microsoft.com/office/drawing/2014/main" id="{BF00513B-3C3B-471B-AD75-638480C9D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63" y="2669382"/>
            <a:ext cx="4119072" cy="4119072"/>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Archaebacteria - Characteristics &amp;amp; Types Of Archaebacteria">
            <a:extLst>
              <a:ext uri="{FF2B5EF4-FFF2-40B4-BE49-F238E27FC236}">
                <a16:creationId xmlns:a16="http://schemas.microsoft.com/office/drawing/2014/main" id="{28C87E30-E5A6-44D7-B076-22E7C55E7C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0130" y="2669379"/>
            <a:ext cx="5634722" cy="41171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upload.wikimedia.org/wikipedia/commons/e/e5/Small_magnetosome.jpg">
            <a:extLst>
              <a:ext uri="{FF2B5EF4-FFF2-40B4-BE49-F238E27FC236}">
                <a16:creationId xmlns:a16="http://schemas.microsoft.com/office/drawing/2014/main" id="{4A5727BD-72F7-4E6F-8370-966D470284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729959" y="2832996"/>
            <a:ext cx="2726918" cy="239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039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47483" y="18256"/>
            <a:ext cx="11847871" cy="1325563"/>
          </a:xfrm>
        </p:spPr>
        <p:txBody>
          <a:bodyPr>
            <a:normAutofit/>
          </a:bodyPr>
          <a:lstStyle/>
          <a:p>
            <a:r>
              <a:rPr lang="cs-CZ" sz="4300" dirty="0"/>
              <a:t>Jednobuněčné organismy na cestě k větší komplexitě</a:t>
            </a:r>
            <a:endParaRPr lang="cs-CZ" sz="43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196645" y="1202253"/>
            <a:ext cx="11366089" cy="4967061"/>
          </a:xfrm>
        </p:spPr>
        <p:txBody>
          <a:bodyPr>
            <a:noAutofit/>
          </a:bodyPr>
          <a:lstStyle/>
          <a:p>
            <a:pPr algn="just"/>
            <a:r>
              <a:rPr lang="cs-CZ" sz="2600" dirty="0"/>
              <a:t>Vznik </a:t>
            </a:r>
            <a:r>
              <a:rPr lang="cs-CZ" sz="2600" b="1" dirty="0"/>
              <a:t>eukaryotické buňky </a:t>
            </a:r>
            <a:r>
              <a:rPr lang="cs-CZ" sz="2600" dirty="0"/>
              <a:t>– </a:t>
            </a:r>
            <a:r>
              <a:rPr lang="cs-CZ" sz="2600" dirty="0" err="1"/>
              <a:t>eukaryogeneze</a:t>
            </a:r>
            <a:r>
              <a:rPr lang="cs-CZ" sz="2600" dirty="0"/>
              <a:t>: 2.7 </a:t>
            </a:r>
            <a:r>
              <a:rPr lang="cs-CZ" sz="2600" dirty="0" err="1"/>
              <a:t>mld</a:t>
            </a:r>
            <a:r>
              <a:rPr lang="cs-CZ" sz="2600" dirty="0"/>
              <a:t> (</a:t>
            </a:r>
            <a:r>
              <a:rPr lang="cs-CZ" sz="2600" dirty="0" err="1"/>
              <a:t>sterany</a:t>
            </a:r>
            <a:r>
              <a:rPr lang="cs-CZ" sz="2600" dirty="0"/>
              <a:t>; Austrálie) – ale asi infiltrace látkami, posun na 2.2 </a:t>
            </a:r>
            <a:r>
              <a:rPr lang="cs-CZ" sz="2600" dirty="0" err="1"/>
              <a:t>mld</a:t>
            </a:r>
            <a:endParaRPr lang="cs-CZ" sz="2600" dirty="0"/>
          </a:p>
          <a:p>
            <a:pPr algn="just"/>
            <a:r>
              <a:rPr lang="cs-CZ" sz="2600" dirty="0"/>
              <a:t>Eukaryontní buňka: mohla být před </a:t>
            </a:r>
            <a:r>
              <a:rPr lang="cs-CZ" sz="2600" dirty="0" err="1"/>
              <a:t>oxygenací</a:t>
            </a:r>
            <a:r>
              <a:rPr lang="cs-CZ" sz="2600" dirty="0"/>
              <a:t> atmosféry, současné potřebují O</a:t>
            </a:r>
            <a:r>
              <a:rPr lang="cs-CZ" sz="2600" baseline="-25000" dirty="0"/>
              <a:t>2</a:t>
            </a:r>
          </a:p>
          <a:p>
            <a:pPr algn="just"/>
            <a:r>
              <a:rPr lang="cs-CZ" sz="2600" dirty="0"/>
              <a:t>DNA rozptýlená v cytoplasmě se začala shlukovat – jádro (</a:t>
            </a:r>
            <a:r>
              <a:rPr lang="cs-CZ" sz="2600" dirty="0" err="1"/>
              <a:t>dvojv</a:t>
            </a:r>
            <a:r>
              <a:rPr lang="cs-CZ" sz="2600" dirty="0"/>
              <a:t>. </a:t>
            </a:r>
            <a:r>
              <a:rPr lang="cs-CZ" sz="2600" dirty="0" err="1"/>
              <a:t>membr</a:t>
            </a:r>
            <a:r>
              <a:rPr lang="cs-CZ" sz="2600" dirty="0"/>
              <a:t>., chromatin, jadérko, ribozomy), organely</a:t>
            </a:r>
          </a:p>
          <a:p>
            <a:pPr algn="just"/>
            <a:endParaRPr lang="cs-CZ" sz="2600" dirty="0"/>
          </a:p>
          <a:p>
            <a:endParaRPr lang="cs-CZ" sz="2600" dirty="0"/>
          </a:p>
          <a:p>
            <a:endParaRPr lang="cs-CZ" sz="2600" dirty="0"/>
          </a:p>
        </p:txBody>
      </p:sp>
      <p:pic>
        <p:nvPicPr>
          <p:cNvPr id="28674" name="Picture 2" descr="Eukaryotic Cells | BioNinja">
            <a:extLst>
              <a:ext uri="{FF2B5EF4-FFF2-40B4-BE49-F238E27FC236}">
                <a16:creationId xmlns:a16="http://schemas.microsoft.com/office/drawing/2014/main" id="{E82C78F8-9856-4578-85DD-60802472A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0361" y="3227557"/>
            <a:ext cx="5112773" cy="3499652"/>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6,211 Plant Cell Illustrations &amp;amp; Clip Art - iStock">
            <a:extLst>
              <a:ext uri="{FF2B5EF4-FFF2-40B4-BE49-F238E27FC236}">
                <a16:creationId xmlns:a16="http://schemas.microsoft.com/office/drawing/2014/main" id="{CDBE800F-6332-4C7D-94C6-BC9A8FFEE4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645" y="3334807"/>
            <a:ext cx="3913239" cy="3523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579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08155" y="18256"/>
            <a:ext cx="12005187" cy="1325563"/>
          </a:xfrm>
        </p:spPr>
        <p:txBody>
          <a:bodyPr>
            <a:normAutofit fontScale="90000"/>
          </a:bodyPr>
          <a:lstStyle/>
          <a:p>
            <a:r>
              <a:rPr lang="cs-CZ" sz="4800" dirty="0"/>
              <a:t>Jednobuněčné organismy na cestě k větší komplexitě</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196645" y="1636939"/>
            <a:ext cx="11788878" cy="4967061"/>
          </a:xfrm>
        </p:spPr>
        <p:txBody>
          <a:bodyPr>
            <a:normAutofit/>
          </a:bodyPr>
          <a:lstStyle/>
          <a:p>
            <a:pPr algn="just"/>
            <a:r>
              <a:rPr lang="cs-CZ" sz="2600" b="1" dirty="0"/>
              <a:t>Prokaryotická buňka</a:t>
            </a:r>
            <a:r>
              <a:rPr lang="cs-CZ" sz="2600" dirty="0"/>
              <a:t>: bakterie, </a:t>
            </a:r>
            <a:r>
              <a:rPr lang="cs-CZ" sz="2600" dirty="0" err="1"/>
              <a:t>Archea</a:t>
            </a:r>
            <a:r>
              <a:rPr lang="cs-CZ" sz="2600" dirty="0"/>
              <a:t>; haploidní, DNA neoddělená od cytoplazmy, prokaryotický typ ribozomů, bičík bakteriálního typu; buněčné dělení binární (generační doba 15–30 min)</a:t>
            </a:r>
          </a:p>
          <a:p>
            <a:pPr algn="just"/>
            <a:r>
              <a:rPr lang="cs-CZ" sz="2600" b="1" dirty="0"/>
              <a:t>Eukaryotická</a:t>
            </a:r>
            <a:r>
              <a:rPr lang="cs-CZ" sz="2600" dirty="0"/>
              <a:t>: prvoci, živočichové, rostliny a houby; složitější struktura – větší velikost, </a:t>
            </a:r>
            <a:r>
              <a:rPr lang="cs-CZ" sz="2600" dirty="0">
                <a:solidFill>
                  <a:srgbClr val="FF0000"/>
                </a:solidFill>
              </a:rPr>
              <a:t>přítomnost organel (…) </a:t>
            </a:r>
            <a:r>
              <a:rPr lang="cs-CZ" sz="2600" dirty="0"/>
              <a:t>a předpoklad pro mezibuněčnou spolupráci; mitotické a meiotické dělení. </a:t>
            </a:r>
            <a:r>
              <a:rPr lang="cs-CZ" sz="2600" dirty="0" err="1"/>
              <a:t>Mitoza</a:t>
            </a:r>
            <a:r>
              <a:rPr lang="cs-CZ" sz="2600" dirty="0"/>
              <a:t> – vegetativní dělení ve dvě; </a:t>
            </a:r>
            <a:r>
              <a:rPr lang="cs-CZ" sz="2600" dirty="0" err="1"/>
              <a:t>Meioza</a:t>
            </a:r>
            <a:r>
              <a:rPr lang="cs-CZ" sz="2600" dirty="0"/>
              <a:t> – redukční dělení (pohlavní buňky)</a:t>
            </a:r>
          </a:p>
          <a:p>
            <a:pPr algn="just"/>
            <a:r>
              <a:rPr lang="cs-CZ" sz="2600" b="1" dirty="0"/>
              <a:t>Rostlinná buňka</a:t>
            </a:r>
            <a:r>
              <a:rPr lang="cs-CZ" sz="2600" dirty="0"/>
              <a:t>: </a:t>
            </a:r>
            <a:r>
              <a:rPr lang="cs-CZ" sz="2600" dirty="0" err="1"/>
              <a:t>celulozní</a:t>
            </a:r>
            <a:r>
              <a:rPr lang="cs-CZ" sz="2600" dirty="0"/>
              <a:t> buněčná stěna, odolnost </a:t>
            </a:r>
            <a:r>
              <a:rPr lang="cs-CZ" sz="2600" dirty="0" err="1"/>
              <a:t>plazmoptýze</a:t>
            </a:r>
            <a:r>
              <a:rPr lang="cs-CZ" sz="2600" dirty="0"/>
              <a:t>, vakuola – zásobní orgán </a:t>
            </a:r>
          </a:p>
          <a:p>
            <a:pPr algn="just"/>
            <a:r>
              <a:rPr lang="cs-CZ" sz="2600" b="1" dirty="0"/>
              <a:t>Živočišná buňka</a:t>
            </a:r>
            <a:r>
              <a:rPr lang="cs-CZ" sz="2600" dirty="0"/>
              <a:t>: menší, jedno jádro (s výjimkami), lysozomy – k degradaci látek buňkou fagocytovaných</a:t>
            </a:r>
          </a:p>
          <a:p>
            <a:pPr algn="just"/>
            <a:endParaRPr lang="cs-CZ" sz="2600" dirty="0"/>
          </a:p>
        </p:txBody>
      </p:sp>
    </p:spTree>
    <p:extLst>
      <p:ext uri="{BB962C8B-B14F-4D97-AF65-F5344CB8AC3E}">
        <p14:creationId xmlns:p14="http://schemas.microsoft.com/office/powerpoint/2010/main" val="3842126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hovno styl - YouTube">
            <a:extLst>
              <a:ext uri="{FF2B5EF4-FFF2-40B4-BE49-F238E27FC236}">
                <a16:creationId xmlns:a16="http://schemas.microsoft.com/office/drawing/2014/main" id="{2FDFF0A3-AF49-4212-85A4-5621202C37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913"/>
          <a:stretch/>
        </p:blipFill>
        <p:spPr bwMode="auto">
          <a:xfrm>
            <a:off x="1524000" y="3902151"/>
            <a:ext cx="4523755" cy="2955849"/>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Large wedding cake on Lake Como with bride and groom cut - My Lake Como  Wedding">
            <a:extLst>
              <a:ext uri="{FF2B5EF4-FFF2-40B4-BE49-F238E27FC236}">
                <a16:creationId xmlns:a16="http://schemas.microsoft.com/office/drawing/2014/main" id="{1782ABBD-27D5-41C1-AA72-41EC88EE9B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2"/>
            <a:ext cx="4512309" cy="3136605"/>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Jak připravit hovězí steak">
            <a:extLst>
              <a:ext uri="{FF2B5EF4-FFF2-40B4-BE49-F238E27FC236}">
                <a16:creationId xmlns:a16="http://schemas.microsoft.com/office/drawing/2014/main" id="{FFB3E2B2-35DF-4718-812F-F6671214C8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1756" y="4454351"/>
            <a:ext cx="3646245" cy="2415637"/>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Traviny a bambusy | Zahradnictví FLOS">
            <a:extLst>
              <a:ext uri="{FF2B5EF4-FFF2-40B4-BE49-F238E27FC236}">
                <a16:creationId xmlns:a16="http://schemas.microsoft.com/office/drawing/2014/main" id="{B2C3E8E0-37AD-4259-8C67-7BB6910337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1755" y="2159794"/>
            <a:ext cx="3646245" cy="2429311"/>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Neuvěřitelná podívaná! NASA zveřejnila video s nejkrásnějšími záběry Slunce  - National Geographic">
            <a:extLst>
              <a:ext uri="{FF2B5EF4-FFF2-40B4-BE49-F238E27FC236}">
                <a16:creationId xmlns:a16="http://schemas.microsoft.com/office/drawing/2014/main" id="{AA53E917-7909-4A24-B7AB-7EF02D7D6F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1754" y="1525"/>
            <a:ext cx="3646247" cy="2430831"/>
          </a:xfrm>
          <a:prstGeom prst="rect">
            <a:avLst/>
          </a:prstGeom>
          <a:noFill/>
          <a:extLst>
            <a:ext uri="{909E8E84-426E-40DD-AFC4-6F175D3DCCD1}">
              <a14:hiddenFill xmlns:a14="http://schemas.microsoft.com/office/drawing/2010/main">
                <a:solidFill>
                  <a:srgbClr val="FFFFFF"/>
                </a:solidFill>
              </a14:hiddenFill>
            </a:ext>
          </a:extLst>
        </p:spPr>
      </p:pic>
      <p:sp>
        <p:nvSpPr>
          <p:cNvPr id="4" name="Šipka: dolů 3">
            <a:extLst>
              <a:ext uri="{FF2B5EF4-FFF2-40B4-BE49-F238E27FC236}">
                <a16:creationId xmlns:a16="http://schemas.microsoft.com/office/drawing/2014/main" id="{0ACB67AA-805F-456D-B839-30EBCA90D4B1}"/>
              </a:ext>
            </a:extLst>
          </p:cNvPr>
          <p:cNvSpPr/>
          <p:nvPr/>
        </p:nvSpPr>
        <p:spPr>
          <a:xfrm>
            <a:off x="3225210" y="3030627"/>
            <a:ext cx="425303" cy="11050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dolů 10">
            <a:extLst>
              <a:ext uri="{FF2B5EF4-FFF2-40B4-BE49-F238E27FC236}">
                <a16:creationId xmlns:a16="http://schemas.microsoft.com/office/drawing/2014/main" id="{DC3B7491-DF38-4F89-93C9-CDBF20681110}"/>
              </a:ext>
            </a:extLst>
          </p:cNvPr>
          <p:cNvSpPr/>
          <p:nvPr/>
        </p:nvSpPr>
        <p:spPr>
          <a:xfrm>
            <a:off x="6494777" y="1857522"/>
            <a:ext cx="425303" cy="11050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lů 11">
            <a:extLst>
              <a:ext uri="{FF2B5EF4-FFF2-40B4-BE49-F238E27FC236}">
                <a16:creationId xmlns:a16="http://schemas.microsoft.com/office/drawing/2014/main" id="{138673CD-EBD8-41D8-9D8E-38A178F7A21F}"/>
              </a:ext>
            </a:extLst>
          </p:cNvPr>
          <p:cNvSpPr/>
          <p:nvPr/>
        </p:nvSpPr>
        <p:spPr>
          <a:xfrm>
            <a:off x="6575906" y="4261847"/>
            <a:ext cx="425303" cy="11050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679192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76981" y="18256"/>
            <a:ext cx="11926529" cy="1325563"/>
          </a:xfrm>
        </p:spPr>
        <p:txBody>
          <a:bodyPr>
            <a:normAutofit fontScale="90000"/>
          </a:bodyPr>
          <a:lstStyle/>
          <a:p>
            <a:r>
              <a:rPr lang="cs-CZ" sz="4800" dirty="0"/>
              <a:t>Jednobuněčné organismy na cestě k větší komplexitě</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34297" y="1343819"/>
            <a:ext cx="11602064" cy="4967061"/>
          </a:xfrm>
        </p:spPr>
        <p:txBody>
          <a:bodyPr>
            <a:noAutofit/>
          </a:bodyPr>
          <a:lstStyle/>
          <a:p>
            <a:pPr algn="just"/>
            <a:r>
              <a:rPr lang="cs-CZ" sz="2600" b="1" dirty="0" err="1"/>
              <a:t>Lynn</a:t>
            </a:r>
            <a:r>
              <a:rPr lang="cs-CZ" sz="2600" b="1" dirty="0"/>
              <a:t> </a:t>
            </a:r>
            <a:r>
              <a:rPr lang="cs-CZ" sz="2600" b="1" dirty="0" err="1"/>
              <a:t>Margulis</a:t>
            </a:r>
            <a:r>
              <a:rPr lang="cs-CZ" sz="2600" dirty="0"/>
              <a:t>: Fúze dvou a více typů buněk – </a:t>
            </a:r>
            <a:r>
              <a:rPr lang="cs-CZ" sz="2600" dirty="0" err="1"/>
              <a:t>endosymbióza</a:t>
            </a:r>
            <a:endParaRPr lang="cs-CZ" sz="2600" dirty="0"/>
          </a:p>
          <a:p>
            <a:pPr algn="just"/>
            <a:r>
              <a:rPr lang="cs-CZ" sz="2600" dirty="0"/>
              <a:t>Dělba práce, po splynutí menší buňka uvolňování energie, větší buňka – pohyb – vzájemné posílení vyhlídek na přežití a rozmnožení</a:t>
            </a:r>
          </a:p>
          <a:p>
            <a:pPr algn="just"/>
            <a:r>
              <a:rPr lang="cs-CZ" sz="2600" dirty="0"/>
              <a:t>Menší řízena částečně geny v jádře – zvýšení účinnosti – „opouzdřený otrok“, „pomnožení a </a:t>
            </a:r>
            <a:r>
              <a:rPr lang="cs-CZ" sz="2600" dirty="0" err="1"/>
              <a:t>sezřání</a:t>
            </a:r>
            <a:r>
              <a:rPr lang="cs-CZ" sz="2600" dirty="0"/>
              <a:t>“ (</a:t>
            </a:r>
            <a:r>
              <a:rPr lang="cs-CZ" sz="2600" dirty="0" err="1"/>
              <a:t>Maynard</a:t>
            </a:r>
            <a:r>
              <a:rPr lang="cs-CZ" sz="2600" dirty="0"/>
              <a:t> Smith) </a:t>
            </a:r>
          </a:p>
          <a:p>
            <a:pPr algn="just"/>
            <a:r>
              <a:rPr lang="cs-CZ" sz="2600" dirty="0"/>
              <a:t>Ale výhody: sexuální rozmnožování → rozvoj diverzity</a:t>
            </a:r>
          </a:p>
          <a:p>
            <a:pPr algn="just"/>
            <a:endParaRPr lang="cs-CZ" sz="2600" dirty="0"/>
          </a:p>
          <a:p>
            <a:pPr marL="0" indent="0" algn="just">
              <a:buNone/>
            </a:pPr>
            <a:endParaRPr lang="cs-CZ" sz="2600" dirty="0"/>
          </a:p>
          <a:p>
            <a:pPr algn="just"/>
            <a:endParaRPr lang="cs-CZ" sz="2600" dirty="0"/>
          </a:p>
          <a:p>
            <a:endParaRPr lang="cs-CZ" sz="2600" dirty="0"/>
          </a:p>
          <a:p>
            <a:endParaRPr lang="cs-CZ" sz="2600" dirty="0"/>
          </a:p>
        </p:txBody>
      </p:sp>
      <p:pic>
        <p:nvPicPr>
          <p:cNvPr id="29698" name="Picture 2" descr="The origin of mitochondria and chloroplasts | Learn Science at Scitable">
            <a:extLst>
              <a:ext uri="{FF2B5EF4-FFF2-40B4-BE49-F238E27FC236}">
                <a16:creationId xmlns:a16="http://schemas.microsoft.com/office/drawing/2014/main" id="{63FC8DA3-B011-41FA-A599-C0FEE2E49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81" y="3962856"/>
            <a:ext cx="9200355" cy="280610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ynn Margulisová – Wikipedie">
            <a:extLst>
              <a:ext uri="{FF2B5EF4-FFF2-40B4-BE49-F238E27FC236}">
                <a16:creationId xmlns:a16="http://schemas.microsoft.com/office/drawing/2014/main" id="{77DF89F4-4976-4675-91DC-A5A390A4A4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9881" y="3369019"/>
            <a:ext cx="2257822" cy="3386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731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98323" y="18256"/>
            <a:ext cx="11847871" cy="1325563"/>
          </a:xfrm>
        </p:spPr>
        <p:txBody>
          <a:bodyPr>
            <a:normAutofit fontScale="90000"/>
          </a:bodyPr>
          <a:lstStyle/>
          <a:p>
            <a:r>
              <a:rPr lang="cs-CZ" sz="4800" dirty="0"/>
              <a:t>Jednobuněčné organismy na cestě k větší komplexitě</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45806" y="1343819"/>
            <a:ext cx="11700388" cy="4967061"/>
          </a:xfrm>
        </p:spPr>
        <p:txBody>
          <a:bodyPr>
            <a:normAutofit/>
          </a:bodyPr>
          <a:lstStyle/>
          <a:p>
            <a:pPr algn="just"/>
            <a:r>
              <a:rPr lang="cs-CZ" sz="2600" b="1" dirty="0" err="1"/>
              <a:t>Semiautomní</a:t>
            </a:r>
            <a:r>
              <a:rPr lang="cs-CZ" sz="2600" b="1" dirty="0"/>
              <a:t> organely</a:t>
            </a:r>
            <a:r>
              <a:rPr lang="cs-CZ" sz="2600" dirty="0"/>
              <a:t>: vlastní genetická informace – potomci bakterií (mitochondrie), sinic (plastidy), hostitelská buňka (</a:t>
            </a:r>
            <a:r>
              <a:rPr lang="cs-CZ" sz="2600" dirty="0" err="1"/>
              <a:t>Archea</a:t>
            </a:r>
            <a:r>
              <a:rPr lang="cs-CZ" sz="2600" dirty="0"/>
              <a:t>)</a:t>
            </a:r>
          </a:p>
          <a:p>
            <a:pPr algn="just"/>
            <a:r>
              <a:rPr lang="cs-CZ" sz="2600" dirty="0"/>
              <a:t>Potvrzení </a:t>
            </a:r>
            <a:r>
              <a:rPr lang="cs-CZ" sz="2600" dirty="0" err="1"/>
              <a:t>endosymibotické</a:t>
            </a:r>
            <a:r>
              <a:rPr lang="cs-CZ" sz="2600" dirty="0"/>
              <a:t> teorie: Pozorování nově vznikajících </a:t>
            </a:r>
            <a:r>
              <a:rPr lang="cs-CZ" sz="2600" dirty="0" err="1"/>
              <a:t>semiautonomních</a:t>
            </a:r>
            <a:r>
              <a:rPr lang="cs-CZ" sz="2600" dirty="0"/>
              <a:t> organel (</a:t>
            </a:r>
            <a:r>
              <a:rPr lang="cs-CZ" sz="2600" i="1" dirty="0" err="1"/>
              <a:t>Paulinella</a:t>
            </a:r>
            <a:r>
              <a:rPr lang="cs-CZ" sz="2600" i="1" dirty="0"/>
              <a:t> </a:t>
            </a:r>
            <a:r>
              <a:rPr lang="cs-CZ" sz="2600" i="1" dirty="0" err="1"/>
              <a:t>chromatophora</a:t>
            </a:r>
            <a:r>
              <a:rPr lang="cs-CZ" sz="2600" dirty="0"/>
              <a:t>) – </a:t>
            </a:r>
            <a:r>
              <a:rPr lang="cs-CZ" sz="2600" dirty="0" err="1"/>
              <a:t>cyanely</a:t>
            </a:r>
            <a:endParaRPr lang="cs-CZ" sz="2600" dirty="0"/>
          </a:p>
          <a:p>
            <a:pPr algn="just"/>
            <a:r>
              <a:rPr lang="cs-CZ" sz="2600" dirty="0"/>
              <a:t>Mitochondrie (živočichové i rostliny), plastidy (rostliny) – Odstraňování duplicitní DNA a přeskupení do jádra</a:t>
            </a:r>
          </a:p>
          <a:p>
            <a:pPr algn="just"/>
            <a:endParaRPr lang="cs-CZ" sz="2600" dirty="0"/>
          </a:p>
          <a:p>
            <a:pPr algn="just"/>
            <a:endParaRPr lang="cs-CZ" sz="2600" dirty="0"/>
          </a:p>
          <a:p>
            <a:pPr algn="just"/>
            <a:endParaRPr lang="cs-CZ" sz="2600" dirty="0"/>
          </a:p>
          <a:p>
            <a:pPr algn="just"/>
            <a:endParaRPr lang="cs-CZ" sz="2600" dirty="0"/>
          </a:p>
        </p:txBody>
      </p:sp>
      <p:pic>
        <p:nvPicPr>
          <p:cNvPr id="2052" name="Picture 4" descr="cyanelle - Keyword Search - Science Photo Library">
            <a:extLst>
              <a:ext uri="{FF2B5EF4-FFF2-40B4-BE49-F238E27FC236}">
                <a16:creationId xmlns:a16="http://schemas.microsoft.com/office/drawing/2014/main" id="{0F11C1AB-FCCA-4D10-A40A-AD92688D5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789" y="3529351"/>
            <a:ext cx="4912405" cy="32790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human mitochondrial genome consists of 16,569 bp encoding 13... |  Download Scientific Diagram">
            <a:extLst>
              <a:ext uri="{FF2B5EF4-FFF2-40B4-BE49-F238E27FC236}">
                <a16:creationId xmlns:a16="http://schemas.microsoft.com/office/drawing/2014/main" id="{17B933D3-5B53-4944-A891-5028B7528A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806" y="3827349"/>
            <a:ext cx="2330246" cy="2887740"/>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3758B499-03DB-4E97-B9B4-248DCFF0D782}"/>
              </a:ext>
            </a:extLst>
          </p:cNvPr>
          <p:cNvPicPr>
            <a:picLocks noChangeAspect="1"/>
          </p:cNvPicPr>
          <p:nvPr/>
        </p:nvPicPr>
        <p:blipFill>
          <a:blip r:embed="rId5"/>
          <a:stretch>
            <a:fillRect/>
          </a:stretch>
        </p:blipFill>
        <p:spPr>
          <a:xfrm>
            <a:off x="3057544" y="3827349"/>
            <a:ext cx="3126946" cy="2979796"/>
          </a:xfrm>
          <a:prstGeom prst="rect">
            <a:avLst/>
          </a:prstGeom>
        </p:spPr>
      </p:pic>
    </p:spTree>
    <p:extLst>
      <p:ext uri="{BB962C8B-B14F-4D97-AF65-F5344CB8AC3E}">
        <p14:creationId xmlns:p14="http://schemas.microsoft.com/office/powerpoint/2010/main" val="1434506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08155" y="18256"/>
            <a:ext cx="11867535" cy="1325563"/>
          </a:xfrm>
        </p:spPr>
        <p:txBody>
          <a:bodyPr>
            <a:normAutofit fontScale="90000"/>
          </a:bodyPr>
          <a:lstStyle/>
          <a:p>
            <a:r>
              <a:rPr lang="cs-CZ" sz="4800" dirty="0"/>
              <a:t>Jednobuněčné organismy na cestě k větší komplexitě</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16310" y="1245497"/>
            <a:ext cx="11602064" cy="4967061"/>
          </a:xfrm>
        </p:spPr>
        <p:txBody>
          <a:bodyPr>
            <a:noAutofit/>
          </a:bodyPr>
          <a:lstStyle/>
          <a:p>
            <a:pPr algn="just"/>
            <a:r>
              <a:rPr lang="cs-CZ" sz="2600" b="1" dirty="0"/>
              <a:t>Původ mitochondrie</a:t>
            </a:r>
            <a:endParaRPr lang="cs-CZ" sz="2600" dirty="0"/>
          </a:p>
          <a:p>
            <a:pPr algn="just"/>
            <a:r>
              <a:rPr lang="cs-CZ" sz="2600" dirty="0"/>
              <a:t>Anaerobní vodík metabolizující buňka (</a:t>
            </a:r>
            <a:r>
              <a:rPr lang="cs-CZ" sz="2600" dirty="0" err="1"/>
              <a:t>Archea</a:t>
            </a:r>
            <a:r>
              <a:rPr lang="cs-CZ" sz="2600" dirty="0"/>
              <a:t>) pohltila buňku zpracující O</a:t>
            </a:r>
            <a:r>
              <a:rPr lang="cs-CZ" sz="2600" baseline="-25000" dirty="0"/>
              <a:t>2</a:t>
            </a:r>
            <a:r>
              <a:rPr lang="cs-CZ" sz="2600" dirty="0"/>
              <a:t> (</a:t>
            </a:r>
            <a:r>
              <a:rPr lang="cs-CZ" sz="2600" dirty="0" err="1"/>
              <a:t>Bacteria</a:t>
            </a:r>
            <a:r>
              <a:rPr lang="cs-CZ" sz="2600" dirty="0"/>
              <a:t>) za produkce energie – budoucí mitochondrie; Alternativní H: Mitochondrie původně </a:t>
            </a:r>
            <a:r>
              <a:rPr lang="cs-CZ" sz="2600" dirty="0" err="1"/>
              <a:t>endosymbionti</a:t>
            </a:r>
            <a:r>
              <a:rPr lang="cs-CZ" sz="2600" dirty="0"/>
              <a:t> metabolizující S a H – až později O</a:t>
            </a:r>
            <a:r>
              <a:rPr lang="cs-CZ" sz="2600" baseline="-25000" dirty="0"/>
              <a:t>2</a:t>
            </a:r>
            <a:r>
              <a:rPr lang="cs-CZ" sz="2600" dirty="0"/>
              <a:t> </a:t>
            </a:r>
          </a:p>
          <a:p>
            <a:pPr algn="just"/>
            <a:r>
              <a:rPr lang="cs-CZ" sz="2600" dirty="0"/>
              <a:t>Transformace chemické energie metabolitů (ATP) v energii přístupnou buňkám, oxidativní fosforylace, Krebsův cyklus</a:t>
            </a:r>
          </a:p>
          <a:p>
            <a:pPr algn="just"/>
            <a:endParaRPr lang="cs-CZ" sz="2600" dirty="0"/>
          </a:p>
          <a:p>
            <a:pPr algn="just"/>
            <a:endParaRPr lang="cs-CZ" sz="2600" dirty="0"/>
          </a:p>
          <a:p>
            <a:pPr algn="just"/>
            <a:endParaRPr lang="cs-CZ" sz="2600" dirty="0"/>
          </a:p>
          <a:p>
            <a:endParaRPr lang="cs-CZ" sz="2600" dirty="0"/>
          </a:p>
          <a:p>
            <a:endParaRPr lang="cs-CZ" sz="2600" dirty="0"/>
          </a:p>
        </p:txBody>
      </p:sp>
      <p:pic>
        <p:nvPicPr>
          <p:cNvPr id="4" name="Obrázek 3">
            <a:extLst>
              <a:ext uri="{FF2B5EF4-FFF2-40B4-BE49-F238E27FC236}">
                <a16:creationId xmlns:a16="http://schemas.microsoft.com/office/drawing/2014/main" id="{0F4E9AA8-45AF-4793-8F98-3052CE4306AC}"/>
              </a:ext>
            </a:extLst>
          </p:cNvPr>
          <p:cNvPicPr>
            <a:picLocks noChangeAspect="1"/>
          </p:cNvPicPr>
          <p:nvPr/>
        </p:nvPicPr>
        <p:blipFill>
          <a:blip r:embed="rId3"/>
          <a:stretch>
            <a:fillRect/>
          </a:stretch>
        </p:blipFill>
        <p:spPr>
          <a:xfrm>
            <a:off x="373626" y="3657599"/>
            <a:ext cx="4677278" cy="3045669"/>
          </a:xfrm>
          <a:prstGeom prst="rect">
            <a:avLst/>
          </a:prstGeom>
        </p:spPr>
      </p:pic>
      <p:pic>
        <p:nvPicPr>
          <p:cNvPr id="4098" name="Picture 2" descr="Cellular Respiration">
            <a:extLst>
              <a:ext uri="{FF2B5EF4-FFF2-40B4-BE49-F238E27FC236}">
                <a16:creationId xmlns:a16="http://schemas.microsoft.com/office/drawing/2014/main" id="{AB6684C3-8395-4004-A595-3B87B53FCF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1574" y="3437408"/>
            <a:ext cx="5034116" cy="3265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4086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47483" y="18256"/>
            <a:ext cx="11769213" cy="1325563"/>
          </a:xfrm>
        </p:spPr>
        <p:txBody>
          <a:bodyPr>
            <a:normAutofit fontScale="90000"/>
          </a:bodyPr>
          <a:lstStyle/>
          <a:p>
            <a:r>
              <a:rPr lang="cs-CZ" sz="4800" dirty="0"/>
              <a:t>Jednobuněčné organismy na cestě k větší komplexitě</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75303" y="1342034"/>
            <a:ext cx="11179278" cy="4967061"/>
          </a:xfrm>
        </p:spPr>
        <p:txBody>
          <a:bodyPr>
            <a:normAutofit/>
          </a:bodyPr>
          <a:lstStyle/>
          <a:p>
            <a:pPr algn="just"/>
            <a:r>
              <a:rPr lang="cs-CZ" sz="2600" b="1" dirty="0"/>
              <a:t>Původ plastidů</a:t>
            </a:r>
            <a:r>
              <a:rPr lang="cs-CZ" sz="2600" dirty="0"/>
              <a:t>: ze sinic (pohlcením </a:t>
            </a:r>
            <a:r>
              <a:rPr lang="cs-CZ" sz="2600" dirty="0" err="1"/>
              <a:t>eukaryotem</a:t>
            </a:r>
            <a:r>
              <a:rPr lang="cs-CZ" sz="2600" dirty="0"/>
              <a:t>)</a:t>
            </a:r>
          </a:p>
          <a:p>
            <a:pPr algn="just"/>
            <a:r>
              <a:rPr lang="cs-CZ" sz="2600" dirty="0"/>
              <a:t>Zelené rostliny, některé bakterie včetně sinic, ruduchy, obrněnky, </a:t>
            </a:r>
            <a:r>
              <a:rPr lang="cs-CZ" sz="2600" dirty="0" err="1"/>
              <a:t>skrytěnky</a:t>
            </a:r>
            <a:r>
              <a:rPr lang="cs-CZ" sz="2600" dirty="0"/>
              <a:t>, hnědé řasy, krásnoočka, zelené řasy</a:t>
            </a:r>
          </a:p>
          <a:p>
            <a:pPr algn="just"/>
            <a:r>
              <a:rPr lang="cs-CZ" sz="2600" dirty="0"/>
              <a:t>Někteří živočichové: </a:t>
            </a:r>
            <a:r>
              <a:rPr lang="cs-CZ" sz="2600" i="1" dirty="0"/>
              <a:t>Elysia </a:t>
            </a:r>
            <a:r>
              <a:rPr lang="cs-CZ" sz="2600" i="1" dirty="0" err="1"/>
              <a:t>chlorotica</a:t>
            </a:r>
            <a:r>
              <a:rPr lang="cs-CZ" sz="2600" i="1" dirty="0"/>
              <a:t> </a:t>
            </a:r>
            <a:r>
              <a:rPr lang="cs-CZ" sz="2600" dirty="0"/>
              <a:t>(chlorofyl a sekvence genů od řas)</a:t>
            </a:r>
          </a:p>
          <a:p>
            <a:pPr algn="just"/>
            <a:endParaRPr lang="cs-CZ" sz="2600" dirty="0"/>
          </a:p>
          <a:p>
            <a:endParaRPr lang="cs-CZ" sz="2600" dirty="0"/>
          </a:p>
        </p:txBody>
      </p:sp>
      <p:pic>
        <p:nvPicPr>
          <p:cNvPr id="1026" name="Picture 2" descr="Pin on Earthlings or Aliens">
            <a:extLst>
              <a:ext uri="{FF2B5EF4-FFF2-40B4-BE49-F238E27FC236}">
                <a16:creationId xmlns:a16="http://schemas.microsoft.com/office/drawing/2014/main" id="{E49159F8-B4BC-487B-B065-E89A8F294B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42175" y="2379449"/>
            <a:ext cx="3447845" cy="52372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atomy and Reproduction of Euglena Cells">
            <a:extLst>
              <a:ext uri="{FF2B5EF4-FFF2-40B4-BE49-F238E27FC236}">
                <a16:creationId xmlns:a16="http://schemas.microsoft.com/office/drawing/2014/main" id="{0B8E06D8-2C1D-49B2-8E89-B2747F2C59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7160" y="3274140"/>
            <a:ext cx="6132892" cy="3450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8472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76981" y="18256"/>
            <a:ext cx="11769213" cy="1325563"/>
          </a:xfrm>
        </p:spPr>
        <p:txBody>
          <a:bodyPr>
            <a:normAutofit fontScale="90000"/>
          </a:bodyPr>
          <a:lstStyle/>
          <a:p>
            <a:r>
              <a:rPr lang="cs-CZ" sz="4800" dirty="0"/>
              <a:t>Jednobuněčné organismy na cestě k větší komplexitě</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176981" y="1324155"/>
            <a:ext cx="11700387" cy="4967061"/>
          </a:xfrm>
        </p:spPr>
        <p:txBody>
          <a:bodyPr>
            <a:normAutofit/>
          </a:bodyPr>
          <a:lstStyle/>
          <a:p>
            <a:pPr algn="just"/>
            <a:r>
              <a:rPr lang="cs-CZ" b="1" dirty="0"/>
              <a:t>Nejstarší doklady plastidů (</a:t>
            </a:r>
            <a:r>
              <a:rPr lang="cs-CZ" b="1" dirty="0" err="1"/>
              <a:t>sterany</a:t>
            </a:r>
            <a:r>
              <a:rPr lang="cs-CZ" b="1" dirty="0"/>
              <a:t>)</a:t>
            </a:r>
          </a:p>
          <a:p>
            <a:pPr algn="just"/>
            <a:r>
              <a:rPr lang="cs-CZ" dirty="0"/>
              <a:t>Plastidy – 1.5 </a:t>
            </a:r>
            <a:r>
              <a:rPr lang="cs-CZ" dirty="0" err="1"/>
              <a:t>mld</a:t>
            </a:r>
            <a:r>
              <a:rPr lang="cs-CZ" dirty="0"/>
              <a:t> let (</a:t>
            </a:r>
            <a:r>
              <a:rPr lang="cs-CZ" dirty="0" err="1"/>
              <a:t>oxygenní</a:t>
            </a:r>
            <a:r>
              <a:rPr lang="cs-CZ" dirty="0"/>
              <a:t> fotosyntéza) – rozštěpení na chloroplasty (zelené řasy a rostliny), </a:t>
            </a:r>
            <a:r>
              <a:rPr lang="cs-CZ" dirty="0" err="1"/>
              <a:t>rhodoplasty</a:t>
            </a:r>
            <a:r>
              <a:rPr lang="cs-CZ" dirty="0"/>
              <a:t> (červené řasy), </a:t>
            </a:r>
            <a:r>
              <a:rPr lang="cs-CZ" dirty="0" err="1"/>
              <a:t>cyanely</a:t>
            </a:r>
            <a:r>
              <a:rPr lang="cs-CZ" dirty="0"/>
              <a:t> (prvoci)</a:t>
            </a:r>
          </a:p>
          <a:p>
            <a:pPr algn="just"/>
            <a:r>
              <a:rPr lang="cs-CZ" dirty="0"/>
              <a:t>Řasa </a:t>
            </a:r>
            <a:r>
              <a:rPr lang="cs-CZ" i="1" dirty="0" err="1"/>
              <a:t>Grypania</a:t>
            </a:r>
            <a:r>
              <a:rPr lang="cs-CZ" dirty="0"/>
              <a:t> – 1.85 </a:t>
            </a:r>
            <a:r>
              <a:rPr lang="cs-CZ" dirty="0" err="1"/>
              <a:t>mld</a:t>
            </a:r>
            <a:r>
              <a:rPr lang="cs-CZ" dirty="0"/>
              <a:t>?</a:t>
            </a:r>
          </a:p>
          <a:p>
            <a:pPr algn="just"/>
            <a:endParaRPr lang="cs-CZ" dirty="0"/>
          </a:p>
          <a:p>
            <a:pPr algn="just"/>
            <a:endParaRPr lang="cs-CZ" dirty="0"/>
          </a:p>
          <a:p>
            <a:pPr algn="just"/>
            <a:endParaRPr lang="cs-CZ" dirty="0"/>
          </a:p>
        </p:txBody>
      </p:sp>
      <p:pic>
        <p:nvPicPr>
          <p:cNvPr id="3074" name="Picture 2" descr="Grypania spiralis (Negaunee Iron-Formation, Paleoproterozo… | Flickr">
            <a:extLst>
              <a:ext uri="{FF2B5EF4-FFF2-40B4-BE49-F238E27FC236}">
                <a16:creationId xmlns:a16="http://schemas.microsoft.com/office/drawing/2014/main" id="{A843A7E4-E736-4C60-B992-0D0C1CB9E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161" y="3170191"/>
            <a:ext cx="5167715" cy="35276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roč jsou červené řasy důležité pro korálové útesy - 2021 - Zprávy">
            <a:extLst>
              <a:ext uri="{FF2B5EF4-FFF2-40B4-BE49-F238E27FC236}">
                <a16:creationId xmlns:a16="http://schemas.microsoft.com/office/drawing/2014/main" id="{8D15C58B-4FF3-4EA8-AD1F-BDC1813028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980" y="3175819"/>
            <a:ext cx="6307931" cy="3516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2754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47484" y="18256"/>
            <a:ext cx="11946193" cy="1325563"/>
          </a:xfrm>
        </p:spPr>
        <p:txBody>
          <a:bodyPr>
            <a:normAutofit fontScale="90000"/>
          </a:bodyPr>
          <a:lstStyle/>
          <a:p>
            <a:r>
              <a:rPr lang="cs-CZ" sz="4800" dirty="0"/>
              <a:t>Jednobuněčné organismy na cestě k větší komplexitě</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147484" y="1326862"/>
            <a:ext cx="11631561" cy="4967061"/>
          </a:xfrm>
        </p:spPr>
        <p:txBody>
          <a:bodyPr>
            <a:normAutofit/>
          </a:bodyPr>
          <a:lstStyle/>
          <a:p>
            <a:pPr algn="just"/>
            <a:r>
              <a:rPr lang="cs-CZ" sz="2600" b="1" dirty="0"/>
              <a:t>Modifikace mitochondrií</a:t>
            </a:r>
            <a:r>
              <a:rPr lang="cs-CZ" sz="2600" dirty="0"/>
              <a:t>: u některých </a:t>
            </a:r>
            <a:r>
              <a:rPr lang="cs-CZ" sz="2600" b="1" dirty="0" err="1"/>
              <a:t>hydrogenosomy</a:t>
            </a:r>
            <a:r>
              <a:rPr lang="cs-CZ" sz="2600" b="1" dirty="0"/>
              <a:t> </a:t>
            </a:r>
            <a:r>
              <a:rPr lang="cs-CZ" sz="2600" dirty="0"/>
              <a:t>(H)</a:t>
            </a:r>
          </a:p>
          <a:p>
            <a:pPr algn="just"/>
            <a:r>
              <a:rPr lang="cs-CZ" sz="2600" b="1" dirty="0"/>
              <a:t>Modifikace plastidů</a:t>
            </a:r>
            <a:r>
              <a:rPr lang="cs-CZ" sz="2600" dirty="0"/>
              <a:t>: (všechny obsahují </a:t>
            </a:r>
            <a:r>
              <a:rPr lang="cs-CZ" sz="2600" dirty="0" err="1"/>
              <a:t>thylakoidy</a:t>
            </a:r>
            <a:r>
              <a:rPr lang="cs-CZ" sz="2600" dirty="0"/>
              <a:t>): </a:t>
            </a:r>
            <a:r>
              <a:rPr lang="cs-CZ" sz="2600" b="1" dirty="0"/>
              <a:t>chloroplasty </a:t>
            </a:r>
            <a:r>
              <a:rPr lang="cs-CZ" sz="2600" dirty="0"/>
              <a:t>(fotosyntetický aparát), </a:t>
            </a:r>
            <a:r>
              <a:rPr lang="cs-CZ" sz="2600" b="1" dirty="0"/>
              <a:t>proplastidy</a:t>
            </a:r>
            <a:r>
              <a:rPr lang="cs-CZ" sz="2600" dirty="0"/>
              <a:t> (nedozrálé chloroplasty), </a:t>
            </a:r>
            <a:r>
              <a:rPr lang="cs-CZ" sz="2600" b="1" dirty="0"/>
              <a:t>chromoplasty</a:t>
            </a:r>
            <a:r>
              <a:rPr lang="cs-CZ" sz="2600" dirty="0"/>
              <a:t> (různá barva, ochranná funkce), </a:t>
            </a:r>
            <a:r>
              <a:rPr lang="cs-CZ" sz="2600" b="1" dirty="0" err="1"/>
              <a:t>leukoplasty</a:t>
            </a:r>
            <a:r>
              <a:rPr lang="cs-CZ" sz="2600" dirty="0"/>
              <a:t> – zásobní (škrob)</a:t>
            </a:r>
          </a:p>
          <a:p>
            <a:pPr algn="just"/>
            <a:r>
              <a:rPr lang="cs-CZ" sz="2600" dirty="0"/>
              <a:t>Prim. </a:t>
            </a:r>
            <a:r>
              <a:rPr lang="cs-CZ" sz="2600" dirty="0" err="1"/>
              <a:t>endosymbioza</a:t>
            </a:r>
            <a:r>
              <a:rPr lang="cs-CZ" sz="2600" dirty="0"/>
              <a:t> (sinice) – 2 membrány, některé řasy sekundární </a:t>
            </a:r>
            <a:r>
              <a:rPr lang="cs-CZ" sz="2600" dirty="0" err="1"/>
              <a:t>endosymbioza</a:t>
            </a:r>
            <a:r>
              <a:rPr lang="cs-CZ" sz="2600" dirty="0"/>
              <a:t> (</a:t>
            </a:r>
            <a:r>
              <a:rPr lang="cs-CZ" sz="2600" dirty="0" err="1"/>
              <a:t>Rhizaria</a:t>
            </a:r>
            <a:r>
              <a:rPr lang="cs-CZ" sz="2600" dirty="0"/>
              <a:t>, </a:t>
            </a:r>
            <a:r>
              <a:rPr lang="cs-CZ" sz="2600" dirty="0" err="1"/>
              <a:t>Excavata</a:t>
            </a:r>
            <a:r>
              <a:rPr lang="cs-CZ" sz="2600" dirty="0"/>
              <a:t>) – 3–4 membrány, až 6 membrán</a:t>
            </a:r>
          </a:p>
        </p:txBody>
      </p:sp>
      <p:pic>
        <p:nvPicPr>
          <p:cNvPr id="5122" name="Picture 2" descr="https://upload.wikimedia.org/wikipedia/commons/b/b9/Trichomonas_Giemsa_DPDx.JPG">
            <a:extLst>
              <a:ext uri="{FF2B5EF4-FFF2-40B4-BE49-F238E27FC236}">
                <a16:creationId xmlns:a16="http://schemas.microsoft.com/office/drawing/2014/main" id="{7D017877-3BC0-4389-BFCE-E12FD0925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136" y="3956694"/>
            <a:ext cx="2938138" cy="285129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SOP on Twitter: &amp;quot;New Recognition for Major Players in the Ocean&amp;#39;s Silicon  Cycle https://t.co/RRe9nkXaz3 #protists Estimating Biogenic Silica  Production of #Rhizaria in the Global Ocean: Natalia Llopis Monferrer et  al.… https://t.co/9HTX0OdyvB&amp;quot;">
            <a:extLst>
              <a:ext uri="{FF2B5EF4-FFF2-40B4-BE49-F238E27FC236}">
                <a16:creationId xmlns:a16="http://schemas.microsoft.com/office/drawing/2014/main" id="{19C2A94D-BC4B-4E65-86FA-4C4D3270EF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4298" y="3956695"/>
            <a:ext cx="3824748" cy="286856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4.bp.blogspot.com/-MyTN0iRTVW8/T-WEWsoO4aI/AAAAAAAAApw/m5hCKwKygfA/s1600/Plastids.png">
            <a:extLst>
              <a:ext uri="{FF2B5EF4-FFF2-40B4-BE49-F238E27FC236}">
                <a16:creationId xmlns:a16="http://schemas.microsoft.com/office/drawing/2014/main" id="{B15A4FF2-9763-4063-AAFE-F3D7EE77C5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810" y="3956694"/>
            <a:ext cx="3309784" cy="2873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871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86812" y="1"/>
            <a:ext cx="11887201" cy="1325563"/>
          </a:xfrm>
        </p:spPr>
        <p:txBody>
          <a:bodyPr>
            <a:normAutofit fontScale="90000"/>
          </a:bodyPr>
          <a:lstStyle/>
          <a:p>
            <a:r>
              <a:rPr lang="cs-CZ" sz="4800" dirty="0"/>
              <a:t>Jednobuněčné organismy na cestě k větší komplexitě</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24465" y="1311446"/>
            <a:ext cx="11749548" cy="4967061"/>
          </a:xfrm>
        </p:spPr>
        <p:txBody>
          <a:bodyPr>
            <a:normAutofit/>
          </a:bodyPr>
          <a:lstStyle/>
          <a:p>
            <a:pPr algn="just"/>
            <a:r>
              <a:rPr lang="cs-CZ" dirty="0"/>
              <a:t>Jádro (Matka/Otec), mitochondrie jen Matka</a:t>
            </a:r>
          </a:p>
          <a:p>
            <a:pPr algn="just"/>
            <a:r>
              <a:rPr lang="cs-CZ" b="1" dirty="0"/>
              <a:t>Vznikají nesoulady</a:t>
            </a:r>
            <a:r>
              <a:rPr lang="cs-CZ" dirty="0"/>
              <a:t>: Při rozmnožování protichůdné zájmy</a:t>
            </a:r>
          </a:p>
          <a:p>
            <a:pPr algn="just"/>
            <a:r>
              <a:rPr lang="cs-CZ" dirty="0"/>
              <a:t>U řady rostlin mitochondrie mají geny pro „potracení“ pylu, protiopatření – napravovací geny v jádře: větší tvorba pylu.</a:t>
            </a:r>
          </a:p>
        </p:txBody>
      </p:sp>
      <p:pic>
        <p:nvPicPr>
          <p:cNvPr id="4" name="Obrázek 3">
            <a:extLst>
              <a:ext uri="{FF2B5EF4-FFF2-40B4-BE49-F238E27FC236}">
                <a16:creationId xmlns:a16="http://schemas.microsoft.com/office/drawing/2014/main" id="{213AA9B7-0537-4E02-B7D3-F2BCE934D1CD}"/>
              </a:ext>
            </a:extLst>
          </p:cNvPr>
          <p:cNvPicPr>
            <a:picLocks noChangeAspect="1"/>
          </p:cNvPicPr>
          <p:nvPr/>
        </p:nvPicPr>
        <p:blipFill>
          <a:blip r:embed="rId3"/>
          <a:stretch>
            <a:fillRect/>
          </a:stretch>
        </p:blipFill>
        <p:spPr>
          <a:xfrm>
            <a:off x="3795252" y="3382918"/>
            <a:ext cx="8072283" cy="3293491"/>
          </a:xfrm>
          <a:prstGeom prst="rect">
            <a:avLst/>
          </a:prstGeom>
        </p:spPr>
      </p:pic>
      <p:pic>
        <p:nvPicPr>
          <p:cNvPr id="5" name="Obrázek 4">
            <a:extLst>
              <a:ext uri="{FF2B5EF4-FFF2-40B4-BE49-F238E27FC236}">
                <a16:creationId xmlns:a16="http://schemas.microsoft.com/office/drawing/2014/main" id="{6FAC3DB2-AC59-4B2D-BEBD-40209043C4BF}"/>
              </a:ext>
            </a:extLst>
          </p:cNvPr>
          <p:cNvPicPr>
            <a:picLocks noChangeAspect="1"/>
          </p:cNvPicPr>
          <p:nvPr/>
        </p:nvPicPr>
        <p:blipFill>
          <a:blip r:embed="rId4"/>
          <a:stretch>
            <a:fillRect/>
          </a:stretch>
        </p:blipFill>
        <p:spPr>
          <a:xfrm rot="16200000">
            <a:off x="288193" y="3604831"/>
            <a:ext cx="3543332" cy="2849664"/>
          </a:xfrm>
          <a:prstGeom prst="rect">
            <a:avLst/>
          </a:prstGeom>
        </p:spPr>
      </p:pic>
      <p:sp>
        <p:nvSpPr>
          <p:cNvPr id="6" name="TextovéPole 5">
            <a:extLst>
              <a:ext uri="{FF2B5EF4-FFF2-40B4-BE49-F238E27FC236}">
                <a16:creationId xmlns:a16="http://schemas.microsoft.com/office/drawing/2014/main" id="{D5F52867-B1C4-4E7C-AFA2-ED94D00B9D9C}"/>
              </a:ext>
            </a:extLst>
          </p:cNvPr>
          <p:cNvSpPr txBox="1"/>
          <p:nvPr/>
        </p:nvSpPr>
        <p:spPr>
          <a:xfrm>
            <a:off x="428548" y="6170586"/>
            <a:ext cx="1678405" cy="369332"/>
          </a:xfrm>
          <a:prstGeom prst="rect">
            <a:avLst/>
          </a:prstGeom>
          <a:noFill/>
        </p:spPr>
        <p:txBody>
          <a:bodyPr wrap="square" rtlCol="0">
            <a:spAutoFit/>
          </a:bodyPr>
          <a:lstStyle/>
          <a:p>
            <a:r>
              <a:rPr lang="cs-CZ" i="1" dirty="0" err="1"/>
              <a:t>Wolbachia</a:t>
            </a:r>
            <a:endParaRPr lang="cs-CZ" i="1" dirty="0"/>
          </a:p>
        </p:txBody>
      </p:sp>
    </p:spTree>
    <p:extLst>
      <p:ext uri="{BB962C8B-B14F-4D97-AF65-F5344CB8AC3E}">
        <p14:creationId xmlns:p14="http://schemas.microsoft.com/office/powerpoint/2010/main" val="714015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5670" y="0"/>
            <a:ext cx="8660492" cy="1325563"/>
          </a:xfrm>
        </p:spPr>
        <p:txBody>
          <a:bodyPr>
            <a:normAutofit/>
          </a:bodyPr>
          <a:lstStyle/>
          <a:p>
            <a:r>
              <a:rPr lang="cs-CZ" sz="4800" dirty="0"/>
              <a:t>Obecné zákonitosti úvodem</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582719" y="1198027"/>
            <a:ext cx="5353502" cy="5239350"/>
          </a:xfrm>
        </p:spPr>
        <p:txBody>
          <a:bodyPr>
            <a:normAutofit/>
          </a:bodyPr>
          <a:lstStyle/>
          <a:p>
            <a:pPr algn="just"/>
            <a:r>
              <a:rPr lang="cs-CZ" b="1" dirty="0"/>
              <a:t>Sobecký gen </a:t>
            </a:r>
            <a:r>
              <a:rPr lang="cs-CZ" dirty="0"/>
              <a:t>(Richard Dawkins, 1976)</a:t>
            </a:r>
          </a:p>
          <a:p>
            <a:pPr algn="just"/>
            <a:r>
              <a:rPr lang="cs-CZ" dirty="0"/>
              <a:t>Neodarwinismus, gen hlavní jednotkou přirozeného výběru, </a:t>
            </a:r>
            <a:r>
              <a:rPr lang="cs-CZ" b="1" dirty="0"/>
              <a:t>soupeří s ostatními o zastoupení v dalších generacích</a:t>
            </a:r>
            <a:r>
              <a:rPr lang="cs-CZ" dirty="0"/>
              <a:t>,</a:t>
            </a:r>
            <a:r>
              <a:rPr lang="cs-CZ" b="1" dirty="0"/>
              <a:t> </a:t>
            </a:r>
            <a:r>
              <a:rPr lang="cs-CZ" dirty="0"/>
              <a:t>organismy jsou pouhými vehikly</a:t>
            </a:r>
          </a:p>
          <a:p>
            <a:pPr algn="just"/>
            <a:r>
              <a:rPr lang="cs-CZ" dirty="0"/>
              <a:t>Schizofrenie (Huxley a </a:t>
            </a:r>
            <a:r>
              <a:rPr lang="cs-CZ" dirty="0" err="1"/>
              <a:t>Mayr</a:t>
            </a:r>
            <a:r>
              <a:rPr lang="cs-CZ" dirty="0"/>
              <a:t>)</a:t>
            </a:r>
          </a:p>
          <a:p>
            <a:pPr algn="just"/>
            <a:r>
              <a:rPr lang="cs-CZ" dirty="0"/>
              <a:t>BRCA mutace</a:t>
            </a:r>
          </a:p>
          <a:p>
            <a:pPr algn="just"/>
            <a:r>
              <a:rPr lang="cs-CZ" dirty="0"/>
              <a:t>Prase, kráva = vítězové!!</a:t>
            </a:r>
          </a:p>
          <a:p>
            <a:pPr algn="just"/>
            <a:endParaRPr lang="cs-CZ" dirty="0"/>
          </a:p>
        </p:txBody>
      </p:sp>
      <p:pic>
        <p:nvPicPr>
          <p:cNvPr id="4" name="Obrázek 3">
            <a:extLst>
              <a:ext uri="{FF2B5EF4-FFF2-40B4-BE49-F238E27FC236}">
                <a16:creationId xmlns:a16="http://schemas.microsoft.com/office/drawing/2014/main" id="{0B3C0B3B-387F-4AE5-9DAE-9F7282AA309C}"/>
              </a:ext>
            </a:extLst>
          </p:cNvPr>
          <p:cNvPicPr>
            <a:picLocks noChangeAspect="1"/>
          </p:cNvPicPr>
          <p:nvPr/>
        </p:nvPicPr>
        <p:blipFill>
          <a:blip r:embed="rId3"/>
          <a:stretch>
            <a:fillRect/>
          </a:stretch>
        </p:blipFill>
        <p:spPr>
          <a:xfrm>
            <a:off x="9660134" y="144731"/>
            <a:ext cx="2379256" cy="3593891"/>
          </a:xfrm>
          <a:prstGeom prst="rect">
            <a:avLst/>
          </a:prstGeom>
        </p:spPr>
      </p:pic>
      <p:pic>
        <p:nvPicPr>
          <p:cNvPr id="2050" name="Picture 2" descr="Osídlování Země – Wikipedie">
            <a:extLst>
              <a:ext uri="{FF2B5EF4-FFF2-40B4-BE49-F238E27FC236}">
                <a16:creationId xmlns:a16="http://schemas.microsoft.com/office/drawing/2014/main" id="{59A60A2E-58DE-4F7B-AD74-8822A7934D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0020" y="3817123"/>
            <a:ext cx="6342305" cy="29789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Čistá duše (2001) | ČSFD.cz">
            <a:extLst>
              <a:ext uri="{FF2B5EF4-FFF2-40B4-BE49-F238E27FC236}">
                <a16:creationId xmlns:a16="http://schemas.microsoft.com/office/drawing/2014/main" id="{C8FB22EB-9BBB-43FA-8A73-754A76DD34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0668" y="144731"/>
            <a:ext cx="2509735" cy="3593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890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0" y="0"/>
            <a:ext cx="8660492" cy="1325563"/>
          </a:xfrm>
        </p:spPr>
        <p:txBody>
          <a:bodyPr>
            <a:normAutofit/>
          </a:bodyPr>
          <a:lstStyle/>
          <a:p>
            <a:r>
              <a:rPr lang="cs-CZ" sz="4800" dirty="0"/>
              <a:t>Obecné zákonitosti úvodem</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412882" y="1054769"/>
            <a:ext cx="8801571" cy="4967061"/>
          </a:xfrm>
        </p:spPr>
        <p:txBody>
          <a:bodyPr>
            <a:normAutofit/>
          </a:bodyPr>
          <a:lstStyle/>
          <a:p>
            <a:pPr algn="just"/>
            <a:r>
              <a:rPr lang="cs-CZ" b="1" dirty="0"/>
              <a:t>Teorie her</a:t>
            </a:r>
            <a:r>
              <a:rPr lang="cs-CZ" dirty="0"/>
              <a:t>: </a:t>
            </a:r>
            <a:r>
              <a:rPr lang="en-US" i="1" dirty="0"/>
              <a:t>Theory of Games and Economic Behavior</a:t>
            </a:r>
            <a:r>
              <a:rPr lang="cs-CZ" i="1" dirty="0"/>
              <a:t> </a:t>
            </a:r>
            <a:r>
              <a:rPr lang="cs-CZ" dirty="0"/>
              <a:t>(John von Neumann, Oskar </a:t>
            </a:r>
            <a:r>
              <a:rPr lang="cs-CZ" dirty="0" err="1"/>
              <a:t>Morgenstern</a:t>
            </a:r>
            <a:r>
              <a:rPr lang="cs-CZ" dirty="0"/>
              <a:t>, 1944) </a:t>
            </a:r>
          </a:p>
          <a:p>
            <a:pPr algn="just"/>
            <a:r>
              <a:rPr lang="cs-CZ" dirty="0"/>
              <a:t>Hry s nulovými součty (šachy, go,…)</a:t>
            </a:r>
          </a:p>
          <a:p>
            <a:pPr algn="just"/>
            <a:r>
              <a:rPr lang="cs-CZ" b="1" dirty="0"/>
              <a:t>Hry s nenulovými součty</a:t>
            </a:r>
          </a:p>
          <a:p>
            <a:pPr algn="just"/>
            <a:r>
              <a:rPr lang="cs-CZ" dirty="0"/>
              <a:t>Koordinační hry (</a:t>
            </a:r>
            <a:r>
              <a:rPr lang="cs-CZ" dirty="0" err="1"/>
              <a:t>Nashova</a:t>
            </a:r>
            <a:r>
              <a:rPr lang="cs-CZ" dirty="0"/>
              <a:t> rovnováha) </a:t>
            </a:r>
          </a:p>
          <a:p>
            <a:pPr algn="just"/>
            <a:endParaRPr lang="cs-CZ" dirty="0"/>
          </a:p>
          <a:p>
            <a:pPr marL="0" indent="0" algn="just">
              <a:buNone/>
            </a:pPr>
            <a:endParaRPr lang="cs-CZ" dirty="0"/>
          </a:p>
          <a:p>
            <a:pPr algn="just"/>
            <a:r>
              <a:rPr lang="cs-CZ" dirty="0" err="1"/>
              <a:t>Věžňovo</a:t>
            </a:r>
            <a:r>
              <a:rPr lang="cs-CZ" dirty="0"/>
              <a:t> dilema (</a:t>
            </a:r>
            <a:r>
              <a:rPr lang="cs-CZ" dirty="0" err="1"/>
              <a:t>Nashova</a:t>
            </a:r>
            <a:r>
              <a:rPr lang="cs-CZ" dirty="0"/>
              <a:t> </a:t>
            </a:r>
            <a:r>
              <a:rPr lang="cs-CZ" dirty="0" err="1"/>
              <a:t>rovnováha≠Paretovo</a:t>
            </a:r>
            <a:r>
              <a:rPr lang="cs-CZ" dirty="0"/>
              <a:t> optimum)</a:t>
            </a:r>
          </a:p>
          <a:p>
            <a:pPr marL="0" indent="0" algn="just">
              <a:buNone/>
            </a:pPr>
            <a:endParaRPr lang="cs-CZ" dirty="0"/>
          </a:p>
        </p:txBody>
      </p:sp>
      <p:pic>
        <p:nvPicPr>
          <p:cNvPr id="4" name="Obrázek 3">
            <a:extLst>
              <a:ext uri="{FF2B5EF4-FFF2-40B4-BE49-F238E27FC236}">
                <a16:creationId xmlns:a16="http://schemas.microsoft.com/office/drawing/2014/main" id="{631208F2-443D-4F7D-9E8C-B7F43D3152E3}"/>
              </a:ext>
            </a:extLst>
          </p:cNvPr>
          <p:cNvPicPr>
            <a:picLocks noChangeAspect="1"/>
          </p:cNvPicPr>
          <p:nvPr/>
        </p:nvPicPr>
        <p:blipFill>
          <a:blip r:embed="rId3"/>
          <a:stretch>
            <a:fillRect/>
          </a:stretch>
        </p:blipFill>
        <p:spPr>
          <a:xfrm>
            <a:off x="2350553" y="3429000"/>
            <a:ext cx="5153025" cy="1162050"/>
          </a:xfrm>
          <a:prstGeom prst="rect">
            <a:avLst/>
          </a:prstGeom>
        </p:spPr>
      </p:pic>
      <p:pic>
        <p:nvPicPr>
          <p:cNvPr id="5" name="Obrázek 4">
            <a:extLst>
              <a:ext uri="{FF2B5EF4-FFF2-40B4-BE49-F238E27FC236}">
                <a16:creationId xmlns:a16="http://schemas.microsoft.com/office/drawing/2014/main" id="{9511E8E2-5592-4070-91E8-65B856C5E94A}"/>
              </a:ext>
            </a:extLst>
          </p:cNvPr>
          <p:cNvPicPr>
            <a:picLocks noChangeAspect="1"/>
          </p:cNvPicPr>
          <p:nvPr/>
        </p:nvPicPr>
        <p:blipFill>
          <a:blip r:embed="rId4"/>
          <a:stretch>
            <a:fillRect/>
          </a:stretch>
        </p:blipFill>
        <p:spPr>
          <a:xfrm>
            <a:off x="2255940" y="5164843"/>
            <a:ext cx="9824107" cy="1572377"/>
          </a:xfrm>
          <a:prstGeom prst="rect">
            <a:avLst/>
          </a:prstGeom>
        </p:spPr>
      </p:pic>
      <p:pic>
        <p:nvPicPr>
          <p:cNvPr id="22530" name="Picture 2" descr="John Forbes Nash – Wikipedie">
            <a:extLst>
              <a:ext uri="{FF2B5EF4-FFF2-40B4-BE49-F238E27FC236}">
                <a16:creationId xmlns:a16="http://schemas.microsoft.com/office/drawing/2014/main" id="{C99485CF-9488-440E-ABB9-C127B354A2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0218" y="276339"/>
            <a:ext cx="2542511" cy="3833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402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0" y="0"/>
            <a:ext cx="8660492" cy="1325563"/>
          </a:xfrm>
        </p:spPr>
        <p:txBody>
          <a:bodyPr>
            <a:normAutofit/>
          </a:bodyPr>
          <a:lstStyle/>
          <a:p>
            <a:r>
              <a:rPr lang="cs-CZ" sz="4800" dirty="0"/>
              <a:t>Obecné zákonitosti úvodem</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413149" y="1198025"/>
            <a:ext cx="4922780" cy="4967061"/>
          </a:xfrm>
        </p:spPr>
        <p:txBody>
          <a:bodyPr>
            <a:normAutofit/>
          </a:bodyPr>
          <a:lstStyle/>
          <a:p>
            <a:pPr algn="just"/>
            <a:r>
              <a:rPr lang="cs-CZ" b="1" dirty="0"/>
              <a:t>Opakované </a:t>
            </a:r>
            <a:r>
              <a:rPr lang="cs-CZ" b="1" dirty="0" err="1"/>
              <a:t>věžňovo</a:t>
            </a:r>
            <a:r>
              <a:rPr lang="cs-CZ" b="1" dirty="0"/>
              <a:t> dilema </a:t>
            </a:r>
            <a:r>
              <a:rPr lang="cs-CZ" dirty="0"/>
              <a:t>(</a:t>
            </a:r>
            <a:r>
              <a:rPr lang="cs-CZ" dirty="0" err="1"/>
              <a:t>Nashova</a:t>
            </a:r>
            <a:r>
              <a:rPr lang="cs-CZ" dirty="0"/>
              <a:t> rovnováha = </a:t>
            </a:r>
            <a:r>
              <a:rPr lang="cs-CZ" dirty="0" err="1"/>
              <a:t>Paretovo</a:t>
            </a:r>
            <a:r>
              <a:rPr lang="cs-CZ" dirty="0"/>
              <a:t> optimum)</a:t>
            </a:r>
          </a:p>
          <a:p>
            <a:pPr algn="just"/>
            <a:r>
              <a:rPr lang="cs-CZ" b="1" dirty="0"/>
              <a:t>Různé strategie</a:t>
            </a:r>
            <a:r>
              <a:rPr lang="cs-CZ" dirty="0"/>
              <a:t>: </a:t>
            </a:r>
            <a:r>
              <a:rPr lang="cs-CZ" dirty="0" err="1"/>
              <a:t>always</a:t>
            </a:r>
            <a:r>
              <a:rPr lang="cs-CZ" dirty="0"/>
              <a:t> </a:t>
            </a:r>
            <a:r>
              <a:rPr lang="cs-CZ" dirty="0" err="1"/>
              <a:t>defect</a:t>
            </a:r>
            <a:r>
              <a:rPr lang="cs-CZ" dirty="0"/>
              <a:t>, </a:t>
            </a:r>
            <a:r>
              <a:rPr lang="cs-CZ" dirty="0" err="1"/>
              <a:t>always</a:t>
            </a:r>
            <a:r>
              <a:rPr lang="cs-CZ" dirty="0"/>
              <a:t> </a:t>
            </a:r>
            <a:r>
              <a:rPr lang="cs-CZ" dirty="0" err="1"/>
              <a:t>cooperate</a:t>
            </a:r>
            <a:r>
              <a:rPr lang="cs-CZ" dirty="0"/>
              <a:t>, </a:t>
            </a:r>
            <a:r>
              <a:rPr lang="cs-CZ" dirty="0" err="1"/>
              <a:t>grim</a:t>
            </a:r>
            <a:r>
              <a:rPr lang="cs-CZ" dirty="0"/>
              <a:t> </a:t>
            </a:r>
            <a:r>
              <a:rPr lang="cs-CZ" dirty="0" err="1"/>
              <a:t>trigger</a:t>
            </a:r>
            <a:r>
              <a:rPr lang="cs-CZ" dirty="0"/>
              <a:t>, </a:t>
            </a:r>
            <a:r>
              <a:rPr lang="cs-CZ" dirty="0" err="1"/>
              <a:t>tit-for-tat</a:t>
            </a:r>
            <a:r>
              <a:rPr lang="cs-CZ" dirty="0"/>
              <a:t> (</a:t>
            </a:r>
            <a:r>
              <a:rPr lang="cs-CZ" dirty="0" err="1"/>
              <a:t>Axelrod</a:t>
            </a:r>
            <a:r>
              <a:rPr lang="cs-CZ" dirty="0"/>
              <a:t>), </a:t>
            </a:r>
            <a:r>
              <a:rPr lang="cs-CZ" dirty="0" err="1"/>
              <a:t>win-stay</a:t>
            </a:r>
            <a:r>
              <a:rPr lang="cs-CZ" dirty="0"/>
              <a:t>/lose-shift, </a:t>
            </a:r>
            <a:r>
              <a:rPr lang="cs-CZ" dirty="0" err="1"/>
              <a:t>generous</a:t>
            </a:r>
            <a:r>
              <a:rPr lang="cs-CZ" dirty="0"/>
              <a:t> </a:t>
            </a:r>
            <a:r>
              <a:rPr lang="cs-CZ" dirty="0" err="1"/>
              <a:t>tit-for-tat</a:t>
            </a:r>
            <a:endParaRPr lang="cs-CZ" dirty="0"/>
          </a:p>
          <a:p>
            <a:pPr algn="just"/>
            <a:r>
              <a:rPr lang="cs-CZ" dirty="0"/>
              <a:t>V průběhu evoluce narůstá nenulovost vztahů = složitost – vznik složitých a inteligentních tvorů není náhoda, ale zákon. </a:t>
            </a:r>
          </a:p>
        </p:txBody>
      </p:sp>
      <p:pic>
        <p:nvPicPr>
          <p:cNvPr id="22532" name="Picture 4" descr="Nonzero: The Logic of Human Destiny - Harvard Book Store">
            <a:extLst>
              <a:ext uri="{FF2B5EF4-FFF2-40B4-BE49-F238E27FC236}">
                <a16:creationId xmlns:a16="http://schemas.microsoft.com/office/drawing/2014/main" id="{F163E7EA-C63D-4B28-B804-3BEA66020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219" y="1198025"/>
            <a:ext cx="3220746" cy="496706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it for Tat Strategy and The Evolution of Cooperation">
            <a:extLst>
              <a:ext uri="{FF2B5EF4-FFF2-40B4-BE49-F238E27FC236}">
                <a16:creationId xmlns:a16="http://schemas.microsoft.com/office/drawing/2014/main" id="{D458ECC0-790D-4857-80CB-0562102FB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7781" y="1198025"/>
            <a:ext cx="3200995" cy="496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793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0" y="0"/>
            <a:ext cx="8660492" cy="1325563"/>
          </a:xfrm>
        </p:spPr>
        <p:txBody>
          <a:bodyPr>
            <a:normAutofit/>
          </a:bodyPr>
          <a:lstStyle/>
          <a:p>
            <a:r>
              <a:rPr lang="cs-CZ" sz="4800" dirty="0"/>
              <a:t>Obecné zákonitosti úvodem</a:t>
            </a:r>
            <a:endParaRPr lang="cs-CZ" sz="4800" b="1" dirty="0"/>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70204" y="1186452"/>
            <a:ext cx="6998698" cy="5239350"/>
          </a:xfrm>
        </p:spPr>
        <p:txBody>
          <a:bodyPr>
            <a:normAutofit lnSpcReduction="10000"/>
          </a:bodyPr>
          <a:lstStyle/>
          <a:p>
            <a:pPr algn="just"/>
            <a:r>
              <a:rPr lang="cs-CZ" b="1" dirty="0"/>
              <a:t>Exponenciální růst </a:t>
            </a:r>
          </a:p>
          <a:p>
            <a:pPr algn="just"/>
            <a:r>
              <a:rPr lang="cs-CZ" dirty="0" err="1"/>
              <a:t>Sissa</a:t>
            </a:r>
            <a:r>
              <a:rPr lang="cs-CZ" dirty="0"/>
              <a:t> ben </a:t>
            </a:r>
            <a:r>
              <a:rPr lang="cs-CZ" dirty="0" err="1"/>
              <a:t>Dahir</a:t>
            </a:r>
            <a:r>
              <a:rPr lang="cs-CZ" dirty="0"/>
              <a:t> (šachy)</a:t>
            </a:r>
          </a:p>
          <a:p>
            <a:pPr marL="0" indent="0" algn="just">
              <a:buNone/>
            </a:pPr>
            <a:endParaRPr lang="cs-CZ" dirty="0"/>
          </a:p>
          <a:p>
            <a:pPr algn="just"/>
            <a:r>
              <a:rPr lang="cs-CZ" dirty="0"/>
              <a:t>4 miliardy let života</a:t>
            </a:r>
          </a:p>
          <a:p>
            <a:pPr algn="just"/>
            <a:r>
              <a:rPr lang="cs-CZ" dirty="0" err="1"/>
              <a:t>Prokaryoti</a:t>
            </a:r>
            <a:r>
              <a:rPr lang="cs-CZ" dirty="0"/>
              <a:t> – </a:t>
            </a:r>
            <a:r>
              <a:rPr lang="cs-CZ" dirty="0" err="1"/>
              <a:t>eukaryoti</a:t>
            </a:r>
            <a:r>
              <a:rPr lang="cs-CZ" dirty="0"/>
              <a:t> (2 </a:t>
            </a:r>
            <a:r>
              <a:rPr lang="cs-CZ" dirty="0" err="1"/>
              <a:t>mld</a:t>
            </a:r>
            <a:r>
              <a:rPr lang="cs-CZ" dirty="0"/>
              <a:t> let)</a:t>
            </a:r>
          </a:p>
          <a:p>
            <a:pPr algn="just"/>
            <a:r>
              <a:rPr lang="cs-CZ" dirty="0" err="1"/>
              <a:t>Eukaryoti</a:t>
            </a:r>
            <a:r>
              <a:rPr lang="cs-CZ" dirty="0"/>
              <a:t> – </a:t>
            </a:r>
            <a:r>
              <a:rPr lang="cs-CZ" dirty="0" err="1"/>
              <a:t>mnohobuněčnost</a:t>
            </a:r>
            <a:r>
              <a:rPr lang="cs-CZ" dirty="0"/>
              <a:t> (700 mil)</a:t>
            </a:r>
          </a:p>
          <a:p>
            <a:pPr algn="just"/>
            <a:r>
              <a:rPr lang="cs-CZ" dirty="0"/>
              <a:t>Predace a sex jako pohony evoluce</a:t>
            </a:r>
          </a:p>
          <a:p>
            <a:pPr algn="just"/>
            <a:r>
              <a:rPr lang="cs-CZ" i="1" dirty="0"/>
              <a:t>Homo sapiens </a:t>
            </a:r>
            <a:r>
              <a:rPr lang="cs-CZ" dirty="0"/>
              <a:t>(800 tis), „velký skok vpřed“ (100 tis), moderní společnosti (12 tis), 1. miliarda (1804), </a:t>
            </a:r>
            <a:r>
              <a:rPr lang="cs-CZ" dirty="0">
                <a:solidFill>
                  <a:srgbClr val="FF0000"/>
                </a:solidFill>
              </a:rPr>
              <a:t>pak</a:t>
            </a:r>
            <a:r>
              <a:rPr lang="cs-CZ" dirty="0"/>
              <a:t>…</a:t>
            </a:r>
          </a:p>
          <a:p>
            <a:pPr algn="just"/>
            <a:r>
              <a:rPr lang="cs-CZ" dirty="0"/>
              <a:t>Klimatické změny, pandemie, technologický pokrok,…</a:t>
            </a:r>
          </a:p>
          <a:p>
            <a:pPr marL="0" indent="0" algn="just">
              <a:buNone/>
            </a:pPr>
            <a:endParaRPr lang="cs-CZ" dirty="0"/>
          </a:p>
          <a:p>
            <a:pPr algn="just"/>
            <a:endParaRPr lang="cs-CZ" dirty="0"/>
          </a:p>
        </p:txBody>
      </p:sp>
      <p:pic>
        <p:nvPicPr>
          <p:cNvPr id="4" name="Obrázek 3">
            <a:extLst>
              <a:ext uri="{FF2B5EF4-FFF2-40B4-BE49-F238E27FC236}">
                <a16:creationId xmlns:a16="http://schemas.microsoft.com/office/drawing/2014/main" id="{329B1FF1-DAE1-4E45-BFCB-96582043F133}"/>
              </a:ext>
            </a:extLst>
          </p:cNvPr>
          <p:cNvPicPr>
            <a:picLocks noChangeAspect="1"/>
          </p:cNvPicPr>
          <p:nvPr/>
        </p:nvPicPr>
        <p:blipFill>
          <a:blip r:embed="rId3"/>
          <a:stretch>
            <a:fillRect/>
          </a:stretch>
        </p:blipFill>
        <p:spPr>
          <a:xfrm>
            <a:off x="7496765" y="196667"/>
            <a:ext cx="4582243" cy="2577512"/>
          </a:xfrm>
          <a:prstGeom prst="rect">
            <a:avLst/>
          </a:prstGeom>
        </p:spPr>
      </p:pic>
      <p:pic>
        <p:nvPicPr>
          <p:cNvPr id="4098" name="Picture 2" descr="Future of Climate Change | Climate Change Science | US EPA">
            <a:extLst>
              <a:ext uri="{FF2B5EF4-FFF2-40B4-BE49-F238E27FC236}">
                <a16:creationId xmlns:a16="http://schemas.microsoft.com/office/drawing/2014/main" id="{BE569F13-B145-4F35-A9AC-2FD1070BFE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6765" y="2774178"/>
            <a:ext cx="4582243" cy="392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125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B3BFE3-DDE7-4557-A40E-CF95C9B0CA5C}"/>
              </a:ext>
            </a:extLst>
          </p:cNvPr>
          <p:cNvSpPr>
            <a:spLocks noGrp="1"/>
          </p:cNvSpPr>
          <p:nvPr>
            <p:ph type="title"/>
          </p:nvPr>
        </p:nvSpPr>
        <p:spPr/>
        <p:txBody>
          <a:bodyPr/>
          <a:lstStyle/>
          <a:p>
            <a:pPr algn="ctr"/>
            <a:r>
              <a:rPr lang="cs-CZ" dirty="0"/>
              <a:t>Proč je život na Zemi tak výjimečný? </a:t>
            </a:r>
          </a:p>
        </p:txBody>
      </p:sp>
      <p:sp>
        <p:nvSpPr>
          <p:cNvPr id="4" name="TextovéPole 3">
            <a:extLst>
              <a:ext uri="{FF2B5EF4-FFF2-40B4-BE49-F238E27FC236}">
                <a16:creationId xmlns:a16="http://schemas.microsoft.com/office/drawing/2014/main" id="{867BC027-3A9E-4DAF-8E3E-C3FBCBC1141B}"/>
              </a:ext>
            </a:extLst>
          </p:cNvPr>
          <p:cNvSpPr txBox="1"/>
          <p:nvPr/>
        </p:nvSpPr>
        <p:spPr>
          <a:xfrm>
            <a:off x="475488" y="3105834"/>
            <a:ext cx="5510784" cy="1200329"/>
          </a:xfrm>
          <a:prstGeom prst="rect">
            <a:avLst/>
          </a:prstGeom>
          <a:noFill/>
        </p:spPr>
        <p:txBody>
          <a:bodyPr wrap="square" rtlCol="0">
            <a:spAutoFit/>
          </a:bodyPr>
          <a:lstStyle/>
          <a:p>
            <a:r>
              <a:rPr lang="cs-CZ" sz="2400" dirty="0">
                <a:solidFill>
                  <a:srgbClr val="FF0000"/>
                </a:solidFill>
              </a:rPr>
              <a:t>Proč ho nepozorujeme nikde kolem (pokud si odmyslíme, jak málo známe vůbec i třeba oceány na Zemi)? </a:t>
            </a:r>
          </a:p>
        </p:txBody>
      </p:sp>
      <p:sp>
        <p:nvSpPr>
          <p:cNvPr id="5" name="TextovéPole 4">
            <a:extLst>
              <a:ext uri="{FF2B5EF4-FFF2-40B4-BE49-F238E27FC236}">
                <a16:creationId xmlns:a16="http://schemas.microsoft.com/office/drawing/2014/main" id="{FBA53A7D-29A5-4ABE-B6E5-DADC8AC70772}"/>
              </a:ext>
            </a:extLst>
          </p:cNvPr>
          <p:cNvSpPr txBox="1"/>
          <p:nvPr/>
        </p:nvSpPr>
        <p:spPr>
          <a:xfrm>
            <a:off x="6315456" y="3105834"/>
            <a:ext cx="5510784" cy="830997"/>
          </a:xfrm>
          <a:prstGeom prst="rect">
            <a:avLst/>
          </a:prstGeom>
          <a:noFill/>
        </p:spPr>
        <p:txBody>
          <a:bodyPr wrap="square" rtlCol="0">
            <a:spAutoFit/>
          </a:bodyPr>
          <a:lstStyle/>
          <a:p>
            <a:r>
              <a:rPr lang="cs-CZ" sz="2400" dirty="0">
                <a:solidFill>
                  <a:srgbClr val="00B050"/>
                </a:solidFill>
              </a:rPr>
              <a:t>Proč vznikl na Zemi (podle všech dostupných poznatků) jen jednou? </a:t>
            </a:r>
          </a:p>
        </p:txBody>
      </p:sp>
    </p:spTree>
    <p:extLst>
      <p:ext uri="{BB962C8B-B14F-4D97-AF65-F5344CB8AC3E}">
        <p14:creationId xmlns:p14="http://schemas.microsoft.com/office/powerpoint/2010/main" val="46021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4280</TotalTime>
  <Words>7385</Words>
  <Application>Microsoft Office PowerPoint</Application>
  <PresentationFormat>Širokoúhlá obrazovka</PresentationFormat>
  <Paragraphs>380</Paragraphs>
  <Slides>46</Slides>
  <Notes>43</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46</vt:i4>
      </vt:variant>
    </vt:vector>
  </HeadingPairs>
  <TitlesOfParts>
    <vt:vector size="50" baseType="lpstr">
      <vt:lpstr>Arial</vt:lpstr>
      <vt:lpstr>Calibri</vt:lpstr>
      <vt:lpstr>Calibri Light</vt:lpstr>
      <vt:lpstr>Motiv Office</vt:lpstr>
      <vt:lpstr>Úvod do biologie</vt:lpstr>
      <vt:lpstr>Je život výjimečný? </vt:lpstr>
      <vt:lpstr>Obecné zákonitosti úvodem</vt:lpstr>
      <vt:lpstr>Prezentace aplikace PowerPoint</vt:lpstr>
      <vt:lpstr>Obecné zákonitosti úvodem</vt:lpstr>
      <vt:lpstr>Obecné zákonitosti úvodem</vt:lpstr>
      <vt:lpstr>Obecné zákonitosti úvodem</vt:lpstr>
      <vt:lpstr>Obecné zákonitosti úvodem</vt:lpstr>
      <vt:lpstr>Proč je život na Zemi tak výjimečný? </vt:lpstr>
      <vt:lpstr>Co odlišuje živé systémy od neživých?</vt:lpstr>
      <vt:lpstr>Co odlišuje živé systémy od neživých?</vt:lpstr>
      <vt:lpstr>Co odlišuje živé systémy od neživých?</vt:lpstr>
      <vt:lpstr>Co odlišuje živé systémy od neživých?</vt:lpstr>
      <vt:lpstr>Co odlišuje živé systémy od neživých?</vt:lpstr>
      <vt:lpstr>Co odlišuje živé systémy od neživých?</vt:lpstr>
      <vt:lpstr>Co odlišuje živé systémy od neživých?</vt:lpstr>
      <vt:lpstr>Povstání živého tvaru</vt:lpstr>
      <vt:lpstr>Povstání živého tvaru</vt:lpstr>
      <vt:lpstr>Povstání živého tvaru</vt:lpstr>
      <vt:lpstr>Povstání živého tvaru</vt:lpstr>
      <vt:lpstr>Povstání živého tvaru</vt:lpstr>
      <vt:lpstr>Povstání živého tvaru</vt:lpstr>
      <vt:lpstr>Povstání živého tvaru</vt:lpstr>
      <vt:lpstr>Povstání živého tvaru</vt:lpstr>
      <vt:lpstr>Povstání živého tvaru</vt:lpstr>
      <vt:lpstr>Povstání živého tvaru</vt:lpstr>
      <vt:lpstr>Povstání živého tvaru</vt:lpstr>
      <vt:lpstr>Základní pochody v buňce</vt:lpstr>
      <vt:lpstr>Základní pochody v buňce</vt:lpstr>
      <vt:lpstr>Základní pochody v buňce</vt:lpstr>
      <vt:lpstr>Jedinečnost buňky a její metabolismus</vt:lpstr>
      <vt:lpstr>Různé typy metabolismů v průběhu evoluce</vt:lpstr>
      <vt:lpstr>Různé typy metabolismů v průběhu evoluce</vt:lpstr>
      <vt:lpstr>Různé typy metabolismů v průběhu evoluce</vt:lpstr>
      <vt:lpstr>Různé typy metabolismů v průběhu evoluce</vt:lpstr>
      <vt:lpstr>Prezentace aplikace PowerPoint</vt:lpstr>
      <vt:lpstr>Jednobuněčné organismy na cestě k větší komplexitě</vt:lpstr>
      <vt:lpstr>Jednobuněčné organismy na cestě k větší komplexitě</vt:lpstr>
      <vt:lpstr>Jednobuněčné organismy na cestě k větší komplexitě</vt:lpstr>
      <vt:lpstr>Jednobuněčné organismy na cestě k větší komplexitě</vt:lpstr>
      <vt:lpstr>Jednobuněčné organismy na cestě k větší komplexitě</vt:lpstr>
      <vt:lpstr>Jednobuněčné organismy na cestě k větší komplexitě</vt:lpstr>
      <vt:lpstr>Jednobuněčné organismy na cestě k větší komplexitě</vt:lpstr>
      <vt:lpstr>Jednobuněčné organismy na cestě k větší komplexitě</vt:lpstr>
      <vt:lpstr>Jednobuněčné organismy na cestě k větší komplexitě</vt:lpstr>
      <vt:lpstr>Jednobuněčné organismy na cestě k větší komplexitě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7EPEK - cvičení</dc:title>
  <dc:creator>Petr Pyszko</dc:creator>
  <cp:lastModifiedBy>Pyszko Petr</cp:lastModifiedBy>
  <cp:revision>279</cp:revision>
  <dcterms:created xsi:type="dcterms:W3CDTF">2020-10-03T08:40:45Z</dcterms:created>
  <dcterms:modified xsi:type="dcterms:W3CDTF">2023-10-10T09:53:24Z</dcterms:modified>
</cp:coreProperties>
</file>