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7" r:id="rId2"/>
    <p:sldId id="276" r:id="rId3"/>
    <p:sldId id="305" r:id="rId4"/>
    <p:sldId id="278" r:id="rId5"/>
    <p:sldId id="277" r:id="rId6"/>
    <p:sldId id="306" r:id="rId7"/>
    <p:sldId id="303" r:id="rId8"/>
    <p:sldId id="311" r:id="rId9"/>
    <p:sldId id="267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0"/>
  </p:normalViewPr>
  <p:slideViewPr>
    <p:cSldViewPr snapToGrid="0">
      <p:cViewPr varScale="1">
        <p:scale>
          <a:sx n="102" d="100"/>
          <a:sy n="102" d="100"/>
        </p:scale>
        <p:origin x="9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A0536-8591-44B4-B296-89B3DDFBAD09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93DBF-E7BF-4100-9430-86D450234B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1494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93DBF-E7BF-4100-9430-86D450234B5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0992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93DBF-E7BF-4100-9430-86D450234B5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074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9BE557-1488-39FF-BF23-AF2EF69030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40961E63-2D60-3F12-43CC-F6A56F97A47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C7B5EB69-3789-E2B8-6643-137D22D0F4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BE75826-05A3-4B99-85E4-37B48A672E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93DBF-E7BF-4100-9430-86D450234B5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14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93DBF-E7BF-4100-9430-86D450234B5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2039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AD4B0-7EF9-4B6D-8C96-F1600B661981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F298-989B-4111-9FF8-2DCF0A1493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272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AD4B0-7EF9-4B6D-8C96-F1600B661981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F298-989B-4111-9FF8-2DCF0A1493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187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AD4B0-7EF9-4B6D-8C96-F1600B661981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F298-989B-4111-9FF8-2DCF0A1493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8358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AD4B0-7EF9-4B6D-8C96-F1600B661981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F298-989B-4111-9FF8-2DCF0A1493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89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AD4B0-7EF9-4B6D-8C96-F1600B661981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F298-989B-4111-9FF8-2DCF0A1493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7032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AD4B0-7EF9-4B6D-8C96-F1600B661981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F298-989B-4111-9FF8-2DCF0A1493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183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AD4B0-7EF9-4B6D-8C96-F1600B661981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F298-989B-4111-9FF8-2DCF0A1493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894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AD4B0-7EF9-4B6D-8C96-F1600B661981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F298-989B-4111-9FF8-2DCF0A1493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522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AD4B0-7EF9-4B6D-8C96-F1600B661981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F298-989B-4111-9FF8-2DCF0A1493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5843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AD4B0-7EF9-4B6D-8C96-F1600B661981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F298-989B-4111-9FF8-2DCF0A1493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054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AD4B0-7EF9-4B6D-8C96-F1600B661981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AF298-989B-4111-9FF8-2DCF0A1493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797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AD4B0-7EF9-4B6D-8C96-F1600B661981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AF298-989B-4111-9FF8-2DCF0A1493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3600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mi.cz/files/portal/docs/uoco/isko/grafroc/23groc/gr23cz/Obsah_CZ.html" TargetMode="External"/><Relationship Id="rId2" Type="http://schemas.openxmlformats.org/officeDocument/2006/relationships/hyperlink" Target="http://portal.chmi.cz/files/portal/docs/uoco/isko/grafroc/16groc/gr16cz/Obsah_CZ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hmi.cz/files/portal/docs/uoco/isko/info/limity_CZ.html" TargetMode="External"/><Relationship Id="rId5" Type="http://schemas.openxmlformats.org/officeDocument/2006/relationships/hyperlink" Target="https://www.mzp.cz/cz/zpravy_o_stavu_zivotniho_prostredi_publikace" TargetMode="External"/><Relationship Id="rId4" Type="http://schemas.openxmlformats.org/officeDocument/2006/relationships/hyperlink" Target="http://portal.chmi.cz/files/portal/docs/uoco/isko/grafroc/grafroc_CZ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chmi.cz/aktualni-situace/stav-ovzdusi/prehled-stavu-ovzdusi" TargetMode="External"/><Relationship Id="rId2" Type="http://schemas.openxmlformats.org/officeDocument/2006/relationships/hyperlink" Target="https://www.ceskatelevize.cz/porady/11412378947-90-ct24/217411058131003/video/57260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ortal.chmi.cz/files/portal/docs/uoco/web_generator/exceed/index_CZ.html" TargetMode="External"/><Relationship Id="rId4" Type="http://schemas.openxmlformats.org/officeDocument/2006/relationships/hyperlink" Target="https://www.chmi.cz/files/portal/docs/uoco/web_generator/actual_3hour_data_CZ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qair.com/world-most-polluted-cities" TargetMode="External"/><Relationship Id="rId2" Type="http://schemas.openxmlformats.org/officeDocument/2006/relationships/hyperlink" Target="http://www.cistenebe.cz/stav-ovzdusi-na-ostravsku/ovzdusi-na-ostravsk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zdravaova.cz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uzudychat.cz/" TargetMode="External"/><Relationship Id="rId2" Type="http://schemas.openxmlformats.org/officeDocument/2006/relationships/hyperlink" Target="http://www.ceskatelevize.cz/ct24/domaci/2270599-ktere-firmy-nejvice-znecistuji-cesko-spolana-elektrarny-a-ostravske-hute-rika-nov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rnenskeovzdusi.cz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t24.ceskatelevize.cz/clanek/domaci/ekologove-v-cesku-stale-nejvice-znecistuji-uhelne-elektrarny-353888" TargetMode="External"/><Relationship Id="rId2" Type="http://schemas.openxmlformats.org/officeDocument/2006/relationships/hyperlink" Target="http://znecistovatele.cz/rank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dnes.cz/zpravy/domaci/uhele-elektrarny-rtut-znecisteni-ekologove-ceska-republika.A241011_111831_domaci_ikro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Zdroje informací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Grafická ročenka </a:t>
            </a:r>
            <a:r>
              <a:rPr lang="cs-CZ" dirty="0">
                <a:hlinkClick r:id="rId2"/>
              </a:rPr>
              <a:t>–</a:t>
            </a:r>
            <a:r>
              <a:rPr lang="cs-CZ" dirty="0"/>
              <a:t> ČHMU </a:t>
            </a:r>
            <a:endParaRPr lang="cs-CZ" dirty="0">
              <a:hlinkClick r:id="rId2"/>
            </a:endParaRPr>
          </a:p>
          <a:p>
            <a:r>
              <a:rPr lang="cs-CZ" dirty="0">
                <a:hlinkClick r:id="rId3"/>
              </a:rPr>
              <a:t>https://www.chmi.cz/files/portal/docs/uoco/isko/grafroc/23groc/gr23cz/Obsah_CZ.html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Zpráva o životním prostředí ČR </a:t>
            </a:r>
            <a:endParaRPr lang="cs-CZ" b="1" dirty="0">
              <a:hlinkClick r:id="rId4"/>
            </a:endParaRPr>
          </a:p>
          <a:p>
            <a:r>
              <a:rPr lang="cs-CZ" dirty="0">
                <a:hlinkClick r:id="rId5"/>
              </a:rPr>
              <a:t>https://www.mzp.cz/cz/zpravy_o_stavu_zivotniho_prostredi_publikace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Imisní limity </a:t>
            </a:r>
          </a:p>
          <a:p>
            <a:r>
              <a:rPr lang="cs-CZ" dirty="0">
                <a:hlinkClick r:id="rId6"/>
              </a:rPr>
              <a:t>https://www.chmi.cz/files/portal/docs/uoco/isko/info/limity_CZ.html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1200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Informace o kvalitě ovzduší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Aktuální situace</a:t>
            </a:r>
            <a:endParaRPr lang="cs-CZ" dirty="0">
              <a:hlinkClick r:id="rId2"/>
            </a:endParaRPr>
          </a:p>
          <a:p>
            <a:r>
              <a:rPr lang="cs-CZ" dirty="0">
                <a:hlinkClick r:id="rId3"/>
              </a:rPr>
              <a:t>http://portal.chmi.cz/aktualni-situace/stav-ovzdusi/prehled-stavu-ovzdusi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Kompletní tabulka aktuální situace</a:t>
            </a:r>
          </a:p>
          <a:p>
            <a:r>
              <a:rPr lang="sk-SK" u="sng" dirty="0">
                <a:hlinkClick r:id="rId4"/>
              </a:rPr>
              <a:t>https://www.chmi.cz/files/portal/docs/uoco/web_generator/actual_3hour_data_CZ.html</a:t>
            </a:r>
            <a:endParaRPr lang="sk-SK" u="sng" dirty="0"/>
          </a:p>
          <a:p>
            <a:pPr marL="0" indent="0">
              <a:buNone/>
            </a:pPr>
            <a:r>
              <a:rPr lang="sk-SK" dirty="0" err="1"/>
              <a:t>Přehled</a:t>
            </a:r>
            <a:r>
              <a:rPr lang="sk-SK" dirty="0"/>
              <a:t> </a:t>
            </a:r>
            <a:r>
              <a:rPr lang="sk-SK" dirty="0" err="1"/>
              <a:t>překročení</a:t>
            </a:r>
            <a:r>
              <a:rPr lang="sk-SK" dirty="0"/>
              <a:t> </a:t>
            </a:r>
            <a:r>
              <a:rPr lang="sk-SK" dirty="0" err="1"/>
              <a:t>imisních</a:t>
            </a:r>
            <a:r>
              <a:rPr lang="sk-SK" dirty="0"/>
              <a:t> </a:t>
            </a:r>
            <a:r>
              <a:rPr lang="sk-SK" dirty="0" err="1"/>
              <a:t>limitů</a:t>
            </a:r>
            <a:endParaRPr lang="sk-SK" dirty="0"/>
          </a:p>
          <a:p>
            <a:r>
              <a:rPr lang="cs-CZ" dirty="0">
                <a:hlinkClick r:id="rId5"/>
              </a:rPr>
              <a:t>http://portal.chmi.cz/files/portal/docs/uoco/web_generator/exceed/index_CZ.html</a:t>
            </a:r>
            <a:r>
              <a:rPr lang="cs-CZ" dirty="0"/>
              <a:t> 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3513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Zlepšení na Ostravsku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Čisté Nebe</a:t>
            </a:r>
          </a:p>
          <a:p>
            <a:r>
              <a:rPr lang="cs-CZ" dirty="0">
                <a:hlinkClick r:id="rId2"/>
              </a:rPr>
              <a:t>http://www.cistenebe.cz/stav-ovzdusi-na-ostravsku/ovzdusi-na-ostravsku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Řebříček znečištěných měst </a:t>
            </a:r>
          </a:p>
          <a:p>
            <a:r>
              <a:rPr lang="cs-CZ" dirty="0">
                <a:hlinkClick r:id="rId3"/>
              </a:rPr>
              <a:t>https://www.iqair.com/world-most-polluted-cities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 err="1"/>
              <a:t>ZdraváOva</a:t>
            </a:r>
            <a:r>
              <a:rPr lang="cs-CZ" dirty="0"/>
              <a:t> (Oficiální web města k ŽP)</a:t>
            </a:r>
          </a:p>
          <a:p>
            <a:r>
              <a:rPr lang="cs-CZ" dirty="0">
                <a:hlinkClick r:id="rId4"/>
              </a:rPr>
              <a:t>http://zdravaova.cz/</a:t>
            </a:r>
            <a:r>
              <a:rPr lang="cs-CZ" dirty="0"/>
              <a:t> 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0793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Brno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Nesehnutí - Můžu dýchat? </a:t>
            </a:r>
            <a:endParaRPr lang="cs-CZ" u="sng" dirty="0">
              <a:hlinkClick r:id="rId2"/>
            </a:endParaRPr>
          </a:p>
          <a:p>
            <a:r>
              <a:rPr lang="cs-CZ" u="sng" dirty="0">
                <a:hlinkClick r:id="rId3"/>
              </a:rPr>
              <a:t>https://muzudychat.cz/</a:t>
            </a:r>
            <a:endParaRPr lang="cs-CZ" u="sng" dirty="0"/>
          </a:p>
          <a:p>
            <a:pPr marL="0" indent="0">
              <a:buNone/>
            </a:pPr>
            <a:r>
              <a:rPr lang="cs-CZ" dirty="0"/>
              <a:t>Imisní monitoring</a:t>
            </a:r>
          </a:p>
          <a:p>
            <a:r>
              <a:rPr lang="cs-CZ" dirty="0">
                <a:hlinkClick r:id="rId4"/>
              </a:rPr>
              <a:t>https://www.brnenskeovzdusi.cz/</a:t>
            </a:r>
            <a:r>
              <a:rPr lang="cs-CZ" dirty="0"/>
              <a:t> 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9102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Velcí znečišťovatelé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Arnika</a:t>
            </a:r>
          </a:p>
          <a:p>
            <a:r>
              <a:rPr lang="cs-CZ" dirty="0">
                <a:hlinkClick r:id="rId2"/>
              </a:rPr>
              <a:t>http://znecistovatele.cz/ranks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2023</a:t>
            </a:r>
          </a:p>
          <a:p>
            <a:r>
              <a:rPr lang="cs-CZ" dirty="0">
                <a:hlinkClick r:id="rId3"/>
              </a:rPr>
              <a:t>https://ct24.ceskatelevize.cz/clanek/domaci/ekologove-v-cesku-stale-nejvice-znecistuji-uhelne-elektrarny-353888</a:t>
            </a:r>
            <a:r>
              <a:rPr lang="cs-CZ" dirty="0"/>
              <a:t> </a:t>
            </a:r>
          </a:p>
          <a:p>
            <a:r>
              <a:rPr lang="cs-CZ" dirty="0">
                <a:hlinkClick r:id="rId4"/>
              </a:rPr>
              <a:t>https://www.idnes.cz/zpravy/domaci/uhele-elektrarny-rtut-znecisteni-ekologove-ceska-republika.A241011_111831_domaci_ikro</a:t>
            </a:r>
            <a:r>
              <a:rPr lang="cs-CZ" dirty="0"/>
              <a:t> 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2491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Otázky pro diskusi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20800"/>
            <a:ext cx="10515600" cy="5343235"/>
          </a:xfrm>
        </p:spPr>
        <p:txBody>
          <a:bodyPr>
            <a:normAutofit/>
          </a:bodyPr>
          <a:lstStyle/>
          <a:p>
            <a:r>
              <a:rPr lang="sk-SK" dirty="0">
                <a:effectLst/>
                <a:ea typeface="Noto Sans Symbols"/>
                <a:cs typeface="Noto Sans Symbols"/>
              </a:rPr>
              <a:t>Myslíte, že sa problematike znečistenia ovzdušia venuje dostatočná pozornosť? Je </a:t>
            </a:r>
            <a:r>
              <a:rPr lang="sk-SK" dirty="0" err="1">
                <a:effectLst/>
                <a:ea typeface="Noto Sans Symbols"/>
                <a:cs typeface="Noto Sans Symbols"/>
              </a:rPr>
              <a:t>veřejnost</a:t>
            </a:r>
            <a:r>
              <a:rPr lang="sk-SK" dirty="0">
                <a:effectLst/>
                <a:ea typeface="Noto Sans Symbols"/>
                <a:cs typeface="Noto Sans Symbols"/>
              </a:rPr>
              <a:t> </a:t>
            </a:r>
            <a:r>
              <a:rPr lang="sk-SK" dirty="0" err="1">
                <a:effectLst/>
                <a:ea typeface="Noto Sans Symbols"/>
                <a:cs typeface="Noto Sans Symbols"/>
              </a:rPr>
              <a:t>dostatečně</a:t>
            </a:r>
            <a:r>
              <a:rPr lang="sk-SK" dirty="0">
                <a:effectLst/>
                <a:ea typeface="Noto Sans Symbols"/>
                <a:cs typeface="Noto Sans Symbols"/>
              </a:rPr>
              <a:t> </a:t>
            </a:r>
            <a:r>
              <a:rPr lang="sk-SK" dirty="0" err="1">
                <a:effectLst/>
                <a:ea typeface="Noto Sans Symbols"/>
                <a:cs typeface="Noto Sans Symbols"/>
              </a:rPr>
              <a:t>informována</a:t>
            </a:r>
            <a:r>
              <a:rPr lang="sk-SK" dirty="0">
                <a:effectLst/>
                <a:ea typeface="Noto Sans Symbols"/>
                <a:cs typeface="Noto Sans Symbols"/>
              </a:rPr>
              <a:t> o stavu ovzduší? </a:t>
            </a:r>
          </a:p>
          <a:p>
            <a:endParaRPr lang="sk-SK" dirty="0">
              <a:effectLst/>
              <a:ea typeface="Noto Sans Symbols"/>
              <a:cs typeface="Noto Sans Symbols"/>
            </a:endParaRPr>
          </a:p>
          <a:p>
            <a:r>
              <a:rPr lang="sk-SK" dirty="0">
                <a:effectLst/>
                <a:ea typeface="Noto Sans Symbols"/>
                <a:cs typeface="Noto Sans Symbols"/>
              </a:rPr>
              <a:t>Pociťujete vy na vlastní </a:t>
            </a:r>
            <a:r>
              <a:rPr lang="sk-SK" dirty="0" err="1">
                <a:effectLst/>
                <a:ea typeface="Noto Sans Symbols"/>
                <a:cs typeface="Noto Sans Symbols"/>
              </a:rPr>
              <a:t>kůži</a:t>
            </a:r>
            <a:r>
              <a:rPr lang="sk-SK" dirty="0">
                <a:effectLst/>
                <a:ea typeface="Noto Sans Symbols"/>
                <a:cs typeface="Noto Sans Symbols"/>
              </a:rPr>
              <a:t> problémy </a:t>
            </a:r>
            <a:r>
              <a:rPr lang="sk-SK" dirty="0" err="1">
                <a:effectLst/>
                <a:ea typeface="Noto Sans Symbols"/>
                <a:cs typeface="Noto Sans Symbols"/>
              </a:rPr>
              <a:t>se</a:t>
            </a:r>
            <a:r>
              <a:rPr lang="sk-SK" dirty="0">
                <a:effectLst/>
                <a:ea typeface="Noto Sans Symbols"/>
                <a:cs typeface="Noto Sans Symbols"/>
              </a:rPr>
              <a:t> </a:t>
            </a:r>
            <a:r>
              <a:rPr lang="sk-SK" dirty="0" err="1">
                <a:effectLst/>
                <a:ea typeface="Noto Sans Symbols"/>
                <a:cs typeface="Noto Sans Symbols"/>
              </a:rPr>
              <a:t>znečištěním</a:t>
            </a:r>
            <a:r>
              <a:rPr lang="sk-SK" dirty="0">
                <a:effectLst/>
                <a:ea typeface="Noto Sans Symbols"/>
                <a:cs typeface="Noto Sans Symbols"/>
              </a:rPr>
              <a:t> ovzduší? Jak? V </a:t>
            </a:r>
            <a:r>
              <a:rPr lang="sk-SK" dirty="0" err="1">
                <a:effectLst/>
                <a:ea typeface="Noto Sans Symbols"/>
                <a:cs typeface="Noto Sans Symbols"/>
              </a:rPr>
              <a:t>jakých</a:t>
            </a:r>
            <a:r>
              <a:rPr lang="sk-SK" dirty="0">
                <a:effectLst/>
                <a:ea typeface="Noto Sans Symbols"/>
                <a:cs typeface="Noto Sans Symbols"/>
              </a:rPr>
              <a:t> </a:t>
            </a:r>
            <a:r>
              <a:rPr lang="sk-SK" dirty="0" err="1">
                <a:effectLst/>
                <a:ea typeface="Noto Sans Symbols"/>
                <a:cs typeface="Noto Sans Symbols"/>
              </a:rPr>
              <a:t>situacích</a:t>
            </a:r>
            <a:r>
              <a:rPr lang="sk-SK" dirty="0">
                <a:effectLst/>
                <a:ea typeface="Noto Sans Symbols"/>
                <a:cs typeface="Noto Sans Symbols"/>
              </a:rPr>
              <a:t> </a:t>
            </a:r>
            <a:r>
              <a:rPr lang="sk-SK" dirty="0" err="1">
                <a:effectLst/>
                <a:ea typeface="Noto Sans Symbols"/>
                <a:cs typeface="Noto Sans Symbols"/>
              </a:rPr>
              <a:t>vnímáte</a:t>
            </a:r>
            <a:r>
              <a:rPr lang="sk-SK" dirty="0">
                <a:effectLst/>
                <a:ea typeface="Noto Sans Symbols"/>
                <a:cs typeface="Noto Sans Symbols"/>
              </a:rPr>
              <a:t> </a:t>
            </a:r>
            <a:r>
              <a:rPr lang="sk-SK" dirty="0" err="1">
                <a:effectLst/>
                <a:ea typeface="Noto Sans Symbols"/>
                <a:cs typeface="Noto Sans Symbols"/>
              </a:rPr>
              <a:t>znečištění</a:t>
            </a:r>
            <a:r>
              <a:rPr lang="sk-SK" dirty="0">
                <a:effectLst/>
                <a:ea typeface="Noto Sans Symbols"/>
                <a:cs typeface="Noto Sans Symbols"/>
              </a:rPr>
              <a:t> ovzduší vy sami?</a:t>
            </a:r>
          </a:p>
          <a:p>
            <a:endParaRPr lang="sk-SK" dirty="0">
              <a:effectLst/>
              <a:ea typeface="Noto Sans Symbols"/>
              <a:cs typeface="Noto Sans Symbols"/>
            </a:endParaRPr>
          </a:p>
          <a:p>
            <a:r>
              <a:rPr lang="sk-SK" dirty="0" err="1">
                <a:effectLst/>
                <a:ea typeface="Noto Sans Symbols"/>
                <a:cs typeface="Noto Sans Symbols"/>
              </a:rPr>
              <a:t>Řešilo</a:t>
            </a:r>
            <a:r>
              <a:rPr lang="sk-SK" dirty="0">
                <a:effectLst/>
                <a:ea typeface="Noto Sans Symbols"/>
                <a:cs typeface="Noto Sans Symbols"/>
              </a:rPr>
              <a:t> </a:t>
            </a:r>
            <a:r>
              <a:rPr lang="sk-SK" dirty="0" err="1">
                <a:effectLst/>
                <a:ea typeface="Noto Sans Symbols"/>
                <a:cs typeface="Noto Sans Symbols"/>
              </a:rPr>
              <a:t>se</a:t>
            </a:r>
            <a:r>
              <a:rPr lang="sk-SK" dirty="0">
                <a:effectLst/>
                <a:ea typeface="Noto Sans Symbols"/>
                <a:cs typeface="Noto Sans Symbols"/>
              </a:rPr>
              <a:t> </a:t>
            </a:r>
            <a:r>
              <a:rPr lang="sk-SK" dirty="0" err="1">
                <a:effectLst/>
                <a:ea typeface="Noto Sans Symbols"/>
                <a:cs typeface="Noto Sans Symbols"/>
              </a:rPr>
              <a:t>někdy</a:t>
            </a:r>
            <a:r>
              <a:rPr lang="sk-SK" dirty="0">
                <a:effectLst/>
                <a:ea typeface="Noto Sans Symbols"/>
                <a:cs typeface="Noto Sans Symbols"/>
              </a:rPr>
              <a:t> </a:t>
            </a:r>
            <a:r>
              <a:rPr lang="sk-SK" dirty="0" err="1">
                <a:effectLst/>
                <a:ea typeface="Noto Sans Symbols"/>
                <a:cs typeface="Noto Sans Symbols"/>
              </a:rPr>
              <a:t>ve</a:t>
            </a:r>
            <a:r>
              <a:rPr lang="sk-SK" dirty="0">
                <a:effectLst/>
                <a:ea typeface="Noto Sans Symbols"/>
                <a:cs typeface="Noto Sans Symbols"/>
              </a:rPr>
              <a:t> </a:t>
            </a:r>
            <a:r>
              <a:rPr lang="sk-SK" dirty="0" err="1">
                <a:effectLst/>
                <a:ea typeface="Noto Sans Symbols"/>
                <a:cs typeface="Noto Sans Symbols"/>
              </a:rPr>
              <a:t>vašem</a:t>
            </a:r>
            <a:r>
              <a:rPr lang="sk-SK" dirty="0">
                <a:effectLst/>
                <a:ea typeface="Noto Sans Symbols"/>
                <a:cs typeface="Noto Sans Symbols"/>
              </a:rPr>
              <a:t> </a:t>
            </a:r>
            <a:r>
              <a:rPr lang="sk-SK" dirty="0" err="1">
                <a:effectLst/>
                <a:ea typeface="Noto Sans Symbols"/>
                <a:cs typeface="Noto Sans Symbols"/>
              </a:rPr>
              <a:t>městě</a:t>
            </a:r>
            <a:r>
              <a:rPr lang="sk-SK" dirty="0">
                <a:effectLst/>
                <a:ea typeface="Noto Sans Symbols"/>
                <a:cs typeface="Noto Sans Symbols"/>
              </a:rPr>
              <a:t> </a:t>
            </a:r>
            <a:r>
              <a:rPr lang="sk-SK" dirty="0" err="1">
                <a:effectLst/>
                <a:ea typeface="Noto Sans Symbols"/>
                <a:cs typeface="Noto Sans Symbols"/>
              </a:rPr>
              <a:t>něco</a:t>
            </a:r>
            <a:r>
              <a:rPr lang="sk-SK" dirty="0">
                <a:effectLst/>
                <a:ea typeface="Noto Sans Symbols"/>
                <a:cs typeface="Noto Sans Symbols"/>
              </a:rPr>
              <a:t> podobného?</a:t>
            </a:r>
          </a:p>
          <a:p>
            <a:pPr marL="457200" lvl="1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11414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Řešení situace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20800"/>
            <a:ext cx="10515600" cy="53432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Navrhnite ako by sa podľa Vás malo postupovať pri riešení problému so znečistením ovzdušia. </a:t>
            </a:r>
          </a:p>
          <a:p>
            <a:pPr marL="514350" indent="-514350">
              <a:buAutoNum type="arabicPeriod"/>
            </a:pPr>
            <a:r>
              <a:rPr lang="sk-SK" dirty="0"/>
              <a:t>Ostravsko </a:t>
            </a:r>
          </a:p>
          <a:p>
            <a:pPr marL="514350" indent="-514350">
              <a:buAutoNum type="arabicPeriod"/>
            </a:pPr>
            <a:r>
              <a:rPr lang="sk-SK" dirty="0"/>
              <a:t>Celá ČR</a:t>
            </a:r>
          </a:p>
          <a:p>
            <a:pPr marL="514350" indent="-514350">
              <a:buAutoNum type="arabicPeriod"/>
            </a:pPr>
            <a:endParaRPr lang="sk-SK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lvl="0" indent="0">
              <a:buNone/>
            </a:pPr>
            <a:endParaRPr lang="sk-SK" dirty="0"/>
          </a:p>
          <a:p>
            <a:endParaRPr lang="cs-CZ" dirty="0"/>
          </a:p>
          <a:p>
            <a:pPr lvl="1"/>
            <a:endParaRPr lang="cs-CZ" sz="2000" dirty="0"/>
          </a:p>
          <a:p>
            <a:endParaRPr lang="cs-CZ" sz="2400" dirty="0"/>
          </a:p>
          <a:p>
            <a:endParaRPr lang="cs-CZ" sz="2400" dirty="0"/>
          </a:p>
          <a:p>
            <a:pPr lvl="1"/>
            <a:endParaRPr lang="cs-CZ" sz="2000" dirty="0"/>
          </a:p>
          <a:p>
            <a:pPr marL="457200" lvl="1" indent="0">
              <a:buNone/>
            </a:pPr>
            <a:endParaRPr lang="cs-CZ" sz="2000" dirty="0"/>
          </a:p>
          <a:p>
            <a:pPr lvl="1"/>
            <a:endParaRPr lang="cs-CZ" sz="2000" dirty="0"/>
          </a:p>
          <a:p>
            <a:pPr lvl="1"/>
            <a:endParaRPr lang="cs-CZ" sz="2000" dirty="0"/>
          </a:p>
          <a:p>
            <a:pPr lvl="1"/>
            <a:endParaRPr lang="cs-CZ" sz="2000" dirty="0"/>
          </a:p>
          <a:p>
            <a:pPr marL="457200" lvl="1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58176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25BB07-0057-715F-754F-09D4DB5FF2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659272-DC24-8F05-4E07-41F811782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Otázky pro diskusi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096A872-34FA-FDAB-C34B-74F0DE4B5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0800"/>
            <a:ext cx="10515600" cy="53432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>
              <a:solidFill>
                <a:srgbClr val="000000"/>
              </a:solidFill>
            </a:endParaRPr>
          </a:p>
          <a:p>
            <a:r>
              <a:rPr lang="cs-CZ" dirty="0"/>
              <a:t>Jakým způsobem by se mělo začít přistupovat k omezování automobilové dopravy v centru Brna? Je zákaz spalovacích motorů v centrech měst správným krokem k omezení městského znečištění?</a:t>
            </a:r>
          </a:p>
          <a:p>
            <a:r>
              <a:rPr lang="cs-CZ" dirty="0" err="1"/>
              <a:t>Vzhľadom</a:t>
            </a:r>
            <a:r>
              <a:rPr lang="cs-CZ" dirty="0"/>
              <a:t> na </a:t>
            </a:r>
            <a:r>
              <a:rPr lang="cs-CZ" dirty="0" err="1"/>
              <a:t>historickú</a:t>
            </a:r>
            <a:r>
              <a:rPr lang="cs-CZ" dirty="0"/>
              <a:t> </a:t>
            </a:r>
            <a:r>
              <a:rPr lang="cs-CZ" dirty="0" err="1"/>
              <a:t>závislosť</a:t>
            </a:r>
            <a:r>
              <a:rPr lang="cs-CZ" dirty="0"/>
              <a:t> Ostravy na </a:t>
            </a:r>
            <a:r>
              <a:rPr lang="cs-CZ" dirty="0" err="1"/>
              <a:t>priemysle</a:t>
            </a:r>
            <a:r>
              <a:rPr lang="cs-CZ" dirty="0"/>
              <a:t>, </a:t>
            </a:r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napríklad</a:t>
            </a:r>
            <a:r>
              <a:rPr lang="cs-CZ" dirty="0"/>
              <a:t> na </a:t>
            </a:r>
            <a:r>
              <a:rPr lang="cs-CZ" dirty="0" err="1"/>
              <a:t>oceliarskom</a:t>
            </a:r>
            <a:r>
              <a:rPr lang="cs-CZ" dirty="0"/>
              <a:t> a </a:t>
            </a:r>
            <a:r>
              <a:rPr lang="cs-CZ" dirty="0" err="1"/>
              <a:t>uhoľnom</a:t>
            </a:r>
            <a:r>
              <a:rPr lang="cs-CZ" dirty="0"/>
              <a:t> sektore, </a:t>
            </a:r>
            <a:r>
              <a:rPr lang="cs-CZ" dirty="0" err="1"/>
              <a:t>aké</a:t>
            </a:r>
            <a:r>
              <a:rPr lang="cs-CZ" dirty="0"/>
              <a:t> možnosti na </a:t>
            </a:r>
            <a:r>
              <a:rPr lang="cs-CZ" dirty="0" err="1"/>
              <a:t>ekonomickú</a:t>
            </a:r>
            <a:r>
              <a:rPr lang="cs-CZ" dirty="0"/>
              <a:t> a </a:t>
            </a:r>
            <a:r>
              <a:rPr lang="cs-CZ" dirty="0" err="1"/>
              <a:t>sociálne</a:t>
            </a:r>
            <a:r>
              <a:rPr lang="cs-CZ" dirty="0"/>
              <a:t> </a:t>
            </a:r>
            <a:r>
              <a:rPr lang="cs-CZ" dirty="0" err="1"/>
              <a:t>spravodlivú</a:t>
            </a:r>
            <a:r>
              <a:rPr lang="cs-CZ" dirty="0"/>
              <a:t> </a:t>
            </a:r>
            <a:r>
              <a:rPr lang="cs-CZ" dirty="0" err="1"/>
              <a:t>transformáciu</a:t>
            </a:r>
            <a:r>
              <a:rPr lang="cs-CZ" dirty="0"/>
              <a:t> vidíte </a:t>
            </a:r>
            <a:r>
              <a:rPr lang="cs-CZ" dirty="0" err="1"/>
              <a:t>pre</a:t>
            </a:r>
            <a:r>
              <a:rPr lang="cs-CZ" dirty="0"/>
              <a:t> región, aby </a:t>
            </a:r>
            <a:r>
              <a:rPr lang="cs-CZ" dirty="0" err="1"/>
              <a:t>sa</a:t>
            </a:r>
            <a:r>
              <a:rPr lang="cs-CZ" dirty="0"/>
              <a:t> zároveň </a:t>
            </a:r>
            <a:r>
              <a:rPr lang="cs-CZ" dirty="0" err="1"/>
              <a:t>znížilo</a:t>
            </a:r>
            <a:r>
              <a:rPr lang="cs-CZ" dirty="0"/>
              <a:t> </a:t>
            </a:r>
            <a:r>
              <a:rPr lang="cs-CZ" dirty="0" err="1"/>
              <a:t>znečistenie</a:t>
            </a:r>
            <a:r>
              <a:rPr lang="cs-CZ" dirty="0"/>
              <a:t> </a:t>
            </a:r>
            <a:r>
              <a:rPr lang="cs-CZ" dirty="0" err="1"/>
              <a:t>ovzdušia</a:t>
            </a:r>
            <a:r>
              <a:rPr lang="cs-CZ" dirty="0"/>
              <a:t> bez </a:t>
            </a:r>
            <a:r>
              <a:rPr lang="cs-CZ" dirty="0" err="1"/>
              <a:t>ohrozenia</a:t>
            </a:r>
            <a:r>
              <a:rPr lang="cs-CZ" dirty="0"/>
              <a:t> </a:t>
            </a:r>
            <a:r>
              <a:rPr lang="cs-CZ" dirty="0" err="1"/>
              <a:t>pracovných</a:t>
            </a:r>
            <a:r>
              <a:rPr lang="cs-CZ" dirty="0"/>
              <a:t> </a:t>
            </a:r>
            <a:r>
              <a:rPr lang="cs-CZ" dirty="0" err="1"/>
              <a:t>miest</a:t>
            </a:r>
            <a:r>
              <a:rPr lang="cs-CZ" dirty="0"/>
              <a:t>? Poznáte </a:t>
            </a:r>
            <a:r>
              <a:rPr lang="cs-CZ" dirty="0" err="1"/>
              <a:t>konkrétne</a:t>
            </a:r>
            <a:r>
              <a:rPr lang="cs-CZ" dirty="0"/>
              <a:t> </a:t>
            </a:r>
            <a:r>
              <a:rPr lang="cs-CZ" dirty="0" err="1"/>
              <a:t>príklady</a:t>
            </a:r>
            <a:r>
              <a:rPr lang="cs-CZ" dirty="0"/>
              <a:t> z </a:t>
            </a:r>
            <a:r>
              <a:rPr lang="cs-CZ" dirty="0" err="1"/>
              <a:t>iných</a:t>
            </a:r>
            <a:r>
              <a:rPr lang="cs-CZ" dirty="0"/>
              <a:t> </a:t>
            </a:r>
            <a:r>
              <a:rPr lang="cs-CZ" dirty="0" err="1"/>
              <a:t>miest</a:t>
            </a:r>
            <a:r>
              <a:rPr lang="cs-CZ" dirty="0"/>
              <a:t>, </a:t>
            </a:r>
            <a:r>
              <a:rPr lang="cs-CZ" dirty="0" err="1"/>
              <a:t>ktoré</a:t>
            </a:r>
            <a:r>
              <a:rPr lang="cs-CZ" dirty="0"/>
              <a:t> by mohli </a:t>
            </a:r>
            <a:r>
              <a:rPr lang="cs-CZ" dirty="0" err="1"/>
              <a:t>poslúžiť</a:t>
            </a:r>
            <a:r>
              <a:rPr lang="cs-CZ" dirty="0"/>
              <a:t> </a:t>
            </a:r>
            <a:r>
              <a:rPr lang="cs-CZ" dirty="0" err="1"/>
              <a:t>ako</a:t>
            </a:r>
            <a:r>
              <a:rPr lang="cs-CZ" dirty="0"/>
              <a:t> model? </a:t>
            </a:r>
            <a:r>
              <a:rPr lang="cs-CZ" dirty="0" err="1"/>
              <a:t>Prípadne</a:t>
            </a:r>
            <a:r>
              <a:rPr lang="cs-CZ" dirty="0"/>
              <a:t> </a:t>
            </a:r>
            <a:r>
              <a:rPr lang="cs-CZ" dirty="0" err="1"/>
              <a:t>nejaké</a:t>
            </a:r>
            <a:r>
              <a:rPr lang="cs-CZ" dirty="0"/>
              <a:t> </a:t>
            </a:r>
            <a:r>
              <a:rPr lang="cs-CZ" dirty="0" err="1"/>
              <a:t>neúspešné</a:t>
            </a:r>
            <a:r>
              <a:rPr lang="cs-CZ" dirty="0"/>
              <a:t> </a:t>
            </a:r>
            <a:r>
              <a:rPr lang="cs-CZ" dirty="0" err="1"/>
              <a:t>príklady</a:t>
            </a:r>
            <a:r>
              <a:rPr lang="cs-CZ" dirty="0"/>
              <a:t>?</a:t>
            </a:r>
            <a:endParaRPr lang="sk-SK" dirty="0"/>
          </a:p>
          <a:p>
            <a:endParaRPr lang="cs-CZ" dirty="0"/>
          </a:p>
          <a:p>
            <a:endParaRPr lang="cs-CZ" dirty="0"/>
          </a:p>
          <a:p>
            <a:pPr marL="0" lvl="0" indent="0">
              <a:buNone/>
            </a:pPr>
            <a:endParaRPr lang="sk-SK" dirty="0"/>
          </a:p>
          <a:p>
            <a:endParaRPr lang="cs-CZ" dirty="0"/>
          </a:p>
          <a:p>
            <a:pPr lvl="1"/>
            <a:endParaRPr lang="cs-CZ" sz="2000" dirty="0"/>
          </a:p>
          <a:p>
            <a:endParaRPr lang="cs-CZ" sz="2400" dirty="0"/>
          </a:p>
          <a:p>
            <a:endParaRPr lang="cs-CZ" sz="2400" dirty="0"/>
          </a:p>
          <a:p>
            <a:pPr lvl="1"/>
            <a:endParaRPr lang="cs-CZ" sz="2000" dirty="0"/>
          </a:p>
          <a:p>
            <a:pPr marL="457200" lvl="1" indent="0">
              <a:buNone/>
            </a:pPr>
            <a:endParaRPr lang="cs-CZ" sz="2000" dirty="0"/>
          </a:p>
          <a:p>
            <a:pPr lvl="1"/>
            <a:endParaRPr lang="cs-CZ" sz="2000" dirty="0"/>
          </a:p>
          <a:p>
            <a:pPr lvl="1"/>
            <a:endParaRPr lang="cs-CZ" sz="2000" dirty="0"/>
          </a:p>
          <a:p>
            <a:pPr lvl="1"/>
            <a:endParaRPr lang="cs-CZ" sz="2000" dirty="0"/>
          </a:p>
          <a:p>
            <a:pPr marL="457200" lvl="1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21057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Otázky pro diskusi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20800"/>
            <a:ext cx="10515600" cy="534323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sk-SK" sz="31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Akým spôsobom môžu bežní občania dopomôcť k zlepšeniu kvality ovzdušia?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sk-SK" sz="33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Jakým</a:t>
            </a:r>
            <a:r>
              <a:rPr lang="sk-SK" sz="3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sk-SK" sz="33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způsobem</a:t>
            </a:r>
            <a:r>
              <a:rPr lang="sk-SK" sz="3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sk-SK" sz="33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se</a:t>
            </a:r>
            <a:r>
              <a:rPr lang="sk-SK" sz="3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dá </a:t>
            </a:r>
            <a:r>
              <a:rPr lang="sk-SK" sz="33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informovat</a:t>
            </a:r>
            <a:r>
              <a:rPr lang="sk-SK" sz="3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a </a:t>
            </a:r>
            <a:r>
              <a:rPr lang="sk-SK" sz="33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především</a:t>
            </a:r>
            <a:r>
              <a:rPr lang="sk-SK" sz="3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sk-SK" sz="33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motivovat</a:t>
            </a:r>
            <a:r>
              <a:rPr lang="sk-SK" sz="3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sk-SK" sz="33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veřejnost</a:t>
            </a:r>
            <a:r>
              <a:rPr lang="sk-SK" sz="3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k tomu, aby </a:t>
            </a:r>
            <a:r>
              <a:rPr lang="sk-SK" sz="33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aktivně</a:t>
            </a:r>
            <a:r>
              <a:rPr lang="sk-SK" sz="3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sk-SK" sz="33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snižovala</a:t>
            </a:r>
            <a:r>
              <a:rPr lang="sk-SK" sz="3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sk-SK" sz="33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emise</a:t>
            </a:r>
            <a:r>
              <a:rPr lang="sk-SK" sz="3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sk-SK" sz="33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ze</a:t>
            </a:r>
            <a:r>
              <a:rPr lang="sk-SK" sz="3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sk-SK" sz="33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svých</a:t>
            </a:r>
            <a:r>
              <a:rPr lang="sk-SK" sz="3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domácností? (</a:t>
            </a:r>
            <a:r>
              <a:rPr lang="sk-SK" sz="33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Mohly</a:t>
            </a:r>
            <a:r>
              <a:rPr lang="sk-SK" sz="3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by </a:t>
            </a:r>
            <a:r>
              <a:rPr lang="sk-SK" sz="33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fungovat</a:t>
            </a:r>
            <a:r>
              <a:rPr lang="sk-SK" sz="3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sk-SK" sz="33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například</a:t>
            </a:r>
            <a:r>
              <a:rPr lang="sk-SK" sz="3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sk-SK" sz="33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kampaně</a:t>
            </a:r>
            <a:r>
              <a:rPr lang="sk-SK" sz="3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nebo školení, </a:t>
            </a:r>
            <a:r>
              <a:rPr lang="sk-SK" sz="33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zaměřené</a:t>
            </a:r>
            <a:r>
              <a:rPr lang="sk-SK" sz="3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na </a:t>
            </a:r>
            <a:r>
              <a:rPr lang="sk-SK" sz="33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výhody</a:t>
            </a:r>
            <a:r>
              <a:rPr lang="sk-SK" sz="3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sk-SK" sz="33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ekologických</a:t>
            </a:r>
            <a:r>
              <a:rPr lang="sk-SK" sz="3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sk-SK" sz="33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topných</a:t>
            </a:r>
            <a:r>
              <a:rPr lang="sk-SK" sz="3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sk-SK" sz="33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systémů</a:t>
            </a:r>
            <a:r>
              <a:rPr lang="sk-SK" sz="3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?)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sk-SK" sz="3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Je možné </a:t>
            </a:r>
            <a:r>
              <a:rPr lang="sk-SK" sz="33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nějak</a:t>
            </a:r>
            <a:r>
              <a:rPr lang="sk-SK" sz="3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sk-SK" sz="33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podpořit</a:t>
            </a:r>
            <a:r>
              <a:rPr lang="sk-SK" sz="3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sk-SK" sz="33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přechod</a:t>
            </a:r>
            <a:r>
              <a:rPr lang="sk-SK" sz="3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domácností na </a:t>
            </a:r>
            <a:r>
              <a:rPr lang="sk-SK" sz="33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více</a:t>
            </a:r>
            <a:r>
              <a:rPr lang="sk-SK" sz="3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ekologické zdroje </a:t>
            </a:r>
            <a:r>
              <a:rPr lang="sk-SK" sz="33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vytápění</a:t>
            </a:r>
            <a:r>
              <a:rPr lang="sk-SK" sz="3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sk-SK" sz="3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Jak by </a:t>
            </a:r>
            <a:r>
              <a:rPr lang="sk-SK" sz="33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mohly</a:t>
            </a:r>
            <a:r>
              <a:rPr lang="sk-SK" sz="3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sk-SK" sz="33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lokální</a:t>
            </a:r>
            <a:r>
              <a:rPr lang="sk-SK" sz="3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sk-SK" sz="33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úřady</a:t>
            </a:r>
            <a:r>
              <a:rPr lang="sk-SK" sz="3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a </a:t>
            </a:r>
            <a:r>
              <a:rPr lang="sk-SK" sz="33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města</a:t>
            </a:r>
            <a:r>
              <a:rPr lang="sk-SK" sz="3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sk-SK" sz="33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aktivněji</a:t>
            </a:r>
            <a:r>
              <a:rPr lang="sk-SK" sz="3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sk-SK" sz="33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podporovat</a:t>
            </a:r>
            <a:r>
              <a:rPr lang="sk-SK" sz="3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sk-SK" sz="33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přechod</a:t>
            </a:r>
            <a:r>
              <a:rPr lang="sk-SK" sz="3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domácností na ekologické topení? (</a:t>
            </a:r>
            <a:r>
              <a:rPr lang="sk-SK" sz="33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Existují</a:t>
            </a:r>
            <a:r>
              <a:rPr lang="sk-SK" sz="3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sk-SK" sz="33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efektivnější</a:t>
            </a:r>
            <a:r>
              <a:rPr lang="sk-SK" sz="3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sk-SK" sz="33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způsoby</a:t>
            </a:r>
            <a:r>
              <a:rPr lang="sk-SK" sz="3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než kotlíkové </a:t>
            </a:r>
            <a:r>
              <a:rPr lang="sk-SK" sz="33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dotace</a:t>
            </a:r>
            <a:r>
              <a:rPr lang="sk-SK" sz="3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?)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sk-SK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sk-SK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sk-SK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sk-SK" dirty="0"/>
          </a:p>
          <a:p>
            <a:endParaRPr lang="cs-CZ" dirty="0"/>
          </a:p>
          <a:p>
            <a:pPr lvl="1"/>
            <a:endParaRPr lang="cs-CZ" sz="2000" dirty="0"/>
          </a:p>
          <a:p>
            <a:endParaRPr lang="cs-CZ" sz="2400" dirty="0"/>
          </a:p>
          <a:p>
            <a:endParaRPr lang="cs-CZ" sz="2400" dirty="0"/>
          </a:p>
          <a:p>
            <a:pPr lvl="1"/>
            <a:endParaRPr lang="cs-CZ" sz="2000" dirty="0"/>
          </a:p>
          <a:p>
            <a:pPr marL="457200" lvl="1" indent="0">
              <a:buNone/>
            </a:pPr>
            <a:endParaRPr lang="cs-CZ" sz="2000" dirty="0"/>
          </a:p>
          <a:p>
            <a:pPr lvl="1"/>
            <a:endParaRPr lang="cs-CZ" sz="2000" dirty="0"/>
          </a:p>
          <a:p>
            <a:pPr lvl="1"/>
            <a:endParaRPr lang="cs-CZ" sz="2000" dirty="0"/>
          </a:p>
          <a:p>
            <a:pPr lvl="1"/>
            <a:endParaRPr lang="cs-CZ" sz="2000" dirty="0"/>
          </a:p>
          <a:p>
            <a:pPr marL="457200" lvl="1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462104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529</Words>
  <Application>Microsoft Macintosh PowerPoint</Application>
  <PresentationFormat>Širokouhlá</PresentationFormat>
  <Paragraphs>96</Paragraphs>
  <Slides>9</Slides>
  <Notes>4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5" baseType="lpstr">
      <vt:lpstr>Aptos</vt:lpstr>
      <vt:lpstr>Arial</vt:lpstr>
      <vt:lpstr>Calibri</vt:lpstr>
      <vt:lpstr>Calibri Light</vt:lpstr>
      <vt:lpstr>Noto Sans Symbols</vt:lpstr>
      <vt:lpstr>Motiv Office</vt:lpstr>
      <vt:lpstr>Zdroje informací</vt:lpstr>
      <vt:lpstr>Informace o kvalitě ovzduší</vt:lpstr>
      <vt:lpstr>Zlepšení na Ostravsku</vt:lpstr>
      <vt:lpstr>Brno</vt:lpstr>
      <vt:lpstr>Velcí znečišťovatelé</vt:lpstr>
      <vt:lpstr>Otázky pro diskusi</vt:lpstr>
      <vt:lpstr>Řešení situace</vt:lpstr>
      <vt:lpstr>Otázky pro diskusi</vt:lpstr>
      <vt:lpstr>Otázky pro diskusi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Seminář  Jaderná energie</dc:title>
  <dc:creator>Tomáš Chabada</dc:creator>
  <cp:lastModifiedBy>Tomáš Chabada</cp:lastModifiedBy>
  <cp:revision>90</cp:revision>
  <dcterms:created xsi:type="dcterms:W3CDTF">2018-09-24T17:19:04Z</dcterms:created>
  <dcterms:modified xsi:type="dcterms:W3CDTF">2024-11-05T14:25:21Z</dcterms:modified>
</cp:coreProperties>
</file>