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414" r:id="rId5"/>
    <p:sldId id="415" r:id="rId6"/>
    <p:sldId id="416" r:id="rId7"/>
    <p:sldId id="417" r:id="rId8"/>
    <p:sldId id="425" r:id="rId9"/>
    <p:sldId id="423" r:id="rId10"/>
    <p:sldId id="418" r:id="rId11"/>
    <p:sldId id="421" r:id="rId12"/>
    <p:sldId id="424" r:id="rId13"/>
    <p:sldId id="257" r:id="rId14"/>
    <p:sldId id="258" r:id="rId15"/>
    <p:sldId id="259" r:id="rId16"/>
    <p:sldId id="260" r:id="rId17"/>
    <p:sldId id="261" r:id="rId18"/>
    <p:sldId id="262" r:id="rId19"/>
    <p:sldId id="264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 autoAdjust="0"/>
    <p:restoredTop sz="96327" autoAdjust="0"/>
  </p:normalViewPr>
  <p:slideViewPr>
    <p:cSldViewPr snapToGrid="0">
      <p:cViewPr varScale="1">
        <p:scale>
          <a:sx n="128" d="100"/>
          <a:sy n="128" d="100"/>
        </p:scale>
        <p:origin x="232" y="1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ehnálek" userId="2ce7b5c7-3631-4ee2-941c-1425ba8ffe45" providerId="ADAL" clId="{3F66F7AE-3BE5-A846-8D0F-1E01EF6DC870}"/>
    <pc:docChg chg="custSel addSld modSld">
      <pc:chgData name="David Sehnálek" userId="2ce7b5c7-3631-4ee2-941c-1425ba8ffe45" providerId="ADAL" clId="{3F66F7AE-3BE5-A846-8D0F-1E01EF6DC870}" dt="2023-12-06T13:35:08.726" v="44" actId="207"/>
      <pc:docMkLst>
        <pc:docMk/>
      </pc:docMkLst>
      <pc:sldChg chg="modSp mod">
        <pc:chgData name="David Sehnálek" userId="2ce7b5c7-3631-4ee2-941c-1425ba8ffe45" providerId="ADAL" clId="{3F66F7AE-3BE5-A846-8D0F-1E01EF6DC870}" dt="2023-12-06T13:30:39.685" v="1" actId="13926"/>
        <pc:sldMkLst>
          <pc:docMk/>
          <pc:sldMk cId="3349547471" sldId="415"/>
        </pc:sldMkLst>
        <pc:spChg chg="mod">
          <ac:chgData name="David Sehnálek" userId="2ce7b5c7-3631-4ee2-941c-1425ba8ffe45" providerId="ADAL" clId="{3F66F7AE-3BE5-A846-8D0F-1E01EF6DC870}" dt="2023-12-06T13:30:39.685" v="1" actId="13926"/>
          <ac:spMkLst>
            <pc:docMk/>
            <pc:sldMk cId="3349547471" sldId="415"/>
            <ac:spMk id="14339" creationId="{E08EFCBD-C07A-7E42-A8B6-5A460156E4F1}"/>
          </ac:spMkLst>
        </pc:spChg>
      </pc:sldChg>
      <pc:sldChg chg="modSp mod">
        <pc:chgData name="David Sehnálek" userId="2ce7b5c7-3631-4ee2-941c-1425ba8ffe45" providerId="ADAL" clId="{3F66F7AE-3BE5-A846-8D0F-1E01EF6DC870}" dt="2023-12-06T13:31:21.331" v="3" actId="13926"/>
        <pc:sldMkLst>
          <pc:docMk/>
          <pc:sldMk cId="742343420" sldId="417"/>
        </pc:sldMkLst>
        <pc:spChg chg="mod">
          <ac:chgData name="David Sehnálek" userId="2ce7b5c7-3631-4ee2-941c-1425ba8ffe45" providerId="ADAL" clId="{3F66F7AE-3BE5-A846-8D0F-1E01EF6DC870}" dt="2023-12-06T13:31:21.331" v="3" actId="13926"/>
          <ac:spMkLst>
            <pc:docMk/>
            <pc:sldMk cId="742343420" sldId="417"/>
            <ac:spMk id="16387" creationId="{64E79B99-ACFD-EE47-9472-87E7CBD46A0C}"/>
          </ac:spMkLst>
        </pc:spChg>
      </pc:sldChg>
      <pc:sldChg chg="modSp new mod">
        <pc:chgData name="David Sehnálek" userId="2ce7b5c7-3631-4ee2-941c-1425ba8ffe45" providerId="ADAL" clId="{3F66F7AE-3BE5-A846-8D0F-1E01EF6DC870}" dt="2023-12-06T13:35:08.726" v="44" actId="207"/>
        <pc:sldMkLst>
          <pc:docMk/>
          <pc:sldMk cId="3301988255" sldId="425"/>
        </pc:sldMkLst>
        <pc:spChg chg="mod">
          <ac:chgData name="David Sehnálek" userId="2ce7b5c7-3631-4ee2-941c-1425ba8ffe45" providerId="ADAL" clId="{3F66F7AE-3BE5-A846-8D0F-1E01EF6DC870}" dt="2023-12-06T13:33:31.261" v="23" actId="20577"/>
          <ac:spMkLst>
            <pc:docMk/>
            <pc:sldMk cId="3301988255" sldId="425"/>
            <ac:spMk id="4" creationId="{7F90126E-7EAB-B17B-00B3-067971260365}"/>
          </ac:spMkLst>
        </pc:spChg>
        <pc:spChg chg="mod">
          <ac:chgData name="David Sehnálek" userId="2ce7b5c7-3631-4ee2-941c-1425ba8ffe45" providerId="ADAL" clId="{3F66F7AE-3BE5-A846-8D0F-1E01EF6DC870}" dt="2023-12-06T13:35:08.726" v="44" actId="207"/>
          <ac:spMkLst>
            <pc:docMk/>
            <pc:sldMk cId="3301988255" sldId="425"/>
            <ac:spMk id="5" creationId="{123DAC7A-BEA9-3EF9-AD0E-464D48F8987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F87A6C-399D-E34F-BF1E-EBAACB4321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BE4D9B-2DF0-5649-832C-2F3D706E091A}" type="slidenum">
              <a:rPr lang="cs-CZ" altLang="cs-CZ">
                <a:latin typeface="Calibri" panose="020F0502020204030204" pitchFamily="34" charset="0"/>
              </a:rPr>
              <a:pPr eaLnBrk="1" hangingPunct="1"/>
              <a:t>1</a:t>
            </a:fld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BB33436-ABDC-8448-B430-6C5AE2498C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6B8B2F9-3585-3F4F-AD32-7D587E60B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118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E5226E-E916-1343-9767-FF3E9918B6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A7F95F-7095-ED4E-9EBD-DFB9F5A2AFFC}" type="slidenum">
              <a:rPr lang="cs-CZ" altLang="cs-CZ">
                <a:latin typeface="Calibri" panose="020F0502020204030204" pitchFamily="34" charset="0"/>
              </a:rPr>
              <a:pPr eaLnBrk="1" hangingPunct="1"/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620810BE-9D93-F94D-A197-4BB48EB981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26A4ABDF-B4FF-3D4C-AD08-F79573EB47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900" b="1"/>
              <a:t>Maastrichtská smlouva</a:t>
            </a:r>
            <a:r>
              <a:rPr lang="cs-CZ" altLang="cs-CZ" sz="900"/>
              <a:t> - </a:t>
            </a:r>
            <a:r>
              <a:rPr lang="cs-CZ" altLang="cs-CZ" sz="800" b="1"/>
              <a:t>občanství EU. Čl.18: </a:t>
            </a:r>
            <a:r>
              <a:rPr lang="cs-CZ" altLang="cs-CZ" sz="800" b="1" i="1"/>
              <a:t>každý občan Unie má právo svobodně se pohybovat a pobývat na území členských států</a:t>
            </a:r>
            <a:r>
              <a:rPr lang="cs-CZ" altLang="cs-CZ" sz="800" b="1"/>
              <a:t> =&gt; od r. 1993 již ne volný pohyb </a:t>
            </a:r>
            <a:r>
              <a:rPr lang="cs-CZ" altLang="cs-CZ" sz="800" b="1" u="sng"/>
              <a:t>pracovních sil</a:t>
            </a:r>
            <a:r>
              <a:rPr lang="cs-CZ" altLang="cs-CZ" sz="800" b="1"/>
              <a:t>, </a:t>
            </a:r>
            <a:r>
              <a:rPr lang="cs-CZ" altLang="cs-CZ" sz="800" b="1">
                <a:solidFill>
                  <a:srgbClr val="000099"/>
                </a:solidFill>
              </a:rPr>
              <a:t>ale pohyb </a:t>
            </a:r>
            <a:r>
              <a:rPr lang="cs-CZ" altLang="cs-CZ" sz="800" b="1" u="sng">
                <a:solidFill>
                  <a:srgbClr val="000099"/>
                </a:solidFill>
              </a:rPr>
              <a:t>obyvatel EU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900" b="1"/>
              <a:t>Amsterdamská smlouva</a:t>
            </a:r>
            <a:r>
              <a:rPr lang="cs-CZ" altLang="cs-CZ" sz="800" b="1"/>
              <a:t> - přesun otázek týkajících se kontroly osob na hranicích, přistěhovalectví, azylu ze 3. do 1. pilíře EU ==&gt; rozšíření pravomocí ES na úkor čl. států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 u="sng"/>
              <a:t>Schengenské smlouvy </a:t>
            </a:r>
            <a:r>
              <a:rPr lang="cs-CZ" altLang="cs-CZ" sz="800"/>
              <a:t>(cestou mezinárodních smluv)</a:t>
            </a:r>
            <a:endParaRPr lang="cs-CZ" altLang="cs-CZ" sz="800" u="sng"/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- v 80. letech stále ještě existovaly faktické překážky, nutnost pokročit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/>
              <a:t>1985 – 1. Schengenská dohoda, 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/>
              <a:t>1990 – 2. Scbengenská dohoda,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Ad 1) 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1. část – okamžitá opatření k řešení nastalé komplikované situace (zboží sice nebylo proclíváno, ale bylo kontrolováno) → pouze dohled (projíždění vozidel přes hranice), ne kontroly u soukromých vozidel (řidiči měli zelený terčík za sklem), u profesionální dopravy: omezení kontrol na minimum→ společně kontroly (posílení policejní, celní spolupráce),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2. část - stanovila spolupráci v jednotlivých oblastech do budoucna, sjednocení legislativy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cs-CZ" altLang="cs-CZ" sz="800"/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3 hlavní zásady :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1/ fyzické uvolnění pohybu zboží a osob uvnitř tzv. Schengenského prostoru, kontroly přesunuty z hraničních přechodů jinam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2/ uvolnění nesmí být na úkor bezpečnosti EU – zpřísněné kontroly na vnějších hranicích, vnější hranice možno překročit jen ve stanovené provozní době, vnitřní – hranice možno překročit kdekoliv,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3/ kompenzační opatření – harmonizace a zjednodušení příl. opatření a předpisů, efektivnější spolupráce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Zboží – kontroly až v místě určení, řádné kontroly na vnějších hranicích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Osoby – zrušeny kontroly při přechodu vnitřních hranic, společná vízová politika - státy se zavázaly vytvořit jednotné vízum (pro všechny státy)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azylová politika → nahrazena Dublinskou úmluvou v roce 1990 s účinností od r. 1997, 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policejní spolupráce – upraveno sledování osob (po předchozím souhlasu pokračovat ve sledování v jiném členském státu), ve vymezených případech i bez předchozího souhlasu → a to pronásledování osob při spáchání t.č., který je zde vymezen → vyslání styčných důstojníků, EUROPOL – boj proti terorismu, boj s drogami, mezinárodní kriminalita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justiční spolupráce → pomoc v trestních věcech, doplňuje Evropskou úmluvu o právní pomoci ve věcech trestních z r. 1959,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upravena otázka zákazu dvojího trestu, týká se také výkonu trestních rozsudků, otázky na úseku omamných a psychotropních látek, 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Schengenské informační systém – centrální informační systém (Štrasburk), národní informační systémy, doplňkový systém SIRENE, 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o osobách, o jejichž zadržení žádáno za účelem extradice, 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o cizích státních příslušnících třetích států, kterým už má být odepřen vstup, o pohřešovaných osobách, 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o osobách jejichž místo pobytu má být zjištěno, 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→ za účelem vyšetřování pouze orgány státu, které provádí kontroly na hranicích nebo policejní, celní kontroly  ve vnitrozemí, 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→ ochrana osobních údajů: každá osoba má právo na informace, které jsou evidovány v systému (za určitých podmínek lze zamítnout),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protokol o převzetí Schengenské acquis do EU (i dodatkové protokoly, realizační opatření)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/>
              <a:t>Amsterodam : přesunutí do komunitárního práva, součást a.communatauire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cs-CZ" altLang="cs-CZ" sz="800"/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 b="1"/>
              <a:t>vznik jednotného prostoru bez vnitřních hranic = odstranění fyzických přkážek pohybu zboží a osob;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 b="1"/>
              <a:t>zpřísněna vnější kontrola;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 b="1"/>
              <a:t>zboží: 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 b="1"/>
              <a:t>kontrola v místě určení, 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 b="1"/>
              <a:t>daňová evidence, prohlášení podává odesílatel i příjemce, 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 b="1"/>
              <a:t>možnost zvláštní kontrol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 b="1"/>
              <a:t>řádné vnější kontroly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 b="1"/>
              <a:t>osoby: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 b="1"/>
              <a:t>zpřísnění kontrol vnějších hranic, jen přechody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 b="1"/>
              <a:t>vnitřní hranice, kdekoliv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 b="1"/>
              <a:t>evidence cizinců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 b="1"/>
              <a:t>víza platná do všech států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cs-CZ" altLang="cs-CZ" sz="800" b="1"/>
              <a:t>policejní spolupráce</a:t>
            </a:r>
          </a:p>
          <a:p>
            <a:pPr marL="685800" lvl="1" indent="-228600" eaLnBrk="1" hangingPunct="1">
              <a:lnSpc>
                <a:spcPct val="80000"/>
              </a:lnSpc>
            </a:pPr>
            <a:r>
              <a:rPr lang="cs-CZ" altLang="cs-CZ" sz="800" b="1"/>
              <a:t>možnost sledování a pronásledování (vražda, znásilnění, loupež, žhářství, braní rukojmí…)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cs-CZ" altLang="cs-CZ" sz="800"/>
          </a:p>
        </p:txBody>
      </p:sp>
    </p:spTree>
    <p:extLst>
      <p:ext uri="{BB962C8B-B14F-4D97-AF65-F5344CB8AC3E}">
        <p14:creationId xmlns:p14="http://schemas.microsoft.com/office/powerpoint/2010/main" val="304495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5E4568C-8CEA-9147-A0CB-8E54FAEAA6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DB1E23-8718-A247-BE35-C87B9E930652}" type="slidenum">
              <a:rPr lang="cs-CZ" altLang="cs-CZ">
                <a:latin typeface="Calibri" panose="020F0502020204030204" pitchFamily="34" charset="0"/>
              </a:rPr>
              <a:pPr eaLnBrk="1" hangingPunct="1"/>
              <a:t>3</a:t>
            </a:fld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4D4556FB-18EF-B84D-82C1-3F1C103F5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FBF1933-7702-4A49-B59D-A9B65CF9E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/>
              <a:t>Maastrichtská smlouva zavedla občanství EU – institut analogický státnímu občanství členských států a existující paralelně s ním, je jakousi nadstavbou, občanství čl. st. ponechává nedotčeno, nenahrazuje jej, pouze doplňuje o komunitární úroveň.</a:t>
            </a:r>
          </a:p>
          <a:p>
            <a:pPr eaLnBrk="1" hangingPunct="1"/>
            <a:r>
              <a:rPr lang="cs-CZ" altLang="cs-CZ"/>
              <a:t>Občanem EU je každá osoba, která má st. příslušnost čl. st. EU.</a:t>
            </a:r>
          </a:p>
        </p:txBody>
      </p:sp>
    </p:spTree>
    <p:extLst>
      <p:ext uri="{BB962C8B-B14F-4D97-AF65-F5344CB8AC3E}">
        <p14:creationId xmlns:p14="http://schemas.microsoft.com/office/powerpoint/2010/main" val="3442209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4EE430-441F-E040-8770-EB0F670686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52ABAC-8A3E-C24D-8699-6A769C405733}" type="slidenum">
              <a:rPr lang="cs-CZ" altLang="cs-CZ">
                <a:latin typeface="Calibri" panose="020F0502020204030204" pitchFamily="34" charset="0"/>
              </a:rPr>
              <a:pPr eaLnBrk="1" hangingPunct="1"/>
              <a:t>4</a:t>
            </a:fld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2DE7501-87EA-2342-8C6B-E202ACA59F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BF4CA27-B484-784C-8908-731DA9312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b="1"/>
              <a:t>Beneficitenti</a:t>
            </a:r>
          </a:p>
          <a:p>
            <a:pPr eaLnBrk="1" hangingPunct="1"/>
            <a:r>
              <a:rPr lang="cs-CZ" altLang="cs-CZ" b="1"/>
              <a:t>Primární:</a:t>
            </a:r>
          </a:p>
          <a:p>
            <a:pPr lvl="1" eaLnBrk="1" hangingPunct="1"/>
            <a:r>
              <a:rPr lang="cs-CZ" altLang="cs-CZ"/>
              <a:t>osoby na které se vztahují všechny oprávnění; pracovníci, živnostníci, podnikatelé</a:t>
            </a:r>
          </a:p>
          <a:p>
            <a:pPr eaLnBrk="1" hangingPunct="1"/>
            <a:r>
              <a:rPr lang="cs-CZ" altLang="cs-CZ" b="1"/>
              <a:t>Sekundární:</a:t>
            </a:r>
          </a:p>
          <a:p>
            <a:pPr lvl="1" eaLnBrk="1" hangingPunct="1"/>
            <a:r>
              <a:rPr lang="cs-CZ" altLang="cs-CZ"/>
              <a:t>rodinní příslušníci; nositelé sekundárních oprávnění 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1403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E9A193-843C-BD4F-ACED-3044357A7B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89E9D67-00C6-BB4B-B821-1ABB6CFA21BC}" type="slidenum">
              <a:rPr lang="cs-CZ" altLang="cs-CZ">
                <a:latin typeface="Calibri" panose="020F0502020204030204" pitchFamily="34" charset="0"/>
              </a:rPr>
              <a:pPr eaLnBrk="1" hangingPunct="1"/>
              <a:t>7</a:t>
            </a:fld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B10B035-F0CD-E543-BAF0-A46A16FAF6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C5864A71-E534-A14F-87F8-C092863C84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5739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64CE7D-7059-C647-8417-FDE6C0F0A1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8D1C29F-73CD-0649-AFDC-63D71404E9E3}" type="slidenum">
              <a:rPr lang="cs-CZ" altLang="cs-CZ">
                <a:latin typeface="Calibri" panose="020F0502020204030204" pitchFamily="34" charset="0"/>
              </a:rPr>
              <a:pPr eaLnBrk="1" hangingPunct="1"/>
              <a:t>8</a:t>
            </a:fld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B52486F3-9DF5-1F42-9623-03222AA0B1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34BE464-5569-0B47-AE48-8AF70029D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/>
              <a:t>ve státní službě – Komise vs. Belgie – nikoliv podle zaměstnavatele ale podle vykonávané činnosti</a:t>
            </a:r>
          </a:p>
        </p:txBody>
      </p:sp>
    </p:spTree>
    <p:extLst>
      <p:ext uri="{BB962C8B-B14F-4D97-AF65-F5344CB8AC3E}">
        <p14:creationId xmlns:p14="http://schemas.microsoft.com/office/powerpoint/2010/main" val="184784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8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5D7C4B49-7BA9-E047-978E-D7151C0894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/>
            <a:r>
              <a:rPr lang="cs-CZ" altLang="cs-CZ" sz="4000" dirty="0">
                <a:solidFill>
                  <a:srgbClr val="0000DC"/>
                </a:solidFill>
              </a:rPr>
              <a:t>Volný pohyb osob</a:t>
            </a:r>
            <a:endParaRPr lang="en-US" altLang="cs-CZ" sz="3300" dirty="0">
              <a:solidFill>
                <a:srgbClr val="0000DC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B77338-271E-9643-A563-3835D92F25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Zaměřeno na obecné pojetí v právu EU a na svobodu pohybu pracovníků</a:t>
            </a:r>
          </a:p>
        </p:txBody>
      </p:sp>
    </p:spTree>
    <p:extLst>
      <p:ext uri="{BB962C8B-B14F-4D97-AF65-F5344CB8AC3E}">
        <p14:creationId xmlns:p14="http://schemas.microsoft.com/office/powerpoint/2010/main" val="3918613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53ECBB-B047-474A-AE2F-EDC33F5792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Svoboda usazování a volný pohyb služeb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A3403E-029B-C649-9955-8FAC2141D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362790-CA36-914C-8550-698417F29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Svoboda usazování osob vykonávajících tzv. nezávislou činnost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2DB997-0D5E-CB42-912F-EED4F7B47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živnostníci, podnikatelé a příslušníci tzv. svobodných povolání</a:t>
            </a:r>
          </a:p>
          <a:p>
            <a:r>
              <a:rPr lang="cs-CZ" dirty="0"/>
              <a:t>Oprávněným z této svobody jsou vedle lidí též právnické osoby</a:t>
            </a:r>
          </a:p>
          <a:p>
            <a:r>
              <a:rPr lang="cs-CZ" dirty="0"/>
              <a:t>Dle čl. 49 SFEU </a:t>
            </a:r>
            <a:r>
              <a:rPr lang="cs-CZ" i="1" dirty="0"/>
              <a:t>právo na usazování </a:t>
            </a:r>
            <a:r>
              <a:rPr lang="cs-CZ" dirty="0"/>
              <a:t>zahrnuje právo </a:t>
            </a:r>
            <a:r>
              <a:rPr lang="cs-CZ" i="1" dirty="0"/>
              <a:t>zřizovat a provozovat živnosti, </a:t>
            </a:r>
            <a:r>
              <a:rPr lang="cs-CZ" dirty="0"/>
              <a:t>jakož i právo </a:t>
            </a:r>
            <a:r>
              <a:rPr lang="cs-CZ" i="1" dirty="0"/>
              <a:t>zakládat a provozovat podniky </a:t>
            </a:r>
            <a:r>
              <a:rPr lang="cs-CZ" dirty="0"/>
              <a:t>v kterémkoli členském státě </a:t>
            </a:r>
            <a:r>
              <a:rPr lang="cs-CZ" i="1" dirty="0"/>
              <a:t>za podmínek stanovených v tomto státě pro vlastní příslušníky.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9788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57B282-8404-7D49-8C57-88B8349BF9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Svoboda usazování a volný pohyb služeb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22127E-6876-7149-AB59-E287BE0530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9C1D7F-9E35-CE4C-868C-7273060A5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pohyb služeb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DF101B-2BC0-004D-B3A2-127290EC2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úkony poskytované za úplatu, pokud se neřídí ustanoveními o volném pohybu zboží, kapitálu nebo osob. </a:t>
            </a:r>
          </a:p>
          <a:p>
            <a:r>
              <a:rPr lang="cs-CZ" dirty="0"/>
              <a:t>Např. činnosti průmyslového charakteru, činnosti obchodní, řemeslné a výkon svobodných povolání. </a:t>
            </a:r>
          </a:p>
          <a:p>
            <a:r>
              <a:rPr lang="cs-CZ" dirty="0"/>
              <a:t>Poskytování:</a:t>
            </a:r>
          </a:p>
          <a:p>
            <a:pPr lvl="1"/>
            <a:r>
              <a:rPr lang="cs-CZ" dirty="0"/>
              <a:t>Aktivní</a:t>
            </a:r>
          </a:p>
          <a:p>
            <a:pPr lvl="1"/>
            <a:r>
              <a:rPr lang="cs-CZ" dirty="0"/>
              <a:t>Pasivní </a:t>
            </a:r>
          </a:p>
        </p:txBody>
      </p:sp>
    </p:spTree>
    <p:extLst>
      <p:ext uri="{BB962C8B-B14F-4D97-AF65-F5344CB8AC3E}">
        <p14:creationId xmlns:p14="http://schemas.microsoft.com/office/powerpoint/2010/main" val="2275373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FBB26B-43B8-3A41-8CE7-8092DE41D8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Svoboda usazování a volný pohyb služeb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AB4E63-FBFB-C84B-97C8-604724A9AD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9776B5-7317-2A4D-B48D-98A279B7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Rozlišení práva na usazování a práva na poskytování služeb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DB7302-FD10-3C4A-81D4-8D97A3D2E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 aktivního poskytování služby je ekonomická podstata činnosti stejná</a:t>
            </a:r>
          </a:p>
          <a:p>
            <a:r>
              <a:rPr lang="cs-CZ" dirty="0"/>
              <a:t>V právu ale rozdíl existuje – důsledkem jsou odlišné požadavky v režimu usazení od režimu služeb</a:t>
            </a:r>
          </a:p>
          <a:p>
            <a:r>
              <a:rPr lang="cs-CZ" dirty="0"/>
              <a:t>Rozlišení je prováděno dle:</a:t>
            </a:r>
          </a:p>
          <a:p>
            <a:pPr lvl="1"/>
            <a:r>
              <a:rPr lang="cs-CZ" dirty="0"/>
              <a:t>Subjektivity pobočky původního podniku v jiném čl. státě</a:t>
            </a:r>
          </a:p>
          <a:p>
            <a:pPr lvl="1"/>
            <a:r>
              <a:rPr lang="cs-CZ" dirty="0"/>
              <a:t>Charakteru činnosti pobočky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727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A98988-796A-984E-AEF8-FBA8FFB881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Svoboda usazování a volný pohyb služeb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B04836-1DAA-BF4C-BC87-AA83D23CEC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599424-BDBF-E04F-87BA-7EA8B145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Uznávání kvalifikací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CF5BD7-9559-7D46-AC80-94D9E738D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 výjimkou ohlašovacích živností volný dle českého práva nutnost praxe, kvalifikace či určitého osvědčení nebo atestu</a:t>
            </a:r>
          </a:p>
          <a:p>
            <a:r>
              <a:rPr lang="cs-CZ" dirty="0"/>
              <a:t>Rozdílné požadavky na jednotlivá povolání v EU jsou faktem</a:t>
            </a:r>
          </a:p>
          <a:p>
            <a:r>
              <a:rPr lang="cs-CZ" dirty="0"/>
              <a:t>Aby nebyly překážkou svobody usazování a svobody poskytování služeb, byl nutný systém uznávání</a:t>
            </a:r>
          </a:p>
          <a:p>
            <a:r>
              <a:rPr lang="cs-CZ" dirty="0"/>
              <a:t>Základem je směrnice 2005/36/ES o uznávání odborných kvalifikací </a:t>
            </a:r>
          </a:p>
          <a:p>
            <a:r>
              <a:rPr lang="cs-CZ" dirty="0"/>
              <a:t>Stanoveny jsou tři režimy uznávání:</a:t>
            </a:r>
          </a:p>
          <a:p>
            <a:pPr lvl="1"/>
            <a:r>
              <a:rPr lang="cs-CZ" dirty="0"/>
              <a:t>Automatický u profesí s unijní harmonizací</a:t>
            </a:r>
          </a:p>
          <a:p>
            <a:pPr lvl="1"/>
            <a:r>
              <a:rPr lang="cs-CZ" dirty="0"/>
              <a:t>Automatický u vybraných povolání</a:t>
            </a:r>
          </a:p>
          <a:p>
            <a:pPr lvl="1"/>
            <a:r>
              <a:rPr lang="cs-CZ" dirty="0"/>
              <a:t>Všeobecný systém pro ostatní povolání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60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A8D80C-1CAB-7046-82F5-4E64CFCE9C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Svoboda usazování a volný pohyb služeb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C54F49-51B4-944A-B13C-F35FEF3CDF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5C93B5-A7BD-7944-9921-DE1AF9E97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práva na usazení a volného pohybu služeb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D26060-C897-5C48-ABCE-6353E328E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vyloučení cizince z účasti na výkonu veřejné moci</a:t>
            </a:r>
          </a:p>
          <a:p>
            <a:pPr lvl="0"/>
            <a:r>
              <a:rPr lang="cs-CZ" dirty="0"/>
              <a:t>obecné důvody veřejného pořádku, veřejné bezpečnosti a ochrany zdraví,</a:t>
            </a:r>
          </a:p>
          <a:p>
            <a:pPr lvl="0"/>
            <a:r>
              <a:rPr lang="cs-CZ" dirty="0"/>
              <a:t>kvalifikační předpoklady a</a:t>
            </a:r>
          </a:p>
          <a:p>
            <a:r>
              <a:rPr lang="cs-CZ" dirty="0"/>
              <a:t>zvláštní pravidla pro výkon určitých povolání</a:t>
            </a:r>
          </a:p>
        </p:txBody>
      </p:sp>
    </p:spTree>
    <p:extLst>
      <p:ext uri="{BB962C8B-B14F-4D97-AF65-F5344CB8AC3E}">
        <p14:creationId xmlns:p14="http://schemas.microsoft.com/office/powerpoint/2010/main" val="2629999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64F080-8E43-2F47-80EE-65B827ABB5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Svoboda usazování a volný pohyb služeb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B23767-FAE5-174D-9723-2AE1B46532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154DC3-952E-A745-9798-3AD482106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diskriminace podle státní příslušnosti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A31593-8D94-5D42-B5A2-8E9B28EAD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18 SFEU (bývalý článek 12 Smlouvy o ES)</a:t>
            </a:r>
          </a:p>
          <a:p>
            <a:r>
              <a:rPr lang="cs-CZ" dirty="0"/>
              <a:t>„</a:t>
            </a:r>
            <a:r>
              <a:rPr lang="cs-CZ" i="1" dirty="0"/>
              <a:t>V rámci použití Smluv, aniž jsou dotčena jejich zvláštní ustanovení, je zakázána jakákoli diskriminace na základě státní příslušnosti.</a:t>
            </a:r>
          </a:p>
          <a:p>
            <a:r>
              <a:rPr lang="cs-CZ" i="1" dirty="0"/>
              <a:t>Evropský parlament a Rada mohou řádným legislativním postupem přijímat předpisy zakazující takovou diskriminaci.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352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DC6DC6-5F25-464C-839A-175DAE8DE0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Svoboda usazování a volný pohyb služeb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2849EC-CED3-EB4A-9453-D17B967121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F29940-AA96-9542-8E57-54D48701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D5E6380-F4E5-6D4C-9EE3-C5D217E44D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602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0FAF5C0-645F-1248-B715-CADE98D59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Volný pohyb osob - vývoj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08EFCBD-C07A-7E42-A8B6-5A460156E4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cs-CZ" altLang="cs-CZ" sz="2000" dirty="0"/>
              <a:t>Prvotně – jen </a:t>
            </a:r>
            <a:r>
              <a:rPr lang="cs-CZ" altLang="cs-CZ" sz="2000" b="1" dirty="0"/>
              <a:t>ekonomicky činné</a:t>
            </a:r>
            <a:r>
              <a:rPr lang="cs-CZ" altLang="cs-CZ" sz="2000" dirty="0"/>
              <a:t> osoby (pracovníci, OSVČ, podnikatelé)</a:t>
            </a:r>
          </a:p>
          <a:p>
            <a:pPr marL="914400" lvl="1" indent="-457200">
              <a:buFontTx/>
              <a:buAutoNum type="arabicPeriod"/>
            </a:pPr>
            <a:r>
              <a:rPr lang="cs-CZ" altLang="cs-CZ" sz="1800" b="1" dirty="0"/>
              <a:t>svoboda usazování</a:t>
            </a:r>
          </a:p>
          <a:p>
            <a:pPr marL="914400" lvl="1" indent="-457200">
              <a:buFontTx/>
              <a:buAutoNum type="arabicPeriod"/>
            </a:pPr>
            <a:r>
              <a:rPr lang="cs-CZ" altLang="cs-CZ" sz="1800" b="1" dirty="0"/>
              <a:t>volný pohyb pracovníků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000" dirty="0"/>
              <a:t>Následně i další kategorie osob:</a:t>
            </a:r>
          </a:p>
          <a:p>
            <a:pPr marL="914400" lvl="1" indent="-457200"/>
            <a:r>
              <a:rPr lang="cs-CZ" altLang="cs-CZ" sz="1800" b="1" dirty="0"/>
              <a:t>osoby žijící z nezávislých příjmů</a:t>
            </a:r>
          </a:p>
          <a:p>
            <a:pPr marL="914400" lvl="1" indent="-457200"/>
            <a:r>
              <a:rPr lang="cs-CZ" altLang="cs-CZ" sz="1800" b="1" dirty="0"/>
              <a:t>důchodci</a:t>
            </a:r>
          </a:p>
          <a:p>
            <a:pPr marL="914400" lvl="1" indent="-457200"/>
            <a:r>
              <a:rPr lang="cs-CZ" altLang="cs-CZ" sz="1800" b="1" dirty="0"/>
              <a:t>studenti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000" dirty="0"/>
              <a:t>1993 - </a:t>
            </a:r>
            <a:r>
              <a:rPr lang="cs-CZ" altLang="cs-CZ" sz="2000" dirty="0">
                <a:solidFill>
                  <a:srgbClr val="FF0000"/>
                </a:solidFill>
                <a:highlight>
                  <a:srgbClr val="FFFF00"/>
                </a:highlight>
              </a:rPr>
              <a:t>Občanství EU</a:t>
            </a:r>
          </a:p>
          <a:p>
            <a:pPr marL="533400" indent="-533400">
              <a:buNone/>
            </a:pPr>
            <a:r>
              <a:rPr lang="cs-CZ" altLang="cs-CZ" sz="2000" dirty="0">
                <a:solidFill>
                  <a:srgbClr val="000099"/>
                </a:solidFill>
              </a:rPr>
              <a:t>+	Schengenské úmluvy</a:t>
            </a:r>
            <a:r>
              <a:rPr lang="cs-CZ" altLang="cs-CZ" sz="2000" dirty="0"/>
              <a:t> - </a:t>
            </a:r>
            <a:r>
              <a:rPr lang="cs-CZ" altLang="cs-CZ" sz="1800" b="1" dirty="0"/>
              <a:t>další odstranění překážek, zejména hraničních kontrol</a:t>
            </a:r>
            <a:r>
              <a:rPr lang="cs-CZ" altLang="cs-CZ" sz="2000" b="1" dirty="0"/>
              <a:t> </a:t>
            </a:r>
          </a:p>
          <a:p>
            <a:pPr marL="533400" indent="-533400"/>
            <a:r>
              <a:rPr lang="cs-CZ" altLang="cs-CZ" sz="2000" dirty="0"/>
              <a:t>zákaz diskriminace na základě státní příslušnosti</a:t>
            </a:r>
          </a:p>
          <a:p>
            <a:pPr marL="533400" indent="-533400"/>
            <a:r>
              <a:rPr lang="cs-CZ" altLang="cs-CZ" sz="2000" dirty="0"/>
              <a:t>zákaz diskriminace na základě pohlaví, věku, víry atd.</a:t>
            </a:r>
          </a:p>
        </p:txBody>
      </p:sp>
    </p:spTree>
    <p:extLst>
      <p:ext uri="{BB962C8B-B14F-4D97-AF65-F5344CB8AC3E}">
        <p14:creationId xmlns:p14="http://schemas.microsoft.com/office/powerpoint/2010/main" val="334954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727A483-1FAB-6943-940C-58317BE3D9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Občanství EU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8B6EB30-EAAA-014F-8C5A-52DF22395F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altLang="cs-CZ" sz="2400" dirty="0"/>
              <a:t>doplňkový charakter</a:t>
            </a:r>
          </a:p>
          <a:p>
            <a:pPr marL="457200" indent="-457200"/>
            <a:r>
              <a:rPr lang="cs-CZ" altLang="cs-CZ" sz="2400" dirty="0"/>
              <a:t>Nenahrazuje občanství státní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400" dirty="0"/>
              <a:t>Svoboda pohybu a usazení kdekoli v EU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400" dirty="0"/>
              <a:t>Právo volit a být volen do obecní samosprávy a do EP v místě svého bydliště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400" dirty="0"/>
              <a:t>Diplomatická ochrana pokud členský stát nemá ve 3.zemi zastoupení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400" dirty="0"/>
              <a:t>Petiční právo k EP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400" dirty="0"/>
              <a:t>Právo obracet se na evropského ombudsmana </a:t>
            </a:r>
          </a:p>
        </p:txBody>
      </p:sp>
    </p:spTree>
    <p:extLst>
      <p:ext uri="{BB962C8B-B14F-4D97-AF65-F5344CB8AC3E}">
        <p14:creationId xmlns:p14="http://schemas.microsoft.com/office/powerpoint/2010/main" val="23574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D243DD1-905F-AD4D-9C82-BF0A63207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Práva osob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4E79B99-ACFD-EE47-9472-87E7CBD46A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Vychází ze zřizovacích smluv, rozvedena sekundárním právem. Obecným základem je směrnice 20004/38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Oprávněnými jsou jak občané, tak zprostředkovaně i jejich </a:t>
            </a:r>
            <a:r>
              <a:rPr lang="cs-CZ" altLang="cs-CZ" sz="2400" dirty="0">
                <a:solidFill>
                  <a:srgbClr val="0000DC"/>
                </a:solidFill>
                <a:highlight>
                  <a:srgbClr val="FFFF00"/>
                </a:highlight>
              </a:rPr>
              <a:t>rodinní příslušníci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Primární oprávnění: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>
                <a:ea typeface="+mn-ea"/>
                <a:cs typeface="+mn-cs"/>
              </a:rPr>
              <a:t>U pracovníků právo uzavírat pracovní poměr, vykonávat práci za odměnu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>
                <a:ea typeface="+mn-ea"/>
                <a:cs typeface="+mn-cs"/>
              </a:rPr>
              <a:t>U OSVČ jde o právo podnikat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>
                <a:ea typeface="+mn-ea"/>
                <a:cs typeface="+mn-cs"/>
              </a:rPr>
              <a:t>U volného pohybu služeb jde o možnost poskytovat a na druhé straně přijímat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Sekundární oprávnění - umožňují výkon primárních: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>
                <a:ea typeface="+mn-ea"/>
                <a:cs typeface="+mn-cs"/>
              </a:rPr>
              <a:t>Volný vstup do jiného členského státu a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>
                <a:ea typeface="+mn-ea"/>
                <a:cs typeface="+mn-cs"/>
              </a:rPr>
              <a:t>právo pobytu kdekoli v 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Komplementární oprávnění: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>
                <a:ea typeface="+mn-ea"/>
                <a:cs typeface="+mn-cs"/>
              </a:rPr>
              <a:t>Právo na vzdělání, bydlení, sociální zabezpečení, kolektivní vyjednávání. </a:t>
            </a:r>
          </a:p>
        </p:txBody>
      </p:sp>
    </p:spTree>
    <p:extLst>
      <p:ext uri="{BB962C8B-B14F-4D97-AF65-F5344CB8AC3E}">
        <p14:creationId xmlns:p14="http://schemas.microsoft.com/office/powerpoint/2010/main" val="74234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8B1AF5-15BD-CE4E-7BEF-FFD30661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AE8773-1C6F-6662-6228-28878498DE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90126E-7EAB-B17B-00B3-067971260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Rodinní příslušníci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23DAC7A-BEA9-3EF9-AD0E-464D48F89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cs-CZ" b="0" i="0" u="none" strike="noStrike" dirty="0">
                <a:solidFill>
                  <a:srgbClr val="0000DC"/>
                </a:solidFill>
                <a:effectLst/>
                <a:latin typeface="Tahoma" panose="020B0604030504040204" pitchFamily="34" charset="0"/>
              </a:rPr>
              <a:t>manžel</a:t>
            </a:r>
            <a:r>
              <a:rPr lang="cs-CZ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 nebo manželka;</a:t>
            </a:r>
          </a:p>
          <a:p>
            <a:pPr algn="l"/>
            <a:r>
              <a:rPr lang="cs-CZ" b="0" i="0" u="none" strike="noStrike" dirty="0">
                <a:solidFill>
                  <a:srgbClr val="0000DC"/>
                </a:solidFill>
                <a:effectLst/>
                <a:latin typeface="Tahoma" panose="020B0604030504040204" pitchFamily="34" charset="0"/>
              </a:rPr>
              <a:t>partner</a:t>
            </a:r>
            <a:r>
              <a:rPr lang="cs-CZ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 se kterým občan Unie uzavřel registrované partnerství na základě právních předpisů členského státu, zachází-li právní řád hostitelského členského státu s registrovaným partnerstvím jako s manželstvím, v souladu s podmínkami stanovenými souvisejícími právními předpisy hostitelského členského státu;</a:t>
            </a:r>
          </a:p>
          <a:p>
            <a:pPr algn="l"/>
            <a:r>
              <a:rPr lang="cs-CZ" b="0" i="0" u="none" strike="noStrike" dirty="0">
                <a:solidFill>
                  <a:srgbClr val="0000DC"/>
                </a:solidFill>
                <a:effectLst/>
                <a:latin typeface="Tahoma" panose="020B0604030504040204" pitchFamily="34" charset="0"/>
              </a:rPr>
              <a:t>potomci v přímé linii</a:t>
            </a:r>
            <a:r>
              <a:rPr lang="cs-CZ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 kteří jsou </a:t>
            </a:r>
            <a:r>
              <a:rPr lang="cs-CZ" b="0" i="0" u="none" strike="noStrike" dirty="0">
                <a:solidFill>
                  <a:srgbClr val="0000DC"/>
                </a:solidFill>
                <a:effectLst/>
                <a:latin typeface="Tahoma" panose="020B0604030504040204" pitchFamily="34" charset="0"/>
              </a:rPr>
              <a:t>mladší 21 let </a:t>
            </a:r>
            <a:r>
              <a:rPr lang="cs-CZ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nebo </a:t>
            </a:r>
            <a:r>
              <a:rPr lang="cs-CZ" b="0" i="0" u="none" strike="noStrike" dirty="0">
                <a:solidFill>
                  <a:srgbClr val="0000DC"/>
                </a:solidFill>
                <a:effectLst/>
                <a:latin typeface="Tahoma" panose="020B0604030504040204" pitchFamily="34" charset="0"/>
              </a:rPr>
              <a:t>jsou vyživovanými osobami</a:t>
            </a:r>
            <a:r>
              <a:rPr lang="cs-CZ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 a takoví potomci manžela či manželky nebo partnera či partnerky</a:t>
            </a:r>
          </a:p>
          <a:p>
            <a:pPr algn="l"/>
            <a:r>
              <a:rPr lang="cs-CZ" b="0" i="0" u="none" strike="noStrike" dirty="0">
                <a:solidFill>
                  <a:srgbClr val="0000DC"/>
                </a:solidFill>
                <a:effectLst/>
                <a:latin typeface="Tahoma" panose="020B0604030504040204" pitchFamily="34" charset="0"/>
              </a:rPr>
              <a:t>předci v přímé linii</a:t>
            </a:r>
            <a:r>
              <a:rPr lang="cs-CZ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 kteří jsou </a:t>
            </a:r>
            <a:r>
              <a:rPr lang="cs-CZ" b="0" i="0" u="none" strike="noStrike" dirty="0">
                <a:solidFill>
                  <a:srgbClr val="0000DC"/>
                </a:solidFill>
                <a:effectLst/>
                <a:latin typeface="Tahoma" panose="020B0604030504040204" pitchFamily="34" charset="0"/>
              </a:rPr>
              <a:t>vyživovanými osobami</a:t>
            </a:r>
            <a:r>
              <a:rPr lang="cs-CZ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, a takoví předci manžela či manželky nebo partnera či partnerky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98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2F8D1C-0E46-8849-B343-B2CEBEC946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2B33E9-BF15-9F4E-B825-6928CB52E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8D3B29-7697-0447-9C00-B978C9D5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druhy pobytu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67EDD0-53FC-F642-A17E-2B79C6959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Krátkodobý pobyt (do 3 měsíců)</a:t>
            </a:r>
          </a:p>
          <a:p>
            <a:r>
              <a:rPr lang="cs-CZ" dirty="0"/>
              <a:t>Dlouhodobý (nad 3 měsíce a do 5 let)</a:t>
            </a:r>
          </a:p>
          <a:p>
            <a:r>
              <a:rPr lang="cs-CZ" dirty="0"/>
              <a:t>Trvalý (nad 5 let)</a:t>
            </a:r>
          </a:p>
          <a:p>
            <a:endParaRPr lang="cs-CZ" dirty="0"/>
          </a:p>
          <a:p>
            <a:r>
              <a:rPr lang="cs-CZ" dirty="0"/>
              <a:t>Smysl – liší se předpoklady pobytu a možnosti jeho ukončení</a:t>
            </a:r>
          </a:p>
        </p:txBody>
      </p:sp>
    </p:spTree>
    <p:extLst>
      <p:ext uri="{BB962C8B-B14F-4D97-AF65-F5344CB8AC3E}">
        <p14:creationId xmlns:p14="http://schemas.microsoft.com/office/powerpoint/2010/main" val="1814490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4369270-FB21-6E49-AB81-8354990C62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Omezení volného pohybu osob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D179CCC-7BDC-7F46-B182-5B0CD9EB40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altLang="cs-CZ" dirty="0"/>
              <a:t>Obecná omezení pohybu osob všeobecného dopadu a omezení vztahující se k dlouhodobému pobytu na území </a:t>
            </a:r>
          </a:p>
          <a:p>
            <a:pPr marL="914400" lvl="1" indent="-457200"/>
            <a:r>
              <a:rPr lang="cs-CZ" altLang="cs-CZ" dirty="0"/>
              <a:t>ochrany veřejného pořádku;</a:t>
            </a:r>
          </a:p>
          <a:p>
            <a:pPr marL="914400" lvl="1" indent="-457200"/>
            <a:r>
              <a:rPr lang="cs-CZ" altLang="cs-CZ" dirty="0"/>
              <a:t>ochrany veřejné bezpečnosti;</a:t>
            </a:r>
          </a:p>
          <a:p>
            <a:pPr marL="914400" lvl="1" indent="-457200"/>
            <a:r>
              <a:rPr lang="cs-CZ" altLang="cs-CZ" dirty="0"/>
              <a:t>ochrany zdraví obyvatelstva </a:t>
            </a:r>
          </a:p>
          <a:p>
            <a:pPr marL="785400" lvl="1" indent="-533400">
              <a:lnSpc>
                <a:spcPct val="90000"/>
              </a:lnSpc>
              <a:buFontTx/>
              <a:buAutoNum type="arabicPeriod"/>
            </a:pPr>
            <a:endParaRPr lang="cs-CZ" altLang="cs-CZ" dirty="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altLang="cs-CZ" dirty="0"/>
              <a:t>Specifické omezení týkající se výkonu ekonomických aktivit</a:t>
            </a:r>
          </a:p>
          <a:p>
            <a:pPr marL="785400" lvl="1" indent="-533400">
              <a:lnSpc>
                <a:spcPct val="90000"/>
              </a:lnSpc>
              <a:buFontTx/>
              <a:buAutoNum type="arabicPeriod"/>
            </a:pPr>
            <a:r>
              <a:rPr lang="cs-CZ" altLang="cs-CZ" dirty="0"/>
              <a:t>Volný pohyb pracovníků je v primárním právu upraven čl. 45 a násl. SFEU, kde stěžejní úlohu má čl.39, který upravuje volný pohyb pracovníků uvnitř Společenství. – zákaz diskriminace! </a:t>
            </a:r>
          </a:p>
          <a:p>
            <a:pPr marL="785400" lvl="1" indent="-533400">
              <a:lnSpc>
                <a:spcPct val="90000"/>
              </a:lnSpc>
              <a:buFontTx/>
              <a:buAutoNum type="arabicPeriod"/>
            </a:pPr>
            <a:r>
              <a:rPr lang="cs-CZ" altLang="cs-CZ" dirty="0"/>
              <a:t>Komise vs. Belgie: ustanovení čl. 45 SFEU se nevztahují na zaměstnání ve </a:t>
            </a:r>
            <a:r>
              <a:rPr lang="cs-CZ" altLang="cs-CZ" b="1" dirty="0"/>
              <a:t>veřejné službě </a:t>
            </a:r>
          </a:p>
        </p:txBody>
      </p:sp>
    </p:spTree>
    <p:extLst>
      <p:ext uri="{BB962C8B-B14F-4D97-AF65-F5344CB8AC3E}">
        <p14:creationId xmlns:p14="http://schemas.microsoft.com/office/powerpoint/2010/main" val="392941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5B58085-6116-B642-BB84-55FC2806C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Volný pohyb pracovníků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5CCD08D-1A95-3C4E-87AE-85065EFB47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Pracovník = občan EU, který:</a:t>
            </a:r>
          </a:p>
          <a:p>
            <a:pPr lvl="1"/>
            <a:r>
              <a:rPr lang="cs-CZ" altLang="cs-CZ" dirty="0"/>
              <a:t>vykonává činnost hospodářského charakteru</a:t>
            </a:r>
          </a:p>
          <a:p>
            <a:pPr lvl="1"/>
            <a:r>
              <a:rPr lang="cs-CZ" altLang="cs-CZ" dirty="0"/>
              <a:t>za odměnu</a:t>
            </a:r>
          </a:p>
          <a:p>
            <a:pPr lvl="1"/>
            <a:r>
              <a:rPr lang="cs-CZ" altLang="cs-CZ" dirty="0"/>
              <a:t>podle závazných pokynů svého zaměstnavatele či nadřízeného.</a:t>
            </a:r>
          </a:p>
          <a:p>
            <a:pPr lvl="1"/>
            <a:r>
              <a:rPr lang="cs-CZ" altLang="cs-CZ" dirty="0"/>
              <a:t>za pracovníka jsou dále považovány i osoby, které sice práci aktuálně nemají, avšak aktivně si ji snaží nalézt</a:t>
            </a:r>
          </a:p>
        </p:txBody>
      </p:sp>
    </p:spTree>
    <p:extLst>
      <p:ext uri="{BB962C8B-B14F-4D97-AF65-F5344CB8AC3E}">
        <p14:creationId xmlns:p14="http://schemas.microsoft.com/office/powerpoint/2010/main" val="4282155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3B5C8F-9FC9-2D44-88D0-2C504256E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C3A246-9101-3E43-B344-1874A72C2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pracovníků a možnosti jejich omezení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0F95C-4CBC-814C-9D21-26349F3D3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dirty="0"/>
              <a:t>Pracovník má právo:</a:t>
            </a:r>
          </a:p>
          <a:p>
            <a:pPr lvl="1"/>
            <a:r>
              <a:rPr lang="cs-CZ" altLang="cs-CZ" dirty="0"/>
              <a:t>přijímat nabídky zaměstnání skutečně učiněné,</a:t>
            </a:r>
          </a:p>
          <a:p>
            <a:pPr lvl="1"/>
            <a:r>
              <a:rPr lang="cs-CZ" altLang="cs-CZ" dirty="0"/>
              <a:t>pohybovat se za tím účelem volně na území členských států,</a:t>
            </a:r>
          </a:p>
          <a:p>
            <a:pPr lvl="1"/>
            <a:r>
              <a:rPr lang="cs-CZ" altLang="cs-CZ" dirty="0"/>
              <a:t>pobývat v členském státě za účelem výkonu zaměstnání, je-li to v souladu s ustanoveními zákonů, nařízení a administrativních opatření, jimiž se řídí zaměstnávání příslušníků tohoto státu,</a:t>
            </a:r>
          </a:p>
          <a:p>
            <a:pPr lvl="1"/>
            <a:r>
              <a:rPr lang="cs-CZ" altLang="cs-CZ" dirty="0"/>
              <a:t>zůstat na území členského státu poté, co zde zaměstnání skončilo, a to za podmínek, které budou předmětem prováděcích předpisů</a:t>
            </a:r>
          </a:p>
          <a:p>
            <a:r>
              <a:rPr lang="cs-CZ" altLang="cs-CZ" dirty="0"/>
              <a:t>Úprava</a:t>
            </a:r>
          </a:p>
          <a:p>
            <a:pPr lvl="1"/>
            <a:r>
              <a:rPr lang="cs-CZ" altLang="cs-CZ" dirty="0"/>
              <a:t>čl. 45 SFEU a násl.</a:t>
            </a:r>
          </a:p>
          <a:p>
            <a:pPr lvl="1"/>
            <a:r>
              <a:rPr lang="cs-CZ" altLang="cs-CZ" dirty="0"/>
              <a:t>Nařízení č. 492/2011 o volném pohybu pracovníků uvnitř Unie,</a:t>
            </a:r>
          </a:p>
          <a:p>
            <a:pPr lvl="1"/>
            <a:r>
              <a:rPr lang="cs-CZ" altLang="cs-CZ" dirty="0"/>
              <a:t>Směrnice č. 2004/38 týkající se obecně volného pohybu a pobytu osob na území EU </a:t>
            </a:r>
          </a:p>
          <a:p>
            <a:r>
              <a:rPr lang="cs-CZ" altLang="cs-CZ" dirty="0"/>
              <a:t>Omezení: </a:t>
            </a:r>
          </a:p>
          <a:p>
            <a:pPr lvl="1"/>
            <a:r>
              <a:rPr lang="cs-CZ" altLang="cs-CZ" dirty="0"/>
              <a:t>Komise vs. Belgie: </a:t>
            </a:r>
            <a:r>
              <a:rPr lang="cs-CZ" altLang="cs-CZ" b="1" dirty="0"/>
              <a:t>ustanovení čl.39 SES se nevztahují na zaměstnání ve státní službě </a:t>
            </a:r>
            <a:r>
              <a:rPr lang="cs-CZ" altLang="cs-CZ" dirty="0"/>
              <a:t>(Specifické omezení týkající se výkonu ekonomických aktivit)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03598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9" id="{25D30847-710D-C744-8E93-1EE4A75DC044}" vid="{BDC19DA7-7FC0-C146-A0D4-07665A9C4FC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33B550F8F34241A1C7C64536AF6931" ma:contentTypeVersion="14" ma:contentTypeDescription="Vytvoří nový dokument" ma:contentTypeScope="" ma:versionID="93299f25716978935da17c38c23804b3">
  <xsd:schema xmlns:xsd="http://www.w3.org/2001/XMLSchema" xmlns:xs="http://www.w3.org/2001/XMLSchema" xmlns:p="http://schemas.microsoft.com/office/2006/metadata/properties" xmlns:ns3="cf78f84f-7818-4b4d-b6ac-ba0cd8f40d53" xmlns:ns4="857e518f-e2fd-4de5-9649-7bf22525e9a0" targetNamespace="http://schemas.microsoft.com/office/2006/metadata/properties" ma:root="true" ma:fieldsID="128a9a6d9f98dce28c517c1457ec2c70" ns3:_="" ns4:_="">
    <xsd:import namespace="cf78f84f-7818-4b4d-b6ac-ba0cd8f40d53"/>
    <xsd:import namespace="857e518f-e2fd-4de5-9649-7bf22525e9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78f84f-7818-4b4d-b6ac-ba0cd8f40d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e518f-e2fd-4de5-9649-7bf22525e9a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ED9272-DD0A-4B29-B622-4E42780C766B}">
  <ds:schemaRefs>
    <ds:schemaRef ds:uri="http://schemas.microsoft.com/office/2006/metadata/properties"/>
    <ds:schemaRef ds:uri="857e518f-e2fd-4de5-9649-7bf22525e9a0"/>
    <ds:schemaRef ds:uri="http://schemas.microsoft.com/office/infopath/2007/PartnerControls"/>
    <ds:schemaRef ds:uri="cf78f84f-7818-4b4d-b6ac-ba0cd8f40d53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B7C3E0F-9AB2-49E5-8B99-64A6C57DA2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78f84f-7818-4b4d-b6ac-ba0cd8f40d53"/>
    <ds:schemaRef ds:uri="857e518f-e2fd-4de5-9649-7bf22525e9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D33349-7DC1-4173-A364-253777D8E66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47</TotalTime>
  <Words>1727</Words>
  <Application>Microsoft Macintosh PowerPoint</Application>
  <PresentationFormat>Širokoúhlá obrazovka</PresentationFormat>
  <Paragraphs>183</Paragraphs>
  <Slides>16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Wingdings</vt:lpstr>
      <vt:lpstr>Prezentace_MU_CZ</vt:lpstr>
      <vt:lpstr>Volný pohyb osob</vt:lpstr>
      <vt:lpstr>Volný pohyb osob - vývoj</vt:lpstr>
      <vt:lpstr>Občanství EU </vt:lpstr>
      <vt:lpstr>Práva osob</vt:lpstr>
      <vt:lpstr>Rodinní příslušníci</vt:lpstr>
      <vt:lpstr>Jednotlivé druhy pobytu</vt:lpstr>
      <vt:lpstr>Omezení volného pohybu osob</vt:lpstr>
      <vt:lpstr>Volný pohyb pracovníků</vt:lpstr>
      <vt:lpstr>Práva pracovníků a možnosti jejich omezení</vt:lpstr>
      <vt:lpstr>Svoboda usazování osob vykonávajících tzv. nezávislou činnost </vt:lpstr>
      <vt:lpstr>Volný pohyb služeb</vt:lpstr>
      <vt:lpstr>Rozlišení práva na usazování a práva na poskytování služeb </vt:lpstr>
      <vt:lpstr>Uznávání kvalifikací </vt:lpstr>
      <vt:lpstr>Omezení práva na usazení a volného pohybu služeb </vt:lpstr>
      <vt:lpstr>Zákaz diskriminace podle státní příslušnosti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Volný pohyb osob</dc:title>
  <dc:creator>David Sehnálek</dc:creator>
  <cp:lastModifiedBy>JUDr. David Sehnálek, Ph.D.</cp:lastModifiedBy>
  <cp:revision>2</cp:revision>
  <cp:lastPrinted>1601-01-01T00:00:00Z</cp:lastPrinted>
  <dcterms:created xsi:type="dcterms:W3CDTF">2020-10-26T10:53:27Z</dcterms:created>
  <dcterms:modified xsi:type="dcterms:W3CDTF">2023-12-06T13:35:10Z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0x0101009933B550F8F34241A1C7C64536AF6931</vt:lpwstr>
  </property>
</Properties>
</file>