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4"/>
  </p:notesMasterIdLst>
  <p:handoutMasterIdLst>
    <p:handoutMasterId r:id="rId15"/>
  </p:handoutMasterIdLst>
  <p:sldIdLst>
    <p:sldId id="470" r:id="rId2"/>
    <p:sldId id="460" r:id="rId3"/>
    <p:sldId id="461" r:id="rId4"/>
    <p:sldId id="462" r:id="rId5"/>
    <p:sldId id="471" r:id="rId6"/>
    <p:sldId id="463" r:id="rId7"/>
    <p:sldId id="464" r:id="rId8"/>
    <p:sldId id="465" r:id="rId9"/>
    <p:sldId id="466" r:id="rId10"/>
    <p:sldId id="467" r:id="rId11"/>
    <p:sldId id="468" r:id="rId12"/>
    <p:sldId id="469" r:id="rId1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24" autoAdjust="0"/>
    <p:restoredTop sz="95768" autoAdjust="0"/>
  </p:normalViewPr>
  <p:slideViewPr>
    <p:cSldViewPr snapToGrid="0">
      <p:cViewPr varScale="1">
        <p:scale>
          <a:sx n="105" d="100"/>
          <a:sy n="105" d="100"/>
        </p:scale>
        <p:origin x="208" y="68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AA85CB8-D574-B546-B773-25B46FF38DE9}"/>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68E2B3-7D6D-6C4E-B2B6-BE3E028C1097}" type="slidenum">
              <a:rPr lang="cs-CZ" altLang="cs-CZ">
                <a:latin typeface="Calibri" panose="020F0502020204030204" pitchFamily="34" charset="0"/>
              </a:rPr>
              <a:pPr eaLnBrk="1" hangingPunct="1"/>
              <a:t>2</a:t>
            </a:fld>
            <a:endParaRPr lang="cs-CZ" altLang="cs-CZ">
              <a:latin typeface="Calibri" panose="020F0502020204030204" pitchFamily="34" charset="0"/>
            </a:endParaRPr>
          </a:p>
        </p:txBody>
      </p:sp>
      <p:sp>
        <p:nvSpPr>
          <p:cNvPr id="28675" name="Rectangle 2">
            <a:extLst>
              <a:ext uri="{FF2B5EF4-FFF2-40B4-BE49-F238E27FC236}">
                <a16:creationId xmlns:a16="http://schemas.microsoft.com/office/drawing/2014/main" id="{49D2958F-CDBC-AA4F-9712-73BB347ED1B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a:extLst>
              <a:ext uri="{FF2B5EF4-FFF2-40B4-BE49-F238E27FC236}">
                <a16:creationId xmlns:a16="http://schemas.microsoft.com/office/drawing/2014/main" id="{72EB36A4-6719-584A-AFA3-D4A50287AD8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cs-CZ" altLang="cs-CZ" sz="1500">
                <a:sym typeface="Wingdings" pitchFamily="2" charset="2"/>
              </a:rPr>
              <a:t>ekonomvé jsou dnes zajedno, že bez jisté minimální regulace hospodářské soutěže dochází dříve či později ke zhroucení mechanismů volného trhu což má negativní důsledky na spotřebitele a ghospodářství daného státu.  </a:t>
            </a:r>
          </a:p>
          <a:p>
            <a:pPr eaLnBrk="1" hangingPunct="1"/>
            <a:endParaRPr lang="cs-CZ" altLang="cs-CZ" sz="1500">
              <a:sym typeface="Wingdings" pitchFamily="2" charset="2"/>
            </a:endParaRPr>
          </a:p>
          <a:p>
            <a:pPr eaLnBrk="1" hangingPunct="1"/>
            <a:r>
              <a:rPr lang="cs-CZ" altLang="cs-CZ" sz="1500">
                <a:sym typeface="Wingdings" pitchFamily="2" charset="2"/>
              </a:rPr>
              <a:t>+ nařízení 1/2003 – procesní nařízení, které upravuje podmínku aplikace komunitární soutěžní politiky a dělbu pravomocí mezi Komisi a národní soutěžní úřady členských států</a:t>
            </a:r>
          </a:p>
          <a:p>
            <a:pPr eaLnBrk="1" hangingPunct="1"/>
            <a:endParaRPr lang="cs-CZ" altLang="cs-CZ" sz="1500">
              <a:sym typeface="Wingdings" pitchFamily="2" charset="2"/>
            </a:endParaRPr>
          </a:p>
          <a:p>
            <a:pPr eaLnBrk="1" hangingPunct="1"/>
            <a:r>
              <a:rPr lang="cs-CZ" altLang="cs-CZ" sz="1500">
                <a:sym typeface="Wingdings" pitchFamily="2" charset="2"/>
              </a:rPr>
              <a:t>Fůze (spojování podniků) poměrně mladé, od roku 1980, ve smlouvě nic, v nařízení 139/2004, nměřítkem je zde hodnocení obratu spojovaných podniků, zatímco fúze podniků s malým obratem že nemohou ovlivnit hosp. soutěž v rámci ES je posuzován podle právní úpravy v čl. státy, v případě signifikatntního obratu podléhá komunitárním předpisům </a:t>
            </a:r>
            <a:endParaRPr lang="en-US" altLang="cs-CZ" sz="1500">
              <a:sym typeface="Wingdings" pitchFamily="2" charset="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F2942FF-00E3-7042-97E5-C0037503314B}"/>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39416D-B49D-9A4A-A7A2-1EDFF8845AD3}" type="slidenum">
              <a:rPr lang="cs-CZ" altLang="cs-CZ">
                <a:latin typeface="Calibri" panose="020F0502020204030204" pitchFamily="34" charset="0"/>
              </a:rPr>
              <a:pPr eaLnBrk="1" hangingPunct="1"/>
              <a:t>12</a:t>
            </a:fld>
            <a:endParaRPr lang="cs-CZ" altLang="cs-CZ">
              <a:latin typeface="Calibri" panose="020F0502020204030204" pitchFamily="34" charset="0"/>
            </a:endParaRPr>
          </a:p>
        </p:txBody>
      </p:sp>
      <p:sp>
        <p:nvSpPr>
          <p:cNvPr id="37891" name="Rectangle 2">
            <a:extLst>
              <a:ext uri="{FF2B5EF4-FFF2-40B4-BE49-F238E27FC236}">
                <a16:creationId xmlns:a16="http://schemas.microsoft.com/office/drawing/2014/main" id="{665D05B1-5226-0C45-A08E-51E0871AED7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Rectangle 3">
            <a:extLst>
              <a:ext uri="{FF2B5EF4-FFF2-40B4-BE49-F238E27FC236}">
                <a16:creationId xmlns:a16="http://schemas.microsoft.com/office/drawing/2014/main" id="{117748C4-1EE0-DE4A-8711-00DE56C65FE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B64EBA9-E147-F84F-979D-D998AD40447C}"/>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C3BC6B-3CD1-3C46-95A1-7389F45250A3}" type="slidenum">
              <a:rPr lang="cs-CZ" altLang="cs-CZ">
                <a:latin typeface="Calibri" panose="020F0502020204030204" pitchFamily="34" charset="0"/>
              </a:rPr>
              <a:pPr eaLnBrk="1" hangingPunct="1"/>
              <a:t>3</a:t>
            </a:fld>
            <a:endParaRPr lang="cs-CZ" altLang="cs-CZ">
              <a:latin typeface="Calibri" panose="020F0502020204030204" pitchFamily="34" charset="0"/>
            </a:endParaRPr>
          </a:p>
        </p:txBody>
      </p:sp>
      <p:sp>
        <p:nvSpPr>
          <p:cNvPr id="29699" name="Rectangle 2">
            <a:extLst>
              <a:ext uri="{FF2B5EF4-FFF2-40B4-BE49-F238E27FC236}">
                <a16:creationId xmlns:a16="http://schemas.microsoft.com/office/drawing/2014/main" id="{9E15D28C-D497-8345-A97A-589A49D253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a:extLst>
              <a:ext uri="{FF2B5EF4-FFF2-40B4-BE49-F238E27FC236}">
                <a16:creationId xmlns:a16="http://schemas.microsoft.com/office/drawing/2014/main" id="{A4DF32F7-06EB-4A45-AC49-2A00BC68B0E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cs-CZ" altLang="cs-CZ" b="1"/>
              <a:t>geografický relevantní trh, </a:t>
            </a:r>
            <a:r>
              <a:rPr lang="cs-CZ" altLang="cs-CZ"/>
              <a:t>který zahrnuje území, na němž dotčené podniky prodávají a poptávají výrobky nebo služby, na němž jsou podmínky soutěže dostatečně homogenní a který lze odlišit od sousedních území, protože podmínky soutěže jsou na tomto území podstatně odlišné.</a:t>
            </a:r>
          </a:p>
          <a:p>
            <a:pPr eaLnBrk="1" hangingPunct="1"/>
            <a:endParaRPr lang="en-US"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11BE2B3-929F-654C-9F8B-FA9A7908DE42}"/>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EA9C86-5B0F-BA4F-BC1D-96EDE30608A6}" type="slidenum">
              <a:rPr lang="cs-CZ" altLang="cs-CZ">
                <a:latin typeface="Calibri" panose="020F0502020204030204" pitchFamily="34" charset="0"/>
              </a:rPr>
              <a:pPr eaLnBrk="1" hangingPunct="1"/>
              <a:t>4</a:t>
            </a:fld>
            <a:endParaRPr lang="cs-CZ" altLang="cs-CZ">
              <a:latin typeface="Calibri" panose="020F0502020204030204" pitchFamily="34" charset="0"/>
            </a:endParaRPr>
          </a:p>
        </p:txBody>
      </p:sp>
      <p:sp>
        <p:nvSpPr>
          <p:cNvPr id="30723" name="Rectangle 2">
            <a:extLst>
              <a:ext uri="{FF2B5EF4-FFF2-40B4-BE49-F238E27FC236}">
                <a16:creationId xmlns:a16="http://schemas.microsoft.com/office/drawing/2014/main" id="{EDC50DBE-2AE1-B24D-9243-B4B609005F0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a:extLst>
              <a:ext uri="{FF2B5EF4-FFF2-40B4-BE49-F238E27FC236}">
                <a16:creationId xmlns:a16="http://schemas.microsoft.com/office/drawing/2014/main" id="{0A239DB3-BD8E-0049-9085-97A005130E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cs-CZ" altLang="cs-CZ"/>
              <a:t>81 – generální klauzule, obsahuje 3 typy protisoutěžních dohod.</a:t>
            </a:r>
          </a:p>
          <a:p>
            <a:r>
              <a:rPr lang="cs-CZ" altLang="cs-CZ"/>
              <a:t>= zákaz kartelů</a:t>
            </a:r>
          </a:p>
          <a:p>
            <a:endParaRPr lang="cs-CZ" altLang="cs-CZ"/>
          </a:p>
          <a:p>
            <a:r>
              <a:rPr lang="cs-CZ" altLang="cs-CZ"/>
              <a:t>kartelem se rozumí smluvní koordinace chování konkurentnů resp podniků obecně jejímž cílem je omezení nebo odstranění soutěže. </a:t>
            </a:r>
          </a:p>
          <a:p>
            <a:pPr eaLnBrk="1" hangingPunct="1"/>
            <a:endParaRPr lang="cs-CZ" altLang="cs-CZ"/>
          </a:p>
          <a:p>
            <a:pPr eaLnBrk="1" hangingPunct="1"/>
            <a:endParaRPr lang="cs-CZ" altLang="cs-CZ"/>
          </a:p>
          <a:p>
            <a:pPr marL="742950" lvl="1" indent="-285750" eaLnBrk="1" hangingPunct="1">
              <a:lnSpc>
                <a:spcPct val="90000"/>
              </a:lnSpc>
            </a:pPr>
            <a:r>
              <a:rPr lang="cs-CZ" altLang="cs-CZ" sz="1400"/>
              <a:t>Jednání ve vzájemné shodě</a:t>
            </a:r>
          </a:p>
          <a:p>
            <a:pPr eaLnBrk="1" hangingPunct="1"/>
            <a:r>
              <a:rPr lang="cs-CZ" altLang="cs-CZ"/>
              <a:t> - libovolná forma koordinované mezipodnikové činnosti, která úmyslně nahrazikeuzavření konkrétní dohody mezi podniky a poškoduje hosp. soutěžů např. se mlže jednat o vědomé informováí ostatních podniků a planovaných budoucích krocích, vědomé používání stejných obchodních podmínek, vědomé ukončení spolupráce s jedním konkurentem ze strany více podniků ale i cílená synchronizace cenové politiky. –umožňuje postihnout ot, co by bylo obtíéžně prokazvatelné z hlediska existence dohody </a:t>
            </a:r>
            <a:endParaRPr lang="en-US"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03074B4-CFA6-E842-8175-91090BFA7E84}"/>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48631A-F582-CA43-8A3E-409D14418926}" type="slidenum">
              <a:rPr lang="cs-CZ" altLang="cs-CZ">
                <a:latin typeface="Calibri" panose="020F0502020204030204" pitchFamily="34" charset="0"/>
              </a:rPr>
              <a:pPr eaLnBrk="1" hangingPunct="1"/>
              <a:t>6</a:t>
            </a:fld>
            <a:endParaRPr lang="cs-CZ" altLang="cs-CZ">
              <a:latin typeface="Calibri" panose="020F0502020204030204" pitchFamily="34" charset="0"/>
            </a:endParaRPr>
          </a:p>
        </p:txBody>
      </p:sp>
      <p:sp>
        <p:nvSpPr>
          <p:cNvPr id="31747" name="Rectangle 2">
            <a:extLst>
              <a:ext uri="{FF2B5EF4-FFF2-40B4-BE49-F238E27FC236}">
                <a16:creationId xmlns:a16="http://schemas.microsoft.com/office/drawing/2014/main" id="{96BCA8D7-82E8-3346-8C51-8D592427744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a:extLst>
              <a:ext uri="{FF2B5EF4-FFF2-40B4-BE49-F238E27FC236}">
                <a16:creationId xmlns:a16="http://schemas.microsoft.com/office/drawing/2014/main" id="{9B81803F-9C23-2B4F-AB0D-ECD4C12116C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612437C-CD68-8C45-9778-BCCF6A06892C}"/>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7B1836-83B7-7242-BD99-0ACD0F68FE0F}" type="slidenum">
              <a:rPr lang="cs-CZ" altLang="cs-CZ">
                <a:latin typeface="Calibri" panose="020F0502020204030204" pitchFamily="34" charset="0"/>
              </a:rPr>
              <a:pPr eaLnBrk="1" hangingPunct="1"/>
              <a:t>7</a:t>
            </a:fld>
            <a:endParaRPr lang="cs-CZ" altLang="cs-CZ">
              <a:latin typeface="Calibri" panose="020F0502020204030204" pitchFamily="34" charset="0"/>
            </a:endParaRPr>
          </a:p>
        </p:txBody>
      </p:sp>
      <p:sp>
        <p:nvSpPr>
          <p:cNvPr id="32771" name="Rectangle 2">
            <a:extLst>
              <a:ext uri="{FF2B5EF4-FFF2-40B4-BE49-F238E27FC236}">
                <a16:creationId xmlns:a16="http://schemas.microsoft.com/office/drawing/2014/main" id="{68754355-4702-C344-BFCA-6175699FB93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a:extLst>
              <a:ext uri="{FF2B5EF4-FFF2-40B4-BE49-F238E27FC236}">
                <a16:creationId xmlns:a16="http://schemas.microsoft.com/office/drawing/2014/main" id="{6C4211A6-66F0-6C46-A1F6-15144C73A0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cs-CZ" altLang="cs-CZ"/>
              <a:t>dominant nepodléhá zákonistostem hospodářské soutěže, může si sám stanovovat svá pravidla, která soutěž nahrazují a likvidují, když to udělají podniky v nedominantním postavení – zlikvidují samy sebe – viz. snížení cen a konkurence a nereakce na to, zlváštností DP je, že si podnik může dovolit nerespektovat soutěžní zákonitosti aniž by utrpěl vážnější škodu</a:t>
            </a:r>
            <a:endParaRPr lang="en-US"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DE50CEB-D4E6-9448-9579-3D2B718A0147}"/>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26D344-C457-E948-A3CB-C2AB05117D60}" type="slidenum">
              <a:rPr lang="cs-CZ" altLang="cs-CZ">
                <a:latin typeface="Calibri" panose="020F0502020204030204" pitchFamily="34" charset="0"/>
              </a:rPr>
              <a:pPr eaLnBrk="1" hangingPunct="1"/>
              <a:t>8</a:t>
            </a:fld>
            <a:endParaRPr lang="cs-CZ" altLang="cs-CZ">
              <a:latin typeface="Calibri" panose="020F0502020204030204" pitchFamily="34" charset="0"/>
            </a:endParaRPr>
          </a:p>
        </p:txBody>
      </p:sp>
      <p:sp>
        <p:nvSpPr>
          <p:cNvPr id="33795" name="Rectangle 2">
            <a:extLst>
              <a:ext uri="{FF2B5EF4-FFF2-40B4-BE49-F238E27FC236}">
                <a16:creationId xmlns:a16="http://schemas.microsoft.com/office/drawing/2014/main" id="{42F38792-0BB1-C840-A9B0-FEBBDEF5650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a:extLst>
              <a:ext uri="{FF2B5EF4-FFF2-40B4-BE49-F238E27FC236}">
                <a16:creationId xmlns:a16="http://schemas.microsoft.com/office/drawing/2014/main" id="{36D89F8E-383A-2749-AE07-ED5B01D8A53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CC95F8E-2E54-194D-AB97-C0255A28CFFC}"/>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FB0E5C-3D36-AC44-A9F8-0C6290046128}" type="slidenum">
              <a:rPr lang="cs-CZ" altLang="cs-CZ">
                <a:latin typeface="Calibri" panose="020F0502020204030204" pitchFamily="34" charset="0"/>
              </a:rPr>
              <a:pPr eaLnBrk="1" hangingPunct="1"/>
              <a:t>9</a:t>
            </a:fld>
            <a:endParaRPr lang="cs-CZ" altLang="cs-CZ">
              <a:latin typeface="Calibri" panose="020F0502020204030204" pitchFamily="34" charset="0"/>
            </a:endParaRPr>
          </a:p>
        </p:txBody>
      </p:sp>
      <p:sp>
        <p:nvSpPr>
          <p:cNvPr id="34819" name="Rectangle 2">
            <a:extLst>
              <a:ext uri="{FF2B5EF4-FFF2-40B4-BE49-F238E27FC236}">
                <a16:creationId xmlns:a16="http://schemas.microsoft.com/office/drawing/2014/main" id="{46CA90B2-B375-3D4E-94F2-58524691DE3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a:extLst>
              <a:ext uri="{FF2B5EF4-FFF2-40B4-BE49-F238E27FC236}">
                <a16:creationId xmlns:a16="http://schemas.microsoft.com/office/drawing/2014/main" id="{4EF15086-6B54-774F-841F-8924C3369BF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cs-CZ" altLang="cs-CZ"/>
              <a:t>pozn. – žádné výjimky jako u kartelů</a:t>
            </a:r>
            <a:endParaRPr lang="en-US"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511DB98-9E5B-764E-8F44-FBD2D87F4D92}"/>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C314FE-06D4-4D4E-BFB8-0C87108926C8}" type="slidenum">
              <a:rPr lang="cs-CZ" altLang="cs-CZ">
                <a:latin typeface="Calibri" panose="020F0502020204030204" pitchFamily="34" charset="0"/>
              </a:rPr>
              <a:pPr eaLnBrk="1" hangingPunct="1"/>
              <a:t>10</a:t>
            </a:fld>
            <a:endParaRPr lang="cs-CZ" altLang="cs-CZ">
              <a:latin typeface="Calibri" panose="020F0502020204030204" pitchFamily="34" charset="0"/>
            </a:endParaRPr>
          </a:p>
        </p:txBody>
      </p:sp>
      <p:sp>
        <p:nvSpPr>
          <p:cNvPr id="35843" name="Rectangle 2">
            <a:extLst>
              <a:ext uri="{FF2B5EF4-FFF2-40B4-BE49-F238E27FC236}">
                <a16:creationId xmlns:a16="http://schemas.microsoft.com/office/drawing/2014/main" id="{C406CD51-871F-C44B-A246-D7591BB85D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Rectangle 3">
            <a:extLst>
              <a:ext uri="{FF2B5EF4-FFF2-40B4-BE49-F238E27FC236}">
                <a16:creationId xmlns:a16="http://schemas.microsoft.com/office/drawing/2014/main" id="{A566A1EE-7556-6645-9CAB-728287F6622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430F685-29AE-5047-8C1A-B38E7CDC86B6}"/>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9341E83-8470-D64B-88B6-9E132CC77EB5}" type="slidenum">
              <a:rPr lang="cs-CZ" altLang="cs-CZ">
                <a:latin typeface="Calibri" panose="020F0502020204030204" pitchFamily="34" charset="0"/>
              </a:rPr>
              <a:pPr eaLnBrk="1" hangingPunct="1"/>
              <a:t>11</a:t>
            </a:fld>
            <a:endParaRPr lang="cs-CZ" altLang="cs-CZ">
              <a:latin typeface="Calibri" panose="020F0502020204030204" pitchFamily="34" charset="0"/>
            </a:endParaRPr>
          </a:p>
        </p:txBody>
      </p:sp>
      <p:sp>
        <p:nvSpPr>
          <p:cNvPr id="36867" name="Rectangle 2">
            <a:extLst>
              <a:ext uri="{FF2B5EF4-FFF2-40B4-BE49-F238E27FC236}">
                <a16:creationId xmlns:a16="http://schemas.microsoft.com/office/drawing/2014/main" id="{5455A288-5060-5247-9682-483CB4869C4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a:extLst>
              <a:ext uri="{FF2B5EF4-FFF2-40B4-BE49-F238E27FC236}">
                <a16:creationId xmlns:a16="http://schemas.microsoft.com/office/drawing/2014/main" id="{50D4CCC6-FE96-504E-ABE2-28139B1002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Nadpis 3">
            <a:extLst>
              <a:ext uri="{FF2B5EF4-FFF2-40B4-BE49-F238E27FC236}">
                <a16:creationId xmlns:a16="http://schemas.microsoft.com/office/drawing/2014/main" id="{8A235F31-094E-BE4B-96BB-4936CD3CB7C0}"/>
              </a:ext>
            </a:extLst>
          </p:cNvPr>
          <p:cNvSpPr>
            <a:spLocks noGrp="1"/>
          </p:cNvSpPr>
          <p:nvPr>
            <p:ph type="title"/>
          </p:nvPr>
        </p:nvSpPr>
        <p:spPr/>
        <p:txBody>
          <a:bodyPr/>
          <a:lstStyle/>
          <a:p>
            <a:pPr eaLnBrk="1" hangingPunct="1"/>
            <a:r>
              <a:rPr lang="cs-CZ" altLang="cs-CZ" sz="4800">
                <a:solidFill>
                  <a:srgbClr val="C00000"/>
                </a:solidFill>
              </a:rPr>
              <a:t>OCHRANA HOSPODÁŘSKÉ SOUTĚŽE</a:t>
            </a:r>
          </a:p>
        </p:txBody>
      </p:sp>
      <p:sp>
        <p:nvSpPr>
          <p:cNvPr id="5" name="Podnadpis 4">
            <a:extLst>
              <a:ext uri="{FF2B5EF4-FFF2-40B4-BE49-F238E27FC236}">
                <a16:creationId xmlns:a16="http://schemas.microsoft.com/office/drawing/2014/main" id="{B9058D9B-2A1C-1F4E-9138-6994A2D1B7D4}"/>
              </a:ext>
            </a:extLst>
          </p:cNvPr>
          <p:cNvSpPr>
            <a:spLocks noGrp="1"/>
          </p:cNvSpPr>
          <p:nvPr>
            <p:ph type="subTitle" idx="1"/>
          </p:nvPr>
        </p:nvSpPr>
        <p:spPr/>
        <p:txBody>
          <a:bodyPr/>
          <a:lstStyle/>
          <a:p>
            <a:pPr eaLnBrk="1" hangingPunct="1">
              <a:buFont typeface="Wingdings 2" pitchFamily="18" charset="2"/>
              <a:buNone/>
              <a:defRPr/>
            </a:pPr>
            <a:r>
              <a:rPr lang="cs-CZ" dirty="0"/>
              <a:t>úvod do práva hospodářské soutěže</a:t>
            </a:r>
          </a:p>
          <a:p>
            <a:pPr eaLnBrk="1" hangingPunct="1">
              <a:buFont typeface="Wingdings 2" pitchFamily="18" charset="2"/>
              <a:buNone/>
              <a:defRPr/>
            </a:pPr>
            <a:r>
              <a:rPr lang="cs-CZ" dirty="0"/>
              <a:t>zákaz kartelů</a:t>
            </a:r>
          </a:p>
          <a:p>
            <a:pPr eaLnBrk="1" hangingPunct="1">
              <a:buFont typeface="Wingdings 2" pitchFamily="18" charset="2"/>
              <a:buNone/>
              <a:defRPr/>
            </a:pPr>
            <a:r>
              <a:rPr lang="cs-CZ" dirty="0"/>
              <a:t>zákaz zneužití dominantního postavení</a:t>
            </a:r>
          </a:p>
          <a:p>
            <a:pPr eaLnBrk="1" hangingPunct="1">
              <a:buFont typeface="Wingdings 2" pitchFamily="18" charset="2"/>
              <a:buNone/>
              <a:defRPr/>
            </a:pPr>
            <a:r>
              <a:rPr lang="cs-CZ" dirty="0"/>
              <a:t>regulace fúzí</a:t>
            </a:r>
          </a:p>
          <a:p>
            <a:pPr eaLnBrk="1" hangingPunct="1">
              <a:buFont typeface="Wingdings 2" pitchFamily="18" charset="2"/>
              <a:buNone/>
              <a:defRPr/>
            </a:pPr>
            <a:r>
              <a:rPr lang="cs-CZ" dirty="0"/>
              <a:t>zákaz státních podpor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33201A4-3EDC-6749-B2A4-D1B8B6391A69}"/>
              </a:ext>
            </a:extLst>
          </p:cNvPr>
          <p:cNvSpPr>
            <a:spLocks noGrp="1" noChangeArrowheads="1"/>
          </p:cNvSpPr>
          <p:nvPr>
            <p:ph type="title"/>
          </p:nvPr>
        </p:nvSpPr>
        <p:spPr/>
        <p:txBody>
          <a:bodyPr/>
          <a:lstStyle/>
          <a:p>
            <a:pPr eaLnBrk="1" hangingPunct="1"/>
            <a:r>
              <a:rPr lang="cs-CZ" altLang="cs-CZ" b="1">
                <a:solidFill>
                  <a:srgbClr val="C00000"/>
                </a:solidFill>
              </a:rPr>
              <a:t>Regulace fúzí</a:t>
            </a:r>
            <a:endParaRPr lang="en-US" altLang="cs-CZ" b="1">
              <a:solidFill>
                <a:srgbClr val="C00000"/>
              </a:solidFill>
            </a:endParaRPr>
          </a:p>
        </p:txBody>
      </p:sp>
      <p:sp>
        <p:nvSpPr>
          <p:cNvPr id="22531" name="Rectangle 3">
            <a:extLst>
              <a:ext uri="{FF2B5EF4-FFF2-40B4-BE49-F238E27FC236}">
                <a16:creationId xmlns:a16="http://schemas.microsoft.com/office/drawing/2014/main" id="{026FDEF4-4A86-944D-A825-0751284B210D}"/>
              </a:ext>
            </a:extLst>
          </p:cNvPr>
          <p:cNvSpPr>
            <a:spLocks noGrp="1" noChangeArrowheads="1"/>
          </p:cNvSpPr>
          <p:nvPr>
            <p:ph idx="1"/>
          </p:nvPr>
        </p:nvSpPr>
        <p:spPr/>
        <p:txBody>
          <a:bodyPr/>
          <a:lstStyle/>
          <a:p>
            <a:pPr eaLnBrk="1" hangingPunct="1">
              <a:lnSpc>
                <a:spcPct val="90000"/>
              </a:lnSpc>
            </a:pPr>
            <a:r>
              <a:rPr lang="cs-CZ" altLang="cs-CZ" sz="2000"/>
              <a:t>Právní úprava v SFEU chybí</a:t>
            </a:r>
          </a:p>
          <a:p>
            <a:pPr eaLnBrk="1" hangingPunct="1">
              <a:lnSpc>
                <a:spcPct val="90000"/>
              </a:lnSpc>
            </a:pPr>
            <a:r>
              <a:rPr lang="cs-CZ" altLang="cs-CZ" sz="2000"/>
              <a:t>Základ: nařízení 139/2004/ES </a:t>
            </a:r>
          </a:p>
          <a:p>
            <a:pPr eaLnBrk="1" hangingPunct="1">
              <a:lnSpc>
                <a:spcPct val="90000"/>
              </a:lnSpc>
            </a:pPr>
            <a:r>
              <a:rPr lang="cs-CZ" altLang="cs-CZ" sz="2000"/>
              <a:t>Koncentrace:</a:t>
            </a:r>
          </a:p>
          <a:p>
            <a:pPr lvl="1" eaLnBrk="1" hangingPunct="1">
              <a:lnSpc>
                <a:spcPct val="90000"/>
              </a:lnSpc>
            </a:pPr>
            <a:r>
              <a:rPr lang="cs-CZ" altLang="cs-CZ"/>
              <a:t>splynutí dvou nebo několika dříve samostatných podniků</a:t>
            </a:r>
          </a:p>
          <a:p>
            <a:pPr lvl="1" eaLnBrk="1" hangingPunct="1">
              <a:lnSpc>
                <a:spcPct val="90000"/>
              </a:lnSpc>
            </a:pPr>
            <a:r>
              <a:rPr lang="cs-CZ" altLang="cs-CZ"/>
              <a:t>zisk přímé kontroly či vlivu v jiném podniku</a:t>
            </a:r>
          </a:p>
          <a:p>
            <a:pPr lvl="1" eaLnBrk="1" hangingPunct="1">
              <a:lnSpc>
                <a:spcPct val="90000"/>
              </a:lnSpc>
            </a:pPr>
            <a:r>
              <a:rPr lang="cs-CZ" altLang="cs-CZ"/>
              <a:t>založení joint venture</a:t>
            </a:r>
          </a:p>
          <a:p>
            <a:pPr eaLnBrk="1" hangingPunct="1">
              <a:lnSpc>
                <a:spcPct val="90000"/>
              </a:lnSpc>
            </a:pPr>
            <a:r>
              <a:rPr lang="cs-CZ" altLang="cs-CZ" sz="2000"/>
              <a:t>komunitární dimenze:</a:t>
            </a:r>
          </a:p>
          <a:p>
            <a:pPr lvl="1" eaLnBrk="1" hangingPunct="1">
              <a:lnSpc>
                <a:spcPct val="90000"/>
              </a:lnSpc>
            </a:pPr>
            <a:r>
              <a:rPr lang="cs-CZ" altLang="cs-CZ" sz="1400"/>
              <a:t>celosvětový obrat všech podniků </a:t>
            </a:r>
            <a:r>
              <a:rPr lang="en-US" altLang="cs-CZ" sz="1400"/>
              <a:t>&gt;</a:t>
            </a:r>
            <a:r>
              <a:rPr lang="cs-CZ" altLang="cs-CZ" sz="1400"/>
              <a:t> 5</a:t>
            </a:r>
            <a:r>
              <a:rPr lang="en-US" altLang="cs-CZ" sz="1400"/>
              <a:t> mld.</a:t>
            </a:r>
            <a:r>
              <a:rPr lang="cs-CZ" altLang="cs-CZ" sz="1400"/>
              <a:t> EUR</a:t>
            </a:r>
          </a:p>
          <a:p>
            <a:pPr lvl="1" eaLnBrk="1" hangingPunct="1">
              <a:lnSpc>
                <a:spcPct val="90000"/>
              </a:lnSpc>
            </a:pPr>
            <a:r>
              <a:rPr lang="cs-CZ" altLang="cs-CZ" sz="1400"/>
              <a:t>min. 2 podniky mají obrat v ES </a:t>
            </a:r>
            <a:r>
              <a:rPr lang="en-US" altLang="cs-CZ" sz="1400"/>
              <a:t>&gt; 250 mil. EUR</a:t>
            </a:r>
          </a:p>
          <a:p>
            <a:pPr lvl="1" eaLnBrk="1" hangingPunct="1">
              <a:lnSpc>
                <a:spcPct val="90000"/>
              </a:lnSpc>
            </a:pPr>
            <a:r>
              <a:rPr lang="en-US" altLang="cs-CZ" sz="1400"/>
              <a:t>ani jeden nedosahuje &gt; 2/3 sv</a:t>
            </a:r>
            <a:r>
              <a:rPr lang="cs-CZ" altLang="cs-CZ" sz="1400"/>
              <a:t>é</a:t>
            </a:r>
            <a:r>
              <a:rPr lang="en-US" altLang="cs-CZ" sz="1400"/>
              <a:t>ho obratu jen v </a:t>
            </a:r>
            <a:r>
              <a:rPr lang="cs-CZ" altLang="cs-CZ" sz="1400"/>
              <a:t>1</a:t>
            </a:r>
            <a:r>
              <a:rPr lang="en-US" altLang="cs-CZ" sz="1400"/>
              <a:t> </a:t>
            </a:r>
            <a:r>
              <a:rPr lang="cs-CZ" altLang="cs-CZ" sz="1400"/>
              <a:t>č</a:t>
            </a:r>
            <a:r>
              <a:rPr lang="en-US" altLang="cs-CZ" sz="1400"/>
              <a:t>l.st.</a:t>
            </a:r>
            <a:endParaRPr lang="cs-CZ" altLang="cs-CZ" sz="1400"/>
          </a:p>
          <a:p>
            <a:pPr marL="1143000" lvl="2">
              <a:lnSpc>
                <a:spcPct val="90000"/>
              </a:lnSpc>
            </a:pPr>
            <a:r>
              <a:rPr lang="cs-CZ" altLang="cs-CZ"/>
              <a:t>nebo</a:t>
            </a:r>
          </a:p>
          <a:p>
            <a:pPr lvl="1" eaLnBrk="1" hangingPunct="1">
              <a:lnSpc>
                <a:spcPct val="90000"/>
              </a:lnSpc>
            </a:pPr>
            <a:r>
              <a:rPr lang="cs-CZ" altLang="cs-CZ" sz="1400"/>
              <a:t>celosvětový obrat všech </a:t>
            </a:r>
            <a:r>
              <a:rPr lang="en-US" altLang="cs-CZ" sz="1400"/>
              <a:t>&gt;</a:t>
            </a:r>
            <a:r>
              <a:rPr lang="cs-CZ" altLang="cs-CZ" sz="1400"/>
              <a:t> 2500 mil. EUR</a:t>
            </a:r>
          </a:p>
          <a:p>
            <a:pPr lvl="1" eaLnBrk="1" hangingPunct="1">
              <a:lnSpc>
                <a:spcPct val="90000"/>
              </a:lnSpc>
            </a:pPr>
            <a:r>
              <a:rPr lang="cs-CZ" altLang="cs-CZ" sz="1400"/>
              <a:t>ve 3 čl.st. celkový obrat všech převyšuje 100 mil. EUR</a:t>
            </a:r>
          </a:p>
          <a:p>
            <a:pPr lvl="1" eaLnBrk="1" hangingPunct="1">
              <a:lnSpc>
                <a:spcPct val="90000"/>
              </a:lnSpc>
            </a:pPr>
            <a:r>
              <a:rPr lang="cs-CZ" altLang="cs-CZ" sz="1400"/>
              <a:t>a v těchto státech obrat min. 25 mil. EUR</a:t>
            </a:r>
          </a:p>
          <a:p>
            <a:pPr lvl="1" eaLnBrk="1" hangingPunct="1">
              <a:lnSpc>
                <a:spcPct val="90000"/>
              </a:lnSpc>
            </a:pPr>
            <a:r>
              <a:rPr lang="cs-CZ" altLang="cs-CZ" sz="1400"/>
              <a:t>celkový obrat každého z min. 2 podniků dosahuje v ES min. 100 mil. EUR</a:t>
            </a:r>
          </a:p>
          <a:p>
            <a:pPr lvl="1" eaLnBrk="1" hangingPunct="1">
              <a:lnSpc>
                <a:spcPct val="90000"/>
              </a:lnSpc>
            </a:pPr>
            <a:r>
              <a:rPr lang="cs-CZ" altLang="cs-CZ" sz="1400"/>
              <a:t>žádný z podniků nesmí dosahovat víc než 2/3 obratu jen v 1 státě</a:t>
            </a:r>
          </a:p>
          <a:p>
            <a:pPr eaLnBrk="1" hangingPunct="1">
              <a:lnSpc>
                <a:spcPct val="90000"/>
              </a:lnSpc>
            </a:pPr>
            <a:r>
              <a:rPr lang="cs-CZ" altLang="cs-CZ" sz="2000"/>
              <a:t>Povolování Komisí (notifikace nutná!)</a:t>
            </a:r>
            <a:endParaRPr lang="en-US" altLang="cs-CZ"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45053564-9D1E-C441-A5CC-92B6C144703F}"/>
              </a:ext>
            </a:extLst>
          </p:cNvPr>
          <p:cNvSpPr>
            <a:spLocks noGrp="1" noChangeArrowheads="1"/>
          </p:cNvSpPr>
          <p:nvPr>
            <p:ph type="title"/>
          </p:nvPr>
        </p:nvSpPr>
        <p:spPr/>
        <p:txBody>
          <a:bodyPr/>
          <a:lstStyle/>
          <a:p>
            <a:pPr eaLnBrk="1" hangingPunct="1"/>
            <a:r>
              <a:rPr lang="cs-CZ" altLang="cs-CZ" b="1">
                <a:solidFill>
                  <a:srgbClr val="C00000"/>
                </a:solidFill>
              </a:rPr>
              <a:t>Státní podpory</a:t>
            </a:r>
            <a:endParaRPr lang="en-US" altLang="cs-CZ" b="1">
              <a:solidFill>
                <a:srgbClr val="C00000"/>
              </a:solidFill>
            </a:endParaRPr>
          </a:p>
        </p:txBody>
      </p:sp>
      <p:sp>
        <p:nvSpPr>
          <p:cNvPr id="23555" name="Rectangle 3">
            <a:extLst>
              <a:ext uri="{FF2B5EF4-FFF2-40B4-BE49-F238E27FC236}">
                <a16:creationId xmlns:a16="http://schemas.microsoft.com/office/drawing/2014/main" id="{5F5599F3-B84A-1044-9570-E587D5F35AD7}"/>
              </a:ext>
            </a:extLst>
          </p:cNvPr>
          <p:cNvSpPr>
            <a:spLocks noGrp="1" noChangeArrowheads="1"/>
          </p:cNvSpPr>
          <p:nvPr>
            <p:ph idx="1"/>
          </p:nvPr>
        </p:nvSpPr>
        <p:spPr/>
        <p:txBody>
          <a:bodyPr/>
          <a:lstStyle/>
          <a:p>
            <a:pPr marL="533400" indent="-533400">
              <a:lnSpc>
                <a:spcPct val="90000"/>
              </a:lnSpc>
            </a:pPr>
            <a:r>
              <a:rPr lang="cs-CZ" altLang="cs-CZ" sz="2400" b="1"/>
              <a:t>Čl. 107 a 108 SFEU</a:t>
            </a:r>
          </a:p>
          <a:p>
            <a:pPr marL="533400" indent="-533400">
              <a:lnSpc>
                <a:spcPct val="90000"/>
              </a:lnSpc>
              <a:buNone/>
            </a:pPr>
            <a:r>
              <a:rPr lang="cs-CZ" altLang="cs-CZ" sz="2400"/>
              <a:t>	</a:t>
            </a:r>
            <a:r>
              <a:rPr lang="cs-CZ" altLang="cs-CZ" sz="1600" i="1"/>
              <a:t>Podpory poskytované v jakékoli formě státy nebo ze státních prostředků, které narušují nebo hrozí narušit soutěž tím, že zvýhodňují určité podniky nebo určitá odvětví výroby, jsou, pokud ovlivňují obchod mezi členskými státy, neslučitelné se společným trhem, nestanoví-li tato smlouva jinak.</a:t>
            </a:r>
          </a:p>
          <a:p>
            <a:pPr marL="533400" indent="-533400">
              <a:lnSpc>
                <a:spcPct val="90000"/>
              </a:lnSpc>
            </a:pPr>
            <a:r>
              <a:rPr lang="cs-CZ" altLang="cs-CZ" sz="2400" b="1"/>
              <a:t>STÁTNÍ PODPORA</a:t>
            </a:r>
            <a:r>
              <a:rPr lang="cs-CZ" altLang="cs-CZ" sz="2400"/>
              <a:t> = pomoc státních nebo samosprávných orgánů finančního i nefinančního charakteru, která zvýhodňuje jednoho soutěžitele na úkor jeho konkurentů čímž narušuje nebo hrozí narušit soutěž a ovlivnit obchod mezi čl.st.</a:t>
            </a:r>
          </a:p>
          <a:p>
            <a:pPr marL="533400" indent="-533400">
              <a:lnSpc>
                <a:spcPct val="90000"/>
              </a:lnSpc>
              <a:buNone/>
            </a:pPr>
            <a:r>
              <a:rPr lang="cs-CZ" altLang="cs-CZ" sz="2400" b="1"/>
              <a:t>Znaky:</a:t>
            </a:r>
          </a:p>
          <a:p>
            <a:pPr marL="533400" indent="-533400">
              <a:lnSpc>
                <a:spcPct val="90000"/>
              </a:lnSpc>
            </a:pPr>
            <a:r>
              <a:rPr lang="cs-CZ" altLang="cs-CZ" sz="2400"/>
              <a:t>poskytována členským státem (široké chápání státu!)</a:t>
            </a:r>
          </a:p>
          <a:p>
            <a:pPr marL="533400" indent="-533400">
              <a:lnSpc>
                <a:spcPct val="90000"/>
              </a:lnSpc>
            </a:pPr>
            <a:r>
              <a:rPr lang="cs-CZ" altLang="cs-CZ" sz="2400"/>
              <a:t>z veřejných zdrojů </a:t>
            </a:r>
          </a:p>
          <a:p>
            <a:pPr marL="533400" indent="-533400">
              <a:lnSpc>
                <a:spcPct val="90000"/>
              </a:lnSpc>
            </a:pPr>
            <a:r>
              <a:rPr lang="cs-CZ" altLang="cs-CZ" sz="2400"/>
              <a:t>neoprávněné zvýhodnění příjemce, kterého by nedosáhl na běžném trhu</a:t>
            </a:r>
          </a:p>
          <a:p>
            <a:pPr marL="533400" indent="-533400">
              <a:lnSpc>
                <a:spcPct val="90000"/>
              </a:lnSpc>
              <a:buNone/>
            </a:pPr>
            <a:r>
              <a:rPr lang="cs-CZ" altLang="cs-CZ" sz="2400"/>
              <a:t>oznámení Komisi! </a:t>
            </a:r>
            <a:endParaRPr lang="en-US" altLang="cs-CZ"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32E8250-F2FB-534B-BB9B-6A81553F1847}"/>
              </a:ext>
            </a:extLst>
          </p:cNvPr>
          <p:cNvSpPr>
            <a:spLocks noGrp="1" noChangeArrowheads="1"/>
          </p:cNvSpPr>
          <p:nvPr>
            <p:ph type="title"/>
          </p:nvPr>
        </p:nvSpPr>
        <p:spPr/>
        <p:txBody>
          <a:bodyPr/>
          <a:lstStyle/>
          <a:p>
            <a:pPr eaLnBrk="1" hangingPunct="1"/>
            <a:r>
              <a:rPr lang="cs-CZ" altLang="cs-CZ">
                <a:solidFill>
                  <a:srgbClr val="C00000"/>
                </a:solidFill>
              </a:rPr>
              <a:t>Slučitelné podpora</a:t>
            </a:r>
            <a:endParaRPr lang="en-US" altLang="cs-CZ">
              <a:solidFill>
                <a:srgbClr val="C00000"/>
              </a:solidFill>
            </a:endParaRPr>
          </a:p>
        </p:txBody>
      </p:sp>
      <p:sp>
        <p:nvSpPr>
          <p:cNvPr id="24579" name="Rectangle 3">
            <a:extLst>
              <a:ext uri="{FF2B5EF4-FFF2-40B4-BE49-F238E27FC236}">
                <a16:creationId xmlns:a16="http://schemas.microsoft.com/office/drawing/2014/main" id="{7B149C8F-B437-2640-BF36-8FB38E917072}"/>
              </a:ext>
            </a:extLst>
          </p:cNvPr>
          <p:cNvSpPr>
            <a:spLocks noGrp="1" noChangeArrowheads="1"/>
          </p:cNvSpPr>
          <p:nvPr>
            <p:ph idx="1"/>
          </p:nvPr>
        </p:nvSpPr>
        <p:spPr/>
        <p:txBody>
          <a:bodyPr/>
          <a:lstStyle/>
          <a:p>
            <a:pPr marL="514350" indent="-514350">
              <a:lnSpc>
                <a:spcPct val="90000"/>
              </a:lnSpc>
            </a:pPr>
            <a:r>
              <a:rPr lang="cs-CZ" altLang="cs-CZ">
                <a:solidFill>
                  <a:srgbClr val="00CC00"/>
                </a:solidFill>
              </a:rPr>
              <a:t>bagatelní podpory</a:t>
            </a:r>
          </a:p>
          <a:p>
            <a:pPr marL="514350" indent="-514350">
              <a:lnSpc>
                <a:spcPct val="90000"/>
              </a:lnSpc>
            </a:pPr>
            <a:r>
              <a:rPr lang="cs-CZ" altLang="cs-CZ">
                <a:solidFill>
                  <a:srgbClr val="00CC00"/>
                </a:solidFill>
              </a:rPr>
              <a:t>obligatorně slučitelné podpory</a:t>
            </a:r>
          </a:p>
          <a:p>
            <a:pPr marL="876300" lvl="1" indent="-419100">
              <a:lnSpc>
                <a:spcPct val="90000"/>
              </a:lnSpc>
              <a:buFont typeface="Wingdings 2" pitchFamily="2" charset="2"/>
              <a:buAutoNum type="arabicPeriod"/>
            </a:pPr>
            <a:r>
              <a:rPr lang="cs-CZ" altLang="cs-CZ" sz="1800">
                <a:solidFill>
                  <a:srgbClr val="00CC00"/>
                </a:solidFill>
              </a:rPr>
              <a:t>podpory sociální povahy poskytované individuálním spotřebitelům za podmínky, že se poskytují bez diskriminace založené na původu výrobků,</a:t>
            </a:r>
          </a:p>
          <a:p>
            <a:pPr marL="876300" lvl="1" indent="-419100">
              <a:lnSpc>
                <a:spcPct val="90000"/>
              </a:lnSpc>
              <a:buFont typeface="Wingdings 2" pitchFamily="2" charset="2"/>
              <a:buAutoNum type="arabicPeriod"/>
            </a:pPr>
            <a:r>
              <a:rPr lang="cs-CZ" altLang="cs-CZ" sz="1800">
                <a:solidFill>
                  <a:srgbClr val="00CC00"/>
                </a:solidFill>
              </a:rPr>
              <a:t>podpory určené k náhradě škod způsobených přírodními pohromami nebo jinými mimořádnými událostmi,</a:t>
            </a:r>
          </a:p>
          <a:p>
            <a:pPr marL="876300" lvl="1" indent="-419100">
              <a:lnSpc>
                <a:spcPct val="90000"/>
              </a:lnSpc>
              <a:buFont typeface="Wingdings 2" pitchFamily="2" charset="2"/>
              <a:buAutoNum type="arabicPeriod"/>
            </a:pPr>
            <a:r>
              <a:rPr lang="cs-CZ" altLang="cs-CZ" sz="1800">
                <a:solidFill>
                  <a:srgbClr val="00CC00"/>
                </a:solidFill>
              </a:rPr>
              <a:t>podpory poskytované v Německu z důvodu rozdělení</a:t>
            </a:r>
          </a:p>
          <a:p>
            <a:pPr marL="514350" indent="-514350">
              <a:lnSpc>
                <a:spcPct val="90000"/>
              </a:lnSpc>
            </a:pPr>
            <a:r>
              <a:rPr lang="cs-CZ" altLang="cs-CZ">
                <a:solidFill>
                  <a:srgbClr val="FF6600"/>
                </a:solidFill>
              </a:rPr>
              <a:t>fakultativně slučitelné podpory</a:t>
            </a:r>
          </a:p>
          <a:p>
            <a:pPr marL="876300" lvl="1" indent="-419100">
              <a:lnSpc>
                <a:spcPct val="90000"/>
              </a:lnSpc>
              <a:buFont typeface="Wingdings 2" pitchFamily="2" charset="2"/>
              <a:buAutoNum type="arabicPeriod"/>
            </a:pPr>
            <a:r>
              <a:rPr lang="cs-CZ" altLang="cs-CZ" sz="1800">
                <a:solidFill>
                  <a:srgbClr val="FF6600"/>
                </a:solidFill>
              </a:rPr>
              <a:t>podpory, které mají napomoci hospodářskému rozvoji oblastí s mimořádně nízkou životní úrovní nebo s vysokou nezaměstnaností,</a:t>
            </a:r>
          </a:p>
          <a:p>
            <a:pPr marL="876300" lvl="1" indent="-419100">
              <a:lnSpc>
                <a:spcPct val="90000"/>
              </a:lnSpc>
              <a:buFont typeface="Wingdings 2" pitchFamily="2" charset="2"/>
              <a:buAutoNum type="arabicPeriod"/>
            </a:pPr>
            <a:r>
              <a:rPr lang="cs-CZ" altLang="cs-CZ" sz="1800">
                <a:solidFill>
                  <a:srgbClr val="FF6600"/>
                </a:solidFill>
              </a:rPr>
              <a:t>podpory, které mají napomoci uskutečnění některého významného projektu společného evropského zájmu anebo napravit vážnou poruchu v hospodářství některého členského státu,</a:t>
            </a:r>
          </a:p>
          <a:p>
            <a:pPr marL="876300" lvl="1" indent="-419100">
              <a:lnSpc>
                <a:spcPct val="90000"/>
              </a:lnSpc>
              <a:buFont typeface="Wingdings 2" pitchFamily="2" charset="2"/>
              <a:buAutoNum type="arabicPeriod"/>
            </a:pPr>
            <a:r>
              <a:rPr lang="cs-CZ" altLang="cs-CZ" sz="1800">
                <a:solidFill>
                  <a:srgbClr val="FF6600"/>
                </a:solidFill>
              </a:rPr>
              <a:t>podpory, které mají usnadnit rozvoj určitých hospodářských aktivit nebo oblastí, pokud nemění podmínky obchodu v míře, jež by byla v rozporu se společným zájmem,</a:t>
            </a:r>
          </a:p>
          <a:p>
            <a:pPr marL="876300" lvl="1" indent="-419100">
              <a:lnSpc>
                <a:spcPct val="90000"/>
              </a:lnSpc>
              <a:buFont typeface="Wingdings 2" pitchFamily="2" charset="2"/>
              <a:buAutoNum type="arabicPeriod"/>
            </a:pPr>
            <a:r>
              <a:rPr lang="cs-CZ" altLang="cs-CZ" sz="1800">
                <a:solidFill>
                  <a:srgbClr val="FF6600"/>
                </a:solidFill>
              </a:rPr>
              <a:t>podpory, které mají napomoci kultuře a zachování kulturního dědictví</a:t>
            </a:r>
            <a:endParaRPr lang="cs-CZ" altLang="cs-CZ">
              <a:solidFill>
                <a:srgbClr val="FF66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6BB9C12-82E9-6242-85DC-35EBC40DC4C2}"/>
              </a:ext>
            </a:extLst>
          </p:cNvPr>
          <p:cNvSpPr>
            <a:spLocks noGrp="1" noChangeArrowheads="1"/>
          </p:cNvSpPr>
          <p:nvPr>
            <p:ph type="title"/>
          </p:nvPr>
        </p:nvSpPr>
        <p:spPr/>
        <p:txBody>
          <a:bodyPr/>
          <a:lstStyle/>
          <a:p>
            <a:pPr eaLnBrk="1" hangingPunct="1"/>
            <a:r>
              <a:rPr lang="cs-CZ" altLang="cs-CZ" b="1">
                <a:solidFill>
                  <a:srgbClr val="C00000"/>
                </a:solidFill>
              </a:rPr>
              <a:t>Cíl soutěžního práva</a:t>
            </a:r>
            <a:endParaRPr lang="en-US" altLang="cs-CZ" b="1">
              <a:solidFill>
                <a:srgbClr val="C00000"/>
              </a:solidFill>
            </a:endParaRPr>
          </a:p>
        </p:txBody>
      </p:sp>
      <p:sp>
        <p:nvSpPr>
          <p:cNvPr id="14339" name="Rectangle 3">
            <a:extLst>
              <a:ext uri="{FF2B5EF4-FFF2-40B4-BE49-F238E27FC236}">
                <a16:creationId xmlns:a16="http://schemas.microsoft.com/office/drawing/2014/main" id="{726C4742-FEFF-ED40-8E4C-845AE96D52F3}"/>
              </a:ext>
            </a:extLst>
          </p:cNvPr>
          <p:cNvSpPr>
            <a:spLocks noGrp="1" noChangeArrowheads="1"/>
          </p:cNvSpPr>
          <p:nvPr>
            <p:ph idx="1"/>
          </p:nvPr>
        </p:nvSpPr>
        <p:spPr/>
        <p:txBody>
          <a:bodyPr/>
          <a:lstStyle/>
          <a:p>
            <a:pPr marL="533400" indent="-533400">
              <a:lnSpc>
                <a:spcPct val="90000"/>
              </a:lnSpc>
            </a:pPr>
            <a:r>
              <a:rPr lang="cs-CZ" altLang="cs-CZ" sz="2000" dirty="0"/>
              <a:t>Ochrana funkční struktury trhu a efektivní soutěže na něm (nejen státy, ale i jednotlivci mohou narušit fungování JVT) – </a:t>
            </a:r>
            <a:r>
              <a:rPr lang="cs-CZ" altLang="cs-CZ" sz="2000" dirty="0">
                <a:solidFill>
                  <a:srgbClr val="000066"/>
                </a:solidFill>
              </a:rPr>
              <a:t>viz. příklad na tabuli</a:t>
            </a:r>
          </a:p>
          <a:p>
            <a:pPr marL="533400" indent="-533400">
              <a:lnSpc>
                <a:spcPct val="90000"/>
              </a:lnSpc>
            </a:pPr>
            <a:r>
              <a:rPr lang="cs-CZ" altLang="cs-CZ" sz="2000" dirty="0">
                <a:solidFill>
                  <a:srgbClr val="A50021"/>
                </a:solidFill>
              </a:rPr>
              <a:t>Dělení soutěžního práva:</a:t>
            </a:r>
          </a:p>
          <a:p>
            <a:pPr marL="914400" lvl="1" indent="-457200">
              <a:lnSpc>
                <a:spcPct val="90000"/>
              </a:lnSpc>
            </a:pPr>
            <a:r>
              <a:rPr lang="cs-CZ" altLang="cs-CZ" dirty="0"/>
              <a:t>Právní úprava brání narušení soutěže jednáním ve formě:</a:t>
            </a:r>
          </a:p>
          <a:p>
            <a:pPr marL="1143000" lvl="2">
              <a:lnSpc>
                <a:spcPct val="90000"/>
              </a:lnSpc>
              <a:buFontTx/>
              <a:buAutoNum type="arabicPeriod"/>
            </a:pPr>
            <a:r>
              <a:rPr lang="cs-CZ" altLang="cs-CZ" dirty="0"/>
              <a:t>Kartelových dohod (čl. 101 SFEU </a:t>
            </a:r>
            <a:r>
              <a:rPr lang="cs-CZ" altLang="cs-CZ" dirty="0">
                <a:sym typeface="Wingdings" pitchFamily="2" charset="2"/>
              </a:rPr>
              <a:t>+ nařízení 1/2003</a:t>
            </a:r>
            <a:r>
              <a:rPr lang="cs-CZ" altLang="cs-CZ" dirty="0"/>
              <a:t>)</a:t>
            </a:r>
          </a:p>
          <a:p>
            <a:pPr marL="1143000" lvl="2">
              <a:lnSpc>
                <a:spcPct val="90000"/>
              </a:lnSpc>
              <a:buFontTx/>
              <a:buAutoNum type="arabicPeriod"/>
            </a:pPr>
            <a:r>
              <a:rPr lang="cs-CZ" altLang="cs-CZ" dirty="0"/>
              <a:t>Zneužitím dominantního postavení (čl. 102 SFEU </a:t>
            </a:r>
            <a:r>
              <a:rPr lang="cs-CZ" altLang="cs-CZ" dirty="0">
                <a:sym typeface="Wingdings" pitchFamily="2" charset="2"/>
              </a:rPr>
              <a:t>+ nařízení 1/2003</a:t>
            </a:r>
            <a:r>
              <a:rPr lang="cs-CZ" altLang="cs-CZ" dirty="0"/>
              <a:t>)</a:t>
            </a:r>
          </a:p>
          <a:p>
            <a:pPr marL="1143000" lvl="2">
              <a:lnSpc>
                <a:spcPct val="90000"/>
              </a:lnSpc>
              <a:buFontTx/>
              <a:buAutoNum type="arabicPeriod"/>
            </a:pPr>
            <a:r>
              <a:rPr lang="cs-CZ" altLang="cs-CZ" dirty="0"/>
              <a:t>Fúzí narušující soutěž (nařízení 139/2004/ES)</a:t>
            </a:r>
          </a:p>
          <a:p>
            <a:pPr marL="1143000" lvl="2">
              <a:lnSpc>
                <a:spcPct val="90000"/>
              </a:lnSpc>
            </a:pPr>
            <a:r>
              <a:rPr lang="cs-CZ" altLang="cs-CZ" dirty="0">
                <a:solidFill>
                  <a:srgbClr val="7F7F7F"/>
                </a:solidFill>
              </a:rPr>
              <a:t>+ poskytování státních podpor</a:t>
            </a:r>
          </a:p>
          <a:p>
            <a:pPr marL="1143000" lvl="2">
              <a:lnSpc>
                <a:spcPct val="90000"/>
              </a:lnSpc>
            </a:pPr>
            <a:r>
              <a:rPr lang="cs-CZ" altLang="cs-CZ" dirty="0">
                <a:solidFill>
                  <a:srgbClr val="7F7F7F"/>
                </a:solidFill>
              </a:rPr>
              <a:t>+ regulace veřejných zakázek</a:t>
            </a:r>
          </a:p>
          <a:p>
            <a:pPr marL="533400" indent="-533400">
              <a:lnSpc>
                <a:spcPct val="90000"/>
              </a:lnSpc>
              <a:buFontTx/>
              <a:buChar char="•"/>
            </a:pPr>
            <a:r>
              <a:rPr lang="cs-CZ" altLang="cs-CZ" sz="2000" dirty="0">
                <a:solidFill>
                  <a:srgbClr val="A50021"/>
                </a:solidFill>
              </a:rPr>
              <a:t>Orgány vykonávající soutěžní politiku EU</a:t>
            </a:r>
          </a:p>
          <a:p>
            <a:pPr marL="914400" lvl="1" indent="-457200">
              <a:lnSpc>
                <a:spcPct val="90000"/>
              </a:lnSpc>
              <a:buFontTx/>
              <a:buChar char="•"/>
            </a:pPr>
            <a:r>
              <a:rPr lang="cs-CZ" altLang="cs-CZ" dirty="0"/>
              <a:t>Komise</a:t>
            </a:r>
          </a:p>
          <a:p>
            <a:pPr marL="914400" lvl="1" indent="-457200">
              <a:lnSpc>
                <a:spcPct val="90000"/>
              </a:lnSpc>
              <a:buFontTx/>
              <a:buChar char="•"/>
            </a:pPr>
            <a:r>
              <a:rPr lang="cs-CZ" altLang="cs-CZ" dirty="0"/>
              <a:t>národní soutěžní orgány</a:t>
            </a:r>
          </a:p>
          <a:p>
            <a:pPr marL="533400" indent="-533400">
              <a:lnSpc>
                <a:spcPct val="90000"/>
              </a:lnSpc>
              <a:buFontTx/>
              <a:buChar char="•"/>
            </a:pPr>
            <a:r>
              <a:rPr lang="cs-CZ" altLang="cs-CZ" sz="2000" dirty="0"/>
              <a:t>Existence národních soutěžních práv!</a:t>
            </a:r>
          </a:p>
          <a:p>
            <a:pPr marL="914400" lvl="1" indent="-457200">
              <a:lnSpc>
                <a:spcPct val="90000"/>
              </a:lnSpc>
              <a:buNone/>
            </a:pPr>
            <a:endParaRPr lang="cs-CZ" altLang="cs-CZ" dirty="0"/>
          </a:p>
          <a:p>
            <a:pPr marL="914400" lvl="1" indent="-457200">
              <a:lnSpc>
                <a:spcPct val="90000"/>
              </a:lnSpc>
              <a:buNone/>
            </a:pPr>
            <a:endParaRPr lang="cs-CZ" altLang="cs-CZ" dirty="0">
              <a:solidFill>
                <a:schemeClr val="tx1"/>
              </a:solidFill>
            </a:endParaRPr>
          </a:p>
          <a:p>
            <a:pPr marL="914400" lvl="1" indent="-457200">
              <a:lnSpc>
                <a:spcPct val="90000"/>
              </a:lnSpc>
              <a:buNone/>
            </a:pPr>
            <a:endParaRPr lang="cs-CZ" altLang="cs-CZ" dirty="0">
              <a:solidFill>
                <a:schemeClr val="tx1"/>
              </a:solidFill>
            </a:endParaRPr>
          </a:p>
          <a:p>
            <a:pPr marL="533400" indent="-533400">
              <a:lnSpc>
                <a:spcPct val="90000"/>
              </a:lnSpc>
              <a:buFontTx/>
              <a:buChar char=""/>
            </a:pPr>
            <a:endParaRPr lang="cs-CZ" altLang="cs-CZ" sz="2600" dirty="0">
              <a:solidFill>
                <a:srgbClr val="7F7F7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9C0889C-BA19-7C49-891B-E9DC90F2325D}"/>
              </a:ext>
            </a:extLst>
          </p:cNvPr>
          <p:cNvSpPr>
            <a:spLocks noGrp="1" noChangeArrowheads="1"/>
          </p:cNvSpPr>
          <p:nvPr>
            <p:ph type="title"/>
          </p:nvPr>
        </p:nvSpPr>
        <p:spPr/>
        <p:txBody>
          <a:bodyPr/>
          <a:lstStyle/>
          <a:p>
            <a:pPr eaLnBrk="1" hangingPunct="1"/>
            <a:r>
              <a:rPr lang="cs-CZ" altLang="cs-CZ" b="1">
                <a:solidFill>
                  <a:srgbClr val="C00000"/>
                </a:solidFill>
              </a:rPr>
              <a:t>Pojmy a definice</a:t>
            </a:r>
            <a:endParaRPr lang="en-US" altLang="cs-CZ" b="1">
              <a:solidFill>
                <a:srgbClr val="C00000"/>
              </a:solidFill>
            </a:endParaRPr>
          </a:p>
        </p:txBody>
      </p:sp>
      <p:sp>
        <p:nvSpPr>
          <p:cNvPr id="15363" name="Rectangle 3">
            <a:extLst>
              <a:ext uri="{FF2B5EF4-FFF2-40B4-BE49-F238E27FC236}">
                <a16:creationId xmlns:a16="http://schemas.microsoft.com/office/drawing/2014/main" id="{D82B4CC2-E54E-AB45-9CFE-557EF0018AAC}"/>
              </a:ext>
            </a:extLst>
          </p:cNvPr>
          <p:cNvSpPr>
            <a:spLocks noGrp="1" noChangeArrowheads="1"/>
          </p:cNvSpPr>
          <p:nvPr>
            <p:ph idx="1"/>
          </p:nvPr>
        </p:nvSpPr>
        <p:spPr/>
        <p:txBody>
          <a:bodyPr/>
          <a:lstStyle/>
          <a:p>
            <a:pPr eaLnBrk="1" hangingPunct="1">
              <a:lnSpc>
                <a:spcPct val="90000"/>
              </a:lnSpc>
            </a:pPr>
            <a:r>
              <a:rPr lang="cs-CZ" altLang="cs-CZ" sz="2400" b="1">
                <a:solidFill>
                  <a:srgbClr val="000066"/>
                </a:solidFill>
              </a:rPr>
              <a:t>PODNIK</a:t>
            </a:r>
            <a:r>
              <a:rPr lang="cs-CZ" altLang="cs-CZ" sz="2400"/>
              <a:t>: = každá jednotka, vykonávající hospodářskou činnost bez ohledu na její formu a způsob jejího financování </a:t>
            </a:r>
          </a:p>
          <a:p>
            <a:pPr eaLnBrk="1" hangingPunct="1">
              <a:lnSpc>
                <a:spcPct val="90000"/>
              </a:lnSpc>
            </a:pPr>
            <a:r>
              <a:rPr lang="cs-CZ" altLang="cs-CZ" sz="2400" b="1">
                <a:solidFill>
                  <a:srgbClr val="000066"/>
                </a:solidFill>
              </a:rPr>
              <a:t>RELEVANTNÍ TRH</a:t>
            </a:r>
            <a:r>
              <a:rPr lang="cs-CZ" altLang="cs-CZ" sz="2400"/>
              <a:t>: prostor v němž dochází k realizaci soutěžního jednání</a:t>
            </a:r>
          </a:p>
          <a:p>
            <a:pPr lvl="1" eaLnBrk="1" hangingPunct="1">
              <a:lnSpc>
                <a:spcPct val="90000"/>
              </a:lnSpc>
            </a:pPr>
            <a:r>
              <a:rPr lang="cs-CZ" altLang="cs-CZ"/>
              <a:t>Geografický</a:t>
            </a:r>
          </a:p>
          <a:p>
            <a:pPr lvl="1" eaLnBrk="1" hangingPunct="1">
              <a:lnSpc>
                <a:spcPct val="90000"/>
              </a:lnSpc>
            </a:pPr>
            <a:r>
              <a:rPr lang="cs-CZ" altLang="cs-CZ"/>
              <a:t>Výrobkový (viz. případ United Brands)</a:t>
            </a:r>
          </a:p>
          <a:p>
            <a:pPr eaLnBrk="1" hangingPunct="1">
              <a:lnSpc>
                <a:spcPct val="90000"/>
              </a:lnSpc>
            </a:pPr>
            <a:r>
              <a:rPr lang="cs-CZ" altLang="cs-CZ" sz="2400" b="1">
                <a:solidFill>
                  <a:srgbClr val="000066"/>
                </a:solidFill>
              </a:rPr>
              <a:t>TERITORIÁLNÍ PŮSOBNOST</a:t>
            </a:r>
            <a:r>
              <a:rPr lang="cs-CZ" altLang="cs-CZ" sz="2400"/>
              <a:t>: </a:t>
            </a:r>
            <a:r>
              <a:rPr lang="cs-CZ" altLang="cs-CZ" sz="2400" b="1"/>
              <a:t>Princip „účinku</a:t>
            </a:r>
            <a:r>
              <a:rPr lang="cs-CZ" altLang="cs-CZ" sz="2400"/>
              <a:t>“ - jednání, které bylo učiněno v cizině, může být postihnuto dle soutěžního práva EU, projeví-li se účinky tohoto jednání na trhu EU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CAFBED7-D8A6-AE49-BAE1-16522EA83DEA}"/>
              </a:ext>
            </a:extLst>
          </p:cNvPr>
          <p:cNvSpPr>
            <a:spLocks noGrp="1" noChangeArrowheads="1"/>
          </p:cNvSpPr>
          <p:nvPr>
            <p:ph type="title"/>
          </p:nvPr>
        </p:nvSpPr>
        <p:spPr/>
        <p:txBody>
          <a:bodyPr/>
          <a:lstStyle/>
          <a:p>
            <a:pPr eaLnBrk="1" hangingPunct="1"/>
            <a:r>
              <a:rPr lang="cs-CZ" altLang="cs-CZ" b="1">
                <a:solidFill>
                  <a:srgbClr val="C00000"/>
                </a:solidFill>
              </a:rPr>
              <a:t>Zákaz kartelových dohod</a:t>
            </a:r>
            <a:endParaRPr lang="en-US" altLang="cs-CZ" b="1">
              <a:solidFill>
                <a:srgbClr val="C00000"/>
              </a:solidFill>
            </a:endParaRPr>
          </a:p>
        </p:txBody>
      </p:sp>
      <p:sp>
        <p:nvSpPr>
          <p:cNvPr id="16387" name="Rectangle 3">
            <a:extLst>
              <a:ext uri="{FF2B5EF4-FFF2-40B4-BE49-F238E27FC236}">
                <a16:creationId xmlns:a16="http://schemas.microsoft.com/office/drawing/2014/main" id="{EE62C4ED-F663-0C41-BCCD-0F6246AF17E7}"/>
              </a:ext>
            </a:extLst>
          </p:cNvPr>
          <p:cNvSpPr>
            <a:spLocks noGrp="1" noChangeArrowheads="1"/>
          </p:cNvSpPr>
          <p:nvPr>
            <p:ph idx="1"/>
          </p:nvPr>
        </p:nvSpPr>
        <p:spPr/>
        <p:txBody>
          <a:bodyPr/>
          <a:lstStyle/>
          <a:p>
            <a:pPr eaLnBrk="1" hangingPunct="1">
              <a:lnSpc>
                <a:spcPct val="90000"/>
              </a:lnSpc>
            </a:pPr>
            <a:r>
              <a:rPr lang="cs-CZ" altLang="cs-CZ" sz="2000" b="1" dirty="0"/>
              <a:t>čl. 101/1 SFEU</a:t>
            </a:r>
          </a:p>
          <a:p>
            <a:pPr eaLnBrk="1" hangingPunct="1">
              <a:lnSpc>
                <a:spcPct val="90000"/>
              </a:lnSpc>
              <a:buFont typeface="Wingdings 2" pitchFamily="2" charset="2"/>
              <a:buNone/>
            </a:pPr>
            <a:r>
              <a:rPr lang="cs-CZ" altLang="cs-CZ" sz="2000" dirty="0"/>
              <a:t>	</a:t>
            </a:r>
            <a:r>
              <a:rPr lang="cs-CZ" altLang="cs-CZ" sz="1600" i="1" dirty="0"/>
              <a:t>Se společným trhem jsou neslučitelné a proto zakázané veškeré dohody mezi podniky, rozhodnutí sdružení podniků a jednání ve vzájemné shodě, které by mohly ovlivnit obchod mezi členskými státy a jejichž cílem nebo výsledkem je vyloučení, omezení nebo narušení soutěže na společném trhu…</a:t>
            </a:r>
            <a:r>
              <a:rPr lang="cs-CZ" altLang="cs-CZ" sz="2000" dirty="0"/>
              <a:t> </a:t>
            </a:r>
            <a:endParaRPr lang="cs-CZ" altLang="cs-CZ" sz="2400" dirty="0"/>
          </a:p>
          <a:p>
            <a:pPr eaLnBrk="1" hangingPunct="1">
              <a:lnSpc>
                <a:spcPct val="90000"/>
              </a:lnSpc>
            </a:pPr>
            <a:r>
              <a:rPr lang="cs-CZ" altLang="cs-CZ" sz="2400" dirty="0"/>
              <a:t>Vztahuje se na násl. formy:</a:t>
            </a:r>
          </a:p>
          <a:p>
            <a:pPr lvl="1" eaLnBrk="1" hangingPunct="1">
              <a:lnSpc>
                <a:spcPct val="90000"/>
              </a:lnSpc>
            </a:pPr>
            <a:r>
              <a:rPr lang="cs-CZ" altLang="cs-CZ" dirty="0"/>
              <a:t>Dohody mezi podniky</a:t>
            </a:r>
          </a:p>
          <a:p>
            <a:pPr lvl="1" eaLnBrk="1" hangingPunct="1">
              <a:lnSpc>
                <a:spcPct val="90000"/>
              </a:lnSpc>
            </a:pPr>
            <a:r>
              <a:rPr lang="cs-CZ" altLang="cs-CZ" dirty="0"/>
              <a:t>Rozhodnutí sdružení podniků</a:t>
            </a:r>
          </a:p>
          <a:p>
            <a:pPr lvl="1" eaLnBrk="1" hangingPunct="1">
              <a:lnSpc>
                <a:spcPct val="90000"/>
              </a:lnSpc>
            </a:pPr>
            <a:r>
              <a:rPr lang="cs-CZ" altLang="cs-CZ" dirty="0"/>
              <a:t>Jednání ve vzájemné shodě</a:t>
            </a:r>
          </a:p>
          <a:p>
            <a:pPr lvl="1" eaLnBrk="1" hangingPunct="1">
              <a:lnSpc>
                <a:spcPct val="90000"/>
              </a:lnSpc>
            </a:pPr>
            <a:endParaRPr lang="cs-CZ" altLang="cs-CZ" dirty="0"/>
          </a:p>
          <a:p>
            <a:pPr eaLnBrk="1" hangingPunct="1">
              <a:lnSpc>
                <a:spcPct val="90000"/>
              </a:lnSpc>
            </a:pPr>
            <a:r>
              <a:rPr lang="cs-CZ" altLang="cs-CZ" sz="2400" dirty="0"/>
              <a:t>neplatnost ex lege</a:t>
            </a:r>
          </a:p>
          <a:p>
            <a:pPr eaLnBrk="1" hangingPunct="1">
              <a:lnSpc>
                <a:spcPct val="90000"/>
              </a:lnSpc>
            </a:pPr>
            <a:r>
              <a:rPr lang="cs-CZ" altLang="cs-CZ" sz="2400" dirty="0"/>
              <a:t>DEFINICE: dohody, které by mohly narušit soutěž, ovlivnit tak negativně obchod mezi čl. st., </a:t>
            </a:r>
            <a:r>
              <a:rPr lang="cs-CZ" altLang="cs-CZ" sz="2400" dirty="0" err="1"/>
              <a:t>kt</a:t>
            </a:r>
            <a:r>
              <a:rPr lang="cs-CZ" altLang="cs-CZ" sz="2400" dirty="0"/>
              <a:t>. nejsou povoleny</a:t>
            </a:r>
          </a:p>
          <a:p>
            <a:pPr eaLnBrk="1" hangingPunct="1">
              <a:lnSpc>
                <a:spcPct val="90000"/>
              </a:lnSpc>
            </a:pPr>
            <a:r>
              <a:rPr lang="cs-CZ" altLang="cs-CZ" sz="2400" dirty="0"/>
              <a:t>vertikální i horizontální kartely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A96282C-120C-364E-9467-BB3A9DF68773}"/>
              </a:ext>
            </a:extLst>
          </p:cNvPr>
          <p:cNvSpPr>
            <a:spLocks noGrp="1"/>
          </p:cNvSpPr>
          <p:nvPr>
            <p:ph type="title"/>
          </p:nvPr>
        </p:nvSpPr>
        <p:spPr/>
        <p:txBody>
          <a:bodyPr/>
          <a:lstStyle/>
          <a:p>
            <a:r>
              <a:rPr lang="cs-CZ" altLang="cs-CZ" b="1">
                <a:solidFill>
                  <a:srgbClr val="A50021"/>
                </a:solidFill>
              </a:rPr>
              <a:t>Příklady kartelových praktik</a:t>
            </a:r>
            <a:endParaRPr lang="en-US" altLang="cs-CZ" b="1">
              <a:solidFill>
                <a:srgbClr val="A50021"/>
              </a:solidFill>
            </a:endParaRPr>
          </a:p>
        </p:txBody>
      </p:sp>
      <p:sp>
        <p:nvSpPr>
          <p:cNvPr id="17411" name="Rectangle 3">
            <a:extLst>
              <a:ext uri="{FF2B5EF4-FFF2-40B4-BE49-F238E27FC236}">
                <a16:creationId xmlns:a16="http://schemas.microsoft.com/office/drawing/2014/main" id="{A9685762-5E16-EE48-82B1-5C1ADAB0B6F8}"/>
              </a:ext>
            </a:extLst>
          </p:cNvPr>
          <p:cNvSpPr>
            <a:spLocks noGrp="1"/>
          </p:cNvSpPr>
          <p:nvPr>
            <p:ph idx="1"/>
          </p:nvPr>
        </p:nvSpPr>
        <p:spPr/>
        <p:txBody>
          <a:bodyPr/>
          <a:lstStyle/>
          <a:p>
            <a:pPr marL="514350" indent="-514350"/>
            <a:r>
              <a:rPr lang="cs-CZ" altLang="cs-CZ" sz="2300">
                <a:solidFill>
                  <a:srgbClr val="000066"/>
                </a:solidFill>
              </a:rPr>
              <a:t>Dohody, které:</a:t>
            </a:r>
          </a:p>
          <a:p>
            <a:pPr marL="514350" indent="-514350"/>
            <a:r>
              <a:rPr lang="cs-CZ" altLang="cs-CZ" sz="2300">
                <a:solidFill>
                  <a:srgbClr val="FF0000"/>
                </a:solidFill>
              </a:rPr>
              <a:t>přímo nebo nepřímo určují nákupní nebo prodejní ceny anebo jiné obchodní podmínky</a:t>
            </a:r>
          </a:p>
          <a:p>
            <a:pPr marL="514350" indent="-514350"/>
            <a:r>
              <a:rPr lang="cs-CZ" altLang="cs-CZ" sz="2300">
                <a:solidFill>
                  <a:srgbClr val="FF0000"/>
                </a:solidFill>
              </a:rPr>
              <a:t>omezují nebo kontrolují výrobu, odbyt, technický rozvoj nebo investice,</a:t>
            </a:r>
          </a:p>
          <a:p>
            <a:pPr marL="514350" indent="-514350"/>
            <a:r>
              <a:rPr lang="cs-CZ" altLang="cs-CZ" sz="2300">
                <a:solidFill>
                  <a:srgbClr val="FF0000"/>
                </a:solidFill>
              </a:rPr>
              <a:t>rozdělují trhy nebo zdroje zásobování,</a:t>
            </a:r>
          </a:p>
          <a:p>
            <a:pPr marL="514350" indent="-514350"/>
            <a:r>
              <a:rPr lang="cs-CZ" altLang="cs-CZ" sz="2300">
                <a:solidFill>
                  <a:schemeClr val="hlink"/>
                </a:solidFill>
              </a:rPr>
              <a:t>uplatňují vůči obchodním partnerům nerovné podmínky při rovnocenných plněních, čímž jsou někteří partneři znevýhodněni v soutěži,</a:t>
            </a:r>
          </a:p>
          <a:p>
            <a:pPr marL="514350" indent="-514350"/>
            <a:r>
              <a:rPr lang="cs-CZ" altLang="cs-CZ" sz="2300">
                <a:solidFill>
                  <a:schemeClr val="hlink"/>
                </a:solidFill>
              </a:rPr>
              <a:t>váží uzavření smlouvy na podmínku, že druhá strana přijme další plnění, která podle povahy věci nebo podle obchodních zvyklostí s předmětem takové smlouvy nesouvisejí. </a:t>
            </a:r>
          </a:p>
          <a:p>
            <a:pPr marL="514350" indent="-514350"/>
            <a:r>
              <a:rPr lang="cs-CZ" altLang="cs-CZ" sz="2300">
                <a:solidFill>
                  <a:schemeClr val="hlink"/>
                </a:solidFill>
              </a:rPr>
              <a:t>…</a:t>
            </a:r>
            <a:endParaRPr lang="en-US" altLang="cs-CZ" sz="2300">
              <a:solidFill>
                <a:schemeClr val="hlink"/>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0E1F4B0-1FC9-6D44-A63A-A91867F0E660}"/>
              </a:ext>
            </a:extLst>
          </p:cNvPr>
          <p:cNvSpPr>
            <a:spLocks noGrp="1" noChangeArrowheads="1"/>
          </p:cNvSpPr>
          <p:nvPr>
            <p:ph type="title"/>
          </p:nvPr>
        </p:nvSpPr>
        <p:spPr/>
        <p:txBody>
          <a:bodyPr/>
          <a:lstStyle/>
          <a:p>
            <a:pPr eaLnBrk="1" hangingPunct="1"/>
            <a:r>
              <a:rPr lang="cs-CZ" altLang="cs-CZ">
                <a:solidFill>
                  <a:srgbClr val="C00000"/>
                </a:solidFill>
              </a:rPr>
              <a:t>Kartelové dohody</a:t>
            </a:r>
            <a:endParaRPr lang="en-US" altLang="cs-CZ">
              <a:solidFill>
                <a:srgbClr val="C00000"/>
              </a:solidFill>
            </a:endParaRPr>
          </a:p>
        </p:txBody>
      </p:sp>
      <p:sp>
        <p:nvSpPr>
          <p:cNvPr id="18435" name="Rectangle 3">
            <a:extLst>
              <a:ext uri="{FF2B5EF4-FFF2-40B4-BE49-F238E27FC236}">
                <a16:creationId xmlns:a16="http://schemas.microsoft.com/office/drawing/2014/main" id="{DFCADD57-6ED0-2149-9B5A-BDD7E842F064}"/>
              </a:ext>
            </a:extLst>
          </p:cNvPr>
          <p:cNvSpPr>
            <a:spLocks noGrp="1" noChangeArrowheads="1"/>
          </p:cNvSpPr>
          <p:nvPr>
            <p:ph idx="1"/>
          </p:nvPr>
        </p:nvSpPr>
        <p:spPr/>
        <p:txBody>
          <a:bodyPr/>
          <a:lstStyle/>
          <a:p>
            <a:pPr eaLnBrk="1" hangingPunct="1"/>
            <a:r>
              <a:rPr lang="cs-CZ" altLang="cs-CZ" sz="2400"/>
              <a:t>jsou obecně zakázané, s výjimkou:</a:t>
            </a:r>
          </a:p>
          <a:p>
            <a:pPr lvl="1" eaLnBrk="1" hangingPunct="1"/>
            <a:r>
              <a:rPr lang="cs-CZ" altLang="cs-CZ" sz="2400"/>
              <a:t>Tzv. </a:t>
            </a:r>
            <a:r>
              <a:rPr lang="cs-CZ" altLang="cs-CZ" sz="2400" b="1"/>
              <a:t>blokových výjimek </a:t>
            </a:r>
            <a:r>
              <a:rPr lang="cs-CZ" altLang="cs-CZ" sz="2400"/>
              <a:t>(nařízením Komise – distribuce a servis aut)</a:t>
            </a:r>
          </a:p>
          <a:p>
            <a:pPr lvl="1" eaLnBrk="1" hangingPunct="1"/>
            <a:r>
              <a:rPr lang="cs-CZ" altLang="cs-CZ" sz="2400" b="1"/>
              <a:t>Pravidla de minimis </a:t>
            </a:r>
            <a:r>
              <a:rPr lang="cs-CZ" altLang="cs-CZ" sz="2400"/>
              <a:t>(zákaz se nevztahuje na jednání se zanedbatelným dopadem na soutěž: tržní podíl HK – 10%, VK – 15%)</a:t>
            </a:r>
          </a:p>
          <a:p>
            <a:pPr lvl="1" eaLnBrk="1" hangingPunct="1"/>
            <a:r>
              <a:rPr lang="cs-CZ" altLang="cs-CZ" sz="2400"/>
              <a:t>A </a:t>
            </a:r>
            <a:r>
              <a:rPr lang="cs-CZ" altLang="cs-CZ" sz="2400" b="1"/>
              <a:t>výjimek </a:t>
            </a:r>
            <a:r>
              <a:rPr lang="cs-CZ" altLang="cs-CZ" sz="2400" b="1" i="1"/>
              <a:t>ex lege </a:t>
            </a:r>
            <a:r>
              <a:rPr lang="cs-CZ" altLang="cs-CZ" sz="2400"/>
              <a:t>(povoleny dohody, ku zlepšení technologií, hospodářskému rozvoji, vyhrazují-li spotřebiteli přiměřený podíl na těchto výhodách a nevylučují hospodářskou soutěž na RT)</a:t>
            </a:r>
          </a:p>
          <a:p>
            <a:pPr lvl="1" eaLnBrk="1" hangingPunct="1"/>
            <a:r>
              <a:rPr lang="cs-CZ" altLang="cs-CZ" sz="2400"/>
              <a:t>POZOR! – „tvrdé kartely“ jsou vždy zakázány!</a:t>
            </a:r>
          </a:p>
          <a:p>
            <a:pPr lvl="1" eaLnBrk="1" hangingPunct="1"/>
            <a:r>
              <a:rPr lang="cs-CZ" altLang="cs-CZ" sz="2400" b="1">
                <a:solidFill>
                  <a:srgbClr val="000000"/>
                </a:solidFill>
                <a:cs typeface="Times New Roman" panose="02020603050405020304" pitchFamily="18" charset="0"/>
              </a:rPr>
              <a:t>individuální výjimky</a:t>
            </a:r>
            <a:endParaRPr lang="en-US" altLang="cs-CZ" sz="2400" b="1">
              <a:solidFill>
                <a:srgbClr val="000000"/>
              </a:solidFill>
              <a:cs typeface="Times New Roman" panose="02020603050405020304" pitchFamily="18" charset="0"/>
            </a:endParaRPr>
          </a:p>
        </p:txBody>
      </p:sp>
      <p:sp>
        <p:nvSpPr>
          <p:cNvPr id="18436" name="Line 4">
            <a:extLst>
              <a:ext uri="{FF2B5EF4-FFF2-40B4-BE49-F238E27FC236}">
                <a16:creationId xmlns:a16="http://schemas.microsoft.com/office/drawing/2014/main" id="{2E4F3040-628E-A647-BFA5-FB2C1F242C67}"/>
              </a:ext>
            </a:extLst>
          </p:cNvPr>
          <p:cNvSpPr>
            <a:spLocks noChangeShapeType="1"/>
          </p:cNvSpPr>
          <p:nvPr/>
        </p:nvSpPr>
        <p:spPr bwMode="auto">
          <a:xfrm flipH="1">
            <a:off x="2351088" y="6165850"/>
            <a:ext cx="273685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3C59DF7-F68A-B54C-9EEE-A4A8DE8B6FA8}"/>
              </a:ext>
            </a:extLst>
          </p:cNvPr>
          <p:cNvSpPr>
            <a:spLocks noGrp="1" noChangeArrowheads="1"/>
          </p:cNvSpPr>
          <p:nvPr>
            <p:ph type="title"/>
          </p:nvPr>
        </p:nvSpPr>
        <p:spPr/>
        <p:txBody>
          <a:bodyPr/>
          <a:lstStyle/>
          <a:p>
            <a:pPr eaLnBrk="1" hangingPunct="1"/>
            <a:r>
              <a:rPr lang="cs-CZ" altLang="cs-CZ" b="1">
                <a:solidFill>
                  <a:srgbClr val="C00000"/>
                </a:solidFill>
              </a:rPr>
              <a:t>Dominantní postavení</a:t>
            </a:r>
            <a:endParaRPr lang="en-US" altLang="cs-CZ" b="1">
              <a:solidFill>
                <a:srgbClr val="C00000"/>
              </a:solidFill>
            </a:endParaRPr>
          </a:p>
        </p:txBody>
      </p:sp>
      <p:sp>
        <p:nvSpPr>
          <p:cNvPr id="19459" name="Rectangle 3">
            <a:extLst>
              <a:ext uri="{FF2B5EF4-FFF2-40B4-BE49-F238E27FC236}">
                <a16:creationId xmlns:a16="http://schemas.microsoft.com/office/drawing/2014/main" id="{EAD707AD-00C1-0949-B953-AABE7DE8170E}"/>
              </a:ext>
            </a:extLst>
          </p:cNvPr>
          <p:cNvSpPr>
            <a:spLocks noGrp="1" noChangeArrowheads="1"/>
          </p:cNvSpPr>
          <p:nvPr>
            <p:ph idx="1"/>
          </p:nvPr>
        </p:nvSpPr>
        <p:spPr/>
        <p:txBody>
          <a:bodyPr/>
          <a:lstStyle/>
          <a:p>
            <a:pPr eaLnBrk="1" hangingPunct="1">
              <a:lnSpc>
                <a:spcPct val="90000"/>
              </a:lnSpc>
            </a:pPr>
            <a:r>
              <a:rPr lang="cs-CZ" altLang="cs-CZ"/>
              <a:t>Čl. 102 SFEU</a:t>
            </a:r>
          </a:p>
          <a:p>
            <a:pPr eaLnBrk="1" hangingPunct="1">
              <a:lnSpc>
                <a:spcPct val="90000"/>
              </a:lnSpc>
              <a:buFont typeface="Wingdings 2" pitchFamily="2" charset="2"/>
              <a:buNone/>
            </a:pPr>
            <a:r>
              <a:rPr lang="cs-CZ" altLang="cs-CZ" sz="2000"/>
              <a:t>	</a:t>
            </a:r>
            <a:r>
              <a:rPr lang="cs-CZ" altLang="cs-CZ" sz="2000" i="1"/>
              <a:t>Se společným trhem je neslučitelné a proto zakázané, aby, pokud to může ovlivnit obchod mezi členskými státy, jeden nebo několik podniků zneužívalo dominantního postavení na společném trhu nebo jeho podstatné části… </a:t>
            </a:r>
            <a:endParaRPr lang="cs-CZ" altLang="cs-CZ" i="1"/>
          </a:p>
          <a:p>
            <a:pPr eaLnBrk="1" hangingPunct="1">
              <a:lnSpc>
                <a:spcPct val="90000"/>
              </a:lnSpc>
            </a:pPr>
            <a:r>
              <a:rPr lang="cs-CZ" altLang="cs-CZ"/>
              <a:t>Definice DP v SFEU chybí</a:t>
            </a:r>
          </a:p>
          <a:p>
            <a:pPr eaLnBrk="1" hangingPunct="1">
              <a:lnSpc>
                <a:spcPct val="90000"/>
              </a:lnSpc>
            </a:pPr>
            <a:r>
              <a:rPr lang="cs-CZ" altLang="cs-CZ"/>
              <a:t>ESD: podnik, je v dominantním postavení tehdy, pokud je v takovém postavení ekonomické síly, která mu umožňuje se chovat ve značném rozsahu nezávisle na jeho konkurentech, zákaznících a nakonec i spotřebitelích a tím bránit efektivní soutěži (případy La Roche či  United Brands)</a:t>
            </a:r>
            <a:endParaRPr lang="en-US" alt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E46B7B8-30E5-D743-AFA5-B0677D4AE6BD}"/>
              </a:ext>
            </a:extLst>
          </p:cNvPr>
          <p:cNvSpPr>
            <a:spLocks noGrp="1" noChangeArrowheads="1"/>
          </p:cNvSpPr>
          <p:nvPr>
            <p:ph type="title"/>
          </p:nvPr>
        </p:nvSpPr>
        <p:spPr/>
        <p:txBody>
          <a:bodyPr/>
          <a:lstStyle/>
          <a:p>
            <a:pPr eaLnBrk="1" hangingPunct="1"/>
            <a:r>
              <a:rPr lang="cs-CZ" altLang="cs-CZ">
                <a:solidFill>
                  <a:srgbClr val="C00000"/>
                </a:solidFill>
              </a:rPr>
              <a:t>Prvky skutkové podstaty ZDP</a:t>
            </a:r>
            <a:endParaRPr lang="en-US" altLang="cs-CZ">
              <a:solidFill>
                <a:srgbClr val="C00000"/>
              </a:solidFill>
            </a:endParaRPr>
          </a:p>
        </p:txBody>
      </p:sp>
      <p:sp>
        <p:nvSpPr>
          <p:cNvPr id="20483" name="Rectangle 3">
            <a:extLst>
              <a:ext uri="{FF2B5EF4-FFF2-40B4-BE49-F238E27FC236}">
                <a16:creationId xmlns:a16="http://schemas.microsoft.com/office/drawing/2014/main" id="{D8CBF06B-078A-E44B-8E4D-E0B8F7A94EEB}"/>
              </a:ext>
            </a:extLst>
          </p:cNvPr>
          <p:cNvSpPr>
            <a:spLocks noGrp="1" noChangeArrowheads="1"/>
          </p:cNvSpPr>
          <p:nvPr>
            <p:ph idx="1"/>
          </p:nvPr>
        </p:nvSpPr>
        <p:spPr/>
        <p:txBody>
          <a:bodyPr/>
          <a:lstStyle/>
          <a:p>
            <a:pPr marL="533400" indent="-533400">
              <a:lnSpc>
                <a:spcPct val="90000"/>
              </a:lnSpc>
              <a:buFont typeface="Wingdings" pitchFamily="2" charset="2"/>
              <a:buAutoNum type="arabicPeriod"/>
            </a:pPr>
            <a:r>
              <a:rPr lang="cs-CZ" altLang="cs-CZ"/>
              <a:t>Existence DP (na relevantním trhu)</a:t>
            </a:r>
          </a:p>
          <a:p>
            <a:pPr marL="533400" indent="-533400">
              <a:lnSpc>
                <a:spcPct val="90000"/>
              </a:lnSpc>
              <a:buFont typeface="Wingdings" pitchFamily="2" charset="2"/>
              <a:buAutoNum type="arabicPeriod"/>
            </a:pPr>
            <a:r>
              <a:rPr lang="cs-CZ" altLang="cs-CZ"/>
              <a:t>Zneužití DP</a:t>
            </a:r>
          </a:p>
          <a:p>
            <a:pPr marL="533400" indent="-533400">
              <a:lnSpc>
                <a:spcPct val="90000"/>
              </a:lnSpc>
              <a:buFont typeface="Wingdings" pitchFamily="2" charset="2"/>
              <a:buAutoNum type="arabicPeriod"/>
            </a:pPr>
            <a:r>
              <a:rPr lang="cs-CZ" altLang="cs-CZ"/>
              <a:t>„unijní “ rozměr zneužití</a:t>
            </a:r>
          </a:p>
          <a:p>
            <a:pPr marL="533400" indent="-533400">
              <a:lnSpc>
                <a:spcPct val="90000"/>
              </a:lnSpc>
            </a:pPr>
            <a:r>
              <a:rPr lang="cs-CZ" altLang="cs-CZ"/>
              <a:t>Kvantifikace – podle chování, pomůckou – podíl na trhu:</a:t>
            </a:r>
          </a:p>
          <a:p>
            <a:pPr marL="914400" lvl="1" indent="-457200">
              <a:lnSpc>
                <a:spcPct val="90000"/>
              </a:lnSpc>
            </a:pPr>
            <a:r>
              <a:rPr lang="en-US" altLang="cs-CZ" sz="2800">
                <a:solidFill>
                  <a:srgbClr val="00CC00"/>
                </a:solidFill>
              </a:rPr>
              <a:t>&lt;</a:t>
            </a:r>
            <a:r>
              <a:rPr lang="cs-CZ" altLang="cs-CZ" sz="2800">
                <a:solidFill>
                  <a:srgbClr val="00CC00"/>
                </a:solidFill>
              </a:rPr>
              <a:t> 25% </a:t>
            </a:r>
            <a:r>
              <a:rPr lang="en-US" altLang="cs-CZ" sz="2800">
                <a:solidFill>
                  <a:srgbClr val="00CC00"/>
                </a:solidFill>
              </a:rPr>
              <a:t>- </a:t>
            </a:r>
            <a:r>
              <a:rPr lang="cs-CZ" altLang="cs-CZ" sz="2800">
                <a:solidFill>
                  <a:srgbClr val="00CC00"/>
                </a:solidFill>
              </a:rPr>
              <a:t>zpravidla</a:t>
            </a:r>
            <a:r>
              <a:rPr lang="en-US" altLang="cs-CZ" sz="2800">
                <a:solidFill>
                  <a:srgbClr val="00CC00"/>
                </a:solidFill>
              </a:rPr>
              <a:t> OK</a:t>
            </a:r>
          </a:p>
          <a:p>
            <a:pPr marL="914400" lvl="1" indent="-457200">
              <a:lnSpc>
                <a:spcPct val="90000"/>
              </a:lnSpc>
            </a:pPr>
            <a:r>
              <a:rPr lang="cs-CZ" altLang="cs-CZ" sz="2800">
                <a:solidFill>
                  <a:srgbClr val="FF6600"/>
                </a:solidFill>
              </a:rPr>
              <a:t>25% až 40% </a:t>
            </a:r>
            <a:r>
              <a:rPr lang="en-US" altLang="cs-CZ" sz="2800">
                <a:solidFill>
                  <a:srgbClr val="FF6600"/>
                </a:solidFill>
              </a:rPr>
              <a:t>- </a:t>
            </a:r>
            <a:r>
              <a:rPr lang="cs-CZ" altLang="cs-CZ" sz="2800">
                <a:solidFill>
                  <a:srgbClr val="FF6600"/>
                </a:solidFill>
              </a:rPr>
              <a:t>odůvodňuje dominantní postavení tehdy, jsou li zde dány další okolnosti </a:t>
            </a:r>
            <a:endParaRPr lang="en-US" altLang="cs-CZ" sz="2800">
              <a:solidFill>
                <a:srgbClr val="FF6600"/>
              </a:solidFill>
            </a:endParaRPr>
          </a:p>
          <a:p>
            <a:pPr marL="914400" lvl="1" indent="-457200">
              <a:lnSpc>
                <a:spcPct val="90000"/>
              </a:lnSpc>
            </a:pPr>
            <a:r>
              <a:rPr lang="en-US" altLang="cs-CZ" sz="2800">
                <a:solidFill>
                  <a:srgbClr val="FF6600"/>
                </a:solidFill>
              </a:rPr>
              <a:t>&gt;</a:t>
            </a:r>
            <a:r>
              <a:rPr lang="cs-CZ" altLang="cs-CZ" sz="2800">
                <a:solidFill>
                  <a:srgbClr val="FF6600"/>
                </a:solidFill>
              </a:rPr>
              <a:t> 40% - zpravidla DP</a:t>
            </a:r>
          </a:p>
          <a:p>
            <a:pPr marL="914400" lvl="1" indent="-457200">
              <a:lnSpc>
                <a:spcPct val="90000"/>
              </a:lnSpc>
            </a:pPr>
            <a:r>
              <a:rPr lang="en-US" altLang="cs-CZ" sz="2800">
                <a:solidFill>
                  <a:srgbClr val="FF0000"/>
                </a:solidFill>
              </a:rPr>
              <a:t>&gt;</a:t>
            </a:r>
            <a:r>
              <a:rPr lang="cs-CZ" altLang="cs-CZ" sz="2800">
                <a:solidFill>
                  <a:srgbClr val="FF0000"/>
                </a:solidFill>
              </a:rPr>
              <a:t> 75% - DP</a:t>
            </a:r>
            <a:endParaRPr lang="en-US" altLang="cs-CZ" sz="28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B9ADD70-A3EC-1C4D-AAAD-5E0A6E28C2A2}"/>
              </a:ext>
            </a:extLst>
          </p:cNvPr>
          <p:cNvSpPr>
            <a:spLocks noGrp="1" noChangeArrowheads="1"/>
          </p:cNvSpPr>
          <p:nvPr>
            <p:ph type="title"/>
          </p:nvPr>
        </p:nvSpPr>
        <p:spPr/>
        <p:txBody>
          <a:bodyPr/>
          <a:lstStyle/>
          <a:p>
            <a:pPr eaLnBrk="1" hangingPunct="1"/>
            <a:r>
              <a:rPr lang="cs-CZ" altLang="cs-CZ">
                <a:solidFill>
                  <a:srgbClr val="C00000"/>
                </a:solidFill>
              </a:rPr>
              <a:t>Zneužití dom. postavení</a:t>
            </a:r>
            <a:endParaRPr lang="en-US" altLang="cs-CZ">
              <a:solidFill>
                <a:srgbClr val="C00000"/>
              </a:solidFill>
            </a:endParaRPr>
          </a:p>
        </p:txBody>
      </p:sp>
      <p:sp>
        <p:nvSpPr>
          <p:cNvPr id="21507" name="Rectangle 3">
            <a:extLst>
              <a:ext uri="{FF2B5EF4-FFF2-40B4-BE49-F238E27FC236}">
                <a16:creationId xmlns:a16="http://schemas.microsoft.com/office/drawing/2014/main" id="{F13E45A9-1184-F34A-ABA7-5EA522EDDDA6}"/>
              </a:ext>
            </a:extLst>
          </p:cNvPr>
          <p:cNvSpPr>
            <a:spLocks noGrp="1" noChangeArrowheads="1"/>
          </p:cNvSpPr>
          <p:nvPr>
            <p:ph idx="1"/>
          </p:nvPr>
        </p:nvSpPr>
        <p:spPr/>
        <p:txBody>
          <a:bodyPr/>
          <a:lstStyle/>
          <a:p>
            <a:pPr marL="533400" indent="-533400"/>
            <a:r>
              <a:rPr lang="cs-CZ" altLang="cs-CZ" sz="2400" b="1"/>
              <a:t>Formy zneužití:</a:t>
            </a:r>
          </a:p>
          <a:p>
            <a:pPr marL="533400" indent="-533400">
              <a:buFont typeface="Wingdings" pitchFamily="2" charset="2"/>
              <a:buAutoNum type="arabicPeriod"/>
            </a:pPr>
            <a:r>
              <a:rPr lang="cs-CZ" altLang="cs-CZ" sz="2400"/>
              <a:t>přímé nebo nepřímé vynucování nepřiměřených nákupních nebo prodejních cen anebo jiných nerovných obchodních podmínek;</a:t>
            </a:r>
          </a:p>
          <a:p>
            <a:pPr marL="533400" indent="-533400">
              <a:buFont typeface="Wingdings" pitchFamily="2" charset="2"/>
              <a:buAutoNum type="arabicPeriod"/>
            </a:pPr>
            <a:r>
              <a:rPr lang="cs-CZ" altLang="cs-CZ" sz="2400"/>
              <a:t>omezování výroby, odbytu nebo technického vývoje na úkor spotřebitelů;</a:t>
            </a:r>
          </a:p>
          <a:p>
            <a:pPr marL="533400" indent="-533400">
              <a:buFont typeface="Wingdings" pitchFamily="2" charset="2"/>
              <a:buAutoNum type="arabicPeriod"/>
            </a:pPr>
            <a:r>
              <a:rPr lang="cs-CZ" altLang="cs-CZ" sz="2400"/>
              <a:t>uplatňování rozdílných podmínek vůči obchodním partnerům</a:t>
            </a:r>
          </a:p>
          <a:p>
            <a:pPr marL="533400" indent="-533400">
              <a:buFont typeface="Wingdings" pitchFamily="2" charset="2"/>
              <a:buAutoNum type="arabicPeriod"/>
            </a:pPr>
            <a:r>
              <a:rPr lang="cs-CZ" altLang="cs-CZ" sz="2400"/>
              <a:t>podmiňování uzavření smluv tím, že druhá strana přijme další plnění</a:t>
            </a:r>
          </a:p>
          <a:p>
            <a:pPr marL="533400" indent="-533400"/>
            <a:endParaRPr lang="en-US" altLang="cs-CZ" sz="2400" b="1"/>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2</TotalTime>
  <Words>1407</Words>
  <Application>Microsoft Macintosh PowerPoint</Application>
  <PresentationFormat>Širokoúhlá obrazovka</PresentationFormat>
  <Paragraphs>137</Paragraphs>
  <Slides>12</Slides>
  <Notes>10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Calibri</vt:lpstr>
      <vt:lpstr>Tahoma</vt:lpstr>
      <vt:lpstr>Wingdings</vt:lpstr>
      <vt:lpstr>Wingdings 2</vt:lpstr>
      <vt:lpstr>Prezentace_MU_CZ</vt:lpstr>
      <vt:lpstr>OCHRANA HOSPODÁŘSKÉ SOUTĚŽE</vt:lpstr>
      <vt:lpstr>Cíl soutěžního práva</vt:lpstr>
      <vt:lpstr>Pojmy a definice</vt:lpstr>
      <vt:lpstr>Zákaz kartelových dohod</vt:lpstr>
      <vt:lpstr>Příklady kartelových praktik</vt:lpstr>
      <vt:lpstr>Kartelové dohody</vt:lpstr>
      <vt:lpstr>Dominantní postavení</vt:lpstr>
      <vt:lpstr>Prvky skutkové podstaty ZDP</vt:lpstr>
      <vt:lpstr>Zneužití dom. postavení</vt:lpstr>
      <vt:lpstr>Regulace fúzí</vt:lpstr>
      <vt:lpstr>Státní podpory</vt:lpstr>
      <vt:lpstr>Slučitelné podpora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HOSPODÁŘSKÉ SOUTĚŽE</dc:title>
  <dc:creator>David Sehnálek</dc:creator>
  <cp:lastModifiedBy>David Sehnálek</cp:lastModifiedBy>
  <cp:revision>1</cp:revision>
  <cp:lastPrinted>1601-01-01T00:00:00Z</cp:lastPrinted>
  <dcterms:created xsi:type="dcterms:W3CDTF">2021-12-15T12:24:35Z</dcterms:created>
  <dcterms:modified xsi:type="dcterms:W3CDTF">2021-12-15T12:26:56Z</dcterms:modified>
</cp:coreProperties>
</file>