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93" r:id="rId5"/>
    <p:sldId id="309" r:id="rId6"/>
    <p:sldId id="304" r:id="rId7"/>
    <p:sldId id="308" r:id="rId8"/>
    <p:sldId id="257" r:id="rId9"/>
    <p:sldId id="258" r:id="rId10"/>
    <p:sldId id="295" r:id="rId11"/>
    <p:sldId id="260" r:id="rId12"/>
    <p:sldId id="307" r:id="rId13"/>
    <p:sldId id="262" r:id="rId14"/>
    <p:sldId id="261" r:id="rId15"/>
    <p:sldId id="265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70" autoAdjust="0"/>
  </p:normalViewPr>
  <p:slideViewPr>
    <p:cSldViewPr snapToGrid="0">
      <p:cViewPr varScale="1">
        <p:scale>
          <a:sx n="80" d="100"/>
          <a:sy n="80" d="100"/>
        </p:scale>
        <p:origin x="96" y="1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Kotýnek Krotký" userId="baa5d507-a9ea-4f90-bc08-b67e012fd4d4" providerId="ADAL" clId="{F4CCA82E-01F4-4F7F-A805-AC9138E31253}"/>
    <pc:docChg chg="delSld">
      <pc:chgData name="Jan Kotýnek Krotký" userId="baa5d507-a9ea-4f90-bc08-b67e012fd4d4" providerId="ADAL" clId="{F4CCA82E-01F4-4F7F-A805-AC9138E31253}" dt="2024-10-30T11:06:33.213" v="0" actId="47"/>
      <pc:docMkLst>
        <pc:docMk/>
      </pc:docMkLst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2396526257" sldId="269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3141753212" sldId="296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3040805420" sldId="297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1529172790" sldId="298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3453946746" sldId="299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880275713" sldId="300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2663898682" sldId="301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3742214712" sldId="302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3752733324" sldId="303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1616044818" sldId="305"/>
        </pc:sldMkLst>
      </pc:sldChg>
      <pc:sldChg chg="del">
        <pc:chgData name="Jan Kotýnek Krotký" userId="baa5d507-a9ea-4f90-bc08-b67e012fd4d4" providerId="ADAL" clId="{F4CCA82E-01F4-4F7F-A805-AC9138E31253}" dt="2024-10-30T11:06:33.213" v="0" actId="47"/>
        <pc:sldMkLst>
          <pc:docMk/>
          <pc:sldMk cId="497923548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onlinelibrary.wiley.com/doi/10.1111/imig.12684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D3583-095D-6652-3280-9217C373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předchozí hodiny, co si vybavujete?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C66E1D-C401-B4F4-65BA-35FF0BAEE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EDA66C-ED28-4443-A086-482462285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10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0C415B-930D-4583-94C3-5DD3A74D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Autofit/>
          </a:bodyPr>
          <a:lstStyle/>
          <a:p>
            <a:r>
              <a:rPr lang="cs-CZ" sz="2000" dirty="0"/>
              <a:t>Vnitřní a vnější dimenze – NÁVRH na definování společného seznamu bezpečných zemí původů</a:t>
            </a:r>
            <a:endParaRPr lang="en-US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F77803-6D59-452B-BC35-E4317DD81D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u="none" strike="noStrike" baseline="0" dirty="0"/>
              <a:t>Albania, Bosnia and Herzegovina, Kosovo, the Former Yugoslav Republic of</a:t>
            </a:r>
            <a:r>
              <a:rPr lang="cs-CZ" b="0" i="0" u="none" strike="noStrike" baseline="0" dirty="0"/>
              <a:t> </a:t>
            </a:r>
            <a:r>
              <a:rPr lang="en-US" b="0" i="0" u="none" strike="noStrike" baseline="0" dirty="0"/>
              <a:t>Macedonia, Montenegro, Serbia and Turkey</a:t>
            </a:r>
            <a:endParaRPr lang="cs-CZ" b="0" i="0" u="none" strike="noStrike" baseline="0" dirty="0"/>
          </a:p>
          <a:p>
            <a:pPr>
              <a:spcAft>
                <a:spcPts val="600"/>
              </a:spcAft>
            </a:pPr>
            <a:r>
              <a:rPr lang="cs-CZ" b="1" i="0" u="none" strike="noStrike" baseline="0" dirty="0"/>
              <a:t>Návrh se nezr</a:t>
            </a:r>
            <a:r>
              <a:rPr lang="cs-CZ" b="1" dirty="0"/>
              <a:t>ealizoval.</a:t>
            </a:r>
            <a:endParaRPr lang="cs-CZ" b="1" i="0" u="none" strike="noStrike" baseline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48295B-F615-463B-872D-34BF0723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60" y="2283805"/>
            <a:ext cx="3914999" cy="2975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42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1BD09-A2C1-4CC7-B01D-F805FF91B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11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9E0114-1186-438C-85F5-B2A43A30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sz="2800"/>
              <a:t>Externí dimenze: dohoda EU-Turecko dohoda </a:t>
            </a:r>
            <a:endParaRPr lang="en-US" sz="28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27572D-3808-4A47-B256-5627B91076F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 fontScale="92500"/>
          </a:bodyPr>
          <a:lstStyle/>
          <a:p>
            <a:pPr marL="54000" indent="0">
              <a:spcAft>
                <a:spcPts val="600"/>
              </a:spcAft>
              <a:buNone/>
            </a:pPr>
            <a:r>
              <a:rPr lang="cs-CZ" sz="1900" b="1" dirty="0"/>
              <a:t>O co se jednalo?</a:t>
            </a:r>
          </a:p>
          <a:p>
            <a:pPr marL="54000" indent="0">
              <a:spcAft>
                <a:spcPts val="600"/>
              </a:spcAft>
              <a:buNone/>
            </a:pPr>
            <a:r>
              <a:rPr lang="cs-CZ" sz="1900" b="1" dirty="0"/>
              <a:t>Co má Turecko výměnou: 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Vízová liberalizace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6 mil. Eur na financování integrace, ubytování pro žadatele o azyl apod.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Vylepšení podmínek v celní a hospodářské spolupráci s EU</a:t>
            </a:r>
          </a:p>
          <a:p>
            <a:pPr>
              <a:spcAft>
                <a:spcPts val="600"/>
              </a:spcAft>
            </a:pPr>
            <a:r>
              <a:rPr lang="cs-CZ" sz="1900" dirty="0"/>
              <a:t>Posunutí přístupových rozhovorů</a:t>
            </a:r>
          </a:p>
          <a:p>
            <a:pPr>
              <a:spcAft>
                <a:spcPts val="600"/>
              </a:spcAft>
            </a:pPr>
            <a:r>
              <a:rPr lang="cs-CZ" sz="1900" b="1" dirty="0"/>
              <a:t>Kolaps v roce 2020, Turecko otevřelo hranice.</a:t>
            </a:r>
          </a:p>
          <a:p>
            <a:pPr>
              <a:spcAft>
                <a:spcPts val="600"/>
              </a:spcAft>
            </a:pPr>
            <a:endParaRPr lang="cs-CZ" sz="1900" dirty="0"/>
          </a:p>
          <a:p>
            <a:pPr marL="54000" indent="0">
              <a:spcAft>
                <a:spcPts val="600"/>
              </a:spcAft>
              <a:buNone/>
            </a:pPr>
            <a:endParaRPr lang="cs-CZ" sz="1900" dirty="0"/>
          </a:p>
          <a:p>
            <a:pPr marL="54000" indent="0">
              <a:spcAft>
                <a:spcPts val="600"/>
              </a:spcAft>
              <a:buNone/>
            </a:pPr>
            <a:endParaRPr lang="cs-CZ" sz="1900" dirty="0"/>
          </a:p>
        </p:txBody>
      </p:sp>
      <p:pic>
        <p:nvPicPr>
          <p:cNvPr id="6" name="Obrázek 5" descr="Obsah obrázku Lidská tvář, osoba, oblečení, kravata&#10;&#10;Popis byl vytvořen automaticky">
            <a:extLst>
              <a:ext uri="{FF2B5EF4-FFF2-40B4-BE49-F238E27FC236}">
                <a16:creationId xmlns:a16="http://schemas.microsoft.com/office/drawing/2014/main" id="{8B8BFC81-2CAA-E0AB-86FD-3675FCE45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9" r="6553" b="2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59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4447FA-8C6A-43BB-B26B-175242146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087264-F157-414E-B663-73A8A530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EU-Turecko: kritika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96E7A9-22AA-4D01-92AC-53A23720F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6302"/>
            <a:ext cx="4649034" cy="4285698"/>
          </a:xfrm>
        </p:spPr>
        <p:txBody>
          <a:bodyPr/>
          <a:lstStyle/>
          <a:p>
            <a:pPr marL="511200" indent="-457200">
              <a:buAutoNum type="arabicPeriod"/>
            </a:pPr>
            <a:r>
              <a:rPr lang="cs-CZ" dirty="0"/>
              <a:t>Mají žadatelé o azyl zajištěnou právní ochranu v Turecku?</a:t>
            </a:r>
          </a:p>
          <a:p>
            <a:pPr marL="511200" indent="-457200">
              <a:buAutoNum type="arabicPeriod"/>
            </a:pPr>
            <a:r>
              <a:rPr lang="cs-CZ" dirty="0"/>
              <a:t>Ne pro-všechny je Turecko </a:t>
            </a:r>
            <a:r>
              <a:rPr lang="cs-CZ" dirty="0" err="1"/>
              <a:t>safe-third</a:t>
            </a:r>
            <a:r>
              <a:rPr lang="cs-CZ" dirty="0"/>
              <a:t> country – Turecko podepsalo Ženevskou konvenci, ale aplikuje ji jen na uprchlíky z Evropy</a:t>
            </a:r>
          </a:p>
          <a:p>
            <a:pPr marL="511200" indent="-457200">
              <a:buAutoNum type="arabicPeriod"/>
            </a:pPr>
            <a:r>
              <a:rPr lang="cs-CZ" dirty="0"/>
              <a:t>Závislost na Turecku</a:t>
            </a:r>
          </a:p>
          <a:p>
            <a:pPr marL="511200" indent="-457200">
              <a:buAutoNum type="arabicPeriod"/>
            </a:pPr>
            <a:r>
              <a:rPr lang="cs-CZ" dirty="0"/>
              <a:t>Co ti, co přišli do Řecka před uzavřením dohody?</a:t>
            </a:r>
          </a:p>
          <a:p>
            <a:pPr marL="511200" indent="-457200">
              <a:buAutoNum type="arabicPeriod"/>
            </a:pPr>
            <a:r>
              <a:rPr lang="cs-CZ" dirty="0"/>
              <a:t>Přesídlování z Turecka do EU je pomalé</a:t>
            </a:r>
          </a:p>
          <a:p>
            <a:pPr marL="511200" indent="-457200">
              <a:buAutoNum type="arabicPeriod"/>
            </a:pPr>
            <a:r>
              <a:rPr lang="cs-CZ" dirty="0"/>
              <a:t>Dohoda EU-Turecko nespadá pod architekturu EU – žádná kontrola ze strany EP, žadatelé se nemohou odvolat k ESD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1B9D82-8F0F-4AD0-A0CE-AE0EB25A9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08" y="1393296"/>
            <a:ext cx="3105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5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A81ADD-E573-4F16-B5ED-8C9044F14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2C162C-F636-4770-A8F6-E3EA5646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prevence neregulérní migrace (vnější hranice, pašerácké sítě)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4B059C-150C-4E9F-A71F-0D3B9FDB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sz="1600" b="1" i="0" dirty="0">
                <a:solidFill>
                  <a:srgbClr val="202124"/>
                </a:solidFill>
                <a:effectLst/>
              </a:rPr>
              <a:t>Evropská pohraniční a pobřežní stráž (EBCG)</a:t>
            </a:r>
          </a:p>
          <a:p>
            <a:r>
              <a:rPr lang="cs-CZ" sz="1600" b="0" i="0" dirty="0">
                <a:solidFill>
                  <a:srgbClr val="202124"/>
                </a:solidFill>
                <a:effectLst/>
              </a:rPr>
              <a:t>Pokud členské státy zjistí nedostatky, mohou se dovolávat „práva zasáhnout“ pomocí EBCG - přičemž Rada může kvalifikovanou většinou rozhodnout o vyslání pohraniční stráže do členského státu</a:t>
            </a:r>
          </a:p>
          <a:p>
            <a:pPr marL="54000" indent="0" algn="l">
              <a:buNone/>
            </a:pPr>
            <a:r>
              <a:rPr lang="cs-CZ" sz="1600" b="1" i="0" u="none" strike="noStrike" baseline="0" dirty="0"/>
              <a:t>Vojenské námořní operace, např. Sophia</a:t>
            </a:r>
          </a:p>
          <a:p>
            <a:pPr algn="l"/>
            <a:r>
              <a:rPr lang="cs-CZ" sz="1600" dirty="0"/>
              <a:t>Rozbití pašerácké sítě a pašování lidí a prevence a záchrana lidí ve Středozemním moři</a:t>
            </a:r>
            <a:endParaRPr lang="cs-CZ" sz="1600" b="0" i="0" u="none" strike="noStrike" baseline="0" dirty="0"/>
          </a:p>
        </p:txBody>
      </p:sp>
      <p:pic>
        <p:nvPicPr>
          <p:cNvPr id="7" name="Obrázek 6" descr="Obsah obrázku osoba, slipy&#10;&#10;Popis byl vytvořen automaticky">
            <a:extLst>
              <a:ext uri="{FF2B5EF4-FFF2-40B4-BE49-F238E27FC236}">
                <a16:creationId xmlns:a16="http://schemas.microsoft.com/office/drawing/2014/main" id="{9321D9DE-0988-4686-BF20-B7222E60D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32" y="3762001"/>
            <a:ext cx="5128181" cy="2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0410A-30BA-40D0-B64C-20130DBA8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E89EB8-8F05-48F9-AD23-83A174E5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Svěřenecké fondy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5BB722-8062-4797-84E0-5D96A3B2101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055440" y="1720359"/>
            <a:ext cx="3914999" cy="4139998"/>
          </a:xfrm>
        </p:spPr>
        <p:txBody>
          <a:bodyPr/>
          <a:lstStyle/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EU Regional Trust Fund for Syria has been established in December 2014</a:t>
            </a:r>
            <a:endParaRPr lang="cs-CZ" sz="1800" dirty="0"/>
          </a:p>
          <a:p>
            <a:pPr marL="396900" indent="-342900" algn="l">
              <a:buAutoNum type="arabicPeriod"/>
            </a:pPr>
            <a:endParaRPr lang="cs-CZ" sz="1800" b="0" i="0" u="none" strike="noStrike" baseline="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Emergency Trust Fund for Africa, established at the Valletta Summit in November</a:t>
            </a:r>
            <a:r>
              <a:rPr lang="cs-CZ" sz="1800" b="0" i="0" u="none" strike="noStrike" baseline="0" dirty="0"/>
              <a:t> 2015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</a:t>
            </a:r>
            <a:r>
              <a:rPr lang="en-US" sz="1800" b="0" i="0" u="none" strike="noStrike" baseline="0" dirty="0" err="1"/>
              <a:t>Bêkou</a:t>
            </a:r>
            <a:r>
              <a:rPr lang="en-US" sz="1800" b="0" i="0" u="none" strike="noStrike" baseline="0" dirty="0"/>
              <a:t> Trust Fund for the Central African Republic,</a:t>
            </a:r>
            <a:r>
              <a:rPr lang="cs-CZ" sz="1800" b="0" i="0" u="none" strike="noStrike" baseline="0" dirty="0"/>
              <a:t> July 2014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54000" indent="0" algn="l">
              <a:buNone/>
            </a:pPr>
            <a:endParaRPr lang="en-US" sz="18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A07E72-A030-46A6-8A3F-59433047526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40000" y="1720359"/>
            <a:ext cx="3914999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2400" dirty="0"/>
              <a:t>Cílem fondů je ovšem ze strany EU spíše prevence, než posílení daných regionů (</a:t>
            </a:r>
            <a:r>
              <a:rPr lang="cs-CZ" sz="2400" dirty="0" err="1"/>
              <a:t>Niemann</a:t>
            </a:r>
            <a:r>
              <a:rPr lang="cs-CZ" sz="2400" dirty="0"/>
              <a:t>, </a:t>
            </a:r>
            <a:r>
              <a:rPr lang="cs-CZ" sz="2400" dirty="0" err="1"/>
              <a:t>Zaun</a:t>
            </a:r>
            <a:r>
              <a:rPr lang="cs-CZ" sz="2400" dirty="0"/>
              <a:t> 2018).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1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CB4A97-1689-476B-B085-55A5773592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B7AF5929-7F2F-4167-88F4-2C0BF00D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34" y="489541"/>
            <a:ext cx="2374185" cy="451576"/>
          </a:xfrm>
        </p:spPr>
        <p:txBody>
          <a:bodyPr/>
          <a:lstStyle/>
          <a:p>
            <a:r>
              <a:rPr lang="cs-CZ" dirty="0"/>
              <a:t>Rodinný příslušníci v Dublinském nařízení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CEDD98C-767A-4990-B768-62B2B54AF7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2254287"/>
            <a:ext cx="3632200" cy="30988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12BA85-400C-427A-A131-2129EDD71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02" y="850706"/>
            <a:ext cx="3606985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C7DD04-F4ED-4078-8140-9FB47C6BF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</a:t>
            </a:fld>
            <a:endParaRPr lang="en-GB" altLang="cs-CZ" noProof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AA0F819-33FE-46A9-8925-312D1F70E92D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54309"/>
            <a:ext cx="8064900" cy="4415532"/>
          </a:xfrm>
          <a:noFill/>
        </p:spPr>
      </p:pic>
    </p:spTree>
    <p:extLst>
      <p:ext uri="{BB962C8B-B14F-4D97-AF65-F5344CB8AC3E}">
        <p14:creationId xmlns:p14="http://schemas.microsoft.com/office/powerpoint/2010/main" val="17718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96274-F0D8-4B86-B0B5-F4364F9AB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6303AF-25FE-491F-B2A1-A8DA4084FE7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https://onlinelibrary.wiley.com/doi/10.1111/imig.12684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5C91E01-4AFD-4F74-A260-5881FA9BC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26406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F84D09-CB69-4BA1-9984-CFBABE830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892B5F-38B3-4185-94AC-423BABB6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Vnitřní dimenze: </a:t>
            </a:r>
            <a:r>
              <a:rPr lang="cs-CZ" b="1" dirty="0" err="1"/>
              <a:t>HOTSPOTy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9FA48-AA4A-42E7-973F-3E234F9A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r>
              <a:rPr lang="cs-CZ" dirty="0"/>
              <a:t>FRONTEX (EBCG) zajišťuje návraty migrantů</a:t>
            </a:r>
          </a:p>
          <a:p>
            <a:r>
              <a:rPr lang="cs-CZ" b="0" i="0" dirty="0">
                <a:effectLst/>
              </a:rPr>
              <a:t>Evropský podpůrný úřad pro otázky azylu (EASO)</a:t>
            </a:r>
            <a:r>
              <a:rPr lang="cs-CZ" dirty="0"/>
              <a:t> zajišťuje registraci žadatelů </a:t>
            </a:r>
          </a:p>
          <a:p>
            <a:r>
              <a:rPr lang="cs-CZ" dirty="0"/>
              <a:t>EUROPOL a EUROJUST pomáhá členským státům s rozbitím pašeráckých sítí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1. Nestojí to na legislativním základě, migranti se nemají jak bránit proti návratům;</a:t>
            </a:r>
          </a:p>
          <a:p>
            <a:pPr marL="54000" indent="0">
              <a:buNone/>
            </a:pPr>
            <a:r>
              <a:rPr lang="cs-CZ" dirty="0"/>
              <a:t>2. Mnoho to jižním státům nepomohlo, členské státy nedodaly dostatek lidí;</a:t>
            </a:r>
          </a:p>
          <a:p>
            <a:pPr marL="54000" indent="0">
              <a:buNone/>
            </a:pPr>
            <a:r>
              <a:rPr lang="cs-CZ" dirty="0"/>
              <a:t>3. Nevedlo to k zlepšení životních podmínek migrantů (nedostatek vody, jídla, léků apod.);</a:t>
            </a:r>
          </a:p>
          <a:p>
            <a:pPr marL="54000" indent="0">
              <a:buNone/>
            </a:pPr>
            <a:r>
              <a:rPr lang="cs-CZ" dirty="0"/>
              <a:t>4. Neférové jednání s migranty – strávení týdnů a měsíců v detenčních kempech.</a:t>
            </a:r>
          </a:p>
          <a:p>
            <a:pPr marL="54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D9C72E-C8D1-4F3F-BF60-C20F4F940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FC3452-9A7D-4111-A5BC-54C41A80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dimenze: relokace a přesídlení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AE903C-C879-4F99-A5C7-4802E10C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0008"/>
            <a:ext cx="8064900" cy="4351992"/>
          </a:xfrm>
        </p:spPr>
        <p:txBody>
          <a:bodyPr/>
          <a:lstStyle/>
          <a:p>
            <a:r>
              <a:rPr lang="cs-CZ" dirty="0"/>
              <a:t>Dočasný relokační schéma – září 2015.</a:t>
            </a:r>
          </a:p>
          <a:p>
            <a:r>
              <a:rPr lang="cs-CZ" dirty="0"/>
              <a:t>Do roku 2017 měly čl. státy přesídlit mezi sebe 160 000 žadatelů o azyl, po dohodě s Tureckem, číslo bylo sníženo na 100 000.</a:t>
            </a:r>
          </a:p>
          <a:p>
            <a:pPr marL="54000" indent="0">
              <a:buNone/>
            </a:pPr>
            <a:r>
              <a:rPr lang="cs-CZ" b="1" dirty="0"/>
              <a:t>Kdo byl proti? Kdo se zdržel?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Slovensko v r. 2016 jako předsednická země navrhla tzv. „flexibilní solidaritu“, stálý mechanismus</a:t>
            </a:r>
          </a:p>
          <a:p>
            <a:pPr>
              <a:buFontTx/>
              <a:buChar char="-"/>
            </a:pPr>
            <a:r>
              <a:rPr lang="cs-CZ" dirty="0"/>
              <a:t>Členské státy buď přijmou žadatele o azyl, nebo pomohou finančně, či expertně</a:t>
            </a:r>
          </a:p>
          <a:p>
            <a:pPr>
              <a:buFontTx/>
              <a:buChar char="-"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Co vám to připomíná?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11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6FF153-EB22-9D0F-9934-EDF409417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B9E570-8026-0BE5-92D4-5E747DE2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55" y="336184"/>
            <a:ext cx="5551602" cy="6185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88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48D8B-D56D-4E3E-82D6-53BCD288E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DC96D5-A951-448E-8287-4A29F77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Kvóty, příklad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2C939D-3157-49EC-B271-AE3CF553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Dobrovolná kvóta - rozhodnutí Rady EU (1523) ze dne 14. září 2015</a:t>
            </a:r>
          </a:p>
          <a:p>
            <a:pPr algn="just"/>
            <a:r>
              <a:rPr lang="cs-CZ" sz="1600" i="0" dirty="0">
                <a:effectLst/>
                <a:latin typeface="Arial CE" panose="020B0604020202020204" pitchFamily="34" charset="0"/>
              </a:rPr>
              <a:t>členské státy EU dobrovolně zavázaly přijmout v rámci relokací 40 000 osob – pro ČR to je 1 100 osob z Řecka a Itálie.</a:t>
            </a:r>
          </a:p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Povinná kvóta - rozhodnutí Rady EU (1601) ze dne 22. září 2015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Členské státy kvalifikovanou většinou se shodly na přijetí dalších 120 000 z Řecka, Itálie a</a:t>
            </a:r>
            <a:r>
              <a:rPr lang="cs-CZ" sz="1600" b="1" dirty="0">
                <a:latin typeface="Arial CE" panose="020B0604020202020204" pitchFamily="34" charset="0"/>
              </a:rPr>
              <a:t> Maďarska </a:t>
            </a:r>
            <a:r>
              <a:rPr lang="cs-CZ" sz="1600" dirty="0">
                <a:latin typeface="Arial CE" panose="020B0604020202020204" pitchFamily="34" charset="0"/>
              </a:rPr>
              <a:t>– pro ČR to je </a:t>
            </a:r>
            <a:r>
              <a:rPr lang="cs-CZ" sz="1600" i="0" dirty="0">
                <a:effectLst/>
                <a:latin typeface="Arial CE" panose="020B0604020202020204" pitchFamily="34" charset="0"/>
              </a:rPr>
              <a:t>1 591 osob.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Celkem tedy </a:t>
            </a:r>
            <a:r>
              <a:rPr lang="cs-CZ" sz="1600" b="0" i="0" dirty="0">
                <a:effectLst/>
                <a:latin typeface="Arial CE" panose="020B0604020202020204" pitchFamily="34" charset="0"/>
              </a:rPr>
              <a:t>2 691</a:t>
            </a:r>
            <a:r>
              <a:rPr lang="cs-CZ" sz="1600" dirty="0">
                <a:latin typeface="Arial CE" panose="020B0604020202020204" pitchFamily="34" charset="0"/>
              </a:rPr>
              <a:t> plus 400 v rámci přesídlení z mimo EU. </a:t>
            </a:r>
            <a:endParaRPr lang="cs-CZ" sz="1600" b="1" i="0" dirty="0">
              <a:effectLst/>
              <a:latin typeface="Arial CE" panose="020B06040202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DEF46B8-992E-4554-8751-62AAF66A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" y="4106647"/>
            <a:ext cx="678815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A27C4-647B-4EB6-8E10-59BA1C0E7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3C3BAFE-7E7D-45D7-A608-0CB7128664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05" y="1060371"/>
            <a:ext cx="5575610" cy="4630953"/>
          </a:xfrm>
        </p:spPr>
      </p:pic>
    </p:spTree>
    <p:extLst>
      <p:ext uri="{BB962C8B-B14F-4D97-AF65-F5344CB8AC3E}">
        <p14:creationId xmlns:p14="http://schemas.microsoft.com/office/powerpoint/2010/main" val="12891766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322695-F614-4686-904A-CC6AEEAF5A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4FFE1A-BB82-48D9-988B-F30CD3676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47DAA-0626-49F3-A0E3-598A6BF9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3671</TotalTime>
  <Words>621</Words>
  <Application>Microsoft Office PowerPoint</Application>
  <PresentationFormat>Předvádění na obrazovce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Arial CE</vt:lpstr>
      <vt:lpstr>Tahoma</vt:lpstr>
      <vt:lpstr>Wingdings</vt:lpstr>
      <vt:lpstr>Presentation_MU_EN</vt:lpstr>
      <vt:lpstr>Shrnutí předchozí hodiny, co si vybavujete?</vt:lpstr>
      <vt:lpstr>Rodinný příslušníci v Dublinském nařízení</vt:lpstr>
      <vt:lpstr>Prezentace aplikace PowerPoint</vt:lpstr>
      <vt:lpstr>Prezentace aplikace PowerPoint</vt:lpstr>
      <vt:lpstr>Vnitřní dimenze: HOTSPOTy</vt:lpstr>
      <vt:lpstr>Vnitřní dimenze: relokace a přesídlení</vt:lpstr>
      <vt:lpstr>Prezentace aplikace PowerPoint</vt:lpstr>
      <vt:lpstr>Kvóty, příklad ČR</vt:lpstr>
      <vt:lpstr>Prezentace aplikace PowerPoint</vt:lpstr>
      <vt:lpstr>Vnitřní a vnější dimenze – NÁVRH na definování společného seznamu bezpečných zemí původů</vt:lpstr>
      <vt:lpstr>Externí dimenze: dohoda EU-Turecko dohoda </vt:lpstr>
      <vt:lpstr>Dohoda EU-Turecko: kritika</vt:lpstr>
      <vt:lpstr>Vnější dimenze – prevence neregulérní migrace (vnější hranice, pašerácké sítě)</vt:lpstr>
      <vt:lpstr>Vnější dimenze – Svěřenecké fondy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Krotký</dc:creator>
  <cp:lastModifiedBy>Jan Kotýnek Krotký</cp:lastModifiedBy>
  <cp:revision>18</cp:revision>
  <dcterms:created xsi:type="dcterms:W3CDTF">2021-10-05T19:02:26Z</dcterms:created>
  <dcterms:modified xsi:type="dcterms:W3CDTF">2024-10-30T11:06:36Z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