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8" r:id="rId6"/>
    <p:sldId id="283" r:id="rId7"/>
    <p:sldId id="282" r:id="rId8"/>
    <p:sldId id="285" r:id="rId9"/>
    <p:sldId id="286" r:id="rId10"/>
    <p:sldId id="267" r:id="rId11"/>
    <p:sldId id="269" r:id="rId12"/>
    <p:sldId id="287" r:id="rId13"/>
    <p:sldId id="266" r:id="rId14"/>
    <p:sldId id="288" r:id="rId15"/>
    <p:sldId id="289" r:id="rId16"/>
    <p:sldId id="290" r:id="rId17"/>
    <p:sldId id="273" r:id="rId18"/>
    <p:sldId id="270" r:id="rId19"/>
    <p:sldId id="276" r:id="rId20"/>
    <p:sldId id="279" r:id="rId21"/>
    <p:sldId id="278" r:id="rId22"/>
    <p:sldId id="257" r:id="rId23"/>
    <p:sldId id="258" r:id="rId24"/>
    <p:sldId id="260" r:id="rId25"/>
    <p:sldId id="262" r:id="rId26"/>
    <p:sldId id="261" r:id="rId27"/>
    <p:sldId id="265" r:id="rId28"/>
    <p:sldId id="263" r:id="rId29"/>
    <p:sldId id="26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70" autoAdjust="0"/>
  </p:normalViewPr>
  <p:slideViewPr>
    <p:cSldViewPr snapToGrid="0">
      <p:cViewPr varScale="1">
        <p:scale>
          <a:sx n="129" d="100"/>
          <a:sy n="129" d="100"/>
        </p:scale>
        <p:origin x="1140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Kotýnek Krotký" userId="baa5d507-a9ea-4f90-bc08-b67e012fd4d4" providerId="ADAL" clId="{4ACD6CD4-5C8A-4E6F-AF35-7B7C4006FDE5}"/>
    <pc:docChg chg="custSel addSld delSld modSld sldOrd">
      <pc:chgData name="Jan Kotýnek Krotký" userId="baa5d507-a9ea-4f90-bc08-b67e012fd4d4" providerId="ADAL" clId="{4ACD6CD4-5C8A-4E6F-AF35-7B7C4006FDE5}" dt="2024-10-10T13:18:45.589" v="224" actId="20577"/>
      <pc:docMkLst>
        <pc:docMk/>
      </pc:docMkLst>
      <pc:sldChg chg="modSp mod">
        <pc:chgData name="Jan Kotýnek Krotký" userId="baa5d507-a9ea-4f90-bc08-b67e012fd4d4" providerId="ADAL" clId="{4ACD6CD4-5C8A-4E6F-AF35-7B7C4006FDE5}" dt="2024-10-10T12:06:18.253" v="36" actId="20577"/>
        <pc:sldMkLst>
          <pc:docMk/>
          <pc:sldMk cId="392592800" sldId="256"/>
        </pc:sldMkLst>
        <pc:spChg chg="mod">
          <ac:chgData name="Jan Kotýnek Krotký" userId="baa5d507-a9ea-4f90-bc08-b67e012fd4d4" providerId="ADAL" clId="{4ACD6CD4-5C8A-4E6F-AF35-7B7C4006FDE5}" dt="2024-10-10T12:06:18.253" v="36" actId="20577"/>
          <ac:spMkLst>
            <pc:docMk/>
            <pc:sldMk cId="392592800" sldId="256"/>
            <ac:spMk id="3" creationId="{27D72D84-5A84-6E4E-A582-2F3CF5FFA13C}"/>
          </ac:spMkLst>
        </pc:spChg>
      </pc:sldChg>
      <pc:sldChg chg="modSp mod">
        <pc:chgData name="Jan Kotýnek Krotký" userId="baa5d507-a9ea-4f90-bc08-b67e012fd4d4" providerId="ADAL" clId="{4ACD6CD4-5C8A-4E6F-AF35-7B7C4006FDE5}" dt="2024-10-10T13:13:07.235" v="221" actId="20577"/>
        <pc:sldMkLst>
          <pc:docMk/>
          <pc:sldMk cId="345802713" sldId="262"/>
        </pc:sldMkLst>
        <pc:spChg chg="mod">
          <ac:chgData name="Jan Kotýnek Krotký" userId="baa5d507-a9ea-4f90-bc08-b67e012fd4d4" providerId="ADAL" clId="{4ACD6CD4-5C8A-4E6F-AF35-7B7C4006FDE5}" dt="2024-10-10T13:13:07.235" v="221" actId="20577"/>
          <ac:spMkLst>
            <pc:docMk/>
            <pc:sldMk cId="345802713" sldId="262"/>
            <ac:spMk id="4" creationId="{3D0C415B-930D-4583-94C3-5DD3A74DFE71}"/>
          </ac:spMkLst>
        </pc:spChg>
      </pc:sldChg>
      <pc:sldChg chg="ord">
        <pc:chgData name="Jan Kotýnek Krotký" userId="baa5d507-a9ea-4f90-bc08-b67e012fd4d4" providerId="ADAL" clId="{4ACD6CD4-5C8A-4E6F-AF35-7B7C4006FDE5}" dt="2024-10-10T12:59:50.722" v="109"/>
        <pc:sldMkLst>
          <pc:docMk/>
          <pc:sldMk cId="3253207059" sldId="266"/>
        </pc:sldMkLst>
      </pc:sldChg>
      <pc:sldChg chg="modSp mod">
        <pc:chgData name="Jan Kotýnek Krotký" userId="baa5d507-a9ea-4f90-bc08-b67e012fd4d4" providerId="ADAL" clId="{4ACD6CD4-5C8A-4E6F-AF35-7B7C4006FDE5}" dt="2024-10-10T13:11:47.563" v="217" actId="6549"/>
        <pc:sldMkLst>
          <pc:docMk/>
          <pc:sldMk cId="3472701275" sldId="278"/>
        </pc:sldMkLst>
        <pc:spChg chg="mod">
          <ac:chgData name="Jan Kotýnek Krotký" userId="baa5d507-a9ea-4f90-bc08-b67e012fd4d4" providerId="ADAL" clId="{4ACD6CD4-5C8A-4E6F-AF35-7B7C4006FDE5}" dt="2024-10-10T13:11:47.563" v="217" actId="6549"/>
          <ac:spMkLst>
            <pc:docMk/>
            <pc:sldMk cId="3472701275" sldId="278"/>
            <ac:spMk id="7" creationId="{36E76C39-76BF-4512-B5BB-D47224DF5BC1}"/>
          </ac:spMkLst>
        </pc:spChg>
      </pc:sldChg>
      <pc:sldChg chg="del">
        <pc:chgData name="Jan Kotýnek Krotký" userId="baa5d507-a9ea-4f90-bc08-b67e012fd4d4" providerId="ADAL" clId="{4ACD6CD4-5C8A-4E6F-AF35-7B7C4006FDE5}" dt="2024-10-10T13:12:26.447" v="219" actId="2696"/>
        <pc:sldMkLst>
          <pc:docMk/>
          <pc:sldMk cId="4273278957" sldId="281"/>
        </pc:sldMkLst>
      </pc:sldChg>
      <pc:sldChg chg="modSp mod">
        <pc:chgData name="Jan Kotýnek Krotký" userId="baa5d507-a9ea-4f90-bc08-b67e012fd4d4" providerId="ADAL" clId="{4ACD6CD4-5C8A-4E6F-AF35-7B7C4006FDE5}" dt="2024-10-10T12:18:45.400" v="98" actId="20577"/>
        <pc:sldMkLst>
          <pc:docMk/>
          <pc:sldMk cId="2860435030" sldId="285"/>
        </pc:sldMkLst>
        <pc:spChg chg="mod">
          <ac:chgData name="Jan Kotýnek Krotký" userId="baa5d507-a9ea-4f90-bc08-b67e012fd4d4" providerId="ADAL" clId="{4ACD6CD4-5C8A-4E6F-AF35-7B7C4006FDE5}" dt="2024-10-10T12:18:45.400" v="98" actId="20577"/>
          <ac:spMkLst>
            <pc:docMk/>
            <pc:sldMk cId="2860435030" sldId="285"/>
            <ac:spMk id="6" creationId="{50574607-5954-262A-AAB7-169923B8E8D4}"/>
          </ac:spMkLst>
        </pc:spChg>
      </pc:sldChg>
      <pc:sldChg chg="modSp mod">
        <pc:chgData name="Jan Kotýnek Krotký" userId="baa5d507-a9ea-4f90-bc08-b67e012fd4d4" providerId="ADAL" clId="{4ACD6CD4-5C8A-4E6F-AF35-7B7C4006FDE5}" dt="2024-10-10T12:58:38.053" v="104" actId="113"/>
        <pc:sldMkLst>
          <pc:docMk/>
          <pc:sldMk cId="4153057948" sldId="286"/>
        </pc:sldMkLst>
        <pc:spChg chg="mod">
          <ac:chgData name="Jan Kotýnek Krotký" userId="baa5d507-a9ea-4f90-bc08-b67e012fd4d4" providerId="ADAL" clId="{4ACD6CD4-5C8A-4E6F-AF35-7B7C4006FDE5}" dt="2024-10-10T12:58:38.053" v="104" actId="113"/>
          <ac:spMkLst>
            <pc:docMk/>
            <pc:sldMk cId="4153057948" sldId="286"/>
            <ac:spMk id="5" creationId="{0206647C-51B5-0290-BE5E-DB05F3714889}"/>
          </ac:spMkLst>
        </pc:spChg>
      </pc:sldChg>
      <pc:sldChg chg="modSp mod">
        <pc:chgData name="Jan Kotýnek Krotký" userId="baa5d507-a9ea-4f90-bc08-b67e012fd4d4" providerId="ADAL" clId="{4ACD6CD4-5C8A-4E6F-AF35-7B7C4006FDE5}" dt="2024-10-10T13:18:45.589" v="224" actId="20577"/>
        <pc:sldMkLst>
          <pc:docMk/>
          <pc:sldMk cId="2992528388" sldId="287"/>
        </pc:sldMkLst>
        <pc:spChg chg="mod">
          <ac:chgData name="Jan Kotýnek Krotký" userId="baa5d507-a9ea-4f90-bc08-b67e012fd4d4" providerId="ADAL" clId="{4ACD6CD4-5C8A-4E6F-AF35-7B7C4006FDE5}" dt="2024-10-10T13:18:45.589" v="224" actId="20577"/>
          <ac:spMkLst>
            <pc:docMk/>
            <pc:sldMk cId="2992528388" sldId="287"/>
            <ac:spMk id="5" creationId="{A21C738D-EB02-7373-2185-BC85CB43154F}"/>
          </ac:spMkLst>
        </pc:spChg>
      </pc:sldChg>
      <pc:sldChg chg="modSp mod ord">
        <pc:chgData name="Jan Kotýnek Krotký" userId="baa5d507-a9ea-4f90-bc08-b67e012fd4d4" providerId="ADAL" clId="{4ACD6CD4-5C8A-4E6F-AF35-7B7C4006FDE5}" dt="2024-10-10T12:22:56.635" v="103" actId="20577"/>
        <pc:sldMkLst>
          <pc:docMk/>
          <pc:sldMk cId="2414494517" sldId="288"/>
        </pc:sldMkLst>
        <pc:spChg chg="mod">
          <ac:chgData name="Jan Kotýnek Krotký" userId="baa5d507-a9ea-4f90-bc08-b67e012fd4d4" providerId="ADAL" clId="{4ACD6CD4-5C8A-4E6F-AF35-7B7C4006FDE5}" dt="2024-10-10T12:22:56.635" v="103" actId="20577"/>
          <ac:spMkLst>
            <pc:docMk/>
            <pc:sldMk cId="2414494517" sldId="288"/>
            <ac:spMk id="4" creationId="{588BC1FB-90C2-4681-80C3-4728C2704D92}"/>
          </ac:spMkLst>
        </pc:spChg>
      </pc:sldChg>
      <pc:sldChg chg="new del">
        <pc:chgData name="Jan Kotýnek Krotký" userId="baa5d507-a9ea-4f90-bc08-b67e012fd4d4" providerId="ADAL" clId="{4ACD6CD4-5C8A-4E6F-AF35-7B7C4006FDE5}" dt="2024-10-10T12:22:51.327" v="102" actId="2696"/>
        <pc:sldMkLst>
          <pc:docMk/>
          <pc:sldMk cId="1105814297" sldId="289"/>
        </pc:sldMkLst>
      </pc:sldChg>
      <pc:sldChg chg="addSp delSp modSp new mod modClrScheme chgLayout">
        <pc:chgData name="Jan Kotýnek Krotký" userId="baa5d507-a9ea-4f90-bc08-b67e012fd4d4" providerId="ADAL" clId="{4ACD6CD4-5C8A-4E6F-AF35-7B7C4006FDE5}" dt="2024-10-10T13:06:02.293" v="163" actId="478"/>
        <pc:sldMkLst>
          <pc:docMk/>
          <pc:sldMk cId="2836278716" sldId="289"/>
        </pc:sldMkLst>
        <pc:spChg chg="del mod ord">
          <ac:chgData name="Jan Kotýnek Krotký" userId="baa5d507-a9ea-4f90-bc08-b67e012fd4d4" providerId="ADAL" clId="{4ACD6CD4-5C8A-4E6F-AF35-7B7C4006FDE5}" dt="2024-10-10T13:06:02.293" v="163" actId="478"/>
          <ac:spMkLst>
            <pc:docMk/>
            <pc:sldMk cId="2836278716" sldId="289"/>
            <ac:spMk id="2" creationId="{C0EC0660-9157-4BAC-B9C2-BC38E009502C}"/>
          </ac:spMkLst>
        </pc:spChg>
        <pc:spChg chg="mod ord">
          <ac:chgData name="Jan Kotýnek Krotký" userId="baa5d507-a9ea-4f90-bc08-b67e012fd4d4" providerId="ADAL" clId="{4ACD6CD4-5C8A-4E6F-AF35-7B7C4006FDE5}" dt="2024-10-10T13:05:02.624" v="158" actId="700"/>
          <ac:spMkLst>
            <pc:docMk/>
            <pc:sldMk cId="2836278716" sldId="289"/>
            <ac:spMk id="3" creationId="{B8B365FF-8EB6-45F2-AA7A-3FB57A8B08FD}"/>
          </ac:spMkLst>
        </pc:spChg>
        <pc:spChg chg="mod ord">
          <ac:chgData name="Jan Kotýnek Krotký" userId="baa5d507-a9ea-4f90-bc08-b67e012fd4d4" providerId="ADAL" clId="{4ACD6CD4-5C8A-4E6F-AF35-7B7C4006FDE5}" dt="2024-10-10T13:05:02.624" v="158" actId="700"/>
          <ac:spMkLst>
            <pc:docMk/>
            <pc:sldMk cId="2836278716" sldId="289"/>
            <ac:spMk id="4" creationId="{7C904638-DE2A-421D-9506-C2FB17E32FBE}"/>
          </ac:spMkLst>
        </pc:spChg>
        <pc:spChg chg="del">
          <ac:chgData name="Jan Kotýnek Krotký" userId="baa5d507-a9ea-4f90-bc08-b67e012fd4d4" providerId="ADAL" clId="{4ACD6CD4-5C8A-4E6F-AF35-7B7C4006FDE5}" dt="2024-10-10T13:04:30.026" v="154" actId="931"/>
          <ac:spMkLst>
            <pc:docMk/>
            <pc:sldMk cId="2836278716" sldId="289"/>
            <ac:spMk id="5" creationId="{8BF52D4D-C0AB-43EC-AA0B-1AD64F199487}"/>
          </ac:spMkLst>
        </pc:spChg>
        <pc:spChg chg="add mod ord">
          <ac:chgData name="Jan Kotýnek Krotký" userId="baa5d507-a9ea-4f90-bc08-b67e012fd4d4" providerId="ADAL" clId="{4ACD6CD4-5C8A-4E6F-AF35-7B7C4006FDE5}" dt="2024-10-10T13:05:11.689" v="161" actId="14100"/>
          <ac:spMkLst>
            <pc:docMk/>
            <pc:sldMk cId="2836278716" sldId="289"/>
            <ac:spMk id="8" creationId="{3CB33C4C-47AC-408D-96AD-D3300DC30E6B}"/>
          </ac:spMkLst>
        </pc:spChg>
        <pc:picChg chg="add mod ord">
          <ac:chgData name="Jan Kotýnek Krotký" userId="baa5d507-a9ea-4f90-bc08-b67e012fd4d4" providerId="ADAL" clId="{4ACD6CD4-5C8A-4E6F-AF35-7B7C4006FDE5}" dt="2024-10-10T13:05:57.032" v="162" actId="1076"/>
          <ac:picMkLst>
            <pc:docMk/>
            <pc:sldMk cId="2836278716" sldId="289"/>
            <ac:picMk id="7" creationId="{E9FB7048-DFF7-4896-B15F-EF3B8BD097AB}"/>
          </ac:picMkLst>
        </pc:picChg>
      </pc:sldChg>
      <pc:sldChg chg="addSp delSp modSp new mod">
        <pc:chgData name="Jan Kotýnek Krotký" userId="baa5d507-a9ea-4f90-bc08-b67e012fd4d4" providerId="ADAL" clId="{4ACD6CD4-5C8A-4E6F-AF35-7B7C4006FDE5}" dt="2024-10-10T13:12:04.479" v="218" actId="478"/>
        <pc:sldMkLst>
          <pc:docMk/>
          <pc:sldMk cId="3067685963" sldId="290"/>
        </pc:sldMkLst>
        <pc:spChg chg="del">
          <ac:chgData name="Jan Kotýnek Krotký" userId="baa5d507-a9ea-4f90-bc08-b67e012fd4d4" providerId="ADAL" clId="{4ACD6CD4-5C8A-4E6F-AF35-7B7C4006FDE5}" dt="2024-10-10T13:12:04.479" v="218" actId="478"/>
          <ac:spMkLst>
            <pc:docMk/>
            <pc:sldMk cId="3067685963" sldId="290"/>
            <ac:spMk id="2" creationId="{87F6C1A5-411D-482C-AC48-9831C229917B}"/>
          </ac:spMkLst>
        </pc:spChg>
        <pc:spChg chg="del">
          <ac:chgData name="Jan Kotýnek Krotký" userId="baa5d507-a9ea-4f90-bc08-b67e012fd4d4" providerId="ADAL" clId="{4ACD6CD4-5C8A-4E6F-AF35-7B7C4006FDE5}" dt="2024-10-10T13:09:08.638" v="213" actId="478"/>
          <ac:spMkLst>
            <pc:docMk/>
            <pc:sldMk cId="3067685963" sldId="290"/>
            <ac:spMk id="4" creationId="{B02F19E7-A2DA-49A9-8918-DA2657D0BB75}"/>
          </ac:spMkLst>
        </pc:spChg>
        <pc:spChg chg="mod">
          <ac:chgData name="Jan Kotýnek Krotký" userId="baa5d507-a9ea-4f90-bc08-b67e012fd4d4" providerId="ADAL" clId="{4ACD6CD4-5C8A-4E6F-AF35-7B7C4006FDE5}" dt="2024-10-10T13:07:24.248" v="205" actId="20577"/>
          <ac:spMkLst>
            <pc:docMk/>
            <pc:sldMk cId="3067685963" sldId="290"/>
            <ac:spMk id="5" creationId="{BB69CC96-34BE-46CD-9A14-696E408A92B1}"/>
          </ac:spMkLst>
        </pc:spChg>
        <pc:spChg chg="del">
          <ac:chgData name="Jan Kotýnek Krotký" userId="baa5d507-a9ea-4f90-bc08-b67e012fd4d4" providerId="ADAL" clId="{4ACD6CD4-5C8A-4E6F-AF35-7B7C4006FDE5}" dt="2024-10-10T13:07:26.141" v="206"/>
          <ac:spMkLst>
            <pc:docMk/>
            <pc:sldMk cId="3067685963" sldId="290"/>
            <ac:spMk id="6" creationId="{64472B81-FFC3-435A-80A3-556F0CEE9A3B}"/>
          </ac:spMkLst>
        </pc:spChg>
        <pc:spChg chg="add mod">
          <ac:chgData name="Jan Kotýnek Krotký" userId="baa5d507-a9ea-4f90-bc08-b67e012fd4d4" providerId="ADAL" clId="{4ACD6CD4-5C8A-4E6F-AF35-7B7C4006FDE5}" dt="2024-10-10T13:09:12.952" v="214" actId="14100"/>
          <ac:spMkLst>
            <pc:docMk/>
            <pc:sldMk cId="3067685963" sldId="290"/>
            <ac:spMk id="7" creationId="{DD7ED3D8-8D83-4405-A4ED-41675FC92A35}"/>
          </ac:spMkLst>
        </pc:spChg>
        <pc:picChg chg="add mod">
          <ac:chgData name="Jan Kotýnek Krotký" userId="baa5d507-a9ea-4f90-bc08-b67e012fd4d4" providerId="ADAL" clId="{4ACD6CD4-5C8A-4E6F-AF35-7B7C4006FDE5}" dt="2024-10-10T13:09:19.757" v="216" actId="1076"/>
          <ac:picMkLst>
            <pc:docMk/>
            <pc:sldMk cId="3067685963" sldId="290"/>
            <ac:picMk id="9" creationId="{125BDBC9-DC6F-4199-B310-9A6DFEA4B03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8BC744D-9E4E-8B48-B82E-E51F84B2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DFC9C44-48CA-4846-8B43-6B4C0D0B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26ECF42-D1F0-BA45-BC24-346D500D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681C5DD-27CD-AB4B-A3EE-BB76032D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684F50E3-DDBE-ED4E-A6F3-F54E54681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603E15C8-958C-1B46-ABD5-79FCCA4A6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4FC7F1ED-EED9-EB49-9C04-07FA08D8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A08CEBCA-B5DE-934F-9AB7-5DA1FA55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A9B4C72-1A09-404C-8E24-6D1F23CB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27707621-F6D6-464D-8623-5E6E356A0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95E73665-5678-A64D-84D9-3EEF3C03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796B0F20-D3A7-AF4A-A88B-9A5F4B40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ome-affairs.ec.europa.eu/policies/schengen-borders-and-visa/schengen-area/temporary-reintroduction-border-control_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limate_change" TargetMode="External"/><Relationship Id="rId13" Type="http://schemas.openxmlformats.org/officeDocument/2006/relationships/hyperlink" Target="https://en.wikipedia.org/wiki/2015_European_migrant_crisis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s://en.wikipedia.org/wiki/Germanwings_Flight_9525" TargetMode="External"/><Relationship Id="rId7" Type="http://schemas.openxmlformats.org/officeDocument/2006/relationships/hyperlink" Target="https://en.wikipedia.org/wiki/Paris_Agreement" TargetMode="External"/><Relationship Id="rId12" Type="http://schemas.openxmlformats.org/officeDocument/2006/relationships/hyperlink" Target="https://en.wikipedia.org/wiki/Greece" TargetMode="External"/><Relationship Id="rId17" Type="http://schemas.openxmlformats.org/officeDocument/2006/relationships/hyperlink" Target="https://en.wikipedia.org/wiki/New_Horizons" TargetMode="External"/><Relationship Id="rId2" Type="http://schemas.openxmlformats.org/officeDocument/2006/relationships/hyperlink" Target="https://en.wikipedia.org/wiki/November_2015_Paris_attacks" TargetMode="External"/><Relationship Id="rId16" Type="http://schemas.openxmlformats.org/officeDocument/2006/relationships/hyperlink" Target="https://en.wikipedia.org/wiki/2015_FIFA_corruption_cas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Nepal" TargetMode="External"/><Relationship Id="rId11" Type="http://schemas.openxmlformats.org/officeDocument/2006/relationships/hyperlink" Target="https://en.wikipedia.org/wiki/Refugees_of_the_Syrian_civil_war" TargetMode="External"/><Relationship Id="rId5" Type="http://schemas.openxmlformats.org/officeDocument/2006/relationships/hyperlink" Target="https://en.wikipedia.org/wiki/April_2015_Nepal_earthquake" TargetMode="External"/><Relationship Id="rId15" Type="http://schemas.openxmlformats.org/officeDocument/2006/relationships/hyperlink" Target="https://en.wikipedia.org/wiki/Sepp_Blatter" TargetMode="External"/><Relationship Id="rId10" Type="http://schemas.openxmlformats.org/officeDocument/2006/relationships/hyperlink" Target="https://en.wikipedia.org/wiki/Saudi_Arabian%E2%80%93led_intervention_in_Yemen" TargetMode="External"/><Relationship Id="rId4" Type="http://schemas.openxmlformats.org/officeDocument/2006/relationships/hyperlink" Target="https://en.wikipedia.org/wiki/French_Alps" TargetMode="External"/><Relationship Id="rId9" Type="http://schemas.openxmlformats.org/officeDocument/2006/relationships/hyperlink" Target="https://en.wikipedia.org/wiki/Sana%27a" TargetMode="External"/><Relationship Id="rId14" Type="http://schemas.openxmlformats.org/officeDocument/2006/relationships/hyperlink" Target="https://en.wikipedia.org/wiki/FIF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„migrační krize“ nebo také krize společného evropského azylového systému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D72D84-5A84-6E4E-A582-2F3CF5FFA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400" y="4484049"/>
            <a:ext cx="8521200" cy="698497"/>
          </a:xfrm>
        </p:spPr>
        <p:txBody>
          <a:bodyPr/>
          <a:lstStyle/>
          <a:p>
            <a:r>
              <a:rPr lang="cs-CZ" dirty="0"/>
              <a:t>10. října 2024</a:t>
            </a:r>
          </a:p>
        </p:txBody>
      </p:sp>
    </p:spTree>
    <p:extLst>
      <p:ext uri="{BB962C8B-B14F-4D97-AF65-F5344CB8AC3E}">
        <p14:creationId xmlns:p14="http://schemas.microsoft.com/office/powerpoint/2010/main" val="3925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5C7DB7-7428-4633-95A3-E32DEB7E2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15E41C7-119D-4825-9713-10CFF0C972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41" y="150157"/>
            <a:ext cx="5940000" cy="5810984"/>
          </a:xfrm>
        </p:spPr>
      </p:pic>
    </p:spTree>
    <p:extLst>
      <p:ext uri="{BB962C8B-B14F-4D97-AF65-F5344CB8AC3E}">
        <p14:creationId xmlns:p14="http://schemas.microsoft.com/office/powerpoint/2010/main" val="325320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3D25E7-0DF5-4D5A-AD09-FE7B1E8D1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8BC1FB-90C2-4681-80C3-4728C270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situace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1D84FE-E0E1-4FF5-8651-986C288F0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2"/>
              </a:rPr>
              <a:t>https://home-affairs.ec.europa.eu/policies/schengen-borders-and-visa/schengen-area/temporary-reintroduction-border-control_en</a:t>
            </a:r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D3015-DC77-4E5C-A5B1-46B8C531A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848" y="1576039"/>
            <a:ext cx="5578304" cy="31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9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B365FF-8EB6-45F2-AA7A-3FB57A8B0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CB33C4C-47AC-408D-96AD-D3300DC30E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0"/>
            <a:ext cx="3860471" cy="3989677"/>
          </a:xfrm>
        </p:spPr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Clockwise from top-left: civil service in remembrance of the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2" tooltip="November 2015 Paris attacks"/>
              </a:rPr>
              <a:t>November Paris attacks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Germanwings Flight 9525"/>
              </a:rPr>
              <a:t>Germanwings Flight 9525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was purposely crashed into the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 tooltip="French Alps"/>
              </a:rPr>
              <a:t>French Alps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by suicidal co-pilot Andreas Lubitz, killing all 150 people on board; an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5" tooltip="April 2015 Nepal earthquake"/>
              </a:rPr>
              <a:t>earthquake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6" tooltip="Nepal"/>
              </a:rPr>
              <a:t>Nepal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kills 8,964 people; world leaders pose for a picture during the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7" tooltip="Paris Agreement"/>
              </a:rPr>
              <a:t>Paris Agreement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 international agreement on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8" tooltip="Climate change"/>
              </a:rPr>
              <a:t>climate change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an airstrike in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9" tooltip="Sana'a"/>
              </a:rPr>
              <a:t>Sana'a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during the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0" tooltip="Saudi Arabian–led intervention in Yemen"/>
              </a:rPr>
              <a:t>Saudi Arabian–led intervention in Yemen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en-US" b="0" i="0" u="sng" dirty="0">
                <a:effectLst/>
                <a:latin typeface="Arial" panose="020B0604020202020204" pitchFamily="34" charset="0"/>
                <a:hlinkClick r:id="rId11"/>
              </a:rPr>
              <a:t>refugees of the Syrian civil war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come ashore in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2" tooltip="Greece"/>
              </a:rPr>
              <a:t>Greece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amidst a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3" tooltip="2015 European migrant crisis"/>
              </a:rPr>
              <a:t>migrant crisis in Europe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4" tooltip="FIFA"/>
              </a:rPr>
              <a:t>FIFA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president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5" tooltip="Sepp Blatter"/>
              </a:rPr>
              <a:t>Sepp Blatter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forced to resign in disgrace in the wake of the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6" tooltip="2015 FIFA corruption case"/>
              </a:rPr>
              <a:t>FIFA corruption case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en-US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7" tooltip="New Horizons"/>
              </a:rPr>
              <a:t>New Horizons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makes a flyby and takes the first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904638-DE2A-421D-9506-C2FB17E3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Rok 2015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9FB7048-DFF7-4896-B15F-EF3B8BD09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15" y="1136264"/>
            <a:ext cx="4583792" cy="4140200"/>
          </a:xfrm>
        </p:spPr>
      </p:pic>
    </p:spTree>
    <p:extLst>
      <p:ext uri="{BB962C8B-B14F-4D97-AF65-F5344CB8AC3E}">
        <p14:creationId xmlns:p14="http://schemas.microsoft.com/office/powerpoint/2010/main" val="283627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BC605C-79F0-42FE-8504-E67BB9AFE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B69CC96-34BE-46CD-9A14-696E408A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2015 podle Chat GPT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D7ED3D8-8D83-4405-A4ED-41675FC92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0000" y="1994327"/>
            <a:ext cx="296148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image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representing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2015,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capturing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like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migrant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crisis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Paris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climate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agreement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advancements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technology,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along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cultural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trends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25BDBC9-DC6F-4199-B310-9A6DFEA4B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25" y="1679995"/>
            <a:ext cx="5015975" cy="50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8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A04E87-18BD-49F1-A820-9995B2BD2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2E00E8F-F4AC-4CE4-92A3-C1F690D6F00C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256837" y="229077"/>
            <a:ext cx="6630325" cy="1867161"/>
          </a:xfrm>
        </p:spPr>
      </p:pic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6899CB16-9621-4E90-A02A-5615ECB22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62" y="2096238"/>
            <a:ext cx="4935364" cy="4589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17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C7DD04-F4ED-4078-8140-9FB47C6BF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15</a:t>
            </a:fld>
            <a:endParaRPr lang="en-GB" altLang="cs-CZ" noProof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AA0F819-33FE-46A9-8925-312D1F70E92D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54309"/>
            <a:ext cx="8064900" cy="4415532"/>
          </a:xfrm>
          <a:noFill/>
        </p:spPr>
      </p:pic>
    </p:spTree>
    <p:extLst>
      <p:ext uri="{BB962C8B-B14F-4D97-AF65-F5344CB8AC3E}">
        <p14:creationId xmlns:p14="http://schemas.microsoft.com/office/powerpoint/2010/main" val="17718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E27FA7-8580-4903-8058-416FB2E00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16</a:t>
            </a:fld>
            <a:endParaRPr lang="en-GB" altLang="cs-CZ" noProof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52E0F76-08D0-46BD-9309-35F4D715D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67" y="692150"/>
            <a:ext cx="7999765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80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7A7F98-ADF4-491F-941D-3325B08508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17</a:t>
            </a:fld>
            <a:endParaRPr lang="en-GB" altLang="cs-CZ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EA7FEDE-4EA9-4B2C-A821-823AA0D1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not </a:t>
            </a:r>
            <a:r>
              <a:rPr lang="cs-CZ" dirty="0" err="1"/>
              <a:t>dismantle</a:t>
            </a:r>
            <a:r>
              <a:rPr lang="cs-CZ" dirty="0"/>
              <a:t> </a:t>
            </a:r>
            <a:r>
              <a:rPr lang="cs-CZ" dirty="0" err="1"/>
              <a:t>Schengen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ensure</a:t>
            </a:r>
            <a:r>
              <a:rPr lang="cs-CZ" dirty="0"/>
              <a:t> proper management </a:t>
            </a:r>
            <a:r>
              <a:rPr lang="cs-CZ" dirty="0" err="1"/>
              <a:t>of</a:t>
            </a:r>
            <a:r>
              <a:rPr lang="cs-CZ" dirty="0"/>
              <a:t> EU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borders</a:t>
            </a:r>
            <a:r>
              <a:rPr lang="cs-CZ" dirty="0"/>
              <a:t>.“ (D. </a:t>
            </a:r>
            <a:r>
              <a:rPr lang="cs-CZ" dirty="0" err="1"/>
              <a:t>Tusk</a:t>
            </a:r>
            <a:r>
              <a:rPr lang="cs-CZ" dirty="0"/>
              <a:t>, 2015)</a:t>
            </a:r>
            <a:endParaRPr lang="en-US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1CC2A95-66E4-4C8A-ACF8-A8E052A18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459" y="1899392"/>
            <a:ext cx="7923441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02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63B7A1-C289-4D4A-957F-7531212EC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F1BA9DB-E7FA-4803-AEA9-71A49AE8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odpověď na „migrační krizi“</a:t>
            </a:r>
            <a:endParaRPr lang="en-US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6E76C39-76BF-4512-B5BB-D47224DF5B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0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F84D09-CB69-4BA1-9984-CFBABE830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892B5F-38B3-4185-94AC-423BABB6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Vnitřní dimenze: </a:t>
            </a:r>
            <a:r>
              <a:rPr lang="cs-CZ" b="1" dirty="0" err="1"/>
              <a:t>HOTSPOTy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9FA48-AA4A-42E7-973F-3E234F9A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59001"/>
            <a:ext cx="8064900" cy="4139998"/>
          </a:xfrm>
        </p:spPr>
        <p:txBody>
          <a:bodyPr/>
          <a:lstStyle/>
          <a:p>
            <a:r>
              <a:rPr lang="cs-CZ" dirty="0"/>
              <a:t>FRONTEX (EBCG) zajišťuje návraty migrantů</a:t>
            </a:r>
          </a:p>
          <a:p>
            <a:r>
              <a:rPr lang="cs-CZ" b="0" i="0" dirty="0">
                <a:effectLst/>
              </a:rPr>
              <a:t>Evropský podpůrný úřad pro otázky azylu (EASO)</a:t>
            </a:r>
            <a:r>
              <a:rPr lang="cs-CZ" dirty="0"/>
              <a:t> zajišťuje registraci žadatelů </a:t>
            </a:r>
          </a:p>
          <a:p>
            <a:r>
              <a:rPr lang="cs-CZ" dirty="0"/>
              <a:t>EUROPOL a EUROJUST pomáhá členským státům s rozbitím pašeráckých sítí 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1. Nestojí to na právním základě, migranti se nemají jak bránit proti návratům</a:t>
            </a:r>
          </a:p>
          <a:p>
            <a:pPr marL="54000" indent="0">
              <a:buNone/>
            </a:pPr>
            <a:r>
              <a:rPr lang="cs-CZ" dirty="0"/>
              <a:t>2. Mnoho to jižním státům nepomohlo, členské státy nedodaly dostatek lidí</a:t>
            </a:r>
          </a:p>
          <a:p>
            <a:pPr marL="54000" indent="0">
              <a:buNone/>
            </a:pPr>
            <a:r>
              <a:rPr lang="cs-CZ" dirty="0"/>
              <a:t>3. Nevedlo to k zlepšení životních podmínek migrantů (nedostatek vody, jídla, léků apod.)</a:t>
            </a:r>
          </a:p>
          <a:p>
            <a:pPr marL="54000" indent="0">
              <a:buNone/>
            </a:pPr>
            <a:r>
              <a:rPr lang="cs-CZ" dirty="0"/>
              <a:t>4. Neférové jednání s migranty – strávení týdnů a měsíců v detenčních kempech</a:t>
            </a:r>
          </a:p>
          <a:p>
            <a:pPr marL="54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2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2CD787-61E3-4E09-B42F-E8EAF9995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486D71-7E8B-4E87-82FA-80505190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91720"/>
            <a:ext cx="8064900" cy="451576"/>
          </a:xfrm>
        </p:spPr>
        <p:txBody>
          <a:bodyPr/>
          <a:lstStyle/>
          <a:p>
            <a:r>
              <a:rPr lang="cs-CZ" dirty="0"/>
              <a:t>Arabské jaro – 17.12. 2010, Mohamed </a:t>
            </a:r>
            <a:r>
              <a:rPr lang="cs-CZ" dirty="0" err="1"/>
              <a:t>Bouazizi</a:t>
            </a:r>
            <a:endParaRPr lang="en-US" dirty="0"/>
          </a:p>
        </p:txBody>
      </p:sp>
      <p:pic>
        <p:nvPicPr>
          <p:cNvPr id="7" name="Zástupný obsah 6" descr="Obsah obrázku text, osoba, transparent, dav&#10;&#10;Popis byl vytvořen automaticky">
            <a:extLst>
              <a:ext uri="{FF2B5EF4-FFF2-40B4-BE49-F238E27FC236}">
                <a16:creationId xmlns:a16="http://schemas.microsoft.com/office/drawing/2014/main" id="{FEE9B773-D04F-42EB-B9E4-D920DC41F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28" y="1692275"/>
            <a:ext cx="6184743" cy="4140200"/>
          </a:xfrm>
        </p:spPr>
      </p:pic>
    </p:spTree>
    <p:extLst>
      <p:ext uri="{BB962C8B-B14F-4D97-AF65-F5344CB8AC3E}">
        <p14:creationId xmlns:p14="http://schemas.microsoft.com/office/powerpoint/2010/main" val="4113326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D9C72E-C8D1-4F3F-BF60-C20F4F940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FC3452-9A7D-4111-A5BC-54C41A80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dimenze: relokace a přesídlení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AE903C-C879-4F99-A5C7-4802E10C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80008"/>
            <a:ext cx="8064900" cy="4351992"/>
          </a:xfrm>
        </p:spPr>
        <p:txBody>
          <a:bodyPr/>
          <a:lstStyle/>
          <a:p>
            <a:r>
              <a:rPr lang="cs-CZ" dirty="0"/>
              <a:t>Dočasný relokační schéma – září 2015</a:t>
            </a:r>
          </a:p>
          <a:p>
            <a:r>
              <a:rPr lang="cs-CZ" dirty="0"/>
              <a:t>do roku 2017 měly čl. státy přesídlit mezi sebe 160 000 žadatelů o azyl</a:t>
            </a:r>
          </a:p>
          <a:p>
            <a:pPr marL="54000" indent="0">
              <a:buNone/>
            </a:pPr>
            <a:r>
              <a:rPr lang="cs-CZ" b="1" dirty="0"/>
              <a:t>Kdo byl proti? Kdo se zdržel?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Slovensko, jako předsednická země navrhla tzv. „flexibilní solidaritu“, stály mechanismus</a:t>
            </a:r>
          </a:p>
          <a:p>
            <a:pPr>
              <a:buFontTx/>
              <a:buChar char="-"/>
            </a:pPr>
            <a:r>
              <a:rPr lang="cs-CZ" dirty="0"/>
              <a:t>Členské státy buď přijmou žadatele o azyl, nebo pomohou finančně, či expertně</a:t>
            </a:r>
          </a:p>
          <a:p>
            <a:pPr>
              <a:buFontTx/>
              <a:buChar char="-"/>
            </a:pPr>
            <a:r>
              <a:rPr lang="cs-CZ" dirty="0"/>
              <a:t>Něco podobného se odráží v aktuálním návrhu z rukou Evropské komise.</a:t>
            </a:r>
          </a:p>
          <a:p>
            <a:pPr>
              <a:buFontTx/>
              <a:buChar char="-"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Je to cesta?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953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48D8B-D56D-4E3E-82D6-53BCD288E9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DC96D5-A951-448E-8287-4A29F770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Kvóty, příklad ČR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2C939D-3157-49EC-B271-AE3CF553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59001"/>
            <a:ext cx="8064900" cy="4139998"/>
          </a:xfrm>
        </p:spPr>
        <p:txBody>
          <a:bodyPr/>
          <a:lstStyle/>
          <a:p>
            <a:pPr marL="54000" indent="0" algn="just">
              <a:buNone/>
            </a:pPr>
            <a:r>
              <a:rPr lang="cs-CZ" sz="1600" b="1" i="0" dirty="0">
                <a:effectLst/>
                <a:latin typeface="Arial CE" panose="020B0604020202020204" pitchFamily="34" charset="0"/>
              </a:rPr>
              <a:t>Dobrovolná kvóta - rozhodnutí Rady EU (1523) ze dne 14. září 2015</a:t>
            </a:r>
          </a:p>
          <a:p>
            <a:pPr algn="just"/>
            <a:r>
              <a:rPr lang="cs-CZ" sz="1600" i="0" dirty="0">
                <a:effectLst/>
                <a:latin typeface="Arial CE" panose="020B0604020202020204" pitchFamily="34" charset="0"/>
              </a:rPr>
              <a:t>členské státy EU dobrovolně zavázaly přijmout v rámci relokací 40 000 osob – pro ČR to je 1 100 osob z Řecka a Itálie.</a:t>
            </a:r>
          </a:p>
          <a:p>
            <a:pPr marL="54000" indent="0" algn="just">
              <a:buNone/>
            </a:pPr>
            <a:r>
              <a:rPr lang="cs-CZ" sz="1600" b="1" i="0" dirty="0">
                <a:effectLst/>
                <a:latin typeface="Arial CE" panose="020B0604020202020204" pitchFamily="34" charset="0"/>
              </a:rPr>
              <a:t>Povinná kvóta - rozhodnutí Rady EU (1601) ze dne 22. září 2015</a:t>
            </a:r>
          </a:p>
          <a:p>
            <a:pPr algn="just"/>
            <a:r>
              <a:rPr lang="cs-CZ" sz="1600" dirty="0">
                <a:latin typeface="Arial CE" panose="020B0604020202020204" pitchFamily="34" charset="0"/>
              </a:rPr>
              <a:t>Členské státy kvalifikovanou většinou se shodly na přijetí dalších 120 000 z Řecka, Itálie a</a:t>
            </a:r>
            <a:r>
              <a:rPr lang="cs-CZ" sz="1600" b="1" dirty="0">
                <a:latin typeface="Arial CE" panose="020B0604020202020204" pitchFamily="34" charset="0"/>
              </a:rPr>
              <a:t> Maďarska </a:t>
            </a:r>
            <a:r>
              <a:rPr lang="cs-CZ" sz="1600" dirty="0">
                <a:latin typeface="Arial CE" panose="020B0604020202020204" pitchFamily="34" charset="0"/>
              </a:rPr>
              <a:t>– pro ČR to je </a:t>
            </a:r>
            <a:r>
              <a:rPr lang="cs-CZ" sz="1600" i="0" dirty="0">
                <a:effectLst/>
                <a:latin typeface="Arial CE" panose="020B0604020202020204" pitchFamily="34" charset="0"/>
              </a:rPr>
              <a:t>1 591 osob.</a:t>
            </a:r>
          </a:p>
          <a:p>
            <a:pPr algn="just"/>
            <a:r>
              <a:rPr lang="cs-CZ" sz="1600" dirty="0">
                <a:latin typeface="Arial CE" panose="020B0604020202020204" pitchFamily="34" charset="0"/>
              </a:rPr>
              <a:t>Celkem tedy </a:t>
            </a:r>
            <a:r>
              <a:rPr lang="cs-CZ" sz="1600" b="0" i="0" dirty="0">
                <a:effectLst/>
                <a:latin typeface="Arial CE" panose="020B0604020202020204" pitchFamily="34" charset="0"/>
              </a:rPr>
              <a:t>2 691</a:t>
            </a:r>
            <a:r>
              <a:rPr lang="cs-CZ" sz="1600" dirty="0">
                <a:latin typeface="Arial CE" panose="020B0604020202020204" pitchFamily="34" charset="0"/>
              </a:rPr>
              <a:t> plus 400 v rámci přesídlení z mimo EU. </a:t>
            </a:r>
            <a:r>
              <a:rPr lang="cs-CZ" sz="1600" b="1" dirty="0">
                <a:latin typeface="Arial CE" panose="020B0604020202020204" pitchFamily="34" charset="0"/>
              </a:rPr>
              <a:t>Kolik jich ČR přijala?</a:t>
            </a:r>
            <a:endParaRPr lang="cs-CZ" sz="1600" b="1" i="0" dirty="0">
              <a:effectLst/>
              <a:latin typeface="Arial CE" panose="020B0604020202020204" pitchFamily="34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DEF46B8-992E-4554-8751-62AAF66A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9" y="4106647"/>
            <a:ext cx="678815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97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EDA66C-ED28-4443-A086-482462285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0C415B-930D-4583-94C3-5DD3A74D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a vnější dimenze – definování bezpečných zemí původu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F77803-6D59-452B-BC35-E4317DD81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AdvTT6120e2aa"/>
              </a:rPr>
              <a:t>Albania, Bosnia and Herzegovina, Kosovo, the Former Yugoslav Republic of</a:t>
            </a:r>
            <a:r>
              <a:rPr lang="cs-CZ" sz="1800" b="0" i="0" u="none" strike="noStrike" baseline="0" dirty="0">
                <a:latin typeface="AdvTT6120e2aa"/>
              </a:rPr>
              <a:t> </a:t>
            </a:r>
            <a:r>
              <a:rPr lang="en-US" sz="1800" b="0" i="0" u="none" strike="noStrike" baseline="0" dirty="0">
                <a:latin typeface="AdvTT6120e2aa"/>
              </a:rPr>
              <a:t>Macedonia, Montenegro, Serbia and Turkey</a:t>
            </a:r>
            <a:endParaRPr lang="cs-CZ" sz="1800" b="0" i="0" u="none" strike="noStrike" baseline="0" dirty="0">
              <a:latin typeface="AdvTT6120e2aa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48295B-F615-463B-872D-34BF0723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28" y="2416529"/>
            <a:ext cx="5521343" cy="41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2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1BD09-A2C1-4CC7-B01D-F805FF91B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9E0114-1186-438C-85F5-B2A43A30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Externí dimenze: dohoda EU-Turecko dohoda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27572D-3808-4A47-B256-5627B9107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O co se jedná?</a:t>
            </a:r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r>
              <a:rPr lang="cs-CZ" b="1" dirty="0"/>
              <a:t>Co má Turecko výměnou: </a:t>
            </a:r>
          </a:p>
          <a:p>
            <a:r>
              <a:rPr lang="cs-CZ" dirty="0"/>
              <a:t>Vízová liberalizace</a:t>
            </a:r>
          </a:p>
          <a:p>
            <a:r>
              <a:rPr lang="cs-CZ" dirty="0"/>
              <a:t>6 mil. Eur na financování integrace, ubytování pro žadatele o azyl apod.</a:t>
            </a:r>
          </a:p>
          <a:p>
            <a:r>
              <a:rPr lang="cs-CZ" dirty="0"/>
              <a:t>Vylepšení podmínek v celní a hospodářské spolupráci s EU</a:t>
            </a:r>
          </a:p>
          <a:p>
            <a:r>
              <a:rPr lang="cs-CZ" dirty="0"/>
              <a:t>Posunutí přístupových rozhovorů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091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4447FA-8C6A-43BB-B26B-175242146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087264-F157-414E-B663-73A8A530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EU-Turecko: kritika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96E7A9-22AA-4D01-92AC-53A23720F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AutoNum type="arabicPeriod"/>
            </a:pPr>
            <a:r>
              <a:rPr lang="cs-CZ" dirty="0"/>
              <a:t>Mají žadatelé o azyl zajištěnou právní ochranu v Turecku?</a:t>
            </a:r>
          </a:p>
          <a:p>
            <a:pPr marL="511200" indent="-457200">
              <a:buAutoNum type="arabicPeriod"/>
            </a:pPr>
            <a:r>
              <a:rPr lang="cs-CZ" dirty="0"/>
              <a:t>Ne pro-všechny je Turecko </a:t>
            </a:r>
            <a:r>
              <a:rPr lang="cs-CZ" dirty="0" err="1"/>
              <a:t>safe-third</a:t>
            </a:r>
            <a:r>
              <a:rPr lang="cs-CZ" dirty="0"/>
              <a:t> country – Turecko podepsalo Ženevskou konvenci, ale aplikuje ji jen na uprchlíky z Evropy</a:t>
            </a:r>
          </a:p>
          <a:p>
            <a:pPr marL="511200" indent="-457200">
              <a:buAutoNum type="arabicPeriod"/>
            </a:pPr>
            <a:r>
              <a:rPr lang="cs-CZ" dirty="0"/>
              <a:t>Závislost na Turecku</a:t>
            </a:r>
          </a:p>
          <a:p>
            <a:pPr marL="511200" indent="-457200">
              <a:buAutoNum type="arabicPeriod"/>
            </a:pPr>
            <a:r>
              <a:rPr lang="cs-CZ" dirty="0"/>
              <a:t>Co ti, co přišli do Řecka před uzavřením dohody?</a:t>
            </a:r>
          </a:p>
          <a:p>
            <a:pPr marL="511200" indent="-457200">
              <a:buAutoNum type="arabicPeriod"/>
            </a:pPr>
            <a:r>
              <a:rPr lang="cs-CZ" dirty="0"/>
              <a:t>Přesídlování z Turecka do EU je pomalé</a:t>
            </a:r>
          </a:p>
          <a:p>
            <a:pPr marL="511200" indent="-457200">
              <a:buAutoNum type="arabicPeriod"/>
            </a:pPr>
            <a:r>
              <a:rPr lang="cs-CZ" dirty="0"/>
              <a:t>Dohoda EU-Turecko nespadá pod architekturu EU – žádná kontrola ze strany EP, žadatelé se nemohou odvolat k ESD  </a:t>
            </a:r>
          </a:p>
        </p:txBody>
      </p:sp>
    </p:spTree>
    <p:extLst>
      <p:ext uri="{BB962C8B-B14F-4D97-AF65-F5344CB8AC3E}">
        <p14:creationId xmlns:p14="http://schemas.microsoft.com/office/powerpoint/2010/main" val="1291864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A81ADD-E573-4F16-B5ED-8C9044F14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2C162C-F636-4770-A8F6-E3EA5646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dimenze – prevence neregulérní migrace (vnější hranice, pašerácké sítě)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4B059C-150C-4E9F-A71F-0D3B9FDB5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sz="1600" b="1" i="0" dirty="0">
                <a:solidFill>
                  <a:srgbClr val="202124"/>
                </a:solidFill>
                <a:effectLst/>
              </a:rPr>
              <a:t>Evropská pohraniční a pobřežní stráž (EBCG)</a:t>
            </a:r>
          </a:p>
          <a:p>
            <a:r>
              <a:rPr lang="cs-CZ" sz="1600" b="0" i="0" dirty="0">
                <a:solidFill>
                  <a:srgbClr val="202124"/>
                </a:solidFill>
                <a:effectLst/>
              </a:rPr>
              <a:t>Pokud členské státy zjistí nedostatky, mohou se dovolávat „práva zasáhnout“ pomocí EBCG - přičemž Rada může kvalifikovanou většinou rozhodnout o vyslání pohraniční stráže do členského státu</a:t>
            </a:r>
          </a:p>
          <a:p>
            <a:pPr marL="54000" indent="0" algn="l">
              <a:buNone/>
            </a:pPr>
            <a:r>
              <a:rPr lang="cs-CZ" sz="1600" b="1" i="0" u="none" strike="noStrike" baseline="0" dirty="0"/>
              <a:t>Vojenské námořní operace, např. Sophia</a:t>
            </a:r>
          </a:p>
          <a:p>
            <a:pPr algn="l"/>
            <a:r>
              <a:rPr lang="cs-CZ" sz="1600" dirty="0"/>
              <a:t>Rozbití pašerácké sítě a pašování lidí a prevence a záchrana lidí ve Středozemním moři</a:t>
            </a:r>
            <a:endParaRPr lang="cs-CZ" sz="1600" b="0" i="0" u="none" strike="noStrike" baseline="0" dirty="0"/>
          </a:p>
        </p:txBody>
      </p:sp>
      <p:pic>
        <p:nvPicPr>
          <p:cNvPr id="7" name="Obrázek 6" descr="Obsah obrázku osoba, slipy&#10;&#10;Popis byl vytvořen automaticky">
            <a:extLst>
              <a:ext uri="{FF2B5EF4-FFF2-40B4-BE49-F238E27FC236}">
                <a16:creationId xmlns:a16="http://schemas.microsoft.com/office/drawing/2014/main" id="{9321D9DE-0988-4686-BF20-B7222E60D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32" y="3762001"/>
            <a:ext cx="5128181" cy="28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69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50410A-30BA-40D0-B64C-20130DBA8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E89EB8-8F05-48F9-AD23-83A174E5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dimenze – Svěřenecké fondy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5BB722-8062-4797-84E0-5D96A3B2101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055440" y="1720359"/>
            <a:ext cx="3914999" cy="4139998"/>
          </a:xfrm>
        </p:spPr>
        <p:txBody>
          <a:bodyPr/>
          <a:lstStyle/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EU Regional Trust Fund for Syria has been established in December 2014</a:t>
            </a:r>
            <a:endParaRPr lang="cs-CZ" sz="1800" dirty="0"/>
          </a:p>
          <a:p>
            <a:pPr marL="396900" indent="-342900" algn="l">
              <a:buAutoNum type="arabicPeriod"/>
            </a:pPr>
            <a:endParaRPr lang="cs-CZ" sz="1800" b="0" i="0" u="none" strike="noStrike" baseline="0" dirty="0"/>
          </a:p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Emergency Trust Fund for Africa, established at the Valletta Summit in November</a:t>
            </a:r>
            <a:r>
              <a:rPr lang="cs-CZ" sz="1800" b="0" i="0" u="none" strike="noStrike" baseline="0" dirty="0"/>
              <a:t> 2015</a:t>
            </a:r>
          </a:p>
          <a:p>
            <a:pPr marL="396900" indent="-342900" algn="l">
              <a:buAutoNum type="arabicPeriod"/>
            </a:pPr>
            <a:endParaRPr lang="cs-CZ" sz="1800" dirty="0"/>
          </a:p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</a:t>
            </a:r>
            <a:r>
              <a:rPr lang="en-US" sz="1800" b="0" i="0" u="none" strike="noStrike" baseline="0" dirty="0" err="1"/>
              <a:t>Bêkou</a:t>
            </a:r>
            <a:r>
              <a:rPr lang="en-US" sz="1800" b="0" i="0" u="none" strike="noStrike" baseline="0" dirty="0"/>
              <a:t> Trust Fund for the Central African Republic,</a:t>
            </a:r>
            <a:r>
              <a:rPr lang="cs-CZ" sz="1800" b="0" i="0" u="none" strike="noStrike" baseline="0" dirty="0"/>
              <a:t> July 2014</a:t>
            </a:r>
          </a:p>
          <a:p>
            <a:pPr marL="396900" indent="-342900" algn="l">
              <a:buAutoNum type="arabicPeriod"/>
            </a:pPr>
            <a:endParaRPr lang="cs-CZ" sz="1800" dirty="0"/>
          </a:p>
          <a:p>
            <a:pPr marL="54000" indent="0" algn="l">
              <a:buNone/>
            </a:pPr>
            <a:endParaRPr lang="en-US" sz="18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A07E72-A030-46A6-8A3F-59433047526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40000" y="1720359"/>
            <a:ext cx="3914999" cy="4139998"/>
          </a:xfrm>
        </p:spPr>
        <p:txBody>
          <a:bodyPr/>
          <a:lstStyle/>
          <a:p>
            <a:r>
              <a:rPr lang="cs-CZ" sz="2400" dirty="0"/>
              <a:t>Cílem fondů je ovšem ze strany EU spíše prevence, než posílení daných regionů (</a:t>
            </a:r>
            <a:r>
              <a:rPr lang="cs-CZ" sz="2400" dirty="0" err="1"/>
              <a:t>Niemann</a:t>
            </a:r>
            <a:r>
              <a:rPr lang="cs-CZ" sz="2400" dirty="0"/>
              <a:t>, </a:t>
            </a:r>
            <a:r>
              <a:rPr lang="cs-CZ" sz="2400" dirty="0" err="1"/>
              <a:t>Zaun</a:t>
            </a:r>
            <a:r>
              <a:rPr lang="cs-CZ" sz="2400" dirty="0"/>
              <a:t> 2018)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0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0DAE5E-7A50-7E20-AD1F-43ECF8980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3</a:t>
            </a:fld>
            <a:endParaRPr lang="en-GB" altLang="cs-CZ" noProof="0"/>
          </a:p>
        </p:txBody>
      </p:sp>
      <p:pic>
        <p:nvPicPr>
          <p:cNvPr id="6" name="Zástupný obsah 5" descr="Obsah obrázku osoba, oblek, oblečený&#10;&#10;Popis byl vytvořen automaticky">
            <a:extLst>
              <a:ext uri="{FF2B5EF4-FFF2-40B4-BE49-F238E27FC236}">
                <a16:creationId xmlns:a16="http://schemas.microsoft.com/office/drawing/2014/main" id="{AF11BCF7-B50C-BB7C-3DCC-D9C5FFAAFC7E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r="1" b="1"/>
          <a:stretch/>
        </p:blipFill>
        <p:spPr>
          <a:xfrm>
            <a:off x="540000" y="692150"/>
            <a:ext cx="8064900" cy="5139850"/>
          </a:xfrm>
          <a:noFill/>
        </p:spPr>
      </p:pic>
    </p:spTree>
    <p:extLst>
      <p:ext uri="{BB962C8B-B14F-4D97-AF65-F5344CB8AC3E}">
        <p14:creationId xmlns:p14="http://schemas.microsoft.com/office/powerpoint/2010/main" val="405572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0598C5-2295-4B7D-9F24-B22172BD9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E42E92-B967-4019-8461-CB29F00D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F7A936-7A6B-4AE7-9C4C-CE518F9B0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C21F174A-A02D-4A8C-866F-73624376A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1" y="692150"/>
            <a:ext cx="7847098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94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6B7621-17A0-18D4-1C03-488E3541F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11ECDAE-BEF9-2164-F976-6366594F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Itálie a EU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574607-5954-262A-AAB7-169923B8E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Realizace </a:t>
            </a:r>
            <a:r>
              <a:rPr lang="cs-CZ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tzv. aktu národní solidarity: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tém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kerém teritoriu zem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 být dle p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edstaveného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plánu rozd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leni 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ichni noví neregulérní p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hovalci na základ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ního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(v pom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 1 tisíce imigrant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1 milion obyvatel daného regionu): odpor severních regionů</a:t>
            </a:r>
          </a:p>
          <a:p>
            <a:pPr algn="l"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Tlak na EU: po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ž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adavek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„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bezprost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ř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ední reakce Evropské unie na nov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ě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vzniklou situaci, ji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ž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Italie nem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ůž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č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 osamocena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“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nebo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ť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„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v zájmu celé Evropy konat efektivn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ě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č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ě“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Repubblica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2011).</a:t>
            </a:r>
          </a:p>
          <a:p>
            <a:pPr algn="l"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EU souhlasila s nasazením pohraniční agentury Frontex za účelem kontroly a asistence při zadržení běženců, tzv.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race HERMES, vyslání delegace EUROPOLU, plus poskytnutí finančních kompenzací.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3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9B924-84FA-E39C-F8F9-3F77E8B74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813608-E51B-4855-7345-C7157B4D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EU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06647C-51B5-0290-BE5E-DB05F371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437478"/>
            <a:ext cx="8064900" cy="413999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Italský po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ž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adavek na zaji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spravedliv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sdílení zát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ěž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krize 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burden-sharing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odvolávající se na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 solidarity ukotvený v Lisabonské smlouv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nebyl akceptován, nebo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ť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dostával do st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etu se zájmy dal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lenských stát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Unie.</a:t>
            </a:r>
          </a:p>
          <a:p>
            <a:pPr algn="l">
              <a:lnSpc>
                <a:spcPct val="15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redistribuci v rámci EU po vzoru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„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italského plánu solidarity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“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aktivizace sm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rnice EU 2001/55 o uprchlících stanovující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automatick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lení azylu 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jedinc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 (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dočasná ochrana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opou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jícím vále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nou zónu v Libyi nebylo vyslyšeno. </a:t>
            </a:r>
          </a:p>
          <a:p>
            <a:pPr algn="l">
              <a:lnSpc>
                <a:spcPct val="15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Pouze částe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ný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tak vedl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5. dubna k jednostrannému kroku v podob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vydáni do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asného (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ního) povolení k pobytu 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22 tisíc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afrických imigrant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 dorazili do Itálie od ledna roku 2011 (Astrid 2011).</a:t>
            </a:r>
          </a:p>
          <a:p>
            <a:pPr algn="l"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většiny se jednalo o frankofonní Tunisany. </a:t>
            </a:r>
            <a:r>
              <a:rPr lang="cs-CZ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Kalkul?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5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DDDBD9-00B7-4FD4-A6D0-0E790A309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7</a:t>
            </a:fld>
            <a:endParaRPr lang="en-GB" altLang="cs-CZ" noProof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CD53520-83C6-466B-B31B-1243D129C1D6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540000" y="711551"/>
            <a:ext cx="8064900" cy="5101048"/>
          </a:xfrm>
          <a:noFill/>
        </p:spPr>
      </p:pic>
    </p:spTree>
    <p:extLst>
      <p:ext uri="{BB962C8B-B14F-4D97-AF65-F5344CB8AC3E}">
        <p14:creationId xmlns:p14="http://schemas.microsoft.com/office/powerpoint/2010/main" val="36049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A71997-AF74-4971-A3FA-7EC002F10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77A447D-3C40-4A4B-A6EF-7C87525C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363404"/>
            <a:ext cx="8064900" cy="451576"/>
          </a:xfrm>
        </p:spPr>
        <p:txBody>
          <a:bodyPr/>
          <a:lstStyle/>
          <a:p>
            <a:r>
              <a:rPr lang="cs-CZ" dirty="0" err="1"/>
              <a:t>Ventimiglia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D061C5-7E83-45AB-B78C-6F0C74B4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980"/>
            <a:ext cx="9144000" cy="50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6F7407-3C3F-59B0-B4B8-58484651C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20231B-60DA-F598-C728-5DF36D3D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Důsledky, závěry Evropské rády z června 2011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1C738D-EB02-7373-2185-BC85CB43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9436"/>
            <a:ext cx="80649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utnost posílení kolektivního p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stupu a usilování o efektivní o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ení vn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hranic Unie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„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bázi spole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č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 odpov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ě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dnosti, solidarity a hlub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š</a:t>
            </a:r>
            <a:r>
              <a:rPr lang="cs-CZ" sz="1600" i="1" dirty="0"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í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praktické kooperace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“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(Evropská rada 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2011).</a:t>
            </a:r>
          </a:p>
          <a:p>
            <a:pPr algn="l">
              <a:lnSpc>
                <a:spcPct val="150000"/>
              </a:lnSpc>
            </a:pP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Dále do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k p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slibu technické a finanční podpory stát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vystaveným výjime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ným migra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ním tlak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m, v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etn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asistence vykonané prost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ednictvím agentury </a:t>
            </a:r>
            <a:r>
              <a:rPr lang="cs-CZ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Frontex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edev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v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bylo oficiáln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povoleno do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asné obnovení hrani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ních kontrol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„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skute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č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ě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kritické situaci, kdy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č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lenský stát není nadále schopen spl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ň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ovat povinnosti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vyplývající ze schengenských pravidel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“.</a:t>
            </a:r>
            <a:endParaRPr lang="cs-CZ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 tohoto mechanismu m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byt v p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nutnosti limitováno na 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asov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krátké (av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blí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ž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nespecifikované) období, aby nedocházelo k p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í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velkým zásah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do prav ob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ů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 na svobodu pohybu.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tak otev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ř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elo prostor pro potenciáln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významnou a znepokojivou zm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ě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 fungovaní jedné z klí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č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ových svobod EU.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252838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en.potx" id="{45AE9CBB-A3E5-45CE-BCD2-1D997B21442F}" vid="{3E3C82C0-9353-41A7-BA2C-44B782E2B2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FFE1A-BB82-48D9-988B-F30CD3676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847DAA-0626-49F3-A0E3-598A6BF95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322695-F614-4686-904A-CC6AEEAF5AC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muni-fss-prezentace-4-3-en</Template>
  <TotalTime>3128</TotalTime>
  <Words>1201</Words>
  <Application>Microsoft Office PowerPoint</Application>
  <PresentationFormat>Předvádění na obrazovce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AdvTT6120e2aa</vt:lpstr>
      <vt:lpstr>Arial</vt:lpstr>
      <vt:lpstr>Arial CE</vt:lpstr>
      <vt:lpstr>Tahoma</vt:lpstr>
      <vt:lpstr>Times New Roman</vt:lpstr>
      <vt:lpstr>Wingdings</vt:lpstr>
      <vt:lpstr>Presentation_MU_EN</vt:lpstr>
      <vt:lpstr>Evropská „migrační krize“ nebo také krize společného evropského azylového systému</vt:lpstr>
      <vt:lpstr>Arabské jaro – 17.12. 2010, Mohamed Bouazizi</vt:lpstr>
      <vt:lpstr>Prezentace aplikace PowerPoint</vt:lpstr>
      <vt:lpstr>Prezentace aplikace PowerPoint</vt:lpstr>
      <vt:lpstr>Reakce Itálie a EU</vt:lpstr>
      <vt:lpstr>Reakce EU</vt:lpstr>
      <vt:lpstr>Prezentace aplikace PowerPoint</vt:lpstr>
      <vt:lpstr>Ventimiglia</vt:lpstr>
      <vt:lpstr>Důsledky, závěry Evropské rády z června 2011 </vt:lpstr>
      <vt:lpstr>Prezentace aplikace PowerPoint</vt:lpstr>
      <vt:lpstr>Aktuální situace</vt:lpstr>
      <vt:lpstr>Rok 2015</vt:lpstr>
      <vt:lpstr>2015 podle Chat GPT</vt:lpstr>
      <vt:lpstr>Prezentace aplikace PowerPoint</vt:lpstr>
      <vt:lpstr>Prezentace aplikace PowerPoint</vt:lpstr>
      <vt:lpstr>Prezentace aplikace PowerPoint</vt:lpstr>
      <vt:lpstr>„The only way not dismantle Schengen is to ensure proper management of EU external borders.“ (D. Tusk, 2015)</vt:lpstr>
      <vt:lpstr>Evropská odpověď na „migrační krizi“</vt:lpstr>
      <vt:lpstr>Vnitřní dimenze: HOTSPOTy</vt:lpstr>
      <vt:lpstr>Vnitřní dimenze: relokace a přesídlení</vt:lpstr>
      <vt:lpstr>Kvóty, příklad ČR</vt:lpstr>
      <vt:lpstr>Vnitřní a vnější dimenze – definování bezpečných zemí původu</vt:lpstr>
      <vt:lpstr>Externí dimenze: dohoda EU-Turecko dohoda </vt:lpstr>
      <vt:lpstr>Dohoda EU-Turecko: kritika</vt:lpstr>
      <vt:lpstr>Vnější dimenze – prevence neregulérní migrace (vnější hranice, pašerácké sítě)</vt:lpstr>
      <vt:lpstr>Vnější dimenze – Svěřenecké fondy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Krotký</dc:creator>
  <cp:lastModifiedBy>Jan Kotýnek Krotký</cp:lastModifiedBy>
  <cp:revision>11</cp:revision>
  <dcterms:created xsi:type="dcterms:W3CDTF">2021-10-05T19:02:26Z</dcterms:created>
  <dcterms:modified xsi:type="dcterms:W3CDTF">2024-10-10T13:22:28Z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