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77" r:id="rId4"/>
    <p:sldId id="272" r:id="rId5"/>
    <p:sldId id="275" r:id="rId6"/>
    <p:sldId id="258" r:id="rId7"/>
    <p:sldId id="264" r:id="rId8"/>
    <p:sldId id="261" r:id="rId9"/>
    <p:sldId id="274" r:id="rId10"/>
    <p:sldId id="263" r:id="rId11"/>
    <p:sldId id="276" r:id="rId12"/>
    <p:sldId id="260" r:id="rId13"/>
    <p:sldId id="262" r:id="rId14"/>
    <p:sldId id="266" r:id="rId15"/>
    <p:sldId id="271" r:id="rId16"/>
    <p:sldId id="267" r:id="rId17"/>
    <p:sldId id="270" r:id="rId18"/>
    <p:sldId id="269" r:id="rId19"/>
    <p:sldId id="268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6395" autoAdjust="0"/>
  </p:normalViewPr>
  <p:slideViewPr>
    <p:cSldViewPr>
      <p:cViewPr varScale="1">
        <p:scale>
          <a:sx n="104" d="100"/>
          <a:sy n="104" d="100"/>
        </p:scale>
        <p:origin x="1670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08ACA-7FA3-4148-BEF2-2841DA0CD766}" type="datetimeFigureOut">
              <a:rPr lang="cs-CZ" smtClean="0"/>
              <a:pPr/>
              <a:t>14.11.2024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C00D4-B44D-42BA-B24B-CA9EF42E38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200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9402B56-3D09-4D15-AF65-F9A64B6CE97C}" type="datetimeFigureOut">
              <a:rPr lang="cs-CZ" smtClean="0"/>
              <a:pPr/>
              <a:t>14.11.2024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8CE3DEF-513F-462D-AB0E-FF30B0AD0E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2B56-3D09-4D15-AF65-F9A64B6CE97C}" type="datetimeFigureOut">
              <a:rPr lang="cs-CZ" smtClean="0"/>
              <a:pPr/>
              <a:t>14.11.2024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3DEF-513F-462D-AB0E-FF30B0AD0E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2B56-3D09-4D15-AF65-F9A64B6CE97C}" type="datetimeFigureOut">
              <a:rPr lang="cs-CZ" smtClean="0"/>
              <a:pPr/>
              <a:t>14.11.2024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3DEF-513F-462D-AB0E-FF30B0AD0E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402B56-3D09-4D15-AF65-F9A64B6CE97C}" type="datetimeFigureOut">
              <a:rPr lang="cs-CZ" smtClean="0"/>
              <a:pPr/>
              <a:t>14.11.2024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CE3DEF-513F-462D-AB0E-FF30B0AD0E3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9402B56-3D09-4D15-AF65-F9A64B6CE97C}" type="datetimeFigureOut">
              <a:rPr lang="cs-CZ" smtClean="0"/>
              <a:pPr/>
              <a:t>14.11.2024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8CE3DEF-513F-462D-AB0E-FF30B0AD0E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2B56-3D09-4D15-AF65-F9A64B6CE97C}" type="datetimeFigureOut">
              <a:rPr lang="cs-CZ" smtClean="0"/>
              <a:pPr/>
              <a:t>14.11.2024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3DEF-513F-462D-AB0E-FF30B0AD0E3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2B56-3D09-4D15-AF65-F9A64B6CE97C}" type="datetimeFigureOut">
              <a:rPr lang="cs-CZ" smtClean="0"/>
              <a:pPr/>
              <a:t>14.11.2024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3DEF-513F-462D-AB0E-FF30B0AD0E3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402B56-3D09-4D15-AF65-F9A64B6CE97C}" type="datetimeFigureOut">
              <a:rPr lang="cs-CZ" smtClean="0"/>
              <a:pPr/>
              <a:t>14.11.2024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CE3DEF-513F-462D-AB0E-FF30B0AD0E3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2B56-3D09-4D15-AF65-F9A64B6CE97C}" type="datetimeFigureOut">
              <a:rPr lang="cs-CZ" smtClean="0"/>
              <a:pPr/>
              <a:t>14.11.2024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3DEF-513F-462D-AB0E-FF30B0AD0E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402B56-3D09-4D15-AF65-F9A64B6CE97C}" type="datetimeFigureOut">
              <a:rPr lang="cs-CZ" smtClean="0"/>
              <a:pPr/>
              <a:t>14.11.2024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CE3DEF-513F-462D-AB0E-FF30B0AD0E3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402B56-3D09-4D15-AF65-F9A64B6CE97C}" type="datetimeFigureOut">
              <a:rPr lang="cs-CZ" smtClean="0"/>
              <a:pPr/>
              <a:t>14.11.2024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CE3DEF-513F-462D-AB0E-FF30B0AD0E3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9402B56-3D09-4D15-AF65-F9A64B6CE97C}" type="datetimeFigureOut">
              <a:rPr lang="cs-CZ" smtClean="0"/>
              <a:pPr/>
              <a:t>14.11.2024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8CE3DEF-513F-462D-AB0E-FF30B0AD0E3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EU A Latinská Amerika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95736" y="5003322"/>
            <a:ext cx="6172200" cy="1371600"/>
          </a:xfrm>
        </p:spPr>
        <p:txBody>
          <a:bodyPr/>
          <a:lstStyle/>
          <a:p>
            <a:r>
              <a:rPr lang="cs-CZ" dirty="0"/>
              <a:t>Říjen 2024</a:t>
            </a:r>
          </a:p>
        </p:txBody>
      </p:sp>
    </p:spTree>
    <p:extLst>
      <p:ext uri="{BB962C8B-B14F-4D97-AF65-F5344CB8AC3E}">
        <p14:creationId xmlns:p14="http://schemas.microsoft.com/office/powerpoint/2010/main" val="1018773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EU je nyní až třetím nejdůležitějším obchodním partnerem v regionu a největším investorem</a:t>
            </a:r>
          </a:p>
          <a:p>
            <a:r>
              <a:rPr lang="cs-CZ" dirty="0"/>
              <a:t>Zóny volného obchodu zatím jen s některými zeměmi</a:t>
            </a:r>
          </a:p>
          <a:p>
            <a:r>
              <a:rPr lang="cs-CZ" dirty="0"/>
              <a:t>Mexiko (spojeno s USA a NAFTA)</a:t>
            </a:r>
          </a:p>
          <a:p>
            <a:r>
              <a:rPr lang="cs-CZ" dirty="0"/>
              <a:t>Chile</a:t>
            </a:r>
          </a:p>
          <a:p>
            <a:r>
              <a:rPr lang="cs-CZ" dirty="0"/>
              <a:t>Státy střední Ameriky</a:t>
            </a:r>
          </a:p>
          <a:p>
            <a:r>
              <a:rPr lang="cs-CZ" dirty="0"/>
              <a:t>Kolumbie, Peru a Ekvádor</a:t>
            </a:r>
          </a:p>
          <a:p>
            <a:r>
              <a:rPr lang="cs-CZ" dirty="0"/>
              <a:t>CARICOM</a:t>
            </a:r>
          </a:p>
        </p:txBody>
      </p:sp>
    </p:spTree>
    <p:extLst>
      <p:ext uri="{BB962C8B-B14F-4D97-AF65-F5344CB8AC3E}">
        <p14:creationId xmlns:p14="http://schemas.microsoft.com/office/powerpoint/2010/main" val="2224294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8978326" cy="3744416"/>
          </a:xfrm>
        </p:spPr>
      </p:pic>
    </p:spTree>
    <p:extLst>
      <p:ext uri="{BB962C8B-B14F-4D97-AF65-F5344CB8AC3E}">
        <p14:creationId xmlns:p14="http://schemas.microsoft.com/office/powerpoint/2010/main" val="3262864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Regionalní</a:t>
            </a:r>
            <a:r>
              <a:rPr lang="cs-CZ" dirty="0"/>
              <a:t> integrace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EU slouží jako modelový příklad</a:t>
            </a:r>
          </a:p>
          <a:p>
            <a:r>
              <a:rPr lang="cs-CZ" dirty="0"/>
              <a:t>EU podporuje jednotlivé projekty</a:t>
            </a:r>
          </a:p>
          <a:p>
            <a:r>
              <a:rPr lang="cs-CZ" dirty="0"/>
              <a:t>Relace s UNASUR a CELAC – možnost </a:t>
            </a:r>
            <a:r>
              <a:rPr lang="cs-CZ" dirty="0" err="1"/>
              <a:t>bi</a:t>
            </a:r>
            <a:r>
              <a:rPr lang="cs-CZ" dirty="0"/>
              <a:t>-regionálního partnerství</a:t>
            </a:r>
          </a:p>
          <a:p>
            <a:r>
              <a:rPr lang="cs-CZ" dirty="0"/>
              <a:t>UNASUR dlouhodobě v problémech, prakticky rozpadlý</a:t>
            </a:r>
          </a:p>
          <a:p>
            <a:r>
              <a:rPr lang="cs-CZ" dirty="0" err="1"/>
              <a:t>Institucionalizece</a:t>
            </a:r>
            <a:r>
              <a:rPr lang="cs-CZ" dirty="0"/>
              <a:t> CELAC velmi nízká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181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- MERCOSUR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Největší obchodní partner v </a:t>
            </a:r>
            <a:r>
              <a:rPr lang="cs-CZ" dirty="0" err="1"/>
              <a:t>LatAm</a:t>
            </a:r>
            <a:endParaRPr lang="cs-CZ" dirty="0"/>
          </a:p>
          <a:p>
            <a:r>
              <a:rPr lang="cs-CZ" dirty="0"/>
              <a:t>Dlouhodobé diskuze ohledně liberalizace obchodu – nyní opět aktuální</a:t>
            </a:r>
          </a:p>
          <a:p>
            <a:r>
              <a:rPr lang="cs-CZ" dirty="0"/>
              <a:t>Neshoda na zemědělství, sice je dohoda, ale odpor států a hlavně farmářů v nich</a:t>
            </a:r>
          </a:p>
          <a:p>
            <a:r>
              <a:rPr lang="cs-CZ" dirty="0"/>
              <a:t>Nyní EU přichází z návrhem kompenzace</a:t>
            </a:r>
          </a:p>
          <a:p>
            <a:r>
              <a:rPr lang="cs-CZ" dirty="0"/>
              <a:t>Vyhlídky nejasné, nyní s Lulou o něco lepší, ale nehýbe se to kupředu</a:t>
            </a:r>
          </a:p>
          <a:p>
            <a:r>
              <a:rPr lang="cs-CZ" dirty="0"/>
              <a:t>Často spojováno i s problematikou životního prostředí</a:t>
            </a:r>
          </a:p>
          <a:p>
            <a:r>
              <a:rPr lang="cs-CZ" dirty="0"/>
              <a:t>Brazílie stále větším investorem v EU </a:t>
            </a:r>
          </a:p>
        </p:txBody>
      </p:sp>
    </p:spTree>
    <p:extLst>
      <p:ext uri="{BB962C8B-B14F-4D97-AF65-F5344CB8AC3E}">
        <p14:creationId xmlns:p14="http://schemas.microsoft.com/office/powerpoint/2010/main" val="2604292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Setkávání se státy </a:t>
            </a:r>
            <a:r>
              <a:rPr lang="cs-CZ" dirty="0" err="1"/>
              <a:t>LatAm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Dialog ze San Jose – od 1984</a:t>
            </a:r>
          </a:p>
          <a:p>
            <a:r>
              <a:rPr lang="cs-CZ" dirty="0"/>
              <a:t>EU-Rio </a:t>
            </a:r>
            <a:r>
              <a:rPr lang="cs-CZ" dirty="0" err="1"/>
              <a:t>group</a:t>
            </a:r>
            <a:endParaRPr lang="cs-CZ" dirty="0"/>
          </a:p>
          <a:p>
            <a:r>
              <a:rPr lang="cs-CZ" dirty="0"/>
              <a:t>EU-LAC</a:t>
            </a:r>
          </a:p>
          <a:p>
            <a:r>
              <a:rPr lang="cs-CZ" dirty="0"/>
              <a:t>EU-CELAC – setkání letos v červnu (předtím naposledy červen 2015 v Bruselu – důkaz, že nejsou prioritou?) – řešila se hodně Ukrajina </a:t>
            </a:r>
          </a:p>
          <a:p>
            <a:r>
              <a:rPr lang="cs-CZ" dirty="0" err="1"/>
              <a:t>Bi</a:t>
            </a:r>
            <a:r>
              <a:rPr lang="cs-CZ" dirty="0"/>
              <a:t>-regionální charakter vztahů, ale je to s ohledem na rostoucí fragmentaci udržitelné?</a:t>
            </a:r>
          </a:p>
          <a:p>
            <a:r>
              <a:rPr lang="cs-CZ" dirty="0"/>
              <a:t>Orientace by měla být spíše na konkrétní státy než na celek</a:t>
            </a:r>
          </a:p>
        </p:txBody>
      </p:sp>
    </p:spTree>
    <p:extLst>
      <p:ext uri="{BB962C8B-B14F-4D97-AF65-F5344CB8AC3E}">
        <p14:creationId xmlns:p14="http://schemas.microsoft.com/office/powerpoint/2010/main" val="2275357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Styčné body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Životní prostředí, udržitelnost a klimatická změna</a:t>
            </a:r>
          </a:p>
          <a:p>
            <a:r>
              <a:rPr lang="cs-CZ" dirty="0"/>
              <a:t>Drogy</a:t>
            </a:r>
          </a:p>
          <a:p>
            <a:r>
              <a:rPr lang="cs-CZ" dirty="0"/>
              <a:t>Migrace</a:t>
            </a:r>
          </a:p>
          <a:p>
            <a:r>
              <a:rPr lang="cs-CZ" dirty="0"/>
              <a:t>Rozvoj (</a:t>
            </a:r>
            <a:r>
              <a:rPr lang="cs-CZ" dirty="0" err="1"/>
              <a:t>SDGs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48261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Hospodářské vztahy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Skutečně důležitým obchodním partnerem prakticky jen pro státy </a:t>
            </a:r>
            <a:r>
              <a:rPr lang="cs-CZ" dirty="0" err="1"/>
              <a:t>MERCOSURu</a:t>
            </a:r>
            <a:r>
              <a:rPr lang="cs-CZ" dirty="0"/>
              <a:t>, i tam ale začíná dominovat Čína</a:t>
            </a:r>
          </a:p>
          <a:p>
            <a:r>
              <a:rPr lang="cs-CZ" dirty="0"/>
              <a:t>V mnoha státech dnes již EU třetí za USA a Čínou</a:t>
            </a:r>
          </a:p>
          <a:p>
            <a:r>
              <a:rPr lang="cs-CZ" dirty="0"/>
              <a:t>EU stále za velkou částí FDI v regionu, z toho polovina do Brazílie</a:t>
            </a:r>
          </a:p>
          <a:p>
            <a:r>
              <a:rPr lang="cs-CZ" dirty="0"/>
              <a:t>I přesto největším investorem v Brazílii Čína</a:t>
            </a:r>
          </a:p>
        </p:txBody>
      </p:sp>
    </p:spTree>
    <p:extLst>
      <p:ext uri="{BB962C8B-B14F-4D97-AF65-F5344CB8AC3E}">
        <p14:creationId xmlns:p14="http://schemas.microsoft.com/office/powerpoint/2010/main" val="321361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Otázka kuby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Snaha o konstruktivní dialog</a:t>
            </a:r>
          </a:p>
          <a:p>
            <a:r>
              <a:rPr lang="cs-CZ" dirty="0"/>
              <a:t>V roce 2008 odstraněny sankce uvalené po zatýkání disidentů v roce 2003</a:t>
            </a:r>
          </a:p>
          <a:p>
            <a:r>
              <a:rPr lang="cs-CZ" dirty="0"/>
              <a:t>Pokrok větší v hospodářské než politické oblasti</a:t>
            </a:r>
          </a:p>
          <a:p>
            <a:r>
              <a:rPr lang="pl-PL" dirty="0"/>
              <a:t>2016 podepsána Dohoda o politickém dialogu a spolupráci</a:t>
            </a:r>
            <a:endParaRPr lang="cs-CZ" dirty="0"/>
          </a:p>
          <a:p>
            <a:r>
              <a:rPr lang="cs-CZ" dirty="0"/>
              <a:t>Motivací částečně mohlo být i oteplování vztahů s USA pod Obamou</a:t>
            </a:r>
          </a:p>
          <a:p>
            <a:r>
              <a:rPr lang="cs-CZ" dirty="0"/>
              <a:t>2021 rozsáhlé protesty na ostrově – EU poměrně rozdělená, EP tvrdý postoj, některé členské státy včetně ČR také</a:t>
            </a:r>
          </a:p>
        </p:txBody>
      </p:sp>
    </p:spTree>
    <p:extLst>
      <p:ext uri="{BB962C8B-B14F-4D97-AF65-F5344CB8AC3E}">
        <p14:creationId xmlns:p14="http://schemas.microsoft.com/office/powerpoint/2010/main" val="914451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Otázka Venezuely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Země v hospodářsky i politicky složité situaci</a:t>
            </a:r>
          </a:p>
          <a:p>
            <a:r>
              <a:rPr lang="cs-CZ" dirty="0"/>
              <a:t>Evropský parlament otevřeně kritizoval represe </a:t>
            </a:r>
            <a:r>
              <a:rPr lang="cs-CZ" dirty="0" err="1"/>
              <a:t>Madurova</a:t>
            </a:r>
            <a:r>
              <a:rPr lang="cs-CZ" dirty="0"/>
              <a:t> režimu</a:t>
            </a:r>
          </a:p>
          <a:p>
            <a:r>
              <a:rPr lang="cs-CZ" dirty="0"/>
              <a:t>Kritika obecně méně otevřená než ze strany USA</a:t>
            </a:r>
          </a:p>
          <a:p>
            <a:r>
              <a:rPr lang="cs-CZ" dirty="0"/>
              <a:t>2017 zaveden sankční mechanismus – 18 vysoce postavených lidí spjatých s vládou (později rozšířeno na 36), zákaz vývozu zbraní a některých technologií – stále pokračuje a je rozšiřován</a:t>
            </a:r>
          </a:p>
          <a:p>
            <a:r>
              <a:rPr lang="cs-CZ" dirty="0"/>
              <a:t>EU kritizovala prezidentské volby v roce 2018 a vyzvala k novým, v roce 2021 neuznala výsledek parlamentních voleb</a:t>
            </a:r>
          </a:p>
          <a:p>
            <a:r>
              <a:rPr lang="cs-CZ" dirty="0"/>
              <a:t>Volby 2024 – tvrdá kritika </a:t>
            </a:r>
            <a:r>
              <a:rPr lang="cs-CZ" dirty="0" err="1"/>
              <a:t>Madura</a:t>
            </a:r>
            <a:r>
              <a:rPr lang="cs-CZ" dirty="0"/>
              <a:t> – odsouzení rezolucí Evropského parlamentu</a:t>
            </a:r>
          </a:p>
        </p:txBody>
      </p:sp>
    </p:spTree>
    <p:extLst>
      <p:ext uri="{BB962C8B-B14F-4D97-AF65-F5344CB8AC3E}">
        <p14:creationId xmlns:p14="http://schemas.microsoft.com/office/powerpoint/2010/main" val="3071433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Výhledy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/>
              <a:t>LatAm</a:t>
            </a:r>
            <a:r>
              <a:rPr lang="cs-CZ" dirty="0"/>
              <a:t> v posledních letech ekonomicky moc neroste, dochází k regionální fragmentaci a některé státy mají ekonomické těžkosti </a:t>
            </a:r>
            <a:r>
              <a:rPr lang="cs-CZ"/>
              <a:t>(dříve Brazílie</a:t>
            </a:r>
            <a:r>
              <a:rPr lang="cs-CZ" dirty="0"/>
              <a:t>, nyní Argentina)</a:t>
            </a:r>
          </a:p>
          <a:p>
            <a:r>
              <a:rPr lang="cs-CZ" dirty="0"/>
              <a:t>Některé státy (Brazílie, Mexiko) mají potenciál hrát důležitou roli globálně</a:t>
            </a:r>
          </a:p>
          <a:p>
            <a:r>
              <a:rPr lang="cs-CZ" dirty="0"/>
              <a:t>Zhoršující se demokracie</a:t>
            </a:r>
          </a:p>
          <a:p>
            <a:r>
              <a:rPr lang="cs-CZ" dirty="0"/>
              <a:t>Osa Německo-Brazílie?</a:t>
            </a:r>
          </a:p>
        </p:txBody>
      </p:sp>
    </p:spTree>
    <p:extLst>
      <p:ext uri="{BB962C8B-B14F-4D97-AF65-F5344CB8AC3E}">
        <p14:creationId xmlns:p14="http://schemas.microsoft.com/office/powerpoint/2010/main" val="269010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Latinská Amerika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Dříve nejrozvinutější region rozvojového světa –ekonomicky ale moc nevzkvétá – Asie má lepší dynamiku</a:t>
            </a:r>
          </a:p>
          <a:p>
            <a:r>
              <a:rPr lang="cs-CZ" dirty="0"/>
              <a:t>Rozvojová pomoc z něj spíše odchází</a:t>
            </a:r>
          </a:p>
          <a:p>
            <a:r>
              <a:rPr lang="cs-CZ" dirty="0"/>
              <a:t>Některé části jsou ale méně rozvinuté (Střední Amerika)</a:t>
            </a:r>
          </a:p>
          <a:p>
            <a:r>
              <a:rPr lang="cs-CZ" dirty="0"/>
              <a:t>Region s nejvyšší mírou demokracie v rámci rozvojového světa, ale spíše </a:t>
            </a:r>
            <a:r>
              <a:rPr lang="cs-CZ" dirty="0" err="1"/>
              <a:t>degres</a:t>
            </a:r>
            <a:endParaRPr lang="cs-CZ" dirty="0"/>
          </a:p>
          <a:p>
            <a:r>
              <a:rPr lang="cs-CZ" dirty="0"/>
              <a:t>Nejpřirozenější spojenec Evropy – historické, kulturní a ekonomické vazby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0940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598" y="116632"/>
            <a:ext cx="5956972" cy="6357193"/>
          </a:xfrm>
        </p:spPr>
      </p:pic>
    </p:spTree>
    <p:extLst>
      <p:ext uri="{BB962C8B-B14F-4D97-AF65-F5344CB8AC3E}">
        <p14:creationId xmlns:p14="http://schemas.microsoft.com/office/powerpoint/2010/main" val="3434788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obsah 6" descr="Obsah obrázku text, mapa, atlas&#10;&#10;Popis byl vytvořen automaticky">
            <a:extLst>
              <a:ext uri="{FF2B5EF4-FFF2-40B4-BE49-F238E27FC236}">
                <a16:creationId xmlns:a16="http://schemas.microsoft.com/office/drawing/2014/main" id="{1489D5BB-F730-7D1F-3C73-40972A09004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8" y="1396186"/>
            <a:ext cx="8864322" cy="4891682"/>
          </a:xfrm>
        </p:spPr>
      </p:pic>
    </p:spTree>
    <p:extLst>
      <p:ext uri="{BB962C8B-B14F-4D97-AF65-F5344CB8AC3E}">
        <p14:creationId xmlns:p14="http://schemas.microsoft.com/office/powerpoint/2010/main" val="819425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8390466" cy="4719636"/>
          </a:xfrm>
        </p:spPr>
      </p:pic>
    </p:spTree>
    <p:extLst>
      <p:ext uri="{BB962C8B-B14F-4D97-AF65-F5344CB8AC3E}">
        <p14:creationId xmlns:p14="http://schemas.microsoft.com/office/powerpoint/2010/main" val="4013850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Geopolitická situace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Sféra vlivu USA, stále více i Číny</a:t>
            </a:r>
          </a:p>
          <a:p>
            <a:r>
              <a:rPr lang="cs-CZ" dirty="0"/>
              <a:t>Dochází k procesu emancipace od USA</a:t>
            </a:r>
          </a:p>
          <a:p>
            <a:r>
              <a:rPr lang="cs-CZ" dirty="0"/>
              <a:t>Rapidní nárůst čínské přítomnosti a vlivu - FDI, obchod</a:t>
            </a:r>
          </a:p>
          <a:p>
            <a:r>
              <a:rPr lang="cs-CZ" dirty="0"/>
              <a:t>„Asymetrická důležitost“ regionu klesá</a:t>
            </a:r>
          </a:p>
          <a:p>
            <a:r>
              <a:rPr lang="cs-CZ" dirty="0" err="1"/>
              <a:t>LatAm</a:t>
            </a:r>
            <a:r>
              <a:rPr lang="cs-CZ" dirty="0"/>
              <a:t> má dnes více možností, Evropa je stále méně prioritou</a:t>
            </a:r>
          </a:p>
          <a:p>
            <a:r>
              <a:rPr lang="cs-CZ" dirty="0"/>
              <a:t>Poloha mezi dvěma oceány je výhodná, projevuje se nyní v obchodě – </a:t>
            </a:r>
            <a:r>
              <a:rPr lang="cs-CZ" dirty="0" err="1"/>
              <a:t>Transpacifické</a:t>
            </a:r>
            <a:r>
              <a:rPr lang="cs-CZ" dirty="0"/>
              <a:t> partnerství (problém byl </a:t>
            </a:r>
            <a:r>
              <a:rPr lang="cs-CZ" dirty="0" err="1"/>
              <a:t>Trump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5977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Historické vztahy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Dřívější kolonie evropských států</a:t>
            </a:r>
          </a:p>
          <a:p>
            <a:r>
              <a:rPr lang="cs-CZ" dirty="0"/>
              <a:t>Získaly nezávislost v 1820s – více času na samostatný vývoj než jiné rozvojové státy </a:t>
            </a:r>
          </a:p>
          <a:p>
            <a:r>
              <a:rPr lang="cs-CZ" dirty="0"/>
              <a:t>Evropská pozice byla postupně nahrazována Spojenými státy</a:t>
            </a:r>
          </a:p>
          <a:p>
            <a:r>
              <a:rPr lang="cs-CZ" dirty="0"/>
              <a:t>Během studené války důležitý region mocenského soupeření mezi USA a SSSR, Evropa méně důležitá</a:t>
            </a:r>
          </a:p>
        </p:txBody>
      </p:sp>
    </p:spTree>
    <p:extLst>
      <p:ext uri="{BB962C8B-B14F-4D97-AF65-F5344CB8AC3E}">
        <p14:creationId xmlns:p14="http://schemas.microsoft.com/office/powerpoint/2010/main" val="2389908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Španělsko a </a:t>
            </a:r>
            <a:r>
              <a:rPr lang="cs-CZ" dirty="0" err="1"/>
              <a:t>LatAm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Specifické kulturní a historické vztahy</a:t>
            </a:r>
          </a:p>
          <a:p>
            <a:r>
              <a:rPr lang="cs-CZ" dirty="0"/>
              <a:t>Politika vůči </a:t>
            </a:r>
            <a:r>
              <a:rPr lang="cs-CZ" dirty="0" err="1"/>
              <a:t>LatAm</a:t>
            </a:r>
            <a:r>
              <a:rPr lang="cs-CZ" dirty="0"/>
              <a:t> byla vytvořena především po přístupu Španělska do EU</a:t>
            </a:r>
          </a:p>
          <a:p>
            <a:r>
              <a:rPr lang="cs-CZ" dirty="0"/>
              <a:t>Některé státy nejsou příliš nadšené z role Španělska jako prostředníka</a:t>
            </a:r>
          </a:p>
          <a:p>
            <a:r>
              <a:rPr lang="cs-CZ" dirty="0"/>
              <a:t>Existence Iberoamerického společenství </a:t>
            </a:r>
          </a:p>
          <a:p>
            <a:r>
              <a:rPr lang="cs-CZ" dirty="0"/>
              <a:t>Španělsko do krize 2008 největším evropským investorem v regionu (cca 50 procent FDI v </a:t>
            </a:r>
            <a:r>
              <a:rPr lang="cs-CZ" dirty="0" err="1"/>
              <a:t>LatAm</a:t>
            </a:r>
            <a:r>
              <a:rPr lang="cs-CZ" dirty="0"/>
              <a:t>), nyní zpět (spolu s Francií, Německem a Nizozemím)</a:t>
            </a:r>
          </a:p>
          <a:p>
            <a:r>
              <a:rPr lang="cs-CZ" dirty="0"/>
              <a:t>V roce 2012 Madrid volal po větším kofinancování </a:t>
            </a:r>
            <a:r>
              <a:rPr lang="cs-CZ" dirty="0" err="1"/>
              <a:t>Ibero</a:t>
            </a:r>
            <a:r>
              <a:rPr lang="cs-CZ" dirty="0"/>
              <a:t>-americké spolupráce ze strany </a:t>
            </a:r>
            <a:r>
              <a:rPr lang="cs-CZ" dirty="0" err="1"/>
              <a:t>LatAm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7096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B1247C-A639-4B04-AAD6-15E79C5E4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osoba, skupina, stojící&#10;&#10;Popis byl vytvořen automaticky">
            <a:extLst>
              <a:ext uri="{FF2B5EF4-FFF2-40B4-BE49-F238E27FC236}">
                <a16:creationId xmlns:a16="http://schemas.microsoft.com/office/drawing/2014/main" id="{2B04F6C2-943A-48AC-90CC-FE1FFCBAC3D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57" y="1556792"/>
            <a:ext cx="8809286" cy="4179822"/>
          </a:xfrm>
        </p:spPr>
      </p:pic>
    </p:spTree>
    <p:extLst>
      <p:ext uri="{BB962C8B-B14F-4D97-AF65-F5344CB8AC3E}">
        <p14:creationId xmlns:p14="http://schemas.microsoft.com/office/powerpoint/2010/main" val="33025492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700</Words>
  <Application>Microsoft Office PowerPoint</Application>
  <PresentationFormat>Předvádění na obrazovce (4:3)</PresentationFormat>
  <Paragraphs>85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Calibri</vt:lpstr>
      <vt:lpstr>Century Schoolbook</vt:lpstr>
      <vt:lpstr>Wingdings</vt:lpstr>
      <vt:lpstr>Wingdings 2</vt:lpstr>
      <vt:lpstr>Arkýř</vt:lpstr>
      <vt:lpstr>EU A Latinská Amerika</vt:lpstr>
      <vt:lpstr>Latinská Amerika</vt:lpstr>
      <vt:lpstr>Prezentace aplikace PowerPoint</vt:lpstr>
      <vt:lpstr>Prezentace aplikace PowerPoint</vt:lpstr>
      <vt:lpstr>Prezentace aplikace PowerPoint</vt:lpstr>
      <vt:lpstr>Geopolitická situace</vt:lpstr>
      <vt:lpstr>Historické vztahy</vt:lpstr>
      <vt:lpstr>Španělsko a LatAm</vt:lpstr>
      <vt:lpstr>Prezentace aplikace PowerPoint</vt:lpstr>
      <vt:lpstr>FTA</vt:lpstr>
      <vt:lpstr>Prezentace aplikace PowerPoint</vt:lpstr>
      <vt:lpstr>Regionalní integrace</vt:lpstr>
      <vt:lpstr>EU - MERCOSUR</vt:lpstr>
      <vt:lpstr>Setkávání se státy LatAm</vt:lpstr>
      <vt:lpstr>Styčné body</vt:lpstr>
      <vt:lpstr>Hospodářské vztahy</vt:lpstr>
      <vt:lpstr>Otázka kuby</vt:lpstr>
      <vt:lpstr>Otázka Venezuely</vt:lpstr>
      <vt:lpstr>Výhledy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A Latinská Amerika</dc:title>
  <dc:creator>Martin</dc:creator>
  <cp:lastModifiedBy>Martin Hrabálek</cp:lastModifiedBy>
  <cp:revision>20</cp:revision>
  <dcterms:modified xsi:type="dcterms:W3CDTF">2024-11-14T09:46:45Z</dcterms:modified>
</cp:coreProperties>
</file>