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64" r:id="rId8"/>
    <p:sldId id="265" r:id="rId9"/>
    <p:sldId id="258" r:id="rId10"/>
    <p:sldId id="271" r:id="rId11"/>
    <p:sldId id="266" r:id="rId12"/>
    <p:sldId id="263" r:id="rId13"/>
    <p:sldId id="259" r:id="rId14"/>
    <p:sldId id="261" r:id="rId15"/>
    <p:sldId id="262" r:id="rId16"/>
    <p:sldId id="277" r:id="rId17"/>
    <p:sldId id="278" r:id="rId18"/>
    <p:sldId id="285" r:id="rId19"/>
    <p:sldId id="274" r:id="rId20"/>
    <p:sldId id="267" r:id="rId21"/>
    <p:sldId id="268" r:id="rId22"/>
    <p:sldId id="281" r:id="rId23"/>
    <p:sldId id="282" r:id="rId24"/>
    <p:sldId id="283" r:id="rId25"/>
    <p:sldId id="272" r:id="rId26"/>
    <p:sldId id="273" r:id="rId27"/>
    <p:sldId id="275" r:id="rId28"/>
    <p:sldId id="270" r:id="rId29"/>
    <p:sldId id="269" r:id="rId30"/>
    <p:sldId id="280" r:id="rId31"/>
    <p:sldId id="284" r:id="rId32"/>
    <p:sldId id="279" r:id="rId33"/>
    <p:sldId id="286" r:id="rId34"/>
    <p:sldId id="289" r:id="rId35"/>
    <p:sldId id="287" r:id="rId36"/>
    <p:sldId id="288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7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1A3CA-EA50-40AD-BFC4-1DD8EFB2339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anbremmer/videos/403627473872984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EU a USA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Říjen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Skandál NSA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Odposlouchávání řady evropských politiků a institucí ze strany NSA</a:t>
            </a:r>
          </a:p>
          <a:p>
            <a:r>
              <a:rPr lang="cs-CZ" dirty="0"/>
              <a:t>Např. Angela </a:t>
            </a:r>
            <a:r>
              <a:rPr lang="cs-CZ" dirty="0" err="1"/>
              <a:t>Merkel</a:t>
            </a:r>
            <a:endParaRPr lang="cs-CZ" dirty="0"/>
          </a:p>
          <a:p>
            <a:r>
              <a:rPr lang="cs-CZ" dirty="0"/>
              <a:t>Poškození vzájemné důvěry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Zóna volného obchodu mezi USA a EU</a:t>
            </a:r>
          </a:p>
          <a:p>
            <a:r>
              <a:rPr lang="cs-CZ" dirty="0"/>
              <a:t>Vyjednávaná od července 2013</a:t>
            </a:r>
          </a:p>
          <a:p>
            <a:r>
              <a:rPr lang="cs-CZ" dirty="0"/>
              <a:t>Největší obchodní vztahy na světě</a:t>
            </a:r>
          </a:p>
          <a:p>
            <a:r>
              <a:rPr lang="cs-CZ" dirty="0"/>
              <a:t>Vzájemně zdaleka největší investoři</a:t>
            </a:r>
          </a:p>
          <a:p>
            <a:r>
              <a:rPr lang="cs-CZ" dirty="0"/>
              <a:t>Obchod se zbožím 800 miliard dolarů</a:t>
            </a:r>
          </a:p>
          <a:p>
            <a:r>
              <a:rPr lang="cs-CZ" dirty="0"/>
              <a:t>Snižování tarifních i netarifních bariér obchodu</a:t>
            </a:r>
          </a:p>
          <a:p>
            <a:r>
              <a:rPr lang="cs-CZ" dirty="0"/>
              <a:t>S </a:t>
            </a:r>
            <a:r>
              <a:rPr lang="cs-CZ" dirty="0" err="1"/>
              <a:t>Trumpem</a:t>
            </a:r>
            <a:r>
              <a:rPr lang="cs-CZ" dirty="0"/>
              <a:t> byla nepravděpodobná</a:t>
            </a:r>
          </a:p>
          <a:p>
            <a:r>
              <a:rPr lang="cs-CZ" dirty="0"/>
              <a:t>Nyní i za </a:t>
            </a:r>
            <a:r>
              <a:rPr lang="cs-CZ" dirty="0" err="1"/>
              <a:t>Bidena</a:t>
            </a:r>
            <a:r>
              <a:rPr lang="cs-CZ" dirty="0"/>
              <a:t> u ledu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TTIP pro a proti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Tvorba pracovních míst na obou stranách oceánu</a:t>
            </a:r>
          </a:p>
          <a:p>
            <a:r>
              <a:rPr lang="cs-CZ" dirty="0"/>
              <a:t>Nalezení společných standardů by mohlo mít dopad na globální rovinu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 pohledu Evropy GMO</a:t>
            </a:r>
          </a:p>
          <a:p>
            <a:r>
              <a:rPr lang="cs-CZ" dirty="0"/>
              <a:t>Arbitráže</a:t>
            </a:r>
          </a:p>
          <a:p>
            <a:r>
              <a:rPr lang="cs-CZ" dirty="0"/>
              <a:t>Geopolitické dopady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ew-Bertelsmann-EU-Trade-Report-0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3984003" cy="55311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upport_for_ttip_in_eu_m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44336"/>
            <a:ext cx="5904656" cy="60294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709121" cy="5709121"/>
          </a:xfrm>
        </p:spPr>
      </p:pic>
    </p:spTree>
    <p:extLst>
      <p:ext uri="{BB962C8B-B14F-4D97-AF65-F5344CB8AC3E}">
        <p14:creationId xmlns:p14="http://schemas.microsoft.com/office/powerpoint/2010/main" val="273519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tip_for_dummies_pi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909431" cy="52770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 </a:t>
            </a:r>
            <a:r>
              <a:rPr lang="cs-CZ" dirty="0" err="1"/>
              <a:t>Trump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znamenal </a:t>
            </a:r>
            <a:r>
              <a:rPr lang="cs-CZ" dirty="0" err="1"/>
              <a:t>Trump</a:t>
            </a:r>
            <a:r>
              <a:rPr lang="cs-CZ" dirty="0"/>
              <a:t> pro Evropu?</a:t>
            </a:r>
          </a:p>
          <a:p>
            <a:r>
              <a:rPr lang="cs-CZ" dirty="0"/>
              <a:t>Otázka NATO</a:t>
            </a:r>
          </a:p>
          <a:p>
            <a:r>
              <a:rPr lang="cs-CZ" dirty="0"/>
              <a:t>Otázka TTIP</a:t>
            </a:r>
          </a:p>
          <a:p>
            <a:r>
              <a:rPr lang="cs-CZ" dirty="0"/>
              <a:t>Otázka vztahu s Ruskem</a:t>
            </a:r>
          </a:p>
          <a:p>
            <a:r>
              <a:rPr lang="cs-CZ" dirty="0"/>
              <a:t>Otázka angažmá USA ve světě</a:t>
            </a:r>
          </a:p>
          <a:p>
            <a:r>
              <a:rPr lang="cs-CZ" dirty="0"/>
              <a:t>Konec „Pax </a:t>
            </a:r>
            <a:r>
              <a:rPr lang="cs-CZ" dirty="0" err="1"/>
              <a:t>Americana</a:t>
            </a:r>
            <a:r>
              <a:rPr lang="cs-CZ" dirty="0"/>
              <a:t>“?</a:t>
            </a:r>
          </a:p>
          <a:p>
            <a:r>
              <a:rPr lang="cs-CZ" dirty="0"/>
              <a:t>Spor o přístup k Íránu</a:t>
            </a:r>
          </a:p>
          <a:p>
            <a:r>
              <a:rPr lang="cs-CZ" dirty="0"/>
              <a:t>Nyní velká šance návratu Trumpa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PG_2017.06.26.US_Image-02-1-Trum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08912" cy="51723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14" y="0"/>
            <a:ext cx="5251172" cy="7080879"/>
          </a:xfrm>
        </p:spPr>
      </p:pic>
    </p:spTree>
    <p:extLst>
      <p:ext uri="{BB962C8B-B14F-4D97-AF65-F5344CB8AC3E}">
        <p14:creationId xmlns:p14="http://schemas.microsoft.com/office/powerpoint/2010/main" val="2061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Několik rovin spolupráce, všechny důležité:</a:t>
            </a:r>
          </a:p>
          <a:p>
            <a:r>
              <a:rPr lang="cs-CZ" dirty="0"/>
              <a:t>Ekonomické</a:t>
            </a:r>
          </a:p>
          <a:p>
            <a:r>
              <a:rPr lang="cs-CZ" dirty="0"/>
              <a:t>Bezpečnostní </a:t>
            </a:r>
          </a:p>
          <a:p>
            <a:r>
              <a:rPr lang="cs-CZ" dirty="0"/>
              <a:t>Politické</a:t>
            </a:r>
          </a:p>
          <a:p>
            <a:r>
              <a:rPr lang="cs-CZ" dirty="0"/>
              <a:t>USA často frustrované z evropského modelu vytváření politiky (pomalý, neefektivní)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223696" cy="5101262"/>
          </a:xfrm>
        </p:spPr>
      </p:pic>
    </p:spTree>
    <p:extLst>
      <p:ext uri="{BB962C8B-B14F-4D97-AF65-F5344CB8AC3E}">
        <p14:creationId xmlns:p14="http://schemas.microsoft.com/office/powerpoint/2010/main" val="59901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08236" cy="5493097"/>
          </a:xfrm>
        </p:spPr>
      </p:pic>
    </p:spTree>
    <p:extLst>
      <p:ext uri="{BB962C8B-B14F-4D97-AF65-F5344CB8AC3E}">
        <p14:creationId xmlns:p14="http://schemas.microsoft.com/office/powerpoint/2010/main" val="323328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Trump</a:t>
            </a:r>
            <a:r>
              <a:rPr lang="cs-CZ" dirty="0"/>
              <a:t> a Nato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Kritika toho, že evropské státy neplatí dostatečnou část nákladů</a:t>
            </a:r>
          </a:p>
          <a:p>
            <a:r>
              <a:rPr lang="cs-CZ" dirty="0"/>
              <a:t>Dlouho se nehlásil k článku 5</a:t>
            </a:r>
          </a:p>
          <a:p>
            <a:r>
              <a:rPr lang="cs-CZ" dirty="0"/>
              <a:t>USA přitom základem jednoho z praporů, který byl nově rozmístěn v Pobaltí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433072" cy="578112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Trump</a:t>
            </a:r>
            <a:r>
              <a:rPr lang="cs-CZ" dirty="0"/>
              <a:t> a </a:t>
            </a:r>
            <a:r>
              <a:rPr lang="cs-CZ" dirty="0" err="1"/>
              <a:t>Ttip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Trump</a:t>
            </a:r>
            <a:r>
              <a:rPr lang="cs-CZ" dirty="0"/>
              <a:t> odstoupil z TPP</a:t>
            </a:r>
          </a:p>
          <a:p>
            <a:r>
              <a:rPr lang="cs-CZ" dirty="0"/>
              <a:t>Jednání o TTIP přerušena po </a:t>
            </a:r>
            <a:r>
              <a:rPr lang="cs-CZ" dirty="0" err="1"/>
              <a:t>Trumpově</a:t>
            </a:r>
            <a:r>
              <a:rPr lang="cs-CZ" dirty="0"/>
              <a:t> ostré kritice</a:t>
            </a:r>
          </a:p>
          <a:p>
            <a:r>
              <a:rPr lang="cs-CZ" dirty="0"/>
              <a:t>Přesto jeho ministr obchodu </a:t>
            </a:r>
            <a:r>
              <a:rPr lang="cs-CZ" dirty="0" err="1"/>
              <a:t>Ross</a:t>
            </a:r>
            <a:r>
              <a:rPr lang="cs-CZ" dirty="0"/>
              <a:t> podporoval vznik TTIP</a:t>
            </a:r>
          </a:p>
          <a:p>
            <a:r>
              <a:rPr lang="cs-CZ" dirty="0"/>
              <a:t>Rozhovory o vzájemném obchodu technicky dále probíhaly, ale problematická byla například oblast zemědělství</a:t>
            </a:r>
          </a:p>
          <a:p>
            <a:r>
              <a:rPr lang="cs-CZ" dirty="0"/>
              <a:t>Tarify na ocel a hliník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</a:t>
            </a:r>
            <a:r>
              <a:rPr lang="cs-CZ" dirty="0" err="1"/>
              <a:t>Trump</a:t>
            </a:r>
            <a:r>
              <a:rPr lang="cs-CZ" dirty="0"/>
              <a:t> - </a:t>
            </a:r>
            <a:r>
              <a:rPr lang="cs-CZ" dirty="0" err="1"/>
              <a:t>Merkel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Pokusy navázat spojení ze strany </a:t>
            </a:r>
            <a:r>
              <a:rPr lang="cs-CZ" dirty="0" err="1"/>
              <a:t>Merkelové</a:t>
            </a:r>
            <a:endParaRPr lang="cs-CZ" dirty="0"/>
          </a:p>
          <a:p>
            <a:r>
              <a:rPr lang="cs-CZ" dirty="0" err="1"/>
              <a:t>Merkelová</a:t>
            </a:r>
            <a:r>
              <a:rPr lang="cs-CZ" dirty="0"/>
              <a:t> </a:t>
            </a:r>
            <a:r>
              <a:rPr lang="cs-CZ" dirty="0" err="1"/>
              <a:t>dávála</a:t>
            </a:r>
            <a:r>
              <a:rPr lang="cs-CZ" dirty="0"/>
              <a:t> otevřeně najevo, že </a:t>
            </a:r>
            <a:r>
              <a:rPr lang="cs-CZ" dirty="0" err="1"/>
              <a:t>Trumpa</a:t>
            </a:r>
            <a:r>
              <a:rPr lang="cs-CZ" dirty="0"/>
              <a:t> příliš „nemusí“</a:t>
            </a:r>
          </a:p>
          <a:p>
            <a:r>
              <a:rPr lang="cs-CZ" dirty="0"/>
              <a:t>„Časy, kdy jsme se mohli plně spolehnout na jiné, jsou minulostí“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rump-merk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88832" cy="499255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https://www.facebook.com/ianbremmer/videos/403627473872984/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340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4" y="1592095"/>
            <a:ext cx="6674238" cy="3759367"/>
          </a:xfrm>
        </p:spPr>
      </p:pic>
    </p:spTree>
    <p:extLst>
      <p:ext uri="{BB962C8B-B14F-4D97-AF65-F5344CB8AC3E}">
        <p14:creationId xmlns:p14="http://schemas.microsoft.com/office/powerpoint/2010/main" val="568860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Evropě mezi politiky i lidmi zásadní podpora </a:t>
            </a:r>
            <a:r>
              <a:rPr lang="cs-CZ" dirty="0" err="1"/>
              <a:t>Bidena</a:t>
            </a:r>
            <a:endParaRPr lang="cs-CZ" dirty="0"/>
          </a:p>
          <a:p>
            <a:r>
              <a:rPr lang="cs-CZ" dirty="0"/>
              <a:t>Lepší vztahy v environmentálních otázkách</a:t>
            </a:r>
          </a:p>
          <a:p>
            <a:r>
              <a:rPr lang="cs-CZ" dirty="0"/>
              <a:t>Kooperace v rusko-ukrajinské válce</a:t>
            </a:r>
          </a:p>
          <a:p>
            <a:r>
              <a:rPr lang="cs-CZ" dirty="0"/>
              <a:t>Spor ohledně Afghánistánu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1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Vztahy historicky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USA jedním z hlavních zastánců evropské integrace</a:t>
            </a:r>
          </a:p>
          <a:p>
            <a:r>
              <a:rPr lang="cs-CZ" dirty="0"/>
              <a:t>Snaha mít silnou Evropu proti SSSR</a:t>
            </a:r>
          </a:p>
          <a:p>
            <a:r>
              <a:rPr lang="cs-CZ" dirty="0"/>
              <a:t>Za studené války vztahy definovány primárně bezpečnostní rovinou</a:t>
            </a:r>
          </a:p>
          <a:p>
            <a:r>
              <a:rPr lang="cs-CZ" dirty="0"/>
              <a:t>1990 – Transatlantická deklarace – první výrazný smluvní rámec – společné cíle i institucionální podoba</a:t>
            </a:r>
          </a:p>
          <a:p>
            <a:r>
              <a:rPr lang="cs-CZ" dirty="0"/>
              <a:t>Nová </a:t>
            </a:r>
            <a:r>
              <a:rPr lang="cs-CZ"/>
              <a:t>transatlantická agenda 1995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4638"/>
            <a:ext cx="4994746" cy="6243433"/>
          </a:xfrm>
        </p:spPr>
      </p:pic>
    </p:spTree>
    <p:extLst>
      <p:ext uri="{BB962C8B-B14F-4D97-AF65-F5344CB8AC3E}">
        <p14:creationId xmlns:p14="http://schemas.microsoft.com/office/powerpoint/2010/main" val="602945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8" y="548680"/>
            <a:ext cx="7147819" cy="5762929"/>
          </a:xfrm>
        </p:spPr>
      </p:pic>
    </p:spTree>
    <p:extLst>
      <p:ext uri="{BB962C8B-B14F-4D97-AF65-F5344CB8AC3E}">
        <p14:creationId xmlns:p14="http://schemas.microsoft.com/office/powerpoint/2010/main" val="3958538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953342" cy="6491134"/>
          </a:xfrm>
        </p:spPr>
      </p:pic>
    </p:spTree>
    <p:extLst>
      <p:ext uri="{BB962C8B-B14F-4D97-AF65-F5344CB8AC3E}">
        <p14:creationId xmlns:p14="http://schemas.microsoft.com/office/powerpoint/2010/main" val="2027025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86" y="297794"/>
            <a:ext cx="3364797" cy="6176031"/>
          </a:xfrm>
        </p:spPr>
      </p:pic>
    </p:spTree>
    <p:extLst>
      <p:ext uri="{BB962C8B-B14F-4D97-AF65-F5344CB8AC3E}">
        <p14:creationId xmlns:p14="http://schemas.microsoft.com/office/powerpoint/2010/main" val="2092841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5424126" cy="5997153"/>
          </a:xfrm>
        </p:spPr>
      </p:pic>
    </p:spTree>
    <p:extLst>
      <p:ext uri="{BB962C8B-B14F-4D97-AF65-F5344CB8AC3E}">
        <p14:creationId xmlns:p14="http://schemas.microsoft.com/office/powerpoint/2010/main" val="357548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436709" cy="6308481"/>
          </a:xfrm>
        </p:spPr>
      </p:pic>
    </p:spTree>
    <p:extLst>
      <p:ext uri="{BB962C8B-B14F-4D97-AF65-F5344CB8AC3E}">
        <p14:creationId xmlns:p14="http://schemas.microsoft.com/office/powerpoint/2010/main" val="2113484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132962" cy="5925145"/>
          </a:xfrm>
        </p:spPr>
      </p:pic>
    </p:spTree>
    <p:extLst>
      <p:ext uri="{BB962C8B-B14F-4D97-AF65-F5344CB8AC3E}">
        <p14:creationId xmlns:p14="http://schemas.microsoft.com/office/powerpoint/2010/main" val="2586153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B8E45-7ED7-22C5-6C87-97434C8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KAMALA HARRIS?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6E0652-040B-CBDB-C63F-862BA361DF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Většina evropských leaderů ji podporuje</a:t>
            </a:r>
          </a:p>
          <a:p>
            <a:r>
              <a:rPr lang="cs-CZ" dirty="0"/>
              <a:t>Výjimkou například Orbán, </a:t>
            </a:r>
            <a:r>
              <a:rPr lang="cs-CZ" dirty="0" err="1"/>
              <a:t>Wilders</a:t>
            </a:r>
            <a:endParaRPr lang="cs-CZ" dirty="0"/>
          </a:p>
          <a:p>
            <a:r>
              <a:rPr lang="cs-CZ" dirty="0"/>
              <a:t>Faktor předvídatelnosti</a:t>
            </a:r>
          </a:p>
          <a:p>
            <a:r>
              <a:rPr lang="cs-CZ" dirty="0"/>
              <a:t>Pravděpodobně pozitivnější pohled na Ukrajinu a na bezpečnostní spolupráci – NATO</a:t>
            </a:r>
          </a:p>
          <a:p>
            <a:r>
              <a:rPr lang="cs-CZ" dirty="0"/>
              <a:t>Menší hrozba protekcionismu</a:t>
            </a:r>
          </a:p>
          <a:p>
            <a:r>
              <a:rPr lang="cs-CZ" dirty="0"/>
              <a:t>Otázka Blízkého východu</a:t>
            </a:r>
          </a:p>
        </p:txBody>
      </p:sp>
    </p:spTree>
    <p:extLst>
      <p:ext uri="{BB962C8B-B14F-4D97-AF65-F5344CB8AC3E}">
        <p14:creationId xmlns:p14="http://schemas.microsoft.com/office/powerpoint/2010/main" val="235593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NATO a Evropská bezpečnost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USA zcela klíčová součást NATO</a:t>
            </a:r>
          </a:p>
          <a:p>
            <a:r>
              <a:rPr lang="cs-CZ" dirty="0"/>
              <a:t>Zůstává výrazným aktérem evropské bezpečnosti – USA mají v Evropě přes 60.000 vojáků (v průběhu CW až 400.000)</a:t>
            </a:r>
          </a:p>
          <a:p>
            <a:r>
              <a:rPr lang="cs-CZ" dirty="0"/>
              <a:t>USA nespokojené s tím, že EU se jen „veze“</a:t>
            </a:r>
          </a:p>
          <a:p>
            <a:r>
              <a:rPr lang="cs-CZ" dirty="0"/>
              <a:t>Dlouhodobý tlak na zvyšování rozpočtů na obranu</a:t>
            </a:r>
          </a:p>
          <a:p>
            <a:r>
              <a:rPr lang="cs-CZ" dirty="0"/>
              <a:t>Transatlantická „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capabilities</a:t>
            </a:r>
            <a:r>
              <a:rPr lang="cs-CZ" dirty="0"/>
              <a:t> gap“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Protiteroristická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Výrazně posílena po 9/11</a:t>
            </a:r>
          </a:p>
          <a:p>
            <a:r>
              <a:rPr lang="cs-CZ" dirty="0"/>
              <a:t>Do značné míry sladěny listy teroristických organizací</a:t>
            </a:r>
          </a:p>
          <a:p>
            <a:r>
              <a:rPr lang="cs-CZ" dirty="0"/>
              <a:t>Spolupráce v oblasti SWIFT a PNR (problémy v Evropském parlamentu)</a:t>
            </a:r>
          </a:p>
          <a:p>
            <a:r>
              <a:rPr lang="cs-CZ" dirty="0"/>
              <a:t>Spolupráce v Sýrii proti Islámskému státu</a:t>
            </a:r>
          </a:p>
          <a:p>
            <a:r>
              <a:rPr lang="cs-CZ" dirty="0"/>
              <a:t>Odlišné pohledy na ochranu dat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Obama</a:t>
            </a:r>
            <a:r>
              <a:rPr lang="cs-CZ" dirty="0"/>
              <a:t> a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Obamovy</a:t>
            </a:r>
            <a:r>
              <a:rPr lang="cs-CZ" dirty="0"/>
              <a:t> administrativy se obecně zabývají především domácí politikou </a:t>
            </a:r>
          </a:p>
          <a:p>
            <a:r>
              <a:rPr lang="cs-CZ" dirty="0"/>
              <a:t>Často diskutován nezájem o EU a </a:t>
            </a:r>
            <a:r>
              <a:rPr lang="cs-CZ" dirty="0" err="1"/>
              <a:t>rebalancing</a:t>
            </a:r>
            <a:r>
              <a:rPr lang="cs-CZ" dirty="0"/>
              <a:t>/</a:t>
            </a:r>
            <a:r>
              <a:rPr lang="cs-CZ" dirty="0" err="1"/>
              <a:t>repivoting</a:t>
            </a:r>
            <a:endParaRPr lang="cs-CZ" dirty="0"/>
          </a:p>
          <a:p>
            <a:r>
              <a:rPr lang="cs-CZ" dirty="0"/>
              <a:t>Summit v Praze 2009 „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“</a:t>
            </a:r>
          </a:p>
          <a:p>
            <a:r>
              <a:rPr lang="cs-CZ" dirty="0"/>
              <a:t>Otázkou </a:t>
            </a:r>
            <a:r>
              <a:rPr lang="cs-CZ" dirty="0" err="1"/>
              <a:t>Obamův</a:t>
            </a:r>
            <a:r>
              <a:rPr lang="cs-CZ" dirty="0"/>
              <a:t> vztah k NATO</a:t>
            </a:r>
          </a:p>
          <a:p>
            <a:r>
              <a:rPr lang="cs-CZ" dirty="0"/>
              <a:t>Někteří evropští lídři ne zcela spokojeni s politikou USA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Zásah v </a:t>
            </a:r>
            <a:r>
              <a:rPr lang="cs-CZ" dirty="0" err="1"/>
              <a:t>Lybii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Spolupráce USA s vybranými evropskými spojenci v rámci NATO – především UK a Francie</a:t>
            </a:r>
          </a:p>
          <a:p>
            <a:r>
              <a:rPr lang="cs-CZ" dirty="0"/>
              <a:t>Na základě rezoluce OSN 1973</a:t>
            </a:r>
          </a:p>
          <a:p>
            <a:r>
              <a:rPr lang="cs-CZ" dirty="0"/>
              <a:t>Operace úspěšná, ale nepodařilo se vybudovat funkční režim – země se propadla do chaosu</a:t>
            </a:r>
          </a:p>
          <a:p>
            <a:r>
              <a:rPr lang="cs-CZ" dirty="0" err="1"/>
              <a:t>Obama</a:t>
            </a:r>
            <a:r>
              <a:rPr lang="cs-CZ" dirty="0"/>
              <a:t> v retrospektivě označil zásah za „svou největší chybu“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ama-nazor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272808" cy="58977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Rusko-Ukrajinský konflikt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Obama</a:t>
            </a:r>
            <a:r>
              <a:rPr lang="cs-CZ" dirty="0"/>
              <a:t> v jistých fázích relativně slušné vztahy s Ruskem – podepsání nové dohody START</a:t>
            </a:r>
          </a:p>
          <a:p>
            <a:r>
              <a:rPr lang="cs-CZ" dirty="0"/>
              <a:t>Kooperace v Iránu a Afghánistánu</a:t>
            </a:r>
          </a:p>
          <a:p>
            <a:r>
              <a:rPr lang="cs-CZ" dirty="0"/>
              <a:t>Zlomem angažmá Ruska na Ukrajině 2014</a:t>
            </a:r>
          </a:p>
          <a:p>
            <a:r>
              <a:rPr lang="cs-CZ" dirty="0"/>
              <a:t>Postup k Rusku se stal předmětem silné koordinace mezi USA a EU</a:t>
            </a:r>
          </a:p>
          <a:p>
            <a:r>
              <a:rPr lang="cs-CZ" dirty="0"/>
              <a:t>Sankce zavedly jak evropské státy, tak USA</a:t>
            </a:r>
          </a:p>
          <a:p>
            <a:r>
              <a:rPr lang="cs-CZ" dirty="0"/>
              <a:t>Pokračování sankcí i za </a:t>
            </a:r>
            <a:r>
              <a:rPr lang="cs-CZ" dirty="0" err="1"/>
              <a:t>Trumpa</a:t>
            </a:r>
            <a:r>
              <a:rPr lang="cs-CZ" dirty="0"/>
              <a:t> a </a:t>
            </a:r>
            <a:r>
              <a:rPr lang="cs-CZ" dirty="0" err="1"/>
              <a:t>a</a:t>
            </a:r>
            <a:r>
              <a:rPr lang="cs-CZ" dirty="0"/>
              <a:t> </a:t>
            </a:r>
            <a:r>
              <a:rPr lang="cs-CZ" dirty="0" err="1"/>
              <a:t>Bidena</a:t>
            </a:r>
            <a:endParaRPr lang="cs-CZ" dirty="0"/>
          </a:p>
          <a:p>
            <a:r>
              <a:rPr lang="cs-CZ" dirty="0"/>
              <a:t>S vypuknutím války na Ukrajině stále koordinace kroků + tvrdší sankce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5" ma:contentTypeDescription="Vytvoří nový dokument" ma:contentTypeScope="" ma:versionID="fc90772dd99e695d16dfbfd95deeac9d">
  <xsd:schema xmlns:xsd="http://www.w3.org/2001/XMLSchema" xmlns:xs="http://www.w3.org/2001/XMLSchema" xmlns:p="http://schemas.microsoft.com/office/2006/metadata/properties" xmlns:ns2="ec97901d-1c11-49ec-ad2e-0f1193156904" xmlns:ns3="5002a5db-5155-4e4a-a85c-4be2931ac7a3" targetNamespace="http://schemas.microsoft.com/office/2006/metadata/properties" ma:root="true" ma:fieldsID="686e062cb803bb97099ffca1cf47ad07" ns2:_="" ns3:_="">
    <xsd:import namespace="ec97901d-1c11-49ec-ad2e-0f1193156904"/>
    <xsd:import namespace="5002a5db-5155-4e4a-a85c-4be2931ac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2a5db-5155-4e4a-a85c-4be2931ac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D6D-82DF-41D8-9599-FFADF286101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ec97901d-1c11-49ec-ad2e-0f1193156904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002a5db-5155-4e4a-a85c-4be2931ac7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1FE8E1-2117-4C23-A1D7-61E869631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5002a5db-5155-4e4a-a85c-4be2931ac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37F878-EB10-4F90-BB86-032EB0AE8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3131</TotalTime>
  <Words>622</Words>
  <Application>Microsoft Office PowerPoint</Application>
  <PresentationFormat>Předvádění na obrazovce (4:3)</PresentationFormat>
  <Paragraphs>103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Century Schoolbook</vt:lpstr>
      <vt:lpstr>Wingdings</vt:lpstr>
      <vt:lpstr>Wingdings 2</vt:lpstr>
      <vt:lpstr>Arkýř</vt:lpstr>
      <vt:lpstr>EU a USA</vt:lpstr>
      <vt:lpstr>Obecně</vt:lpstr>
      <vt:lpstr>Vztahy historicky</vt:lpstr>
      <vt:lpstr>NATO a Evropská bezpečnost</vt:lpstr>
      <vt:lpstr>Protiteroristická spolupráce</vt:lpstr>
      <vt:lpstr>Obama a EU</vt:lpstr>
      <vt:lpstr>Zásah v Lybii</vt:lpstr>
      <vt:lpstr>Prezentace aplikace PowerPoint</vt:lpstr>
      <vt:lpstr>Rusko-Ukrajinský konflikt</vt:lpstr>
      <vt:lpstr>Skandál NSA</vt:lpstr>
      <vt:lpstr>TTIP</vt:lpstr>
      <vt:lpstr>TTIP pro a proti</vt:lpstr>
      <vt:lpstr>Prezentace aplikace PowerPoint</vt:lpstr>
      <vt:lpstr>Prezentace aplikace PowerPoint</vt:lpstr>
      <vt:lpstr>Prezentace aplikace PowerPoint</vt:lpstr>
      <vt:lpstr>Prezentace aplikace PowerPoint</vt:lpstr>
      <vt:lpstr>Faktor Trump?</vt:lpstr>
      <vt:lpstr>Prezentace aplikace PowerPoint</vt:lpstr>
      <vt:lpstr>Prezentace aplikace PowerPoint</vt:lpstr>
      <vt:lpstr>Prezentace aplikace PowerPoint</vt:lpstr>
      <vt:lpstr>Prezentace aplikace PowerPoint</vt:lpstr>
      <vt:lpstr>Trump a Nato</vt:lpstr>
      <vt:lpstr>Prezentace aplikace PowerPoint</vt:lpstr>
      <vt:lpstr>Trump a Ttip</vt:lpstr>
      <vt:lpstr>Vztah Trump - Merkel</vt:lpstr>
      <vt:lpstr>Prezentace aplikace PowerPoint</vt:lpstr>
      <vt:lpstr>Prezentace aplikace PowerPoint</vt:lpstr>
      <vt:lpstr>Prezentace aplikace PowerPoint</vt:lpstr>
      <vt:lpstr>Biden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KAMALA HARRIS?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 USA</dc:title>
  <dc:creator>Martin</dc:creator>
  <cp:lastModifiedBy>Martin Hrabálek</cp:lastModifiedBy>
  <cp:revision>36</cp:revision>
  <dcterms:created xsi:type="dcterms:W3CDTF">2015-11-17T19:15:52Z</dcterms:created>
  <dcterms:modified xsi:type="dcterms:W3CDTF">2024-10-31T13:01:19Z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