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94" r:id="rId6"/>
    <p:sldId id="289" r:id="rId7"/>
    <p:sldId id="293" r:id="rId8"/>
    <p:sldId id="291" r:id="rId9"/>
    <p:sldId id="287" r:id="rId10"/>
    <p:sldId id="290" r:id="rId11"/>
    <p:sldId id="266" r:id="rId12"/>
    <p:sldId id="260" r:id="rId13"/>
    <p:sldId id="265" r:id="rId14"/>
    <p:sldId id="258" r:id="rId15"/>
    <p:sldId id="259" r:id="rId16"/>
    <p:sldId id="262" r:id="rId17"/>
    <p:sldId id="278" r:id="rId18"/>
    <p:sldId id="288" r:id="rId19"/>
    <p:sldId id="263" r:id="rId20"/>
    <p:sldId id="283" r:id="rId21"/>
    <p:sldId id="279" r:id="rId22"/>
    <p:sldId id="280" r:id="rId23"/>
    <p:sldId id="274" r:id="rId24"/>
    <p:sldId id="275" r:id="rId25"/>
    <p:sldId id="276" r:id="rId26"/>
    <p:sldId id="295" r:id="rId27"/>
    <p:sldId id="285" r:id="rId28"/>
    <p:sldId id="292" r:id="rId29"/>
    <p:sldId id="270" r:id="rId30"/>
    <p:sldId id="264" r:id="rId31"/>
    <p:sldId id="282" r:id="rId32"/>
    <p:sldId id="27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4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BBBDD8-F24A-49FD-8E80-6D11D3E4540A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B2E999-3311-4FC1-845B-D064E34657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a země BRIC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Listopad </a:t>
            </a:r>
            <a:r>
              <a:rPr lang="cs-CZ" dirty="0" smtClean="0"/>
              <a:t>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86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76972" cy="5157456"/>
          </a:xfrm>
        </p:spPr>
      </p:pic>
    </p:spTree>
    <p:extLst>
      <p:ext uri="{BB962C8B-B14F-4D97-AF65-F5344CB8AC3E}">
        <p14:creationId xmlns:p14="http://schemas.microsoft.com/office/powerpoint/2010/main" val="53624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BRICS-rus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7467600" cy="4267200"/>
          </a:xfrm>
        </p:spPr>
      </p:pic>
    </p:spTree>
    <p:extLst>
      <p:ext uri="{BB962C8B-B14F-4D97-AF65-F5344CB8AC3E}">
        <p14:creationId xmlns:p14="http://schemas.microsoft.com/office/powerpoint/2010/main" val="288593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16632"/>
            <a:ext cx="5032504" cy="6653552"/>
          </a:xfrm>
        </p:spPr>
      </p:pic>
    </p:spTree>
    <p:extLst>
      <p:ext uri="{BB962C8B-B14F-4D97-AF65-F5344CB8AC3E}">
        <p14:creationId xmlns:p14="http://schemas.microsoft.com/office/powerpoint/2010/main" val="361185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Politika vůči zemím </a:t>
            </a:r>
            <a:r>
              <a:rPr lang="cs-CZ" dirty="0" smtClean="0"/>
              <a:t>BRICS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EU nepotřebuje ucelenou politiku – skupina není koherentní</a:t>
            </a:r>
          </a:p>
          <a:p>
            <a:r>
              <a:rPr lang="cs-CZ" dirty="0"/>
              <a:t>Hlubší integrace mezi zeměmi </a:t>
            </a:r>
            <a:r>
              <a:rPr lang="cs-CZ" dirty="0" smtClean="0"/>
              <a:t>BRICS </a:t>
            </a:r>
            <a:r>
              <a:rPr lang="cs-CZ" dirty="0"/>
              <a:t>je velmi nepravděpodobná</a:t>
            </a:r>
          </a:p>
          <a:p>
            <a:r>
              <a:rPr lang="cs-CZ" dirty="0"/>
              <a:t>EU přistupuje k jednotlivým zemím individuálně - summity</a:t>
            </a:r>
          </a:p>
        </p:txBody>
      </p:sp>
    </p:spTree>
    <p:extLst>
      <p:ext uri="{BB962C8B-B14F-4D97-AF65-F5344CB8AC3E}">
        <p14:creationId xmlns:p14="http://schemas.microsoft.com/office/powerpoint/2010/main" val="128868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Nástupnický stát SSSR – stíny minulosti</a:t>
            </a:r>
          </a:p>
          <a:p>
            <a:r>
              <a:rPr lang="cs-CZ" dirty="0"/>
              <a:t>ES bylo jednou z prvních entit, které podporovaly Gorbačovovu „</a:t>
            </a:r>
            <a:r>
              <a:rPr lang="cs-CZ" dirty="0" err="1"/>
              <a:t>perestroiku</a:t>
            </a:r>
            <a:r>
              <a:rPr lang="cs-CZ" dirty="0"/>
              <a:t>“</a:t>
            </a:r>
          </a:p>
          <a:p>
            <a:r>
              <a:rPr lang="cs-CZ" dirty="0"/>
              <a:t>V 90. letech EU možná propásla možnost svázat Rusko blíže s evropským integračním procesem</a:t>
            </a:r>
          </a:p>
          <a:p>
            <a:r>
              <a:rPr lang="cs-CZ" dirty="0"/>
              <a:t>Část stávajících členů EU se dříve nacházelo v sovětské sféře vlivu</a:t>
            </a:r>
          </a:p>
          <a:p>
            <a:r>
              <a:rPr lang="cs-CZ" dirty="0"/>
              <a:t>Některé státy (Polsko) </a:t>
            </a:r>
            <a:r>
              <a:rPr lang="cs-CZ" dirty="0" smtClean="0"/>
              <a:t>dlouhodobě otevřeně nepřátelské, některé více pragmatické </a:t>
            </a:r>
            <a:r>
              <a:rPr lang="cs-CZ" dirty="0"/>
              <a:t>– </a:t>
            </a:r>
            <a:r>
              <a:rPr lang="cs-CZ" dirty="0" smtClean="0"/>
              <a:t>v minulosti komplikace pro </a:t>
            </a:r>
            <a:r>
              <a:rPr lang="cs-CZ" dirty="0"/>
              <a:t>vznik skutečného společného postupu směrem k Rusku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97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EU a </a:t>
            </a:r>
            <a:r>
              <a:rPr lang="cs-CZ" dirty="0" smtClean="0"/>
              <a:t>Ruska v minulosti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Mnohdy </a:t>
            </a:r>
            <a:r>
              <a:rPr lang="cs-CZ" dirty="0" smtClean="0"/>
              <a:t>připomínaly spíše </a:t>
            </a:r>
            <a:r>
              <a:rPr lang="cs-CZ" dirty="0"/>
              <a:t>strategickou soutěž než strategické partnerství</a:t>
            </a:r>
          </a:p>
          <a:p>
            <a:r>
              <a:rPr lang="cs-CZ" dirty="0"/>
              <a:t>Problematika budování sfér vlivu v postsovětských zemích</a:t>
            </a:r>
          </a:p>
          <a:p>
            <a:r>
              <a:rPr lang="cs-CZ" dirty="0"/>
              <a:t>Neshoda ohledně Východního partnerství</a:t>
            </a:r>
          </a:p>
          <a:p>
            <a:r>
              <a:rPr lang="cs-CZ" dirty="0"/>
              <a:t>Války v Čečensku blokovaly rozvoj vzájemných vztahů</a:t>
            </a:r>
          </a:p>
          <a:p>
            <a:r>
              <a:rPr lang="cs-CZ" dirty="0"/>
              <a:t>Rozdílné názory na Kosovo v roce 1999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83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podoba vzájemných vztahů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Základ tvoří dohoda o partnerství a spolupráci z roku 1994</a:t>
            </a:r>
          </a:p>
          <a:p>
            <a:r>
              <a:rPr lang="cs-CZ" dirty="0"/>
              <a:t>Od roku 2007 vyjednávána nová dohoda, vyjednávání nakrátko přerušené kvůli Gruzii</a:t>
            </a:r>
          </a:p>
          <a:p>
            <a:r>
              <a:rPr lang="cs-CZ" dirty="0"/>
              <a:t>Rusko odmítlo stát se součástí Východního partnerství </a:t>
            </a:r>
          </a:p>
        </p:txBody>
      </p:sp>
    </p:spTree>
    <p:extLst>
      <p:ext uri="{BB962C8B-B14F-4D97-AF65-F5344CB8AC3E}">
        <p14:creationId xmlns:p14="http://schemas.microsoft.com/office/powerpoint/2010/main" val="406474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Ruské </a:t>
            </a:r>
            <a:r>
              <a:rPr lang="cs-CZ" dirty="0" smtClean="0"/>
              <a:t>sankce po Krymu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Zavedeny ze strany EU a USA, nedávno prodlužovány </a:t>
            </a:r>
            <a:r>
              <a:rPr lang="cs-CZ" dirty="0" smtClean="0"/>
              <a:t>až do 2022 (pak nahrazený novými, silnějšími)</a:t>
            </a:r>
            <a:endParaRPr lang="cs-CZ" dirty="0"/>
          </a:p>
          <a:p>
            <a:r>
              <a:rPr lang="cs-CZ" dirty="0"/>
              <a:t>Např. omezení kapitálového trhu (dluhopisy), zbraní či některých technologií</a:t>
            </a:r>
          </a:p>
          <a:p>
            <a:r>
              <a:rPr lang="cs-CZ" dirty="0"/>
              <a:t>Rusko odvetně zakázalo například dovoz potravin z EU </a:t>
            </a:r>
          </a:p>
          <a:p>
            <a:r>
              <a:rPr lang="cs-CZ" dirty="0"/>
              <a:t>Výsledkem propad rublu a </a:t>
            </a:r>
            <a:r>
              <a:rPr lang="cs-CZ" dirty="0" smtClean="0"/>
              <a:t>inflace</a:t>
            </a:r>
          </a:p>
          <a:p>
            <a:r>
              <a:rPr lang="cs-CZ" dirty="0" smtClean="0"/>
              <a:t>Dopad i na ekonomiku jako celek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68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Ruské HDP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7467600" cy="347806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 ve vztazích EU a Ruska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Rusko </a:t>
            </a:r>
            <a:r>
              <a:rPr lang="cs-CZ" dirty="0" smtClean="0"/>
              <a:t>představovalo před válkou čtvrtinu dodávek </a:t>
            </a:r>
            <a:r>
              <a:rPr lang="cs-CZ" dirty="0"/>
              <a:t>ropy do EU a </a:t>
            </a:r>
            <a:r>
              <a:rPr lang="cs-CZ" dirty="0" smtClean="0"/>
              <a:t>40 </a:t>
            </a:r>
            <a:r>
              <a:rPr lang="cs-CZ" dirty="0"/>
              <a:t>procent plynu</a:t>
            </a:r>
          </a:p>
          <a:p>
            <a:r>
              <a:rPr lang="cs-CZ" dirty="0"/>
              <a:t>Na druhou stranu Rusko potřebuje trh EU (</a:t>
            </a:r>
            <a:r>
              <a:rPr lang="cs-CZ" dirty="0" smtClean="0"/>
              <a:t>exportovalo </a:t>
            </a:r>
            <a:r>
              <a:rPr lang="cs-CZ" dirty="0"/>
              <a:t>sem přes 70% své produkce) – závislost vzájemná</a:t>
            </a:r>
          </a:p>
          <a:p>
            <a:r>
              <a:rPr lang="cs-CZ" dirty="0"/>
              <a:t>Nové energovody směrem do Asie</a:t>
            </a:r>
          </a:p>
          <a:p>
            <a:r>
              <a:rPr lang="cs-CZ" dirty="0"/>
              <a:t>Na Rusku více závisí nové ČS než ty </a:t>
            </a:r>
            <a:r>
              <a:rPr lang="cs-CZ" dirty="0" smtClean="0"/>
              <a:t>staré, z Ruska se pořád masivně dováží, např. zkapalněné LNG</a:t>
            </a:r>
            <a:endParaRPr lang="cs-CZ" dirty="0"/>
          </a:p>
          <a:p>
            <a:r>
              <a:rPr lang="cs-CZ" dirty="0" smtClean="0"/>
              <a:t>Po začátku konfliktu energetická </a:t>
            </a:r>
            <a:r>
              <a:rPr lang="cs-CZ" dirty="0"/>
              <a:t>krize v Evropě</a:t>
            </a:r>
          </a:p>
        </p:txBody>
      </p:sp>
    </p:spTree>
    <p:extLst>
      <p:ext uri="{BB962C8B-B14F-4D97-AF65-F5344CB8AC3E}">
        <p14:creationId xmlns:p14="http://schemas.microsoft.com/office/powerpoint/2010/main" val="170891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Zakládající země Brazílie</a:t>
            </a:r>
            <a:r>
              <a:rPr lang="cs-CZ" dirty="0"/>
              <a:t>, Rusko, Indie, Čína</a:t>
            </a:r>
          </a:p>
          <a:p>
            <a:r>
              <a:rPr lang="cs-CZ" dirty="0"/>
              <a:t>Někdy BRICS – zahrnuje i Jižní Afriku</a:t>
            </a:r>
          </a:p>
          <a:p>
            <a:r>
              <a:rPr lang="cs-CZ" dirty="0"/>
              <a:t>Termín </a:t>
            </a:r>
            <a:r>
              <a:rPr lang="cs-CZ" dirty="0" err="1"/>
              <a:t>Goldman</a:t>
            </a:r>
            <a:r>
              <a:rPr lang="cs-CZ" dirty="0"/>
              <a:t> </a:t>
            </a:r>
            <a:r>
              <a:rPr lang="cs-CZ" dirty="0" err="1"/>
              <a:t>Sachs</a:t>
            </a:r>
            <a:r>
              <a:rPr lang="cs-CZ" dirty="0"/>
              <a:t> z roku 2001</a:t>
            </a:r>
          </a:p>
          <a:p>
            <a:r>
              <a:rPr lang="cs-CZ" dirty="0"/>
              <a:t>4 ekonomiky, které v budoucnosti budou velmi významné</a:t>
            </a:r>
          </a:p>
          <a:p>
            <a:r>
              <a:rPr lang="cs-CZ" dirty="0"/>
              <a:t>Od roku 2006 kooperují, ale nepříliš úzce</a:t>
            </a:r>
          </a:p>
          <a:p>
            <a:r>
              <a:rPr lang="cs-CZ" dirty="0"/>
              <a:t>Liší se v mnoha ohledech – populace, velikost, ekonomiky, HDP na hlavu, politické a společenské systémy, mezinárodní ambice</a:t>
            </a:r>
          </a:p>
          <a:p>
            <a:r>
              <a:rPr lang="cs-CZ" dirty="0"/>
              <a:t>Společné mají to, že představují vyzyvatele pro stávající „</a:t>
            </a:r>
            <a:r>
              <a:rPr lang="cs-CZ" dirty="0" err="1"/>
              <a:t>rulemakers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220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638"/>
            <a:ext cx="3732464" cy="681174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Válka na Ukrajině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Nenávratně poškodila vztahy na dlouho dopředu</a:t>
            </a:r>
          </a:p>
          <a:p>
            <a:r>
              <a:rPr lang="cs-CZ" dirty="0" smtClean="0"/>
              <a:t>Vztahy </a:t>
            </a:r>
            <a:r>
              <a:rPr lang="cs-CZ" dirty="0"/>
              <a:t>s Evropou chladly již před konfliktem na Ukrajině, nyní u bodu </a:t>
            </a:r>
            <a:r>
              <a:rPr lang="cs-CZ" dirty="0" smtClean="0"/>
              <a:t>mrazu</a:t>
            </a:r>
          </a:p>
          <a:p>
            <a:r>
              <a:rPr lang="cs-CZ" dirty="0" smtClean="0"/>
              <a:t>Vnímání EU/NATO jako slabých</a:t>
            </a:r>
          </a:p>
          <a:p>
            <a:r>
              <a:rPr lang="cs-CZ" dirty="0" smtClean="0"/>
              <a:t>Otázka poválečného uspořádání?</a:t>
            </a:r>
            <a:endParaRPr lang="cs-CZ" dirty="0"/>
          </a:p>
          <a:p>
            <a:r>
              <a:rPr lang="cs-CZ" dirty="0" smtClean="0"/>
              <a:t>Hybridní </a:t>
            </a:r>
            <a:r>
              <a:rPr lang="cs-CZ" dirty="0"/>
              <a:t>hrozby</a:t>
            </a:r>
            <a:r>
              <a:rPr lang="cs-CZ" dirty="0" smtClean="0"/>
              <a:t>?</a:t>
            </a:r>
          </a:p>
          <a:p>
            <a:r>
              <a:rPr lang="cs-CZ" dirty="0" smtClean="0"/>
              <a:t>Zatím to vypadá na dlouhý konflikt </a:t>
            </a:r>
            <a:r>
              <a:rPr lang="cs-CZ" dirty="0" smtClean="0"/>
              <a:t>– otázka přístupu USA po volbě Donalda </a:t>
            </a:r>
            <a:r>
              <a:rPr lang="cs-CZ" dirty="0" err="1" smtClean="0"/>
              <a:t>Trumpa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65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Historicky bezprecedentní růst ekonomiky</a:t>
            </a:r>
          </a:p>
          <a:p>
            <a:r>
              <a:rPr lang="cs-CZ" dirty="0"/>
              <a:t>Nárůst vnitřních diferencí</a:t>
            </a:r>
          </a:p>
          <a:p>
            <a:r>
              <a:rPr lang="cs-CZ" dirty="0"/>
              <a:t>Otázka, jakým aktérem vlastně Čína je</a:t>
            </a:r>
          </a:p>
          <a:p>
            <a:r>
              <a:rPr lang="cs-CZ" dirty="0"/>
              <a:t>Jaké jsou ambice Číny v blízkém okolí a ve světě?</a:t>
            </a:r>
          </a:p>
          <a:p>
            <a:r>
              <a:rPr lang="cs-CZ" dirty="0"/>
              <a:t>Může Čína ohrozit dominanci USA ve světě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36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Čína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Formální vztahy od 1975, od 1985 smlouva o obchodu a spolupráci </a:t>
            </a:r>
          </a:p>
          <a:p>
            <a:r>
              <a:rPr lang="cs-CZ" dirty="0"/>
              <a:t>1989 – masakr na </a:t>
            </a:r>
            <a:r>
              <a:rPr lang="cs-CZ" dirty="0" err="1"/>
              <a:t>Tiananmen</a:t>
            </a:r>
            <a:r>
              <a:rPr lang="cs-CZ" dirty="0"/>
              <a:t> – zbrojní embargo a zhoršení vztahů </a:t>
            </a:r>
          </a:p>
          <a:p>
            <a:r>
              <a:rPr lang="cs-CZ" dirty="0"/>
              <a:t>Čína je od 2001 členem WTO</a:t>
            </a:r>
          </a:p>
          <a:p>
            <a:r>
              <a:rPr lang="cs-CZ" dirty="0"/>
              <a:t>Po několik let sbližování mezi EU a Čínou </a:t>
            </a:r>
          </a:p>
          <a:p>
            <a:r>
              <a:rPr lang="cs-CZ" dirty="0"/>
              <a:t>Nyní je „milostná aféra“ pryč, řada států kritičtější k Číně</a:t>
            </a:r>
          </a:p>
          <a:p>
            <a:r>
              <a:rPr lang="cs-CZ" dirty="0"/>
              <a:t>V roce 2021 sankce ohledně situace v Sin-</a:t>
            </a:r>
            <a:r>
              <a:rPr lang="cs-CZ" dirty="0" err="1"/>
              <a:t>ťangu</a:t>
            </a:r>
            <a:r>
              <a:rPr lang="cs-CZ" dirty="0"/>
              <a:t> – protireakce, </a:t>
            </a:r>
            <a:r>
              <a:rPr lang="cs-CZ" dirty="0" smtClean="0"/>
              <a:t>ohrožení </a:t>
            </a:r>
            <a:r>
              <a:rPr lang="cs-CZ" dirty="0"/>
              <a:t>vzájemné investiční dohody</a:t>
            </a:r>
          </a:p>
          <a:p>
            <a:r>
              <a:rPr lang="cs-CZ" dirty="0"/>
              <a:t>Neexistence geopolitické soutěže, EU nemá silné zájmy v Asii (na rozdíl od USA) </a:t>
            </a:r>
          </a:p>
        </p:txBody>
      </p:sp>
    </p:spTree>
    <p:extLst>
      <p:ext uri="{BB962C8B-B14F-4D97-AF65-F5344CB8AC3E}">
        <p14:creationId xmlns:p14="http://schemas.microsoft.com/office/powerpoint/2010/main" val="31824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Německo a Čína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Speciální vztah</a:t>
            </a:r>
          </a:p>
          <a:p>
            <a:r>
              <a:rPr lang="cs-CZ" dirty="0"/>
              <a:t>Čína pro Německo představuje pro Německo stále důležitější trh </a:t>
            </a:r>
            <a:r>
              <a:rPr lang="cs-CZ" dirty="0" smtClean="0"/>
              <a:t>(8 </a:t>
            </a:r>
            <a:r>
              <a:rPr lang="cs-CZ" dirty="0"/>
              <a:t>procent exportu) a celkově největšího obchodního </a:t>
            </a:r>
            <a:r>
              <a:rPr lang="cs-CZ" dirty="0" smtClean="0"/>
              <a:t>partnera po USA</a:t>
            </a:r>
            <a:endParaRPr lang="cs-CZ" dirty="0"/>
          </a:p>
          <a:p>
            <a:r>
              <a:rPr lang="cs-CZ" dirty="0"/>
              <a:t>Čína potřebuje technologii, Německo trhy </a:t>
            </a:r>
          </a:p>
          <a:p>
            <a:r>
              <a:rPr lang="cs-CZ" dirty="0"/>
              <a:t>Německá zahraniční politika je tržně orientovaná – ekonomický rozvoj vede k politickým a </a:t>
            </a:r>
            <a:r>
              <a:rPr lang="cs-CZ" dirty="0" err="1"/>
              <a:t>societálním</a:t>
            </a:r>
            <a:r>
              <a:rPr lang="cs-CZ" dirty="0"/>
              <a:t> změnám </a:t>
            </a:r>
          </a:p>
          <a:p>
            <a:r>
              <a:rPr lang="cs-CZ" dirty="0"/>
              <a:t>Pro Čínu je Německo důležité pro svou dominantní roli v EU </a:t>
            </a:r>
          </a:p>
          <a:p>
            <a:r>
              <a:rPr lang="cs-CZ" dirty="0"/>
              <a:t>Může Německo vytvořit opravdovou evropskou strategii vůči Číně? </a:t>
            </a:r>
          </a:p>
        </p:txBody>
      </p:sp>
    </p:spTree>
    <p:extLst>
      <p:ext uri="{BB962C8B-B14F-4D97-AF65-F5344CB8AC3E}">
        <p14:creationId xmlns:p14="http://schemas.microsoft.com/office/powerpoint/2010/main" val="302200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– Čína FTA?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Navržena UK v 2013</a:t>
            </a:r>
          </a:p>
          <a:p>
            <a:r>
              <a:rPr lang="cs-CZ" sz="2800" dirty="0"/>
              <a:t>Čína souhlasí </a:t>
            </a:r>
          </a:p>
          <a:p>
            <a:r>
              <a:rPr lang="cs-CZ" sz="2800" dirty="0"/>
              <a:t>Opozice EK – strach z laciných importů</a:t>
            </a:r>
          </a:p>
          <a:p>
            <a:r>
              <a:rPr lang="cs-CZ" sz="2800" dirty="0" smtClean="0"/>
              <a:t>Označeno jako předčasné</a:t>
            </a:r>
            <a:endParaRPr lang="cs-CZ" sz="2800" dirty="0"/>
          </a:p>
          <a:p>
            <a:r>
              <a:rPr lang="cs-CZ" sz="2800" dirty="0"/>
              <a:t>Opozice – Francie, Itálie</a:t>
            </a:r>
          </a:p>
          <a:p>
            <a:r>
              <a:rPr lang="cs-CZ" sz="2800" dirty="0"/>
              <a:t>Úvahy o možnosti oživení tématu v souvislosti s obchodní válkou s USA</a:t>
            </a:r>
          </a:p>
        </p:txBody>
      </p:sp>
    </p:spTree>
    <p:extLst>
      <p:ext uri="{BB962C8B-B14F-4D97-AF65-F5344CB8AC3E}">
        <p14:creationId xmlns:p14="http://schemas.microsoft.com/office/powerpoint/2010/main" val="414201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3152" cy="4940522"/>
          </a:xfrm>
        </p:spPr>
      </p:pic>
    </p:spTree>
    <p:extLst>
      <p:ext uri="{BB962C8B-B14F-4D97-AF65-F5344CB8AC3E}">
        <p14:creationId xmlns:p14="http://schemas.microsoft.com/office/powerpoint/2010/main" val="275735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351180" cy="520469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 a EU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Evropa cílovou destinací dvou větví OBOR</a:t>
            </a:r>
          </a:p>
          <a:p>
            <a:r>
              <a:rPr lang="cs-CZ" dirty="0" smtClean="0"/>
              <a:t>Část členů EU zakladateli </a:t>
            </a:r>
            <a:r>
              <a:rPr lang="en-US" dirty="0" err="1" smtClean="0"/>
              <a:t>Asijské</a:t>
            </a:r>
            <a:r>
              <a:rPr lang="en-US" dirty="0" smtClean="0"/>
              <a:t> </a:t>
            </a:r>
            <a:r>
              <a:rPr lang="en-US" dirty="0" err="1"/>
              <a:t>průmyslové</a:t>
            </a:r>
            <a:r>
              <a:rPr lang="en-US" dirty="0"/>
              <a:t> </a:t>
            </a:r>
            <a:r>
              <a:rPr lang="en-US" dirty="0" err="1"/>
              <a:t>investiční</a:t>
            </a:r>
            <a:r>
              <a:rPr lang="en-US" dirty="0"/>
              <a:t> </a:t>
            </a:r>
            <a:r>
              <a:rPr lang="en-US" dirty="0" err="1"/>
              <a:t>banky</a:t>
            </a:r>
            <a:r>
              <a:rPr lang="en-US" dirty="0"/>
              <a:t> (AIIB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Snaha o šíření vlivu především přes východní Evropu</a:t>
            </a:r>
          </a:p>
          <a:p>
            <a:r>
              <a:rPr lang="cs-CZ" smtClean="0"/>
              <a:t>Iniciativa 16+1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1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EU a Indie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Bývalá kolonie Británie, vztahy se začaly hodně rozvíjet po vstupu Britů do EU</a:t>
            </a:r>
          </a:p>
          <a:p>
            <a:r>
              <a:rPr lang="cs-CZ" dirty="0"/>
              <a:t>Ze zemí BRIC do Indie plyne z EU nejvíc prostředků na rozvojovou pomoc, ale ty dlouhodobě klesají</a:t>
            </a:r>
          </a:p>
          <a:p>
            <a:r>
              <a:rPr lang="cs-CZ" dirty="0"/>
              <a:t>Investice z EU poměrně </a:t>
            </a:r>
            <a:r>
              <a:rPr lang="cs-CZ" dirty="0" smtClean="0"/>
              <a:t>malé</a:t>
            </a:r>
          </a:p>
          <a:p>
            <a:r>
              <a:rPr lang="cs-CZ" dirty="0" smtClean="0"/>
              <a:t>EU třetí největší obchodní partner</a:t>
            </a:r>
            <a:endParaRPr lang="cs-CZ" dirty="0"/>
          </a:p>
          <a:p>
            <a:r>
              <a:rPr lang="cs-CZ" dirty="0"/>
              <a:t>Rozhovory ohledně FTA </a:t>
            </a:r>
            <a:r>
              <a:rPr lang="cs-CZ" dirty="0" smtClean="0"/>
              <a:t>zatím selhávají </a:t>
            </a:r>
            <a:r>
              <a:rPr lang="cs-CZ" dirty="0"/>
              <a:t>– zemědělství, služby – v roce 2013 pozastaveny, ale </a:t>
            </a:r>
            <a:r>
              <a:rPr lang="cs-CZ" dirty="0" smtClean="0"/>
              <a:t> </a:t>
            </a:r>
            <a:r>
              <a:rPr lang="cs-CZ" dirty="0" smtClean="0"/>
              <a:t>2022 znovuobnoveny </a:t>
            </a:r>
          </a:p>
          <a:p>
            <a:r>
              <a:rPr lang="cs-CZ" dirty="0" smtClean="0"/>
              <a:t>Další </a:t>
            </a:r>
            <a:r>
              <a:rPr lang="cs-CZ" dirty="0"/>
              <a:t>překážky práva duševního vlastnictví či environmentální část udržitelného </a:t>
            </a:r>
            <a:r>
              <a:rPr lang="cs-CZ" dirty="0" smtClean="0"/>
              <a:t>rozvoje</a:t>
            </a:r>
          </a:p>
          <a:p>
            <a:r>
              <a:rPr lang="cs-CZ" dirty="0" smtClean="0"/>
              <a:t>2024 uzavřena FTA se zeměmi EFTA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8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spolupráce BRICS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Společné mají to, že představují vyzyvatele pro stávající „</a:t>
            </a:r>
            <a:r>
              <a:rPr lang="cs-CZ" dirty="0" err="1"/>
              <a:t>rulemakers</a:t>
            </a:r>
            <a:r>
              <a:rPr lang="cs-CZ" dirty="0"/>
              <a:t>“</a:t>
            </a:r>
          </a:p>
          <a:p>
            <a:r>
              <a:rPr lang="cs-CZ" dirty="0"/>
              <a:t>Požadují změny v mezinárodních organizacích jako je OSN, MMF, Světová banka či WTO</a:t>
            </a:r>
          </a:p>
          <a:p>
            <a:r>
              <a:rPr lang="cs-CZ" dirty="0"/>
              <a:t>Spolupráce značně </a:t>
            </a:r>
            <a:r>
              <a:rPr lang="cs-CZ" dirty="0" smtClean="0"/>
              <a:t>účelová</a:t>
            </a:r>
          </a:p>
          <a:p>
            <a:r>
              <a:rPr lang="cs-CZ" dirty="0" smtClean="0"/>
              <a:t>V roce 2024 </a:t>
            </a:r>
            <a:r>
              <a:rPr lang="cs-CZ" dirty="0" smtClean="0"/>
              <a:t>se </a:t>
            </a:r>
            <a:r>
              <a:rPr lang="cs-CZ" dirty="0" smtClean="0"/>
              <a:t>rozšíření – </a:t>
            </a:r>
            <a:r>
              <a:rPr lang="cs-CZ" dirty="0" smtClean="0"/>
              <a:t>přistoupily Saudská </a:t>
            </a:r>
            <a:r>
              <a:rPr lang="cs-CZ" dirty="0" smtClean="0"/>
              <a:t>Arábie, Írán, Spojené arabské emiráty a </a:t>
            </a:r>
            <a:r>
              <a:rPr lang="cs-CZ" dirty="0" smtClean="0"/>
              <a:t>Etiopie – Argentina přihlášku stáhlas</a:t>
            </a:r>
          </a:p>
          <a:p>
            <a:r>
              <a:rPr lang="cs-CZ" dirty="0" smtClean="0"/>
              <a:t>Zájem o přistoupení mají desítky států – Turecko, Indonésie, Thajsko… - otázka koherence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18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vztahů EU-Indie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Neschopnost dohodnout se na strategických prioritách</a:t>
            </a:r>
          </a:p>
          <a:p>
            <a:r>
              <a:rPr lang="cs-CZ" dirty="0"/>
              <a:t>Indie výrazně staví na národní </a:t>
            </a:r>
            <a:r>
              <a:rPr lang="cs-CZ" dirty="0" smtClean="0"/>
              <a:t>suverenitě, zvláště nyní pod Módím</a:t>
            </a:r>
            <a:endParaRPr lang="cs-CZ" dirty="0"/>
          </a:p>
          <a:p>
            <a:r>
              <a:rPr lang="cs-CZ" dirty="0" smtClean="0"/>
              <a:t>Neshody </a:t>
            </a:r>
            <a:r>
              <a:rPr lang="cs-CZ" dirty="0"/>
              <a:t>v rámci WTO</a:t>
            </a:r>
          </a:p>
          <a:p>
            <a:r>
              <a:rPr lang="cs-CZ" dirty="0"/>
              <a:t>USA chápány jako strategičtější partner</a:t>
            </a:r>
          </a:p>
        </p:txBody>
      </p:sp>
    </p:spTree>
    <p:extLst>
      <p:ext uri="{BB962C8B-B14F-4D97-AF65-F5344CB8AC3E}">
        <p14:creationId xmlns:p14="http://schemas.microsoft.com/office/powerpoint/2010/main" val="951042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Brazílie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Zdaleka největší ekonomika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Regionální lídr, ale s problémy</a:t>
            </a:r>
          </a:p>
          <a:p>
            <a:r>
              <a:rPr lang="cs-CZ" dirty="0"/>
              <a:t>V nedávné době poměrně hluboká hospodářská krize</a:t>
            </a:r>
          </a:p>
          <a:p>
            <a:r>
              <a:rPr lang="cs-CZ" dirty="0"/>
              <a:t>Ambice na globální úrovni, především v multilaterálních platformách jako je WTO, ale i v OSN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077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Brazílie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důležitosti narostla po roce 1986 po vstupu Portugalska</a:t>
            </a:r>
          </a:p>
          <a:p>
            <a:r>
              <a:rPr lang="cs-CZ" dirty="0" err="1"/>
              <a:t>LatAm</a:t>
            </a:r>
            <a:r>
              <a:rPr lang="cs-CZ" dirty="0"/>
              <a:t> vynechána z rozvojové pomoci</a:t>
            </a:r>
          </a:p>
          <a:p>
            <a:r>
              <a:rPr lang="cs-CZ" dirty="0"/>
              <a:t>Sdílení určitých společných hodnot – multilateralismus, udržitelná energetika, klima – narušení přišlo po zvolení </a:t>
            </a:r>
            <a:r>
              <a:rPr lang="cs-CZ" dirty="0" err="1" smtClean="0"/>
              <a:t>Bolsonara</a:t>
            </a:r>
            <a:r>
              <a:rPr lang="cs-CZ" dirty="0" smtClean="0"/>
              <a:t>, nyní s Lulou opět o něco lepší</a:t>
            </a:r>
            <a:endParaRPr lang="cs-CZ" dirty="0"/>
          </a:p>
          <a:p>
            <a:r>
              <a:rPr lang="cs-CZ" dirty="0"/>
              <a:t>Rozdílný názor na zemědělství – spory brání FTA EU-MERCOSUR</a:t>
            </a:r>
          </a:p>
          <a:p>
            <a:r>
              <a:rPr lang="cs-CZ" dirty="0"/>
              <a:t>Brazílie vedoucí stát v boji proti chudobě </a:t>
            </a:r>
          </a:p>
        </p:txBody>
      </p:sp>
    </p:spTree>
    <p:extLst>
      <p:ext uri="{BB962C8B-B14F-4D97-AF65-F5344CB8AC3E}">
        <p14:creationId xmlns:p14="http://schemas.microsoft.com/office/powerpoint/2010/main" val="422005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BRICS v číslech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roce 1980 představovaly Čína a Indie jen 5 procent světového HDP, nyní </a:t>
            </a:r>
            <a:r>
              <a:rPr lang="cs-CZ" dirty="0" smtClean="0"/>
              <a:t>23 procent</a:t>
            </a:r>
            <a:endParaRPr lang="cs-CZ" dirty="0"/>
          </a:p>
          <a:p>
            <a:r>
              <a:rPr lang="cs-CZ" dirty="0"/>
              <a:t>BRIC země </a:t>
            </a:r>
            <a:r>
              <a:rPr lang="cs-CZ" dirty="0" smtClean="0"/>
              <a:t>dohromady představují po rozšíření celkem 30 procent světového HDP</a:t>
            </a:r>
            <a:endParaRPr lang="cs-CZ" dirty="0"/>
          </a:p>
          <a:p>
            <a:r>
              <a:rPr lang="cs-CZ" dirty="0"/>
              <a:t>Vysoký </a:t>
            </a:r>
            <a:r>
              <a:rPr lang="cs-CZ" dirty="0" err="1"/>
              <a:t>Giniho</a:t>
            </a:r>
            <a:r>
              <a:rPr lang="cs-CZ" dirty="0"/>
              <a:t> koeficient</a:t>
            </a:r>
          </a:p>
          <a:p>
            <a:r>
              <a:rPr lang="cs-CZ" dirty="0"/>
              <a:t>Otázka společenské, ekonomické a politické stability</a:t>
            </a:r>
          </a:p>
        </p:txBody>
      </p:sp>
    </p:spTree>
    <p:extLst>
      <p:ext uri="{BB962C8B-B14F-4D97-AF65-F5344CB8AC3E}">
        <p14:creationId xmlns:p14="http://schemas.microsoft.com/office/powerpoint/2010/main" val="121890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81614" cy="5781674"/>
          </a:xfrm>
        </p:spPr>
      </p:pic>
    </p:spTree>
    <p:extLst>
      <p:ext uri="{BB962C8B-B14F-4D97-AF65-F5344CB8AC3E}">
        <p14:creationId xmlns:p14="http://schemas.microsoft.com/office/powerpoint/2010/main" val="34465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" y="692696"/>
            <a:ext cx="7242795" cy="5437534"/>
          </a:xfrm>
        </p:spPr>
      </p:pic>
    </p:spTree>
    <p:extLst>
      <p:ext uri="{BB962C8B-B14F-4D97-AF65-F5344CB8AC3E}">
        <p14:creationId xmlns:p14="http://schemas.microsoft.com/office/powerpoint/2010/main" val="18579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6517"/>
            <a:ext cx="5675405" cy="6574011"/>
          </a:xfrm>
        </p:spPr>
      </p:pic>
    </p:spTree>
    <p:extLst>
      <p:ext uri="{BB962C8B-B14F-4D97-AF65-F5344CB8AC3E}">
        <p14:creationId xmlns:p14="http://schemas.microsoft.com/office/powerpoint/2010/main" val="391385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Brics</a:t>
            </a:r>
            <a:r>
              <a:rPr lang="cs-CZ" dirty="0" smtClean="0"/>
              <a:t> GDP per Capita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0" y="1556792"/>
            <a:ext cx="6702692" cy="4917033"/>
          </a:xfrm>
        </p:spPr>
      </p:pic>
    </p:spTree>
    <p:extLst>
      <p:ext uri="{BB962C8B-B14F-4D97-AF65-F5344CB8AC3E}">
        <p14:creationId xmlns:p14="http://schemas.microsoft.com/office/powerpoint/2010/main" val="293625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GDP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665287"/>
            <a:ext cx="7286625" cy="47434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4">
      <a:dk1>
        <a:sysClr val="windowText" lastClr="000000"/>
      </a:dk1>
      <a:lt1>
        <a:sysClr val="window" lastClr="FFFFFF"/>
      </a:lt1>
      <a:dk2>
        <a:srgbClr val="212745"/>
      </a:dk2>
      <a:lt2>
        <a:srgbClr val="A7EA52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15215</TotalTime>
  <Words>999</Words>
  <Application>Microsoft Office PowerPoint</Application>
  <PresentationFormat>Předvádění na obrazovce (4:3)</PresentationFormat>
  <Paragraphs>120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Century Schoolbook</vt:lpstr>
      <vt:lpstr>Wingdings</vt:lpstr>
      <vt:lpstr>Wingdings 2</vt:lpstr>
      <vt:lpstr>Arkýř</vt:lpstr>
      <vt:lpstr>EU a země BRIC</vt:lpstr>
      <vt:lpstr>BRIC</vt:lpstr>
      <vt:lpstr>Důvody spolupráce BRICS</vt:lpstr>
      <vt:lpstr>BRICS v číslech</vt:lpstr>
      <vt:lpstr>Prezentace aplikace PowerPoint</vt:lpstr>
      <vt:lpstr>Prezentace aplikace PowerPoint</vt:lpstr>
      <vt:lpstr>Prezentace aplikace PowerPoint</vt:lpstr>
      <vt:lpstr>Brics GDP per Capita</vt:lpstr>
      <vt:lpstr>China share global GDP</vt:lpstr>
      <vt:lpstr>Prezentace aplikace PowerPoint</vt:lpstr>
      <vt:lpstr>Prezentace aplikace PowerPoint</vt:lpstr>
      <vt:lpstr>Prezentace aplikace PowerPoint</vt:lpstr>
      <vt:lpstr>Politika vůči zemím BRICS</vt:lpstr>
      <vt:lpstr>Rusko</vt:lpstr>
      <vt:lpstr>Vztahy EU a Ruska v minulosti</vt:lpstr>
      <vt:lpstr>Smluvní podoba vzájemných vztahů</vt:lpstr>
      <vt:lpstr>Ruské sankce po Krymu</vt:lpstr>
      <vt:lpstr>Ruské HDP</vt:lpstr>
      <vt:lpstr>Energetika ve vztazích EU a Ruska</vt:lpstr>
      <vt:lpstr>Prezentace aplikace PowerPoint</vt:lpstr>
      <vt:lpstr>Válka na Ukrajině</vt:lpstr>
      <vt:lpstr>Čína</vt:lpstr>
      <vt:lpstr>EU a Čína</vt:lpstr>
      <vt:lpstr>Německo a Čína</vt:lpstr>
      <vt:lpstr>EU – Čína FTA?</vt:lpstr>
      <vt:lpstr>Prezentace aplikace PowerPoint</vt:lpstr>
      <vt:lpstr>Prezentace aplikace PowerPoint</vt:lpstr>
      <vt:lpstr>OBOR a EU</vt:lpstr>
      <vt:lpstr>Vztahy EU a Indie</vt:lpstr>
      <vt:lpstr>Problémy vztahů EU-Indie</vt:lpstr>
      <vt:lpstr>Brazílie</vt:lpstr>
      <vt:lpstr>EU a Brazílie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země BRIC</dc:title>
  <dc:creator>Martin</dc:creator>
  <cp:lastModifiedBy>Uzivatel</cp:lastModifiedBy>
  <cp:revision>69</cp:revision>
  <dcterms:created xsi:type="dcterms:W3CDTF">2014-03-26T21:55:51Z</dcterms:created>
  <dcterms:modified xsi:type="dcterms:W3CDTF">2024-11-07T11:58:14Z</dcterms:modified>
</cp:coreProperties>
</file>