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68" r:id="rId6"/>
    <p:sldId id="257" r:id="rId7"/>
    <p:sldId id="269" r:id="rId8"/>
    <p:sldId id="258" r:id="rId9"/>
    <p:sldId id="270" r:id="rId10"/>
    <p:sldId id="286" r:id="rId11"/>
    <p:sldId id="285" r:id="rId12"/>
    <p:sldId id="275" r:id="rId13"/>
    <p:sldId id="259" r:id="rId14"/>
    <p:sldId id="271" r:id="rId15"/>
    <p:sldId id="284" r:id="rId16"/>
    <p:sldId id="272" r:id="rId17"/>
    <p:sldId id="260" r:id="rId18"/>
    <p:sldId id="265" r:id="rId19"/>
    <p:sldId id="276" r:id="rId20"/>
    <p:sldId id="279" r:id="rId21"/>
    <p:sldId id="273" r:id="rId22"/>
    <p:sldId id="266" r:id="rId23"/>
    <p:sldId id="280" r:id="rId24"/>
    <p:sldId id="277" r:id="rId25"/>
    <p:sldId id="267" r:id="rId26"/>
    <p:sldId id="278" r:id="rId27"/>
    <p:sldId id="263" r:id="rId28"/>
    <p:sldId id="281" r:id="rId29"/>
    <p:sldId id="264" r:id="rId30"/>
    <p:sldId id="283" r:id="rId31"/>
    <p:sldId id="261" r:id="rId3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5EC3A32-FA41-4EDC-A49A-5CFA85D386B3}" v="1" dt="2020-11-26T14:58:36.97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8" autoAdjust="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54" y="2862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21" Type="http://schemas.openxmlformats.org/officeDocument/2006/relationships/slide" Target="slides/slide17.xml"/><Relationship Id="rId34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presProps" Target="presProps.xml"/><Relationship Id="rId38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theme" Target="theme/theme1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oňa Kuderová" userId="S::502252@muni.cz::13cd40b3-7b4f-486a-99fd-e45ca873457f" providerId="AD" clId="Web-{75EC3A32-FA41-4EDC-A49A-5CFA85D386B3}"/>
    <pc:docChg chg="modSld">
      <pc:chgData name="Soňa Kuderová" userId="S::502252@muni.cz::13cd40b3-7b4f-486a-99fd-e45ca873457f" providerId="AD" clId="Web-{75EC3A32-FA41-4EDC-A49A-5CFA85D386B3}" dt="2020-11-26T14:58:36.975" v="0" actId="1076"/>
      <pc:docMkLst>
        <pc:docMk/>
      </pc:docMkLst>
      <pc:sldChg chg="modSp">
        <pc:chgData name="Soňa Kuderová" userId="S::502252@muni.cz::13cd40b3-7b4f-486a-99fd-e45ca873457f" providerId="AD" clId="Web-{75EC3A32-FA41-4EDC-A49A-5CFA85D386B3}" dt="2020-11-26T14:58:36.975" v="0" actId="1076"/>
        <pc:sldMkLst>
          <pc:docMk/>
          <pc:sldMk cId="4292042647" sldId="272"/>
        </pc:sldMkLst>
        <pc:spChg chg="mod">
          <ac:chgData name="Soňa Kuderová" userId="S::502252@muni.cz::13cd40b3-7b4f-486a-99fd-e45ca873457f" providerId="AD" clId="Web-{75EC3A32-FA41-4EDC-A49A-5CFA85D386B3}" dt="2020-11-26T14:58:36.975" v="0" actId="1076"/>
          <ac:spMkLst>
            <pc:docMk/>
            <pc:sldMk cId="4292042647" sldId="272"/>
            <ac:spMk id="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6FC01C93-EF27-4663-A8D7-F8A921D39F62}" type="datetimeFigureOut">
              <a:rPr lang="cs-CZ" smtClean="0"/>
              <a:t>24.10.2024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nice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nice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8337AC44-AA3E-44B6-8634-79ABDE8A2E54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01C93-EF27-4663-A8D7-F8A921D39F62}" type="datetimeFigureOut">
              <a:rPr lang="cs-CZ" smtClean="0"/>
              <a:t>24.10.2024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7AC44-AA3E-44B6-8634-79ABDE8A2E5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01C93-EF27-4663-A8D7-F8A921D39F62}" type="datetimeFigureOut">
              <a:rPr lang="cs-CZ" smtClean="0"/>
              <a:t>24.10.2024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7AC44-AA3E-44B6-8634-79ABDE8A2E5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FC01C93-EF27-4663-A8D7-F8A921D39F62}" type="datetimeFigureOut">
              <a:rPr lang="cs-CZ" smtClean="0"/>
              <a:t>24.10.2024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337AC44-AA3E-44B6-8634-79ABDE8A2E54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6FC01C93-EF27-4663-A8D7-F8A921D39F62}" type="datetimeFigureOut">
              <a:rPr lang="cs-CZ" smtClean="0"/>
              <a:t>24.10.2024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nice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nice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nice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8337AC44-AA3E-44B6-8634-79ABDE8A2E54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01C93-EF27-4663-A8D7-F8A921D39F62}" type="datetimeFigureOut">
              <a:rPr lang="cs-CZ" smtClean="0"/>
              <a:t>24.10.2024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7AC44-AA3E-44B6-8634-79ABDE8A2E54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01C93-EF27-4663-A8D7-F8A921D39F62}" type="datetimeFigureOut">
              <a:rPr lang="cs-CZ" smtClean="0"/>
              <a:t>24.10.2024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7AC44-AA3E-44B6-8634-79ABDE8A2E54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FC01C93-EF27-4663-A8D7-F8A921D39F62}" type="datetimeFigureOut">
              <a:rPr lang="cs-CZ" smtClean="0"/>
              <a:t>24.10.2024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337AC44-AA3E-44B6-8634-79ABDE8A2E54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01C93-EF27-4663-A8D7-F8A921D39F62}" type="datetimeFigureOut">
              <a:rPr lang="cs-CZ" smtClean="0"/>
              <a:t>24.10.2024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7AC44-AA3E-44B6-8634-79ABDE8A2E5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FC01C93-EF27-4663-A8D7-F8A921D39F62}" type="datetimeFigureOut">
              <a:rPr lang="cs-CZ" smtClean="0"/>
              <a:t>24.10.2024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337AC44-AA3E-44B6-8634-79ABDE8A2E54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nice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FC01C93-EF27-4663-A8D7-F8A921D39F62}" type="datetimeFigureOut">
              <a:rPr lang="cs-CZ" smtClean="0"/>
              <a:t>24.10.2024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337AC44-AA3E-44B6-8634-79ABDE8A2E54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6FC01C93-EF27-4663-A8D7-F8A921D39F62}" type="datetimeFigureOut">
              <a:rPr lang="cs-CZ" smtClean="0"/>
              <a:t>24.10.2024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337AC44-AA3E-44B6-8634-79ABDE8A2E54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EU a země v sousedství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Říjen </a:t>
            </a:r>
            <a:r>
              <a:rPr lang="cs-CZ" dirty="0" smtClean="0"/>
              <a:t>2024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951127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Turecko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Vztahy od 1963</a:t>
            </a:r>
          </a:p>
          <a:p>
            <a:r>
              <a:rPr lang="cs-CZ" dirty="0"/>
              <a:t>Partnerská země v NATO</a:t>
            </a:r>
          </a:p>
          <a:p>
            <a:r>
              <a:rPr lang="cs-CZ" dirty="0"/>
              <a:t>Aplikace 1987, kandidátská země od 1999</a:t>
            </a:r>
          </a:p>
          <a:p>
            <a:r>
              <a:rPr lang="cs-CZ" dirty="0"/>
              <a:t>Rozhovory prakticky neprobíhají</a:t>
            </a:r>
          </a:p>
          <a:p>
            <a:r>
              <a:rPr lang="cs-CZ" dirty="0"/>
              <a:t>Od 2016 zhoršené </a:t>
            </a:r>
            <a:r>
              <a:rPr lang="cs-CZ" dirty="0" smtClean="0"/>
              <a:t>vztahy, ale zároveň existence </a:t>
            </a:r>
            <a:r>
              <a:rPr lang="cs-CZ" dirty="0"/>
              <a:t>migrační </a:t>
            </a:r>
            <a:r>
              <a:rPr lang="cs-CZ" dirty="0" smtClean="0"/>
              <a:t>dohody</a:t>
            </a:r>
          </a:p>
          <a:p>
            <a:r>
              <a:rPr lang="cs-CZ" dirty="0" smtClean="0"/>
              <a:t>Problém v oblasti demokracie</a:t>
            </a:r>
            <a:endParaRPr lang="cs-CZ" dirty="0"/>
          </a:p>
          <a:p>
            <a:r>
              <a:rPr lang="cs-CZ" dirty="0"/>
              <a:t>Spory ve </a:t>
            </a:r>
            <a:r>
              <a:rPr lang="cs-CZ" dirty="0" smtClean="0"/>
              <a:t>Středomoří – Řecko, Kypr</a:t>
            </a:r>
            <a:endParaRPr lang="cs-CZ" dirty="0"/>
          </a:p>
          <a:p>
            <a:r>
              <a:rPr lang="cs-CZ" dirty="0"/>
              <a:t>Stále poměrně chudá země, </a:t>
            </a:r>
            <a:r>
              <a:rPr lang="cs-CZ" dirty="0" smtClean="0"/>
              <a:t>nyní velké ekonomické </a:t>
            </a:r>
            <a:r>
              <a:rPr lang="cs-CZ" dirty="0"/>
              <a:t>problémy</a:t>
            </a:r>
          </a:p>
          <a:p>
            <a:r>
              <a:rPr lang="cs-CZ" dirty="0"/>
              <a:t>Velké zemědělství</a:t>
            </a:r>
          </a:p>
          <a:p>
            <a:r>
              <a:rPr lang="cs-CZ" dirty="0"/>
              <a:t>Islámská země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157446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EU a Západní Balkán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1991-1995 – válka na Balkáně</a:t>
            </a:r>
          </a:p>
          <a:p>
            <a:r>
              <a:rPr lang="cs-CZ" dirty="0"/>
              <a:t>Po válce zahájen tzv. regionální přístup a finanční pomoc skrze PHARE</a:t>
            </a:r>
          </a:p>
          <a:p>
            <a:r>
              <a:rPr lang="cs-CZ" dirty="0"/>
              <a:t>Snaha o bezpečnost a stabilitu</a:t>
            </a:r>
          </a:p>
          <a:p>
            <a:r>
              <a:rPr lang="cs-CZ" dirty="0"/>
              <a:t>2000 – summit ve </a:t>
            </a:r>
            <a:r>
              <a:rPr lang="cs-CZ" dirty="0" err="1"/>
              <a:t>Feiře</a:t>
            </a:r>
            <a:r>
              <a:rPr lang="cs-CZ" dirty="0"/>
              <a:t> – zemím západního Balkánu přislíbena perspektiva členství</a:t>
            </a:r>
          </a:p>
          <a:p>
            <a:r>
              <a:rPr lang="cs-CZ" dirty="0"/>
              <a:t>Zahájen Stabilizační a asociační proces (SAP)</a:t>
            </a:r>
          </a:p>
          <a:p>
            <a:r>
              <a:rPr lang="cs-CZ" dirty="0"/>
              <a:t>Hlavním nástrojem Stabilizační a asociační dohody</a:t>
            </a:r>
          </a:p>
          <a:p>
            <a:r>
              <a:rPr lang="cs-CZ" dirty="0"/>
              <a:t>Země zapojeny do Nástroje předvstupní pomoci (IPA)</a:t>
            </a:r>
          </a:p>
          <a:p>
            <a:r>
              <a:rPr lang="cs-CZ" dirty="0"/>
              <a:t>Zrušena vízová povinnost</a:t>
            </a:r>
          </a:p>
        </p:txBody>
      </p:sp>
    </p:spTree>
    <p:extLst>
      <p:ext uri="{BB962C8B-B14F-4D97-AF65-F5344CB8AC3E}">
        <p14:creationId xmlns:p14="http://schemas.microsoft.com/office/powerpoint/2010/main" val="36874882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Summit v Brdu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 říjnu 2021</a:t>
            </a:r>
          </a:p>
          <a:p>
            <a:r>
              <a:rPr lang="cs-CZ" dirty="0" smtClean="0"/>
              <a:t>Atmosféra poměrně skeptická</a:t>
            </a:r>
          </a:p>
          <a:p>
            <a:r>
              <a:rPr lang="cs-CZ" dirty="0" smtClean="0"/>
              <a:t>Nedařilo </a:t>
            </a:r>
            <a:r>
              <a:rPr lang="cs-CZ" dirty="0" smtClean="0"/>
              <a:t>se odblokovat otevření rozhovorů s Albánií a Makedonií</a:t>
            </a:r>
          </a:p>
          <a:p>
            <a:r>
              <a:rPr lang="en-US" dirty="0"/>
              <a:t> “showcase of duplicity and double talk</a:t>
            </a:r>
            <a:r>
              <a:rPr lang="en-US" dirty="0" smtClean="0"/>
              <a:t>”</a:t>
            </a:r>
            <a:r>
              <a:rPr lang="cs-CZ" dirty="0" smtClean="0"/>
              <a:t> (POLITICO)</a:t>
            </a:r>
          </a:p>
          <a:p>
            <a:r>
              <a:rPr lang="cs-CZ" dirty="0" smtClean="0"/>
              <a:t>Krize politiky rozšiřování?</a:t>
            </a:r>
          </a:p>
          <a:p>
            <a:r>
              <a:rPr lang="cs-CZ" dirty="0" smtClean="0"/>
              <a:t>Von der </a:t>
            </a:r>
            <a:r>
              <a:rPr lang="cs-CZ" dirty="0" err="1" smtClean="0"/>
              <a:t>Leyen</a:t>
            </a:r>
            <a:r>
              <a:rPr lang="cs-CZ" dirty="0" smtClean="0"/>
              <a:t> trvala na tom, aby slovo „rozšiřování“ bylo v závěrečné </a:t>
            </a:r>
            <a:r>
              <a:rPr lang="cs-CZ" dirty="0" smtClean="0"/>
              <a:t>deklaraci</a:t>
            </a:r>
          </a:p>
          <a:p>
            <a:r>
              <a:rPr lang="cs-CZ" dirty="0" smtClean="0"/>
              <a:t>Charles Michel v roce 2023 hovořil o referenčním roku 2030 pro vstup, ale Komise reagovala, že žádné konkrétní datum není</a:t>
            </a:r>
          </a:p>
        </p:txBody>
      </p:sp>
    </p:spTree>
    <p:extLst>
      <p:ext uri="{BB962C8B-B14F-4D97-AF65-F5344CB8AC3E}">
        <p14:creationId xmlns:p14="http://schemas.microsoft.com/office/powerpoint/2010/main" val="35571053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Nástroj předvstupní pomoci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0784" y="1415206"/>
            <a:ext cx="7467600" cy="4873752"/>
          </a:xfrm>
        </p:spPr>
        <p:txBody>
          <a:bodyPr>
            <a:normAutofit lnSpcReduction="10000"/>
          </a:bodyPr>
          <a:lstStyle/>
          <a:p>
            <a:r>
              <a:rPr lang="cs-CZ" dirty="0"/>
              <a:t>Od roku 2007 sdružuje a nahrazuje předchozí parciální finanční programy (přes 10 </a:t>
            </a:r>
            <a:r>
              <a:rPr lang="cs-CZ" dirty="0" err="1"/>
              <a:t>mld</a:t>
            </a:r>
            <a:r>
              <a:rPr lang="cs-CZ" dirty="0"/>
              <a:t> EUR)</a:t>
            </a:r>
          </a:p>
          <a:p>
            <a:r>
              <a:rPr lang="cs-CZ" dirty="0"/>
              <a:t>5 </a:t>
            </a:r>
            <a:r>
              <a:rPr lang="cs-CZ" dirty="0" err="1"/>
              <a:t>tématických</a:t>
            </a:r>
            <a:r>
              <a:rPr lang="cs-CZ" dirty="0"/>
              <a:t> oblastí:</a:t>
            </a:r>
          </a:p>
          <a:p>
            <a:r>
              <a:rPr lang="cs-CZ" dirty="0"/>
              <a:t>1) pomoc v přechodném období a budování institucí </a:t>
            </a:r>
          </a:p>
          <a:p>
            <a:r>
              <a:rPr lang="cs-CZ" dirty="0"/>
              <a:t>2) přeshraniční spolupráce (se zeměmi EU a ostatními kandidáty a potenciálními kandidáty)</a:t>
            </a:r>
          </a:p>
          <a:p>
            <a:r>
              <a:rPr lang="cs-CZ" dirty="0"/>
              <a:t>3) regionální rozvoj (rozvoj dopravy, životního prostředí a hospodářství)</a:t>
            </a:r>
          </a:p>
          <a:p>
            <a:r>
              <a:rPr lang="cs-CZ" dirty="0"/>
              <a:t>4) rozvoj lidských zdrojů (posilování lidského kapitálu a boj proti jakýmkoliv formám vyloučení ze společnosti)</a:t>
            </a:r>
          </a:p>
          <a:p>
            <a:r>
              <a:rPr lang="cs-CZ" dirty="0"/>
              <a:t> 5) rozvoj venkova</a:t>
            </a:r>
          </a:p>
        </p:txBody>
      </p:sp>
    </p:spTree>
    <p:extLst>
      <p:ext uri="{BB962C8B-B14F-4D97-AF65-F5344CB8AC3E}">
        <p14:creationId xmlns:p14="http://schemas.microsoft.com/office/powerpoint/2010/main" val="42920426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Evropská politika sousedství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Vytvořena v roce 2004 jako rámec vztahů se sousedními zeměmi</a:t>
            </a:r>
          </a:p>
          <a:p>
            <a:r>
              <a:rPr lang="cs-CZ" dirty="0"/>
              <a:t>Prvním záměrem bylo kapitalizovat vztahy nových členských států se zeměmi Východní Evropy </a:t>
            </a:r>
          </a:p>
          <a:p>
            <a:r>
              <a:rPr lang="cs-CZ" dirty="0"/>
              <a:t>Požadavek jižních zemí EU na zařazení středomořských států</a:t>
            </a:r>
          </a:p>
          <a:p>
            <a:r>
              <a:rPr lang="cs-CZ" dirty="0"/>
              <a:t>Nakonec zahrnuje 16 zemí - Alžírsko, Arménie, Ázerbájdžán, Bělorusko, Egypt, Gruzie, Izrael, Jordánsko, Libanon, Libye, Moldávie, Maroko, Palestina, Sýrie, Tunisko a Ukrajina</a:t>
            </a:r>
          </a:p>
          <a:p>
            <a:r>
              <a:rPr lang="cs-CZ" dirty="0"/>
              <a:t>Snaha stabilizovat státy v sousedství</a:t>
            </a:r>
          </a:p>
          <a:p>
            <a:r>
              <a:rPr lang="cs-CZ" dirty="0"/>
              <a:t>V zásadě se jedná o bilaterální vztahy mezi EU a danou konkrétní zemí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764539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Praktické fungování EPS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Hlavním nástrojem jsou akční plány – programy konkrétních reforem v dané zemi v různých oblastech – demokracie, přístup na trh EU, justice a vnitro</a:t>
            </a:r>
          </a:p>
          <a:p>
            <a:r>
              <a:rPr lang="cs-CZ" sz="2800" dirty="0" err="1"/>
              <a:t>Prioritizace</a:t>
            </a:r>
            <a:r>
              <a:rPr lang="cs-CZ" sz="2800" dirty="0"/>
              <a:t> oblastí</a:t>
            </a:r>
          </a:p>
          <a:p>
            <a:r>
              <a:rPr lang="cs-CZ" sz="2800" dirty="0"/>
              <a:t>Monitorování pokroku</a:t>
            </a:r>
          </a:p>
          <a:p>
            <a:r>
              <a:rPr lang="cs-CZ" sz="2800" dirty="0"/>
              <a:t>Hlavním finančním nástrojem spolupráce je </a:t>
            </a:r>
            <a:r>
              <a:rPr lang="cs-CZ" sz="2800" dirty="0" err="1"/>
              <a:t>European</a:t>
            </a:r>
            <a:r>
              <a:rPr lang="cs-CZ" sz="2800" dirty="0"/>
              <a:t> </a:t>
            </a:r>
            <a:r>
              <a:rPr lang="cs-CZ" sz="2800" dirty="0" err="1"/>
              <a:t>Neighbourhood</a:t>
            </a:r>
            <a:r>
              <a:rPr lang="cs-CZ" sz="2800" dirty="0"/>
              <a:t> Instrument (ENI)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113027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ENI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Široké možnosti využití v oblasti politických, hospodářských i sociálních reforem</a:t>
            </a:r>
          </a:p>
          <a:p>
            <a:r>
              <a:rPr lang="cs-CZ" dirty="0"/>
              <a:t>Rozpočet pro roky 2014-2020 byl 15,4 miliard </a:t>
            </a:r>
            <a:r>
              <a:rPr lang="cs-CZ" dirty="0" smtClean="0"/>
              <a:t>EUR – pro další období už integrováno do NDICI</a:t>
            </a:r>
            <a:endParaRPr lang="cs-CZ" dirty="0"/>
          </a:p>
          <a:p>
            <a:r>
              <a:rPr lang="cs-CZ" dirty="0"/>
              <a:t>Finanční prostředky z něj nejsou svázány s případnou budoucí kandidaturou země do Unie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720673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Vývoj EPS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V souvislosti s arabským jarem reforma – princip „more </a:t>
            </a:r>
            <a:r>
              <a:rPr lang="cs-CZ" dirty="0" err="1"/>
              <a:t>fore</a:t>
            </a:r>
            <a:r>
              <a:rPr lang="cs-CZ" dirty="0"/>
              <a:t> more“</a:t>
            </a:r>
          </a:p>
          <a:p>
            <a:r>
              <a:rPr lang="cs-CZ" dirty="0"/>
              <a:t>V roce 2015 identifikovány 4 klíčové oblasti:</a:t>
            </a:r>
          </a:p>
          <a:p>
            <a:r>
              <a:rPr lang="cs-CZ" dirty="0"/>
              <a:t>1. Vláda práva, demokracie a lidská práva,</a:t>
            </a:r>
          </a:p>
          <a:p>
            <a:r>
              <a:rPr lang="cs-CZ" dirty="0"/>
              <a:t>2. Ekonomický rozvoj pro stabilizaci,</a:t>
            </a:r>
          </a:p>
          <a:p>
            <a:r>
              <a:rPr lang="cs-CZ" dirty="0"/>
              <a:t>3. Bezpečnost</a:t>
            </a:r>
          </a:p>
          <a:p>
            <a:r>
              <a:rPr lang="cs-CZ" dirty="0"/>
              <a:t>4. Migrace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7529911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EU a Středomoří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Jeden s prvních regionů, se kterými ES navazovaly hlubší vztahy</a:t>
            </a:r>
          </a:p>
          <a:p>
            <a:r>
              <a:rPr lang="cs-CZ" sz="2800" dirty="0"/>
              <a:t>Zlomem rok 1995 – přijetí Barcelonské deklarace</a:t>
            </a:r>
          </a:p>
          <a:p>
            <a:r>
              <a:rPr lang="cs-CZ" sz="2800" dirty="0"/>
              <a:t>Multilaterální platforma pro spolupráci</a:t>
            </a:r>
          </a:p>
          <a:p>
            <a:r>
              <a:rPr lang="cs-CZ" sz="2800" dirty="0"/>
              <a:t>Politická, bezpečnostní, ekonomická, kulturní i sociální úroveň spolupráce</a:t>
            </a:r>
          </a:p>
        </p:txBody>
      </p:sp>
    </p:spTree>
    <p:extLst>
      <p:ext uri="{BB962C8B-B14F-4D97-AF65-F5344CB8AC3E}">
        <p14:creationId xmlns:p14="http://schemas.microsoft.com/office/powerpoint/2010/main" val="417927974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Unie pro Středomoří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cs-CZ" sz="2800" dirty="0"/>
              <a:t>Navazuje na Barcelonský proces</a:t>
            </a:r>
          </a:p>
          <a:p>
            <a:r>
              <a:rPr lang="cs-CZ" sz="2800" dirty="0"/>
              <a:t>Vytvořena v roce 2008, idea Nicolase Sarkozyho – původně jen státy kolem Středozemního moře a mnohem užší vazby </a:t>
            </a:r>
          </a:p>
          <a:p>
            <a:r>
              <a:rPr lang="cs-CZ" sz="2800" dirty="0"/>
              <a:t>Turecko proti – bálo se alternativy k členství v EU</a:t>
            </a:r>
          </a:p>
          <a:p>
            <a:r>
              <a:rPr lang="cs-CZ" sz="2800" dirty="0"/>
              <a:t>Zahrnuje země EU, </a:t>
            </a:r>
            <a:r>
              <a:rPr lang="cs-CZ" sz="2800" dirty="0" err="1"/>
              <a:t>Maghrebu</a:t>
            </a:r>
            <a:r>
              <a:rPr lang="cs-CZ" sz="2800" dirty="0"/>
              <a:t> a </a:t>
            </a:r>
            <a:r>
              <a:rPr lang="cs-CZ" sz="2800" dirty="0" err="1"/>
              <a:t>Mašriku</a:t>
            </a:r>
            <a:r>
              <a:rPr lang="cs-CZ" sz="2800" dirty="0"/>
              <a:t>, Bosnu, Černou horu, Albánii a Mauritánii</a:t>
            </a:r>
          </a:p>
          <a:p>
            <a:r>
              <a:rPr lang="cs-CZ" sz="2800" dirty="0"/>
              <a:t>Výsledky spíše smíšené, spolupráce nutná</a:t>
            </a:r>
          </a:p>
          <a:p>
            <a:r>
              <a:rPr lang="cs-CZ" sz="2800" dirty="0" err="1"/>
              <a:t>Kamel</a:t>
            </a:r>
            <a:r>
              <a:rPr lang="cs-CZ" sz="2800" dirty="0"/>
              <a:t> (2020) – „d</a:t>
            </a:r>
            <a:r>
              <a:rPr lang="en-US" sz="2800" dirty="0" err="1"/>
              <a:t>oomed</a:t>
            </a:r>
            <a:r>
              <a:rPr lang="en-US" sz="2800" dirty="0"/>
              <a:t> to work together and find common solutions</a:t>
            </a:r>
            <a:r>
              <a:rPr lang="cs-CZ" sz="2800" dirty="0"/>
              <a:t>“</a:t>
            </a:r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7549343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Rozšiřování EU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sz="2800" dirty="0"/>
              <a:t>Řada zemí v okolí EU má ambice do Unie vstoupit</a:t>
            </a:r>
          </a:p>
          <a:p>
            <a:r>
              <a:rPr lang="cs-CZ" sz="2800" dirty="0"/>
              <a:t>Rozšiřování a vyjednávání o něm je velmi silným nástrojem zahraniční politiky</a:t>
            </a:r>
          </a:p>
          <a:p>
            <a:r>
              <a:rPr lang="cs-CZ" sz="2800" dirty="0"/>
              <a:t>Země, které do EU chtějí vstoupit, jsou motivovány k reformám a ochotné spolupracovat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567710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Unie pro středomoří</a:t>
            </a: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8" y="1484784"/>
            <a:ext cx="5559928" cy="4873625"/>
          </a:xfrm>
        </p:spPr>
      </p:pic>
    </p:spTree>
    <p:extLst>
      <p:ext uri="{BB962C8B-B14F-4D97-AF65-F5344CB8AC3E}">
        <p14:creationId xmlns:p14="http://schemas.microsoft.com/office/powerpoint/2010/main" val="194807874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EU a </a:t>
            </a:r>
            <a:r>
              <a:rPr lang="cs-CZ" dirty="0" err="1"/>
              <a:t>Maghreb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Surovinově důležité země, především pro jih Evropy</a:t>
            </a:r>
          </a:p>
          <a:p>
            <a:r>
              <a:rPr lang="cs-CZ" dirty="0"/>
              <a:t>Lybijská ropa (pro Itálii 25% v roce 2009 – nyní velmi nízké objemy) a alžírský plyn (do Itálie)</a:t>
            </a:r>
          </a:p>
          <a:p>
            <a:r>
              <a:rPr lang="cs-CZ" dirty="0"/>
              <a:t>Spolupráce v oblasti </a:t>
            </a:r>
            <a:r>
              <a:rPr lang="cs-CZ" dirty="0" smtClean="0"/>
              <a:t>migrace – </a:t>
            </a:r>
            <a:r>
              <a:rPr lang="cs-CZ" dirty="0" err="1" smtClean="0"/>
              <a:t>Lybie</a:t>
            </a:r>
            <a:r>
              <a:rPr lang="cs-CZ" dirty="0" smtClean="0"/>
              <a:t>, nyní Tunisko</a:t>
            </a:r>
            <a:endParaRPr lang="cs-CZ" dirty="0"/>
          </a:p>
          <a:p>
            <a:r>
              <a:rPr lang="cs-CZ" dirty="0"/>
              <a:t>Spolupráce v oblasti boje proti terorismu – potenciálně nebezpečné země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1629516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EU a Arabské jaro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800" dirty="0" err="1"/>
              <a:t>Kondicionalita</a:t>
            </a:r>
            <a:r>
              <a:rPr lang="cs-CZ" sz="2800" dirty="0"/>
              <a:t> před AJ byla nedostatečná – peníze plynuly, reformy se nekonaly</a:t>
            </a:r>
          </a:p>
          <a:p>
            <a:r>
              <a:rPr lang="cs-CZ" sz="2800" dirty="0"/>
              <a:t>EU podporuje demokratické změny v regionu, nicméně především rétoricky</a:t>
            </a:r>
          </a:p>
          <a:p>
            <a:r>
              <a:rPr lang="cs-CZ" sz="2800" dirty="0"/>
              <a:t>Značný objem peněz pro tyto státy uvolňován v rámci </a:t>
            </a:r>
            <a:r>
              <a:rPr lang="en-US" sz="2800" dirty="0"/>
              <a:t>Support to Partnership, Reform and Inclusive Growth Policy</a:t>
            </a:r>
            <a:r>
              <a:rPr lang="cs-CZ" sz="2800" dirty="0"/>
              <a:t> (SPRING)</a:t>
            </a:r>
          </a:p>
          <a:p>
            <a:r>
              <a:rPr lang="cs-CZ" sz="2800" dirty="0"/>
              <a:t>Sýrie – problémy EU dosáhnout společné pozice – nejmenší společný jmenovatel</a:t>
            </a:r>
          </a:p>
        </p:txBody>
      </p:sp>
    </p:spTree>
    <p:extLst>
      <p:ext uri="{BB962C8B-B14F-4D97-AF65-F5344CB8AC3E}">
        <p14:creationId xmlns:p14="http://schemas.microsoft.com/office/powerpoint/2010/main" val="21275757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EU a Izrael a Palestina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EU </a:t>
            </a:r>
            <a:r>
              <a:rPr lang="cs-CZ" dirty="0" smtClean="0"/>
              <a:t>ve většině dlouhodobě </a:t>
            </a:r>
            <a:r>
              <a:rPr lang="cs-CZ" dirty="0"/>
              <a:t>pro řešení ve formě dvou států</a:t>
            </a:r>
          </a:p>
          <a:p>
            <a:r>
              <a:rPr lang="cs-CZ" dirty="0"/>
              <a:t>Kritika osad</a:t>
            </a:r>
          </a:p>
          <a:p>
            <a:r>
              <a:rPr lang="cs-CZ" dirty="0"/>
              <a:t>EU součástí Kvartetu (spolu s USA, Ruskem a OSN)</a:t>
            </a:r>
          </a:p>
          <a:p>
            <a:r>
              <a:rPr lang="cs-CZ" dirty="0" smtClean="0"/>
              <a:t>Přijetí Palestiny do OSN v roce 2012 evropské </a:t>
            </a:r>
            <a:r>
              <a:rPr lang="cs-CZ" dirty="0"/>
              <a:t>státy rozdělilo (ČR proti, UK a DE se zdržely) </a:t>
            </a:r>
            <a:endParaRPr lang="cs-CZ" dirty="0" smtClean="0"/>
          </a:p>
          <a:p>
            <a:r>
              <a:rPr lang="cs-CZ" dirty="0" smtClean="0"/>
              <a:t>Evropská reakce na útoky z roku 2023 dost nejednotná – Švédsko, Španělsko, Irsko, Slovinsko uznaly Palestinu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4768279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Východní partnerství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Pokrývá 6 východních zemí (Ukrajina, Bělorusko, Moldávie, Gruzie, Arménie, </a:t>
            </a:r>
            <a:r>
              <a:rPr lang="cs-CZ" dirty="0" err="1"/>
              <a:t>Ázerbajdžán</a:t>
            </a:r>
            <a:r>
              <a:rPr lang="cs-CZ" dirty="0"/>
              <a:t>)</a:t>
            </a:r>
          </a:p>
          <a:p>
            <a:r>
              <a:rPr lang="cs-CZ" dirty="0"/>
              <a:t>Iniciováno Polskem a Švédskem</a:t>
            </a:r>
          </a:p>
          <a:p>
            <a:r>
              <a:rPr lang="cs-CZ" dirty="0"/>
              <a:t>Snaha tyto země politicky i ekonomicky stabilizovat </a:t>
            </a:r>
            <a:endParaRPr lang="cs-CZ" dirty="0" smtClean="0"/>
          </a:p>
          <a:p>
            <a:r>
              <a:rPr lang="cs-CZ" dirty="0" smtClean="0"/>
              <a:t>Nyní velmi složité s ohledem na ruskou agresi na Ukrajině</a:t>
            </a:r>
            <a:endParaRPr lang="cs-CZ" dirty="0"/>
          </a:p>
          <a:p>
            <a:r>
              <a:rPr lang="cs-CZ" dirty="0"/>
              <a:t>Nástroje – asociační dohody, FTA, volný pohyb osob </a:t>
            </a:r>
          </a:p>
          <a:p>
            <a:r>
              <a:rPr lang="cs-CZ" dirty="0"/>
              <a:t>Státy se hodně liší, těžko hledat společný postup</a:t>
            </a:r>
          </a:p>
          <a:p>
            <a:r>
              <a:rPr lang="cs-CZ" dirty="0"/>
              <a:t>Integrace bez členství?</a:t>
            </a:r>
          </a:p>
          <a:p>
            <a:r>
              <a:rPr lang="cs-CZ" dirty="0"/>
              <a:t>Soupeření </a:t>
            </a:r>
            <a:r>
              <a:rPr lang="cs-CZ" dirty="0" smtClean="0"/>
              <a:t>s Euroasijskou </a:t>
            </a:r>
            <a:r>
              <a:rPr lang="cs-CZ" dirty="0"/>
              <a:t>unií</a:t>
            </a:r>
            <a:r>
              <a:rPr lang="cs-CZ" dirty="0" smtClean="0"/>
              <a:t>? (členy Arménie a Bělorusko)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5925137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Východní partnerství</a:t>
            </a: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1556792"/>
            <a:ext cx="6373201" cy="4873625"/>
          </a:xfrm>
        </p:spPr>
      </p:pic>
    </p:spTree>
    <p:extLst>
      <p:ext uri="{BB962C8B-B14F-4D97-AF65-F5344CB8AC3E}">
        <p14:creationId xmlns:p14="http://schemas.microsoft.com/office/powerpoint/2010/main" val="420282818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Ukrajina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sz="2800" dirty="0"/>
              <a:t>Země mezi EU a </a:t>
            </a:r>
            <a:r>
              <a:rPr lang="cs-CZ" sz="2800" dirty="0" smtClean="0"/>
              <a:t>Ruskem, dnes v otevřené válce s Ruskem</a:t>
            </a:r>
            <a:endParaRPr lang="cs-CZ" sz="2800" dirty="0"/>
          </a:p>
          <a:p>
            <a:r>
              <a:rPr lang="cs-CZ" sz="2800" dirty="0"/>
              <a:t>V listopadu 2013 měla podepsat asociační dohodu – to by ji přiblížilo k </a:t>
            </a:r>
            <a:r>
              <a:rPr lang="cs-CZ" sz="2800" dirty="0" smtClean="0"/>
              <a:t>EU – od roku 2014 přítomnost Rusů na Ukrajině</a:t>
            </a:r>
            <a:endParaRPr lang="cs-CZ" sz="2800" dirty="0"/>
          </a:p>
          <a:p>
            <a:r>
              <a:rPr lang="cs-CZ" sz="2800" dirty="0"/>
              <a:t>Podpora hlavně od nových členských států</a:t>
            </a:r>
          </a:p>
          <a:p>
            <a:r>
              <a:rPr lang="cs-CZ" sz="2800" dirty="0"/>
              <a:t>Nizozemské odmítnutí přidružení Ukrajiny v dubnu 2016</a:t>
            </a:r>
          </a:p>
          <a:p>
            <a:r>
              <a:rPr lang="cs-CZ" sz="2800" dirty="0"/>
              <a:t>Nakonec asociační dohoda vstoupila v platnost v roce 2017</a:t>
            </a:r>
          </a:p>
          <a:p>
            <a:r>
              <a:rPr lang="cs-CZ" sz="2800" dirty="0"/>
              <a:t>Summit EU – Ukrajina v říjnu </a:t>
            </a:r>
            <a:r>
              <a:rPr lang="cs-CZ" sz="2800" dirty="0" smtClean="0"/>
              <a:t>2021 </a:t>
            </a:r>
            <a:r>
              <a:rPr lang="cs-CZ" sz="2800" dirty="0"/>
              <a:t>– závazek prohloubení ekonomické integrace a posílení politického </a:t>
            </a:r>
            <a:r>
              <a:rPr lang="cs-CZ" sz="2800" dirty="0" smtClean="0"/>
              <a:t>přidružení</a:t>
            </a:r>
          </a:p>
          <a:p>
            <a:r>
              <a:rPr lang="cs-CZ" sz="2800" dirty="0" smtClean="0"/>
              <a:t>Únor 2022 – ruský útok na Ukrajinu vedl k pomoci ze strany EU a nakonec i k získání kandidátského statusu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48620013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Bělorusko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Dlouhodobý problém s demokracií</a:t>
            </a:r>
          </a:p>
          <a:p>
            <a:r>
              <a:rPr lang="cs-CZ" dirty="0" smtClean="0"/>
              <a:t>Vyvrcholení na podzim 2020 v souvislosti s volbami</a:t>
            </a:r>
          </a:p>
          <a:p>
            <a:r>
              <a:rPr lang="cs-CZ" dirty="0" smtClean="0"/>
              <a:t>EU výsledky voleb neuznává</a:t>
            </a:r>
          </a:p>
          <a:p>
            <a:r>
              <a:rPr lang="cs-CZ" dirty="0" smtClean="0"/>
              <a:t>Smart sankce </a:t>
            </a:r>
            <a:r>
              <a:rPr lang="cs-CZ" dirty="0" smtClean="0"/>
              <a:t>na proponenty režimu</a:t>
            </a:r>
            <a:endParaRPr lang="cs-CZ" dirty="0" smtClean="0"/>
          </a:p>
          <a:p>
            <a:r>
              <a:rPr lang="cs-CZ" dirty="0" smtClean="0"/>
              <a:t>Sektor bankovnictví, zbrojařství, potaš</a:t>
            </a:r>
          </a:p>
          <a:p>
            <a:r>
              <a:rPr lang="cs-CZ" dirty="0" smtClean="0"/>
              <a:t>Problém migrace na bělorusko-litevské </a:t>
            </a:r>
            <a:r>
              <a:rPr lang="cs-CZ" dirty="0" smtClean="0"/>
              <a:t>a bělorusko-polské hranici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4767700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Sousední státy a migrace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800" dirty="0"/>
              <a:t>Spolupráce se sousedními zeměmi je z hlediska migrace klíčová</a:t>
            </a:r>
          </a:p>
          <a:p>
            <a:r>
              <a:rPr lang="cs-CZ" sz="2800" dirty="0"/>
              <a:t>Tvoří nárazníkovou zónu</a:t>
            </a:r>
          </a:p>
          <a:p>
            <a:r>
              <a:rPr lang="cs-CZ" sz="2800" dirty="0"/>
              <a:t>Existence readmisních dohod</a:t>
            </a:r>
          </a:p>
          <a:p>
            <a:r>
              <a:rPr lang="cs-CZ" sz="2800" dirty="0"/>
              <a:t>Nejproblematičtější hranice byla dlouhodobě turecko-řecká – potřeba akce FRONTEX</a:t>
            </a:r>
          </a:p>
          <a:p>
            <a:r>
              <a:rPr lang="cs-CZ" sz="2800" dirty="0"/>
              <a:t>Otázka otevírání kanálů legální migrace</a:t>
            </a:r>
          </a:p>
          <a:p>
            <a:r>
              <a:rPr lang="cs-CZ" sz="2800" dirty="0"/>
              <a:t>Smlouva s Tureckem jako základ </a:t>
            </a:r>
            <a:endParaRPr lang="cs-CZ" sz="2800" dirty="0" smtClean="0"/>
          </a:p>
          <a:p>
            <a:r>
              <a:rPr lang="cs-CZ" sz="2800" dirty="0" smtClean="0"/>
              <a:t>Bělorusko jako příklad migrace jako zbraně hybridní války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3220230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Východní rozšíření EU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sz="2800" dirty="0"/>
              <a:t>Přineslo do Unie řadu států – názorové rozmělnění, přesun rovnováhy více na </a:t>
            </a:r>
            <a:r>
              <a:rPr lang="cs-CZ" sz="2800" dirty="0" smtClean="0"/>
              <a:t>východ</a:t>
            </a:r>
          </a:p>
          <a:p>
            <a:r>
              <a:rPr lang="cs-CZ" sz="2800" dirty="0" smtClean="0"/>
              <a:t>Dvě </a:t>
            </a:r>
            <a:r>
              <a:rPr lang="cs-CZ" sz="2800" dirty="0"/>
              <a:t>vlny – 2004 a 2007, pak Chorvatsko </a:t>
            </a:r>
            <a:r>
              <a:rPr lang="cs-CZ" sz="2800" dirty="0" smtClean="0"/>
              <a:t>2013</a:t>
            </a:r>
          </a:p>
          <a:p>
            <a:r>
              <a:rPr lang="cs-CZ" sz="2800" dirty="0" smtClean="0"/>
              <a:t>Pro Rumunsko a Bulharsko jiné podmínky</a:t>
            </a:r>
            <a:endParaRPr lang="cs-CZ" sz="2800" dirty="0"/>
          </a:p>
          <a:p>
            <a:r>
              <a:rPr lang="cs-CZ" sz="2800" dirty="0" smtClean="0"/>
              <a:t>Unie </a:t>
            </a:r>
            <a:r>
              <a:rPr lang="cs-CZ" sz="2800" dirty="0"/>
              <a:t>na tyto státy působila už od 90. let, aby „nesešly ze správné cesty“</a:t>
            </a:r>
          </a:p>
          <a:p>
            <a:r>
              <a:rPr lang="cs-CZ" sz="2800" dirty="0"/>
              <a:t>Nyní vidět jisté dělení Východ x Západ</a:t>
            </a:r>
          </a:p>
          <a:p>
            <a:endParaRPr lang="cs-CZ" sz="28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326570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Kodaňská kritéria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sz="2800" dirty="0"/>
              <a:t>Vznik 1993, jasně daná kritéria, co musí stát splňovat, aby mohl vstoupit do EU</a:t>
            </a:r>
          </a:p>
          <a:p>
            <a:pPr>
              <a:lnSpc>
                <a:spcPct val="80000"/>
              </a:lnSpc>
            </a:pPr>
            <a:r>
              <a:rPr lang="cs-CZ" sz="2800" dirty="0"/>
              <a:t>Politická – institucionální stabilita, demokracie a právní stát, dodržování lidských práv</a:t>
            </a:r>
          </a:p>
          <a:p>
            <a:pPr>
              <a:lnSpc>
                <a:spcPct val="80000"/>
              </a:lnSpc>
            </a:pPr>
            <a:r>
              <a:rPr lang="cs-CZ" sz="2800" dirty="0"/>
              <a:t>Ekonomická – tržní hospodářství, konkurenceschopnost</a:t>
            </a:r>
          </a:p>
          <a:p>
            <a:pPr>
              <a:lnSpc>
                <a:spcPct val="80000"/>
              </a:lnSpc>
            </a:pPr>
            <a:r>
              <a:rPr lang="cs-CZ" sz="2800" dirty="0" err="1"/>
              <a:t>Acquis</a:t>
            </a:r>
            <a:r>
              <a:rPr lang="cs-CZ" sz="2800" dirty="0"/>
              <a:t> – schopnost dostát závazkům, včetně podílení se na HMU</a:t>
            </a:r>
          </a:p>
          <a:p>
            <a:pPr>
              <a:lnSpc>
                <a:spcPct val="80000"/>
              </a:lnSpc>
            </a:pPr>
            <a:r>
              <a:rPr lang="cs-CZ" sz="2800" dirty="0"/>
              <a:t>Kapacita EU nový stát přijmout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043144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Kondicionalita</a:t>
            </a:r>
            <a:r>
              <a:rPr lang="cs-CZ" dirty="0"/>
              <a:t> a Členství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800" dirty="0"/>
              <a:t>Členství v Unii velmi atraktivní</a:t>
            </a:r>
          </a:p>
          <a:p>
            <a:r>
              <a:rPr lang="cs-CZ" sz="2800" dirty="0"/>
              <a:t>V rámci přístupu musí státy přebírat evropské </a:t>
            </a:r>
            <a:r>
              <a:rPr lang="cs-CZ" sz="2800" dirty="0" err="1"/>
              <a:t>aquis</a:t>
            </a:r>
            <a:endParaRPr lang="cs-CZ" sz="2800" dirty="0"/>
          </a:p>
          <a:p>
            <a:r>
              <a:rPr lang="cs-CZ" sz="2800" dirty="0"/>
              <a:t>Koncept „transformativní síly</a:t>
            </a:r>
            <a:r>
              <a:rPr lang="cs-CZ" sz="2800" dirty="0" smtClean="0"/>
              <a:t>“ - </a:t>
            </a:r>
            <a:r>
              <a:rPr lang="cs-CZ" sz="2800" dirty="0" smtClean="0"/>
              <a:t>„</a:t>
            </a:r>
            <a:r>
              <a:rPr lang="cs-CZ" sz="2800" dirty="0" err="1"/>
              <a:t>Power</a:t>
            </a:r>
            <a:r>
              <a:rPr lang="cs-CZ" sz="2800" dirty="0"/>
              <a:t> </a:t>
            </a:r>
            <a:r>
              <a:rPr lang="cs-CZ" sz="2800" dirty="0" err="1"/>
              <a:t>of</a:t>
            </a:r>
            <a:r>
              <a:rPr lang="cs-CZ" sz="2800" dirty="0"/>
              <a:t> </a:t>
            </a:r>
            <a:r>
              <a:rPr lang="cs-CZ" sz="2800" dirty="0" err="1"/>
              <a:t>attraction</a:t>
            </a:r>
            <a:r>
              <a:rPr lang="cs-CZ" sz="2800" dirty="0"/>
              <a:t>“ – Unie si členstvím dokáže vynutit </a:t>
            </a:r>
            <a:r>
              <a:rPr lang="cs-CZ" sz="2800" dirty="0" smtClean="0"/>
              <a:t>reformy</a:t>
            </a:r>
          </a:p>
          <a:p>
            <a:r>
              <a:rPr lang="cs-CZ" sz="2800" dirty="0" smtClean="0"/>
              <a:t>Možnost </a:t>
            </a:r>
            <a:r>
              <a:rPr lang="cs-CZ" sz="2800" dirty="0"/>
              <a:t>členství musí být uvěřitelná</a:t>
            </a:r>
          </a:p>
          <a:p>
            <a:r>
              <a:rPr lang="cs-CZ" sz="2800" dirty="0"/>
              <a:t>Pro mnoho zemí je v současné chvíli členství velmi vzdálené („far shot</a:t>
            </a:r>
            <a:r>
              <a:rPr lang="cs-CZ" sz="2800" dirty="0" smtClean="0"/>
              <a:t>“) – </a:t>
            </a:r>
            <a:r>
              <a:rPr lang="cs-CZ" sz="2800" dirty="0" err="1" smtClean="0"/>
              <a:t>Macron</a:t>
            </a:r>
            <a:r>
              <a:rPr lang="cs-CZ" sz="2800" dirty="0" smtClean="0"/>
              <a:t> přišel s myšlenkou </a:t>
            </a:r>
            <a:r>
              <a:rPr lang="cs-CZ" sz="2800" dirty="0" err="1" smtClean="0"/>
              <a:t>vícerychslostní</a:t>
            </a:r>
            <a:r>
              <a:rPr lang="cs-CZ" sz="2800" dirty="0" smtClean="0"/>
              <a:t> Evropy</a:t>
            </a:r>
            <a:endParaRPr lang="cs-CZ" sz="28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814268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Kandidátské země EU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sz="2800" dirty="0"/>
              <a:t>Černá hora (2010/2012 otevřeny přístupové rozhovory)</a:t>
            </a:r>
          </a:p>
          <a:p>
            <a:r>
              <a:rPr lang="cs-CZ" sz="2800" dirty="0" smtClean="0"/>
              <a:t>Severní </a:t>
            </a:r>
            <a:r>
              <a:rPr lang="cs-CZ" sz="2800" dirty="0"/>
              <a:t>Makedonie (od 2005, blokováno </a:t>
            </a:r>
            <a:r>
              <a:rPr lang="cs-CZ" sz="2800" dirty="0" smtClean="0"/>
              <a:t>Bulharskem, otevřeno až 2022)</a:t>
            </a:r>
            <a:endParaRPr lang="cs-CZ" sz="2800" dirty="0"/>
          </a:p>
          <a:p>
            <a:r>
              <a:rPr lang="cs-CZ" sz="2800" dirty="0"/>
              <a:t>Island (2010/pozastaveno)</a:t>
            </a:r>
          </a:p>
          <a:p>
            <a:r>
              <a:rPr lang="cs-CZ" sz="2800" dirty="0"/>
              <a:t>Srbsko (2012/2014</a:t>
            </a:r>
            <a:r>
              <a:rPr lang="cs-CZ" sz="2800" dirty="0" smtClean="0"/>
              <a:t>) – problém s Kosovem</a:t>
            </a:r>
            <a:endParaRPr lang="cs-CZ" sz="2800" dirty="0"/>
          </a:p>
          <a:p>
            <a:r>
              <a:rPr lang="cs-CZ" sz="2800" dirty="0"/>
              <a:t>Turecko (1999/2005)</a:t>
            </a:r>
          </a:p>
          <a:p>
            <a:r>
              <a:rPr lang="cs-CZ" sz="2800" dirty="0"/>
              <a:t>Albánie (</a:t>
            </a:r>
            <a:r>
              <a:rPr lang="cs-CZ" sz="2800" dirty="0" smtClean="0"/>
              <a:t>2014/záviselo </a:t>
            </a:r>
            <a:r>
              <a:rPr lang="cs-CZ" sz="2800" dirty="0" smtClean="0"/>
              <a:t>na </a:t>
            </a:r>
            <a:r>
              <a:rPr lang="cs-CZ" sz="2800" dirty="0" smtClean="0"/>
              <a:t>Makedonii - 2022)</a:t>
            </a:r>
          </a:p>
          <a:p>
            <a:r>
              <a:rPr lang="cs-CZ" sz="2800" dirty="0" smtClean="0"/>
              <a:t>Bosna a Hercegovina (status prosinec 2022)</a:t>
            </a:r>
            <a:endParaRPr lang="cs-CZ" sz="2800" dirty="0"/>
          </a:p>
          <a:p>
            <a:r>
              <a:rPr lang="cs-CZ" sz="2800" dirty="0"/>
              <a:t>Finančním </a:t>
            </a:r>
            <a:r>
              <a:rPr lang="cs-CZ" sz="2800" dirty="0" err="1"/>
              <a:t>nástojem</a:t>
            </a:r>
            <a:r>
              <a:rPr lang="cs-CZ" sz="2800" dirty="0"/>
              <a:t> Instrument </a:t>
            </a:r>
            <a:r>
              <a:rPr lang="cs-CZ" sz="2800" dirty="0" err="1"/>
              <a:t>for</a:t>
            </a:r>
            <a:r>
              <a:rPr lang="cs-CZ" sz="2800" dirty="0"/>
              <a:t> </a:t>
            </a:r>
            <a:r>
              <a:rPr lang="cs-CZ" sz="2800" dirty="0" err="1"/>
              <a:t>pre-Accession</a:t>
            </a:r>
            <a:r>
              <a:rPr lang="cs-CZ" sz="2800" dirty="0"/>
              <a:t> </a:t>
            </a:r>
            <a:r>
              <a:rPr lang="cs-CZ" sz="2800" dirty="0" err="1"/>
              <a:t>Assistance</a:t>
            </a:r>
            <a:r>
              <a:rPr lang="cs-CZ" sz="2800" dirty="0"/>
              <a:t> (IPA)</a:t>
            </a:r>
          </a:p>
          <a:p>
            <a:r>
              <a:rPr lang="cs-CZ" sz="2800" dirty="0"/>
              <a:t>Zprávy o pokroku </a:t>
            </a:r>
            <a:r>
              <a:rPr lang="cs-CZ" sz="2800" dirty="0" smtClean="0"/>
              <a:t>většinou </a:t>
            </a:r>
            <a:r>
              <a:rPr lang="cs-CZ" sz="2800" dirty="0" smtClean="0"/>
              <a:t>spíše kritické</a:t>
            </a:r>
            <a:endParaRPr lang="cs-CZ" sz="28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393580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Kandidátské země – Nová vlna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Moldávie (červen 2022) – důsledek ruské agrese na Ukrajině, problém Podněstří a </a:t>
            </a:r>
            <a:r>
              <a:rPr lang="cs-CZ" dirty="0" err="1" smtClean="0"/>
              <a:t>Gagauzsko</a:t>
            </a:r>
            <a:endParaRPr lang="cs-CZ" dirty="0" smtClean="0"/>
          </a:p>
          <a:p>
            <a:r>
              <a:rPr lang="cs-CZ" dirty="0" smtClean="0"/>
              <a:t>Bosna </a:t>
            </a:r>
            <a:r>
              <a:rPr lang="cs-CZ" dirty="0"/>
              <a:t>a Hercegovina (status prosinec 2022)</a:t>
            </a:r>
          </a:p>
          <a:p>
            <a:r>
              <a:rPr lang="cs-CZ" dirty="0" smtClean="0"/>
              <a:t>Ukrajina (prosinec 2022)</a:t>
            </a:r>
          </a:p>
          <a:p>
            <a:r>
              <a:rPr lang="cs-CZ" dirty="0" smtClean="0"/>
              <a:t>Gruzie (prosinec 2023, v červenci 2024 pozastaveno kvůli politické situaci)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44569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Kandidátské země k 2024</a:t>
            </a:r>
            <a:endParaRPr lang="en-US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3413" y="1556792"/>
            <a:ext cx="6209995" cy="4917033"/>
          </a:xfrm>
        </p:spPr>
      </p:pic>
    </p:spTree>
    <p:extLst>
      <p:ext uri="{BB962C8B-B14F-4D97-AF65-F5344CB8AC3E}">
        <p14:creationId xmlns:p14="http://schemas.microsoft.com/office/powerpoint/2010/main" val="30492774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Praktický proces rozšiřování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Jádrem jsou přístupové rozhovory</a:t>
            </a:r>
          </a:p>
          <a:p>
            <a:r>
              <a:rPr lang="cs-CZ" dirty="0" err="1"/>
              <a:t>Screening</a:t>
            </a:r>
            <a:endParaRPr lang="cs-CZ" dirty="0"/>
          </a:p>
          <a:p>
            <a:r>
              <a:rPr lang="cs-CZ" dirty="0"/>
              <a:t>Poté otevírány jednotlivé kapitoly</a:t>
            </a:r>
          </a:p>
          <a:p>
            <a:r>
              <a:rPr lang="cs-CZ" dirty="0"/>
              <a:t>Uzavírání kapitol</a:t>
            </a:r>
          </a:p>
        </p:txBody>
      </p:sp>
    </p:spTree>
    <p:extLst>
      <p:ext uri="{BB962C8B-B14F-4D97-AF65-F5344CB8AC3E}">
        <p14:creationId xmlns:p14="http://schemas.microsoft.com/office/powerpoint/2010/main" val="128926188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3791C05CFDF5ED47BC240D965D7579C7" ma:contentTypeVersion="5" ma:contentTypeDescription="Vytvoří nový dokument" ma:contentTypeScope="" ma:versionID="fc90772dd99e695d16dfbfd95deeac9d">
  <xsd:schema xmlns:xsd="http://www.w3.org/2001/XMLSchema" xmlns:xs="http://www.w3.org/2001/XMLSchema" xmlns:p="http://schemas.microsoft.com/office/2006/metadata/properties" xmlns:ns2="ec97901d-1c11-49ec-ad2e-0f1193156904" xmlns:ns3="5002a5db-5155-4e4a-a85c-4be2931ac7a3" targetNamespace="http://schemas.microsoft.com/office/2006/metadata/properties" ma:root="true" ma:fieldsID="686e062cb803bb97099ffca1cf47ad07" ns2:_="" ns3:_="">
    <xsd:import namespace="ec97901d-1c11-49ec-ad2e-0f1193156904"/>
    <xsd:import namespace="5002a5db-5155-4e4a-a85c-4be2931ac7a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c97901d-1c11-49ec-ad2e-0f119315690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02a5db-5155-4e4a-a85c-4be2931ac7a3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A294B4B-A6FA-4E6D-A553-378B6C813202}">
  <ds:schemaRefs>
    <ds:schemaRef ds:uri="http://schemas.microsoft.com/office/infopath/2007/PartnerControls"/>
    <ds:schemaRef ds:uri="http://schemas.microsoft.com/office/2006/documentManagement/types"/>
    <ds:schemaRef ds:uri="http://purl.org/dc/dcmitype/"/>
    <ds:schemaRef ds:uri="http://purl.org/dc/elements/1.1/"/>
    <ds:schemaRef ds:uri="5002a5db-5155-4e4a-a85c-4be2931ac7a3"/>
    <ds:schemaRef ds:uri="ec97901d-1c11-49ec-ad2e-0f1193156904"/>
    <ds:schemaRef ds:uri="http://schemas.openxmlformats.org/package/2006/metadata/core-properties"/>
    <ds:schemaRef ds:uri="http://schemas.microsoft.com/office/2006/metadata/properties"/>
    <ds:schemaRef ds:uri="http://www.w3.org/XML/1998/namespace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53F1ECC1-2511-4599-AB42-8210214C872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F244535-D54D-4A37-AF23-D4D3AEBC0BD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c97901d-1c11-49ec-ad2e-0f1193156904"/>
    <ds:schemaRef ds:uri="5002a5db-5155-4e4a-a85c-4be2931ac7a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2506</TotalTime>
  <Words>1385</Words>
  <Application>Microsoft Office PowerPoint</Application>
  <PresentationFormat>Předvádění na obrazovce (4:3)</PresentationFormat>
  <Paragraphs>166</Paragraphs>
  <Slides>28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28</vt:i4>
      </vt:variant>
    </vt:vector>
  </HeadingPairs>
  <TitlesOfParts>
    <vt:vector size="32" baseType="lpstr">
      <vt:lpstr>Century Schoolbook</vt:lpstr>
      <vt:lpstr>Wingdings</vt:lpstr>
      <vt:lpstr>Wingdings 2</vt:lpstr>
      <vt:lpstr>Arkýř</vt:lpstr>
      <vt:lpstr>EU a země v sousedství</vt:lpstr>
      <vt:lpstr>Rozšiřování EU</vt:lpstr>
      <vt:lpstr>Východní rozšíření EU</vt:lpstr>
      <vt:lpstr>Kodaňská kritéria</vt:lpstr>
      <vt:lpstr>Kondicionalita a Členství</vt:lpstr>
      <vt:lpstr>Kandidátské země EU</vt:lpstr>
      <vt:lpstr>Kandidátské země – Nová vlna</vt:lpstr>
      <vt:lpstr>Kandidátské země k 2024</vt:lpstr>
      <vt:lpstr>Praktický proces rozšiřování</vt:lpstr>
      <vt:lpstr>Turecko</vt:lpstr>
      <vt:lpstr>EU a Západní Balkán</vt:lpstr>
      <vt:lpstr>Summit v Brdu</vt:lpstr>
      <vt:lpstr>Nástroj předvstupní pomoci</vt:lpstr>
      <vt:lpstr>Evropská politika sousedství</vt:lpstr>
      <vt:lpstr>Praktické fungování EPS</vt:lpstr>
      <vt:lpstr>ENI</vt:lpstr>
      <vt:lpstr>Vývoj EPS</vt:lpstr>
      <vt:lpstr>EU a Středomoří</vt:lpstr>
      <vt:lpstr>Unie pro Středomoří</vt:lpstr>
      <vt:lpstr>Unie pro středomoří</vt:lpstr>
      <vt:lpstr>EU a Maghreb</vt:lpstr>
      <vt:lpstr>EU a Arabské jaro</vt:lpstr>
      <vt:lpstr>EU a Izrael a Palestina</vt:lpstr>
      <vt:lpstr>Východní partnerství</vt:lpstr>
      <vt:lpstr>Východní partnerství</vt:lpstr>
      <vt:lpstr>Ukrajina</vt:lpstr>
      <vt:lpstr>Bělorusko</vt:lpstr>
      <vt:lpstr>Sousední státy a migrace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EU and Close Neighbourhood</dc:title>
  <dc:creator>Martin</dc:creator>
  <cp:lastModifiedBy>Uzivatel</cp:lastModifiedBy>
  <cp:revision>83</cp:revision>
  <dcterms:created xsi:type="dcterms:W3CDTF">2014-02-24T17:34:43Z</dcterms:created>
  <dcterms:modified xsi:type="dcterms:W3CDTF">2024-10-24T11:10:40Z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0x0101003791C05CFDF5ED47BC240D965D7579C7</vt:lpwstr>
  </property>
</Properties>
</file>