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84" r:id="rId7"/>
    <p:sldId id="278" r:id="rId8"/>
    <p:sldId id="285" r:id="rId9"/>
    <p:sldId id="279" r:id="rId10"/>
    <p:sldId id="264" r:id="rId11"/>
    <p:sldId id="265" r:id="rId12"/>
    <p:sldId id="266" r:id="rId13"/>
    <p:sldId id="280" r:id="rId14"/>
    <p:sldId id="287" r:id="rId15"/>
    <p:sldId id="288" r:id="rId16"/>
    <p:sldId id="259" r:id="rId17"/>
    <p:sldId id="261" r:id="rId18"/>
    <p:sldId id="277" r:id="rId19"/>
    <p:sldId id="272" r:id="rId20"/>
    <p:sldId id="274" r:id="rId21"/>
    <p:sldId id="263" r:id="rId22"/>
    <p:sldId id="275" r:id="rId23"/>
    <p:sldId id="268" r:id="rId24"/>
    <p:sldId id="273" r:id="rId25"/>
    <p:sldId id="270" r:id="rId26"/>
    <p:sldId id="269" r:id="rId27"/>
    <p:sldId id="271" r:id="rId28"/>
    <p:sldId id="282" r:id="rId29"/>
    <p:sldId id="281" r:id="rId30"/>
    <p:sldId id="286" r:id="rId31"/>
    <p:sldId id="28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CB6BCB-6AF8-4E41-A6F6-98DB5946765F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ranqFntNg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Podoba SZBP po Lisabonské smlouvě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Říjen </a:t>
            </a:r>
            <a:r>
              <a:rPr lang="cs-CZ" dirty="0" smtClean="0"/>
              <a:t>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32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Vysoký představitel Unie pro zahraniční věci a bezpečnostní politiku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Ústavní smlouvě „ministr EU pro zahraniční věci“</a:t>
            </a:r>
          </a:p>
          <a:p>
            <a:r>
              <a:rPr lang="cs-CZ" dirty="0" smtClean="0"/>
              <a:t>Značný posun oproti pozici vytvořené Amsterdamskou smlouvou</a:t>
            </a:r>
          </a:p>
          <a:p>
            <a:r>
              <a:rPr lang="cs-CZ" dirty="0" smtClean="0"/>
              <a:t>Double </a:t>
            </a:r>
            <a:r>
              <a:rPr lang="cs-CZ" dirty="0" err="1" smtClean="0"/>
              <a:t>Hat</a:t>
            </a:r>
            <a:r>
              <a:rPr lang="cs-CZ" dirty="0" smtClean="0"/>
              <a:t> – hlava Rady (FAC) a zároveň automaticky místopředsedou v Komisi</a:t>
            </a:r>
          </a:p>
          <a:p>
            <a:r>
              <a:rPr lang="cs-CZ" dirty="0" smtClean="0"/>
              <a:t>Důležitý vliv na agendu FAC</a:t>
            </a:r>
          </a:p>
          <a:p>
            <a:r>
              <a:rPr lang="cs-CZ" dirty="0" smtClean="0"/>
              <a:t>Může přicházet s iniciativami</a:t>
            </a:r>
          </a:p>
          <a:p>
            <a:r>
              <a:rPr lang="cs-CZ" dirty="0" smtClean="0"/>
              <a:t>Problém kompetencí – některé zásadní oblasti činnosti navenek chybí (klimatické změny, obchod)</a:t>
            </a:r>
          </a:p>
          <a:p>
            <a:r>
              <a:rPr lang="cs-CZ" dirty="0" smtClean="0"/>
              <a:t>Role osobnosti – kam až v rámci mantinelů zajde?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87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Catherine </a:t>
            </a:r>
            <a:r>
              <a:rPr lang="cs-CZ" dirty="0" err="1" smtClean="0"/>
              <a:t>Ashton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Britská labouristka, zastávala ministerské posty v UK</a:t>
            </a:r>
          </a:p>
          <a:p>
            <a:r>
              <a:rPr lang="cs-CZ" dirty="0" smtClean="0"/>
              <a:t>Od 2008 komisařkou pro obchod</a:t>
            </a:r>
          </a:p>
          <a:p>
            <a:r>
              <a:rPr lang="cs-CZ" dirty="0" smtClean="0"/>
              <a:t>Od 2009 první vysokou představitelkou</a:t>
            </a:r>
          </a:p>
          <a:p>
            <a:r>
              <a:rPr lang="cs-CZ" dirty="0" smtClean="0"/>
              <a:t>Dávala dohromady fungování ESVČ</a:t>
            </a:r>
          </a:p>
          <a:p>
            <a:r>
              <a:rPr lang="cs-CZ" dirty="0" smtClean="0"/>
              <a:t>Kritizována za neschopnost delegovat pravomoci</a:t>
            </a:r>
          </a:p>
          <a:p>
            <a:r>
              <a:rPr lang="cs-CZ" dirty="0" smtClean="0"/>
              <a:t>Spíše se stylizovala do úřednické role než do role diplomatky a političky</a:t>
            </a:r>
          </a:p>
          <a:p>
            <a:r>
              <a:rPr lang="cs-CZ" dirty="0" smtClean="0"/>
              <a:t>Úspěšná například v normalizaci vztahů mezi Srbskem a Kosovem, případně jednání s Íránem</a:t>
            </a:r>
          </a:p>
          <a:p>
            <a:r>
              <a:rPr lang="cs-CZ" dirty="0" smtClean="0"/>
              <a:t>O druhé období se ani nepokusila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06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Federica </a:t>
            </a:r>
            <a:r>
              <a:rPr lang="cs-CZ" dirty="0" err="1" smtClean="0"/>
              <a:t>Mogherini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Málo předchozích zkušeností se zahraniční politikou</a:t>
            </a:r>
          </a:p>
          <a:p>
            <a:r>
              <a:rPr lang="cs-CZ" dirty="0" smtClean="0"/>
              <a:t>Necelý rok italskou ministryní zahraničí</a:t>
            </a:r>
          </a:p>
          <a:p>
            <a:r>
              <a:rPr lang="cs-CZ" dirty="0" smtClean="0"/>
              <a:t>Kritika za to, že nebyla v zahraniční politice příliš vidět</a:t>
            </a:r>
          </a:p>
          <a:p>
            <a:r>
              <a:rPr lang="cs-CZ" dirty="0" smtClean="0"/>
              <a:t>Kritika za příliš proruský postoj od některých států</a:t>
            </a:r>
          </a:p>
          <a:p>
            <a:r>
              <a:rPr lang="cs-CZ" dirty="0" smtClean="0"/>
              <a:t>Na Balkáně kritika za to, že se příliš nevěnovala problematice rozšiřování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4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Josep</a:t>
            </a:r>
            <a:r>
              <a:rPr lang="cs-CZ" dirty="0" smtClean="0"/>
              <a:t> </a:t>
            </a:r>
            <a:r>
              <a:rPr lang="cs-CZ" dirty="0" err="1" smtClean="0"/>
              <a:t>Borrell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Zkušený politik</a:t>
            </a:r>
          </a:p>
          <a:p>
            <a:r>
              <a:rPr lang="cs-CZ" dirty="0" smtClean="0"/>
              <a:t>Ve Španělsku spojen se socialistickou stranou</a:t>
            </a:r>
          </a:p>
          <a:p>
            <a:r>
              <a:rPr lang="cs-CZ" dirty="0" smtClean="0"/>
              <a:t>2004-2007 předsedou Evropského parlamentu</a:t>
            </a:r>
          </a:p>
          <a:p>
            <a:r>
              <a:rPr lang="cs-CZ" dirty="0" smtClean="0"/>
              <a:t>2007-2009 předsedou výboru pro rozvoj v EP</a:t>
            </a:r>
          </a:p>
          <a:p>
            <a:r>
              <a:rPr lang="cs-CZ" dirty="0" smtClean="0"/>
              <a:t>2018-2019 španělský ministr zahraničí ve vládě Pedra </a:t>
            </a:r>
            <a:r>
              <a:rPr lang="cs-CZ" dirty="0" err="1" smtClean="0"/>
              <a:t>Sáncheze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„Ponížení“ v Moskvě </a:t>
            </a:r>
            <a:r>
              <a:rPr lang="cs-CZ" dirty="0" smtClean="0"/>
              <a:t>2021</a:t>
            </a:r>
          </a:p>
          <a:p>
            <a:r>
              <a:rPr lang="cs-CZ" dirty="0" smtClean="0"/>
              <a:t>Úspěchem udržení jednotné pozice vůči Rusku a energetika v zahraniční politice EU</a:t>
            </a:r>
          </a:p>
          <a:p>
            <a:r>
              <a:rPr lang="cs-CZ" dirty="0" smtClean="0"/>
              <a:t>Neúspěchem rozdílné pozice států ke krizi z Izraeli a Gaze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15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0728"/>
            <a:ext cx="9427553" cy="5298966"/>
          </a:xfrm>
        </p:spPr>
      </p:pic>
    </p:spTree>
    <p:extLst>
      <p:ext uri="{BB962C8B-B14F-4D97-AF65-F5344CB8AC3E}">
        <p14:creationId xmlns:p14="http://schemas.microsoft.com/office/powerpoint/2010/main" val="46594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Kaja</a:t>
            </a:r>
            <a:r>
              <a:rPr lang="cs-CZ" dirty="0" smtClean="0"/>
              <a:t> </a:t>
            </a:r>
            <a:r>
              <a:rPr lang="cs-CZ" dirty="0" err="1" smtClean="0"/>
              <a:t>Kallas</a:t>
            </a:r>
            <a:r>
              <a:rPr lang="cs-CZ" dirty="0" smtClean="0"/>
              <a:t> – Světlo na konci tunelu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Navržená jako nová vysoká představitelka</a:t>
            </a:r>
          </a:p>
          <a:p>
            <a:r>
              <a:rPr lang="cs-CZ" dirty="0" smtClean="0"/>
              <a:t>Bývalá estonská premiérka</a:t>
            </a:r>
          </a:p>
          <a:p>
            <a:r>
              <a:rPr lang="cs-CZ" dirty="0" smtClean="0"/>
              <a:t>Velmi ostrá proti Rusku, již po roce 2014 v roli europoslankyně</a:t>
            </a:r>
          </a:p>
          <a:p>
            <a:r>
              <a:rPr lang="cs-CZ" dirty="0" smtClean="0"/>
              <a:t>Schopnost zvolit si někoho s tvrdým postojem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5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služba pro vnější 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Zcela nová instituce vytvořená Lisabonskou smlouvou</a:t>
            </a:r>
          </a:p>
          <a:p>
            <a:r>
              <a:rPr lang="cs-CZ" dirty="0" smtClean="0"/>
              <a:t>Myšlenka se objevuje už v průběhu Konventu</a:t>
            </a:r>
          </a:p>
          <a:p>
            <a:r>
              <a:rPr lang="cs-CZ" dirty="0" smtClean="0"/>
              <a:t>Základna pro tvorbu SZBP</a:t>
            </a:r>
          </a:p>
          <a:p>
            <a:r>
              <a:rPr lang="cs-CZ" dirty="0" smtClean="0"/>
              <a:t>Klíčová pro koordinaci</a:t>
            </a:r>
          </a:p>
          <a:p>
            <a:r>
              <a:rPr lang="cs-CZ" dirty="0" smtClean="0"/>
              <a:t>Sjednocení rolí EU v mezinárodním prostředí</a:t>
            </a:r>
          </a:p>
          <a:p>
            <a:r>
              <a:rPr lang="cs-CZ" dirty="0" smtClean="0"/>
              <a:t>Řízením pověřen generální výkonný tajemník</a:t>
            </a:r>
          </a:p>
          <a:p>
            <a:r>
              <a:rPr lang="cs-CZ" dirty="0" smtClean="0"/>
              <a:t>Spadají pod ni více než 140 delegací EU (dříve delegace EK) – naposledy spor o tu v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87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ESVČ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Lisabonská smlouva podobu ESVČ moc neřešila</a:t>
            </a:r>
          </a:p>
          <a:p>
            <a:r>
              <a:rPr lang="cs-CZ" dirty="0" smtClean="0"/>
              <a:t>ESVČ tak vzniká na základě sekundární legislativy – Rozhodnutí </a:t>
            </a:r>
            <a:r>
              <a:rPr lang="cs-CZ" dirty="0"/>
              <a:t>Rady o organizaci a fungování Evropské služby pro vnější </a:t>
            </a:r>
            <a:r>
              <a:rPr lang="cs-CZ" dirty="0" smtClean="0"/>
              <a:t>činnost - to upravuje úkoly, strukturu rozpočtové otázky</a:t>
            </a:r>
          </a:p>
          <a:p>
            <a:r>
              <a:rPr lang="cs-CZ" dirty="0" smtClean="0"/>
              <a:t>Spory o rozdělení pozice mezi lidi z Rady, EK a členských států</a:t>
            </a:r>
          </a:p>
          <a:p>
            <a:r>
              <a:rPr lang="cs-CZ" dirty="0" smtClean="0"/>
              <a:t>Nutnost vytvářet hranice mezi jednotlivými institucemi</a:t>
            </a:r>
          </a:p>
          <a:p>
            <a:r>
              <a:rPr lang="cs-CZ" dirty="0" smtClean="0"/>
              <a:t>Čtyřstranné rozhovory – vysoká představitelka, EK, předsednictví a neformální delegace EP</a:t>
            </a:r>
            <a:endParaRPr lang="cs-CZ" dirty="0"/>
          </a:p>
          <a:p>
            <a:r>
              <a:rPr lang="cs-CZ" dirty="0" smtClean="0"/>
              <a:t>Oficiálně od ledna 2011 – 1500 zaměstnanců, od té doby setrvalý nárůst, v roce 2015 již přes 4000 – v současnosti stejně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591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Diplomatické mise EU (Delegace EU)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3492"/>
            <a:ext cx="8003232" cy="4114161"/>
          </a:xfrm>
        </p:spPr>
      </p:pic>
    </p:spTree>
    <p:extLst>
      <p:ext uri="{BB962C8B-B14F-4D97-AF65-F5344CB8AC3E}">
        <p14:creationId xmlns:p14="http://schemas.microsoft.com/office/powerpoint/2010/main" val="113018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v jednání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EK se snažila do co nejvyšší míry zachovat kontrolu nad finančními toky (např. rozvojová pomoc)</a:t>
            </a:r>
          </a:p>
          <a:p>
            <a:r>
              <a:rPr lang="cs-CZ" dirty="0" smtClean="0"/>
              <a:t>EP – posílit své postavení</a:t>
            </a:r>
          </a:p>
          <a:p>
            <a:r>
              <a:rPr lang="cs-CZ" dirty="0" smtClean="0"/>
              <a:t>Menší státy vnímaly ESVČ pozitivně s ohledem na své omezené kapacity</a:t>
            </a:r>
          </a:p>
          <a:p>
            <a:r>
              <a:rPr lang="cs-CZ" dirty="0" smtClean="0"/>
              <a:t>Velké členské státy měly rezervovanější postoj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4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Potřeba koherence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Horizontální – mezi jednotlivými politikami, které spadají do vnějších vztahů</a:t>
            </a:r>
          </a:p>
          <a:p>
            <a:r>
              <a:rPr lang="cs-CZ" dirty="0" smtClean="0"/>
              <a:t>Vertikální – koherence zahraničních politik jednotlivých členských států</a:t>
            </a:r>
          </a:p>
          <a:p>
            <a:r>
              <a:rPr lang="cs-CZ" dirty="0" smtClean="0"/>
              <a:t>Institucionální – otázka rozdělení kompetencí mezi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40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stránka ESVČ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Nejdiskutovanější bod při schvalování rozhodnutí</a:t>
            </a:r>
          </a:p>
          <a:p>
            <a:r>
              <a:rPr lang="cs-CZ" dirty="0" smtClean="0"/>
              <a:t>Jaké bude zastoupení institucí a národních států?</a:t>
            </a:r>
          </a:p>
          <a:p>
            <a:r>
              <a:rPr lang="cs-CZ" dirty="0" smtClean="0"/>
              <a:t>Nakonec třetina diplomatů z národních států – otázka loajality??</a:t>
            </a:r>
          </a:p>
          <a:p>
            <a:r>
              <a:rPr lang="cs-CZ" dirty="0" smtClean="0"/>
              <a:t>Teritoriálně nevyvážené</a:t>
            </a:r>
          </a:p>
          <a:p>
            <a:r>
              <a:rPr lang="cs-CZ" dirty="0" smtClean="0"/>
              <a:t>Z Čechů </a:t>
            </a:r>
            <a:r>
              <a:rPr lang="cs-CZ" smtClean="0"/>
              <a:t>nejznámější Jana Hybášková</a:t>
            </a:r>
            <a:endParaRPr lang="cs-CZ" dirty="0" smtClean="0"/>
          </a:p>
          <a:p>
            <a:r>
              <a:rPr lang="cs-CZ" dirty="0" smtClean="0"/>
              <a:t>Doposud nejvýše postaveným Čechem v rámci ESVČ byla Edita Hrdá - </a:t>
            </a:r>
            <a:r>
              <a:rPr lang="en-US" dirty="0" err="1"/>
              <a:t>Vrchní</a:t>
            </a:r>
            <a:r>
              <a:rPr lang="en-US" dirty="0"/>
              <a:t> </a:t>
            </a:r>
            <a:r>
              <a:rPr lang="en-US" dirty="0" err="1" smtClean="0"/>
              <a:t>ředitelk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pro </a:t>
            </a:r>
            <a:r>
              <a:rPr lang="en-US" dirty="0" err="1" smtClean="0"/>
              <a:t>Amerik</a:t>
            </a:r>
            <a:r>
              <a:rPr lang="cs-CZ" dirty="0"/>
              <a:t>u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189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ESVČ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Pomalé, příliš komplikované – například ze strany EP v roce 2013</a:t>
            </a:r>
            <a:endParaRPr lang="cs-CZ" dirty="0"/>
          </a:p>
          <a:p>
            <a:r>
              <a:rPr lang="cs-CZ" dirty="0" smtClean="0"/>
              <a:t>40 procent ambasádních pozic šlo v prvních letech diplomatům přímo z členských států (nevole bruselských diplomatů)</a:t>
            </a:r>
          </a:p>
          <a:p>
            <a:r>
              <a:rPr lang="cs-CZ" dirty="0" smtClean="0"/>
              <a:t>Tlaky velkých států</a:t>
            </a:r>
          </a:p>
          <a:p>
            <a:r>
              <a:rPr lang="cs-CZ" dirty="0" smtClean="0"/>
              <a:t>Příliš mnoho lidí ve vysokých vedoucích pozicích ve srovnání s jinými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907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Delegace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Síť více než 140 zastoupení EU po světě, to je více, než mívají národní státy</a:t>
            </a:r>
          </a:p>
          <a:p>
            <a:r>
              <a:rPr lang="cs-CZ" dirty="0" smtClean="0"/>
              <a:t>Kombinace personálu ESVČ a Komise</a:t>
            </a:r>
          </a:p>
          <a:p>
            <a:r>
              <a:rPr lang="cs-CZ" dirty="0" smtClean="0"/>
              <a:t>Národní diplomaté i jako zdroj informací pro své domovské státy?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80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Evropský parlament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Pravomoci v rámci zahraniční politiky stále omezené</a:t>
            </a:r>
          </a:p>
          <a:p>
            <a:r>
              <a:rPr lang="cs-CZ" dirty="0" smtClean="0"/>
              <a:t>Členské státy se i protokolem snažily zamezit posílení EP v této oblasti</a:t>
            </a:r>
          </a:p>
          <a:p>
            <a:r>
              <a:rPr lang="cs-CZ" dirty="0" smtClean="0"/>
              <a:t>Dokázal si vydobýt silnou pozici při utváření mandátu ESVČ</a:t>
            </a:r>
          </a:p>
          <a:p>
            <a:r>
              <a:rPr lang="cs-CZ" dirty="0" smtClean="0"/>
              <a:t>Je pravidelně informován o zahraniční politice ze strany vysokého představitele</a:t>
            </a:r>
          </a:p>
          <a:p>
            <a:r>
              <a:rPr lang="cs-CZ" dirty="0" smtClean="0"/>
              <a:t>Nejdůležitějším výborem je Výbor pro zahraniční věci (v čele dlouho Elmar Brok, nyní David </a:t>
            </a:r>
            <a:r>
              <a:rPr lang="cs-CZ" dirty="0" err="1" smtClean="0"/>
              <a:t>McAllister</a:t>
            </a:r>
            <a:r>
              <a:rPr lang="cs-CZ" dirty="0" smtClean="0"/>
              <a:t> – oba Němci)</a:t>
            </a:r>
          </a:p>
          <a:p>
            <a:r>
              <a:rPr lang="cs-CZ" dirty="0" smtClean="0"/>
              <a:t>Česko reprezentují Kolář, Bartůšek a Pokorná Jermanová</a:t>
            </a:r>
            <a:endParaRPr lang="cs-CZ" dirty="0" smtClean="0"/>
          </a:p>
          <a:p>
            <a:r>
              <a:rPr lang="cs-CZ" dirty="0" smtClean="0"/>
              <a:t>Parlamentní kontrola nad rozpočtem</a:t>
            </a:r>
          </a:p>
          <a:p>
            <a:r>
              <a:rPr lang="cs-CZ" dirty="0" smtClean="0"/>
              <a:t>Schvaluje vysokého představitele jako člena Komise</a:t>
            </a:r>
          </a:p>
          <a:p>
            <a:r>
              <a:rPr lang="cs-CZ" dirty="0" smtClean="0"/>
              <a:t>Přesto vstupuje výrazně do mezinárodních smluv – příklady SWIFT, EU-MERCOSUR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6720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Silný aktér v oblasti zahraniční politiky</a:t>
            </a:r>
          </a:p>
          <a:p>
            <a:r>
              <a:rPr lang="cs-CZ" dirty="0" smtClean="0"/>
              <a:t>Určuje obecné směřování a strategické cíle a zájmy SZBP</a:t>
            </a:r>
          </a:p>
          <a:p>
            <a:r>
              <a:rPr lang="cs-CZ" dirty="0" smtClean="0"/>
              <a:t>Má nejvyšší mandát ze všech institucí</a:t>
            </a:r>
          </a:p>
        </p:txBody>
      </p:sp>
    </p:spTree>
    <p:extLst>
      <p:ext uri="{BB962C8B-B14F-4D97-AF65-F5344CB8AC3E}">
        <p14:creationId xmlns:p14="http://schemas.microsoft.com/office/powerpoint/2010/main" val="3450384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Rada pro vnější záležitosti</a:t>
            </a:r>
          </a:p>
          <a:p>
            <a:r>
              <a:rPr lang="cs-CZ" dirty="0" smtClean="0"/>
              <a:t>Dříve GAERC</a:t>
            </a:r>
          </a:p>
          <a:p>
            <a:r>
              <a:rPr lang="cs-CZ" dirty="0" smtClean="0"/>
              <a:t>Schází se jednou měsíčně na úrovni ministrů zahraničních věcí</a:t>
            </a:r>
          </a:p>
          <a:p>
            <a:r>
              <a:rPr lang="cs-CZ" dirty="0" smtClean="0"/>
              <a:t>Rozhodnutí </a:t>
            </a:r>
            <a:r>
              <a:rPr lang="cs-CZ" dirty="0"/>
              <a:t>o postoji, jež má Unie </a:t>
            </a:r>
            <a:r>
              <a:rPr lang="cs-CZ" dirty="0" smtClean="0"/>
              <a:t>zaujmout</a:t>
            </a:r>
          </a:p>
          <a:p>
            <a:r>
              <a:rPr lang="cs-CZ" dirty="0" smtClean="0"/>
              <a:t>Rozhodnutí </a:t>
            </a:r>
            <a:r>
              <a:rPr lang="cs-CZ" dirty="0"/>
              <a:t>o akci, již má Unie provést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076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Politický a bezpečnostní výbor</a:t>
            </a:r>
          </a:p>
          <a:p>
            <a:r>
              <a:rPr lang="cs-CZ" dirty="0" smtClean="0"/>
              <a:t>Vytvořen na základě Smlouvy z Nice</a:t>
            </a:r>
          </a:p>
          <a:p>
            <a:r>
              <a:rPr lang="cs-CZ" dirty="0" smtClean="0"/>
              <a:t>Funguje na úrovni velvyslanců členských států sídlících v Bruselu</a:t>
            </a:r>
          </a:p>
          <a:p>
            <a:r>
              <a:rPr lang="cs-CZ" dirty="0" smtClean="0"/>
              <a:t>Předsedají mu zástupci ESVČ</a:t>
            </a:r>
          </a:p>
          <a:p>
            <a:r>
              <a:rPr lang="cs-CZ" dirty="0" smtClean="0"/>
              <a:t>Přípravný orgán pro Radu</a:t>
            </a:r>
          </a:p>
          <a:p>
            <a:r>
              <a:rPr lang="cs-CZ" dirty="0" smtClean="0"/>
              <a:t>Monitoring mezinárodní situace</a:t>
            </a:r>
          </a:p>
          <a:p>
            <a:r>
              <a:rPr lang="cs-CZ" dirty="0" smtClean="0"/>
              <a:t>Důležitý v případě řešení krizí</a:t>
            </a:r>
          </a:p>
          <a:p>
            <a:r>
              <a:rPr lang="cs-CZ" dirty="0" smtClean="0"/>
              <a:t>Schází se dvakrát týdně, v případě potřeby častěji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468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Vojenský výbor Evropské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Složen z náčelníků generálních štábů jednotlivých zemí EU</a:t>
            </a:r>
          </a:p>
          <a:p>
            <a:r>
              <a:rPr lang="cs-CZ" dirty="0" smtClean="0"/>
              <a:t>Řídí vojenské činnosti v rámci EU</a:t>
            </a:r>
          </a:p>
          <a:p>
            <a:r>
              <a:rPr lang="cs-CZ" dirty="0" smtClean="0"/>
              <a:t>Spadá pod něj plánování a provádění misí v rámci společné bezpečnostní a obranné politiky</a:t>
            </a:r>
          </a:p>
          <a:p>
            <a:r>
              <a:rPr lang="cs-CZ" dirty="0" smtClean="0"/>
              <a:t>Rozvoj vojenských schopností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91757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orgány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Politicko-vojenská skupina</a:t>
            </a:r>
          </a:p>
          <a:p>
            <a:r>
              <a:rPr lang="cs-CZ" dirty="0"/>
              <a:t>Výbor pro civilní aspekty řešení krizí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538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3519"/>
            <a:ext cx="7634203" cy="4510087"/>
          </a:xfrm>
        </p:spPr>
      </p:pic>
    </p:spTree>
    <p:extLst>
      <p:ext uri="{BB962C8B-B14F-4D97-AF65-F5344CB8AC3E}">
        <p14:creationId xmlns:p14="http://schemas.microsoft.com/office/powerpoint/2010/main" val="2889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Lisabonská Smlouva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platnost vstupuje v roce </a:t>
            </a:r>
            <a:r>
              <a:rPr lang="cs-CZ" dirty="0" smtClean="0"/>
              <a:t>2009</a:t>
            </a:r>
          </a:p>
          <a:p>
            <a:r>
              <a:rPr lang="cs-CZ" dirty="0" smtClean="0"/>
              <a:t>Oproti Ústavě pro Evropu některé věci jinak – např. nevzniká evropský ministr zahraničí</a:t>
            </a:r>
            <a:endParaRPr lang="cs-CZ" dirty="0" smtClean="0"/>
          </a:p>
          <a:p>
            <a:r>
              <a:rPr lang="cs-CZ" dirty="0" smtClean="0"/>
              <a:t>Z hlediska základní logiky se fungování SZBP moc nemění</a:t>
            </a:r>
          </a:p>
          <a:p>
            <a:r>
              <a:rPr lang="cs-CZ" dirty="0" smtClean="0"/>
              <a:t>Hlavním aktérem stále zůstávají členské státy</a:t>
            </a:r>
          </a:p>
          <a:p>
            <a:r>
              <a:rPr lang="cs-CZ" dirty="0" smtClean="0"/>
              <a:t>Hlavní změnou tak je nová institucionální podoba SZBP</a:t>
            </a:r>
          </a:p>
        </p:txBody>
      </p:sp>
    </p:spTree>
    <p:extLst>
      <p:ext uri="{BB962C8B-B14F-4D97-AF65-F5344CB8AC3E}">
        <p14:creationId xmlns:p14="http://schemas.microsoft.com/office/powerpoint/2010/main" val="3949648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jednomyslnosti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Válka na Ukrajině otevřela debatu o dalším směřování společné zahraniční politiky</a:t>
            </a:r>
          </a:p>
          <a:p>
            <a:r>
              <a:rPr lang="cs-CZ" dirty="0" smtClean="0"/>
              <a:t>Ursula von der </a:t>
            </a:r>
            <a:r>
              <a:rPr lang="cs-CZ" dirty="0" err="1" smtClean="0"/>
              <a:t>Leyen</a:t>
            </a:r>
            <a:r>
              <a:rPr lang="cs-CZ" dirty="0" smtClean="0"/>
              <a:t> v červnu 2022 volala po ukončení jednomyslnosti</a:t>
            </a:r>
          </a:p>
          <a:p>
            <a:r>
              <a:rPr lang="cs-CZ" dirty="0" smtClean="0"/>
              <a:t>Rozhodovací proces je pomalý</a:t>
            </a:r>
          </a:p>
          <a:p>
            <a:r>
              <a:rPr lang="cs-CZ" dirty="0" smtClean="0"/>
              <a:t>Často jej dokáže zablokovat/zdržovat jeden jediný stát z různých pohnutek</a:t>
            </a:r>
          </a:p>
          <a:p>
            <a:r>
              <a:rPr lang="cs-CZ" dirty="0" smtClean="0"/>
              <a:t>Zatím ale nedošlo k zásadnímu posunu, nelze očekávat změnu primárního práva</a:t>
            </a:r>
          </a:p>
          <a:p>
            <a:endParaRPr lang="cs-CZ" dirty="0"/>
          </a:p>
          <a:p>
            <a:r>
              <a:rPr lang="en-US" i="1" dirty="0"/>
              <a:t>“And the speed at which things happen … the world wants to hear the European </a:t>
            </a:r>
            <a:r>
              <a:rPr lang="en-US" i="1" dirty="0" smtClean="0"/>
              <a:t>voice</a:t>
            </a:r>
            <a:r>
              <a:rPr lang="cs-CZ" i="1" dirty="0" smtClean="0"/>
              <a:t>“ </a:t>
            </a:r>
            <a:r>
              <a:rPr lang="cs-CZ" dirty="0" smtClean="0"/>
              <a:t>– U. von der </a:t>
            </a:r>
            <a:r>
              <a:rPr lang="cs-CZ" dirty="0" err="1" smtClean="0"/>
              <a:t>Leyen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98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dál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Prohloubení spolupráce v zahraničněpolitické agendě složité</a:t>
            </a:r>
          </a:p>
          <a:p>
            <a:r>
              <a:rPr lang="cs-CZ" dirty="0" smtClean="0"/>
              <a:t>Vnitřní štěpení EU</a:t>
            </a:r>
          </a:p>
          <a:p>
            <a:r>
              <a:rPr lang="cs-CZ" dirty="0" smtClean="0"/>
              <a:t>Nepravděpodobnost svolání IGC a blízké změny primárního práva</a:t>
            </a:r>
          </a:p>
          <a:p>
            <a:r>
              <a:rPr lang="cs-CZ" dirty="0" smtClean="0"/>
              <a:t>Koncept suverenity</a:t>
            </a:r>
            <a:r>
              <a:rPr lang="cs-CZ" dirty="0"/>
              <a:t> </a:t>
            </a:r>
            <a:r>
              <a:rPr lang="cs-CZ" dirty="0" smtClean="0"/>
              <a:t>stále velmi silný</a:t>
            </a:r>
          </a:p>
        </p:txBody>
      </p:sp>
    </p:spTree>
    <p:extLst>
      <p:ext uri="{BB962C8B-B14F-4D97-AF65-F5344CB8AC3E}">
        <p14:creationId xmlns:p14="http://schemas.microsoft.com/office/powerpoint/2010/main" val="28471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Předseda Evropské 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Dříve rotující předsednictví po půl roce</a:t>
            </a:r>
          </a:p>
          <a:p>
            <a:r>
              <a:rPr lang="cs-CZ" dirty="0" smtClean="0"/>
              <a:t>Volen na 2,5 roku</a:t>
            </a:r>
          </a:p>
          <a:p>
            <a:r>
              <a:rPr lang="cs-CZ" dirty="0" smtClean="0"/>
              <a:t>Reprezentuje Unii navenek – vymezení kompetencí mezi ním a vysokým představitelem vágní</a:t>
            </a:r>
          </a:p>
          <a:p>
            <a:r>
              <a:rPr lang="cs-CZ" dirty="0" smtClean="0"/>
              <a:t>De facto tak nahrazuje </a:t>
            </a:r>
            <a:r>
              <a:rPr lang="cs-CZ" dirty="0" err="1" smtClean="0"/>
              <a:t>Troiku</a:t>
            </a:r>
            <a:r>
              <a:rPr lang="cs-CZ" dirty="0" smtClean="0"/>
              <a:t> (předsedající stát, vysoký představitel pro SZBP a Komisař pro vnější vztahy) před Lisabonem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1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Herman Van </a:t>
            </a:r>
            <a:r>
              <a:rPr lang="cs-CZ" dirty="0" err="1" smtClean="0"/>
              <a:t>Rompuy</a:t>
            </a:r>
            <a:r>
              <a:rPr lang="cs-CZ" dirty="0" smtClean="0"/>
              <a:t> a Donald </a:t>
            </a:r>
            <a:r>
              <a:rPr lang="cs-CZ" dirty="0" err="1" smtClean="0"/>
              <a:t>Tusk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„Volba rozumem“</a:t>
            </a:r>
          </a:p>
          <a:p>
            <a:r>
              <a:rPr lang="cs-CZ" dirty="0" smtClean="0"/>
              <a:t>Evropské státy se obávaly zvolit velké jméno, jako byl například Tony Blair v případě Van </a:t>
            </a:r>
            <a:r>
              <a:rPr lang="cs-CZ" dirty="0" err="1" smtClean="0"/>
              <a:t>Rompuye</a:t>
            </a:r>
            <a:endParaRPr lang="cs-CZ" dirty="0" smtClean="0"/>
          </a:p>
          <a:p>
            <a:r>
              <a:rPr lang="cs-CZ" dirty="0" smtClean="0"/>
              <a:t>Nemnoho zkušeností s mezinárodní politikou</a:t>
            </a:r>
          </a:p>
          <a:p>
            <a:r>
              <a:rPr lang="cs-CZ" dirty="0" smtClean="0"/>
              <a:t>Jako reprezentanti Unie nepříliš výrazní</a:t>
            </a:r>
          </a:p>
          <a:p>
            <a:r>
              <a:rPr lang="cs-CZ" dirty="0" smtClean="0"/>
              <a:t>U </a:t>
            </a:r>
            <a:r>
              <a:rPr lang="cs-CZ" dirty="0" err="1" smtClean="0"/>
              <a:t>Tuska</a:t>
            </a:r>
            <a:r>
              <a:rPr lang="cs-CZ" dirty="0" smtClean="0"/>
              <a:t> hrálo roli též to, že je z východní části Unie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www.youtube.com/watch?v=dranqFntNgo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04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26640"/>
            <a:ext cx="4464496" cy="6948774"/>
          </a:xfrm>
        </p:spPr>
      </p:pic>
    </p:spTree>
    <p:extLst>
      <p:ext uri="{BB962C8B-B14F-4D97-AF65-F5344CB8AC3E}">
        <p14:creationId xmlns:p14="http://schemas.microsoft.com/office/powerpoint/2010/main" val="178613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Charles Michel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Bývalý belgický předseda vlády</a:t>
            </a:r>
          </a:p>
          <a:p>
            <a:r>
              <a:rPr lang="cs-CZ" dirty="0" smtClean="0"/>
              <a:t>Evropské instituce „v genech“, otec eurokomisař</a:t>
            </a:r>
          </a:p>
          <a:p>
            <a:r>
              <a:rPr lang="cs-CZ" dirty="0" smtClean="0"/>
              <a:t>Viditelný například v Egejské krizi 2020 – na straně Řecka a Kypru</a:t>
            </a:r>
          </a:p>
          <a:p>
            <a:r>
              <a:rPr lang="cs-CZ" dirty="0" smtClean="0"/>
              <a:t>Kritika USA ve sporu ohledně francouzských </a:t>
            </a:r>
            <a:r>
              <a:rPr lang="cs-CZ" dirty="0" smtClean="0"/>
              <a:t>ponorek pro Austrálii</a:t>
            </a:r>
            <a:endParaRPr lang="cs-CZ" dirty="0" smtClean="0"/>
          </a:p>
          <a:p>
            <a:r>
              <a:rPr lang="cs-CZ" dirty="0" smtClean="0"/>
              <a:t>Méně viditelný v souvislosti s ukrajinskou </a:t>
            </a:r>
            <a:r>
              <a:rPr lang="cs-CZ" dirty="0" smtClean="0"/>
              <a:t>válkou</a:t>
            </a:r>
          </a:p>
          <a:p>
            <a:r>
              <a:rPr lang="cs-CZ" dirty="0" err="1" smtClean="0"/>
              <a:t>Be</a:t>
            </a:r>
            <a:r>
              <a:rPr lang="cs-CZ" dirty="0" smtClean="0"/>
              <a:t> příliš dobré vztahy s von der </a:t>
            </a:r>
            <a:r>
              <a:rPr lang="cs-CZ" dirty="0" err="1" smtClean="0"/>
              <a:t>Leyen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31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Předseda Evropské komise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Taktéž hraje důležitou roli navenek</a:t>
            </a:r>
          </a:p>
          <a:p>
            <a:r>
              <a:rPr lang="cs-CZ" dirty="0" smtClean="0"/>
              <a:t>Reprezentantem Komise jako hybatele Evropské politiky</a:t>
            </a:r>
          </a:p>
          <a:p>
            <a:r>
              <a:rPr lang="cs-CZ" dirty="0" smtClean="0"/>
              <a:t>Často poměrně viditelný</a:t>
            </a:r>
          </a:p>
          <a:p>
            <a:r>
              <a:rPr lang="cs-CZ" dirty="0" smtClean="0"/>
              <a:t>V současné době Ursula von der </a:t>
            </a:r>
            <a:r>
              <a:rPr lang="cs-CZ" dirty="0" err="1" smtClean="0"/>
              <a:t>Leyen</a:t>
            </a:r>
            <a:r>
              <a:rPr lang="cs-CZ" dirty="0" smtClean="0"/>
              <a:t> – i pro následující pětileté období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Sofagate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2" y="1484784"/>
            <a:ext cx="7195956" cy="4873625"/>
          </a:xfrm>
        </p:spPr>
      </p:pic>
    </p:spTree>
    <p:extLst>
      <p:ext uri="{BB962C8B-B14F-4D97-AF65-F5344CB8AC3E}">
        <p14:creationId xmlns:p14="http://schemas.microsoft.com/office/powerpoint/2010/main" val="1558590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648</TotalTime>
  <Words>1193</Words>
  <Application>Microsoft Office PowerPoint</Application>
  <PresentationFormat>Předvádění na obrazovce (4:3)</PresentationFormat>
  <Paragraphs>162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Century Schoolbook</vt:lpstr>
      <vt:lpstr>Wingdings</vt:lpstr>
      <vt:lpstr>Wingdings 2</vt:lpstr>
      <vt:lpstr>Arkýř</vt:lpstr>
      <vt:lpstr>Podoba SZBP po Lisabonské smlouvě</vt:lpstr>
      <vt:lpstr>Potřeba koherence</vt:lpstr>
      <vt:lpstr>Lisabonská Smlouva</vt:lpstr>
      <vt:lpstr>Předseda Evropské rady</vt:lpstr>
      <vt:lpstr>Herman Van Rompuy a Donald Tusk</vt:lpstr>
      <vt:lpstr>Prezentace aplikace PowerPoint</vt:lpstr>
      <vt:lpstr>Charles Michel</vt:lpstr>
      <vt:lpstr>Předseda Evropské komise</vt:lpstr>
      <vt:lpstr>Sofagate</vt:lpstr>
      <vt:lpstr>Vysoký představitel Unie pro zahraniční věci a bezpečnostní politiku</vt:lpstr>
      <vt:lpstr>Catherine Ashton</vt:lpstr>
      <vt:lpstr>Federica Mogherini</vt:lpstr>
      <vt:lpstr>Josep Borrell</vt:lpstr>
      <vt:lpstr>Prezentace aplikace PowerPoint</vt:lpstr>
      <vt:lpstr>Kaja Kallas – Světlo na konci tunelu</vt:lpstr>
      <vt:lpstr>Evropská služba pro vnější činnost</vt:lpstr>
      <vt:lpstr>Vznik ESVČ</vt:lpstr>
      <vt:lpstr>Diplomatické mise EU (Delegace EU) </vt:lpstr>
      <vt:lpstr>Motivace v jednání </vt:lpstr>
      <vt:lpstr>Personální stránka ESVČ</vt:lpstr>
      <vt:lpstr>Kritika ESVČ</vt:lpstr>
      <vt:lpstr>Delegace EU</vt:lpstr>
      <vt:lpstr>Evropský parlament</vt:lpstr>
      <vt:lpstr>Evropská rada</vt:lpstr>
      <vt:lpstr>FAC</vt:lpstr>
      <vt:lpstr>COPS</vt:lpstr>
      <vt:lpstr>Vojenský výbor Evropské unie</vt:lpstr>
      <vt:lpstr>Další orgány</vt:lpstr>
      <vt:lpstr>Prezentace aplikace PowerPoint</vt:lpstr>
      <vt:lpstr>Konec jednomyslnosti</vt:lpstr>
      <vt:lpstr>Kam dál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Podoba SZBP po Lisabonské smlouvě</dc:title>
  <dc:creator>uzivatel</dc:creator>
  <cp:lastModifiedBy>Uzivatel</cp:lastModifiedBy>
  <cp:revision>50</cp:revision>
  <dcterms:created xsi:type="dcterms:W3CDTF">2015-10-15T08:26:29Z</dcterms:created>
  <dcterms:modified xsi:type="dcterms:W3CDTF">2024-10-10T11:20:37Z</dcterms:modified>
</cp:coreProperties>
</file>