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72" r:id="rId5"/>
    <p:sldId id="264" r:id="rId6"/>
    <p:sldId id="258" r:id="rId7"/>
    <p:sldId id="259" r:id="rId8"/>
    <p:sldId id="262" r:id="rId9"/>
    <p:sldId id="274" r:id="rId10"/>
    <p:sldId id="261" r:id="rId11"/>
    <p:sldId id="275" r:id="rId12"/>
    <p:sldId id="265" r:id="rId13"/>
    <p:sldId id="273" r:id="rId14"/>
    <p:sldId id="266" r:id="rId15"/>
    <p:sldId id="267" r:id="rId16"/>
    <p:sldId id="268" r:id="rId17"/>
    <p:sldId id="276" r:id="rId18"/>
    <p:sldId id="269" r:id="rId19"/>
    <p:sldId id="270" r:id="rId20"/>
    <p:sldId id="260" r:id="rId21"/>
    <p:sldId id="271" r:id="rId22"/>
    <p:sldId id="277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3B9343A-AEED-4D7A-9F7D-B1C390E91F41}" type="datetimeFigureOut">
              <a:rPr lang="cs-CZ" smtClean="0"/>
              <a:pPr/>
              <a:t>09.10.2024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09.10.2024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09.10.2024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3B9343A-AEED-4D7A-9F7D-B1C390E91F41}" type="datetimeFigureOut">
              <a:rPr lang="cs-CZ" smtClean="0"/>
              <a:pPr/>
              <a:t>09.10.2024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3B9343A-AEED-4D7A-9F7D-B1C390E91F41}" type="datetimeFigureOut">
              <a:rPr lang="cs-CZ" smtClean="0"/>
              <a:pPr/>
              <a:t>09.10.2024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09.10.2024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09.10.2024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3B9343A-AEED-4D7A-9F7D-B1C390E91F41}" type="datetimeFigureOut">
              <a:rPr lang="cs-CZ" smtClean="0"/>
              <a:pPr/>
              <a:t>09.10.2024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09.10.2024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3B9343A-AEED-4D7A-9F7D-B1C390E91F41}" type="datetimeFigureOut">
              <a:rPr lang="cs-CZ" smtClean="0"/>
              <a:pPr/>
              <a:t>09.10.2024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3B9343A-AEED-4D7A-9F7D-B1C390E91F41}" type="datetimeFigureOut">
              <a:rPr lang="cs-CZ" smtClean="0"/>
              <a:pPr/>
              <a:t>09.10.2024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3B9343A-AEED-4D7A-9F7D-B1C390E91F41}" type="datetimeFigureOut">
              <a:rPr lang="cs-CZ" smtClean="0"/>
              <a:pPr/>
              <a:t>09.10.2024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Základní determinanty vnějších vztahů EU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Říjen </a:t>
            </a:r>
            <a:r>
              <a:rPr lang="cs-CZ" dirty="0" smtClean="0"/>
              <a:t>2024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0346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Soft </a:t>
            </a:r>
            <a:r>
              <a:rPr lang="cs-CZ" dirty="0" err="1" smtClean="0"/>
              <a:t>Power</a:t>
            </a:r>
            <a:r>
              <a:rPr lang="cs-CZ" smtClean="0"/>
              <a:t>?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Termín Josepha </a:t>
            </a:r>
            <a:r>
              <a:rPr lang="cs-CZ" dirty="0" err="1" smtClean="0"/>
              <a:t>Nye</a:t>
            </a:r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 err="1" smtClean="0"/>
              <a:t>Attraction</a:t>
            </a:r>
            <a:r>
              <a:rPr lang="cs-CZ" dirty="0" smtClean="0"/>
              <a:t> </a:t>
            </a:r>
            <a:r>
              <a:rPr lang="cs-CZ" dirty="0" err="1" smtClean="0"/>
              <a:t>rather</a:t>
            </a:r>
            <a:r>
              <a:rPr lang="cs-CZ" dirty="0" smtClean="0"/>
              <a:t> </a:t>
            </a:r>
            <a:r>
              <a:rPr lang="cs-CZ" dirty="0" err="1" smtClean="0"/>
              <a:t>than</a:t>
            </a:r>
            <a:r>
              <a:rPr lang="cs-CZ" dirty="0" smtClean="0"/>
              <a:t> </a:t>
            </a:r>
            <a:r>
              <a:rPr lang="cs-CZ" dirty="0" err="1" smtClean="0"/>
              <a:t>coercion</a:t>
            </a:r>
            <a:r>
              <a:rPr lang="cs-CZ" dirty="0" smtClean="0"/>
              <a:t>“</a:t>
            </a:r>
            <a:endParaRPr lang="cs-CZ" dirty="0"/>
          </a:p>
          <a:p>
            <a:r>
              <a:rPr lang="cs-CZ" dirty="0" smtClean="0"/>
              <a:t>Hard </a:t>
            </a:r>
            <a:r>
              <a:rPr lang="cs-CZ" dirty="0" err="1" smtClean="0"/>
              <a:t>power</a:t>
            </a:r>
            <a:r>
              <a:rPr lang="cs-CZ" dirty="0"/>
              <a:t> </a:t>
            </a:r>
            <a:r>
              <a:rPr lang="cs-CZ" dirty="0" smtClean="0"/>
              <a:t>– tradiční vojenská, „tvrdá“ moc</a:t>
            </a:r>
          </a:p>
          <a:p>
            <a:r>
              <a:rPr lang="cs-CZ" dirty="0" smtClean="0"/>
              <a:t>Soft </a:t>
            </a:r>
            <a:r>
              <a:rPr lang="cs-CZ" dirty="0" err="1" smtClean="0"/>
              <a:t>power</a:t>
            </a:r>
            <a:r>
              <a:rPr lang="cs-CZ" dirty="0" smtClean="0"/>
              <a:t> – schopnost přesvědčovat, šířit svoje ideály a hodnoty</a:t>
            </a:r>
          </a:p>
          <a:p>
            <a:r>
              <a:rPr lang="cs-CZ" dirty="0" smtClean="0"/>
              <a:t>De facto projekce domácích hodnot v mezinárodním prostředí se snahou o docílení kýženého výstupu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9797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jako „Normative </a:t>
            </a:r>
            <a:r>
              <a:rPr lang="cs-CZ" dirty="0" err="1" smtClean="0"/>
              <a:t>Power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Termín </a:t>
            </a:r>
            <a:r>
              <a:rPr lang="cs-CZ" dirty="0" err="1" smtClean="0"/>
              <a:t>Iana</a:t>
            </a:r>
            <a:r>
              <a:rPr lang="cs-CZ" dirty="0" smtClean="0"/>
              <a:t> </a:t>
            </a:r>
            <a:r>
              <a:rPr lang="cs-CZ" dirty="0" err="1" smtClean="0"/>
              <a:t>Mannerse</a:t>
            </a:r>
            <a:endParaRPr lang="cs-CZ" dirty="0" smtClean="0"/>
          </a:p>
          <a:p>
            <a:r>
              <a:rPr lang="cs-CZ" dirty="0" smtClean="0"/>
              <a:t>EU je směrem dovnitř  založená na principech jako je demokracie, vláda práva, lidská práva</a:t>
            </a:r>
          </a:p>
          <a:p>
            <a:r>
              <a:rPr lang="cs-CZ" dirty="0" smtClean="0"/>
              <a:t>Snaha o šíření těchto hodnot v mezinárodním prostředí</a:t>
            </a:r>
          </a:p>
          <a:p>
            <a:r>
              <a:rPr lang="cs-CZ" dirty="0" smtClean="0"/>
              <a:t>Jedním z cílů například vytváření stabilních institucí, které by byly v rozvojových zemích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překážky skutečné SZP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EU je „civilní mocnost“ bez velkých vojenských zdrojů</a:t>
            </a:r>
          </a:p>
          <a:p>
            <a:r>
              <a:rPr lang="cs-CZ" dirty="0" smtClean="0"/>
              <a:t>Potřeba jednohlasnosti</a:t>
            </a:r>
          </a:p>
          <a:p>
            <a:r>
              <a:rPr lang="cs-CZ" dirty="0" smtClean="0"/>
              <a:t>„Evropa mluví mnoha hlasy“</a:t>
            </a:r>
          </a:p>
          <a:p>
            <a:r>
              <a:rPr lang="cs-CZ" dirty="0" smtClean="0"/>
              <a:t>Různé zájmy států (Irák 2003)</a:t>
            </a:r>
          </a:p>
          <a:p>
            <a:r>
              <a:rPr lang="cs-CZ" dirty="0" smtClean="0"/>
              <a:t>Do </a:t>
            </a:r>
            <a:r>
              <a:rPr lang="cs-CZ" dirty="0" err="1" smtClean="0"/>
              <a:t>Brexitu</a:t>
            </a:r>
            <a:r>
              <a:rPr lang="cs-CZ" dirty="0" smtClean="0"/>
              <a:t> Spojené království</a:t>
            </a:r>
          </a:p>
          <a:p>
            <a:r>
              <a:rPr lang="cs-CZ" dirty="0" smtClean="0"/>
              <a:t>Spíše rétorika (slova X činy)</a:t>
            </a:r>
          </a:p>
          <a:p>
            <a:r>
              <a:rPr lang="cs-CZ" dirty="0" smtClean="0"/>
              <a:t>Po 2008 několik let ekonomická krize (EU se zaměřovala spíše na vnitřní problémy), dopady COVID krize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989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„VELKÁ TROJKA“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 </a:t>
            </a:r>
            <a:r>
              <a:rPr lang="cs-CZ" dirty="0" err="1" smtClean="0"/>
              <a:t>Brexitu</a:t>
            </a:r>
            <a:r>
              <a:rPr lang="cs-CZ" dirty="0" smtClean="0"/>
              <a:t> UK, Francie, Německo – dnes zůstává jen dvojka</a:t>
            </a:r>
          </a:p>
          <a:p>
            <a:r>
              <a:rPr lang="cs-CZ" dirty="0" smtClean="0"/>
              <a:t>Tři státy s dopadem na globální úroveň</a:t>
            </a:r>
          </a:p>
          <a:p>
            <a:r>
              <a:rPr lang="cs-CZ" dirty="0" smtClean="0"/>
              <a:t>Možnost </a:t>
            </a:r>
            <a:r>
              <a:rPr lang="cs-CZ" dirty="0" err="1" smtClean="0"/>
              <a:t>forum</a:t>
            </a:r>
            <a:r>
              <a:rPr lang="cs-CZ" dirty="0" smtClean="0"/>
              <a:t>-shopping – mají silné slovo i v některých jiných institucích než je EU</a:t>
            </a:r>
          </a:p>
          <a:p>
            <a:r>
              <a:rPr lang="cs-CZ" dirty="0" smtClean="0"/>
              <a:t>Zvládají se angažovat ve větším množství politik, než je tomu u malých států</a:t>
            </a:r>
          </a:p>
          <a:p>
            <a:r>
              <a:rPr lang="cs-CZ" dirty="0" smtClean="0"/>
              <a:t>Roli potvrzuje i 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Scoreboard</a:t>
            </a:r>
            <a:r>
              <a:rPr lang="cs-CZ" dirty="0" smtClean="0"/>
              <a:t>, kde s nimi drží krok v podstatě jen Švédsko a poté Nizozemsko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2023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identita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Cíle zahraniční politiky národních států se odvozují od jejich národní identity</a:t>
            </a:r>
          </a:p>
          <a:p>
            <a:r>
              <a:rPr lang="cs-CZ" dirty="0" smtClean="0"/>
              <a:t>Identita je sociální konstrukt (my X oni)</a:t>
            </a:r>
          </a:p>
          <a:p>
            <a:r>
              <a:rPr lang="cs-CZ" dirty="0" smtClean="0"/>
              <a:t>Existuje evropská identita?</a:t>
            </a:r>
          </a:p>
          <a:p>
            <a:r>
              <a:rPr lang="cs-CZ" dirty="0" smtClean="0"/>
              <a:t>Mění se evropská identita (spolu s rozšířeními)</a:t>
            </a:r>
          </a:p>
          <a:p>
            <a:r>
              <a:rPr lang="cs-CZ" dirty="0" smtClean="0"/>
              <a:t>Otázka rozšíření o Turecko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29480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Vnitřní faktory podporující SZP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Snaha o větší vliv na mezinárodní politiku skrze kolektivní akci</a:t>
            </a:r>
          </a:p>
          <a:p>
            <a:r>
              <a:rPr lang="cs-CZ" dirty="0" smtClean="0"/>
              <a:t>Část ČS chápe SZP jako přidanou hodnotu a je připravena ji </a:t>
            </a:r>
            <a:r>
              <a:rPr lang="cs-CZ" dirty="0" err="1" smtClean="0"/>
              <a:t>supranacionalizovat</a:t>
            </a:r>
            <a:endParaRPr lang="cs-CZ" dirty="0" smtClean="0"/>
          </a:p>
          <a:p>
            <a:r>
              <a:rPr lang="cs-CZ" dirty="0" smtClean="0"/>
              <a:t>V roce 2017 podporovaly existenci SZBP tři čtvrtiny občanů EU, skutečnou zahraniční politiku pak dvě třetiny (dle </a:t>
            </a:r>
            <a:r>
              <a:rPr lang="cs-CZ" dirty="0" err="1" smtClean="0"/>
              <a:t>Eurobarometru</a:t>
            </a:r>
            <a:r>
              <a:rPr lang="cs-CZ" dirty="0" smtClean="0"/>
              <a:t>)</a:t>
            </a:r>
          </a:p>
          <a:p>
            <a:r>
              <a:rPr lang="cs-CZ" dirty="0" smtClean="0"/>
              <a:t>Role </a:t>
            </a:r>
            <a:r>
              <a:rPr lang="cs-CZ" dirty="0" err="1" smtClean="0"/>
              <a:t>NGOs</a:t>
            </a:r>
            <a:r>
              <a:rPr lang="cs-CZ" dirty="0" smtClean="0"/>
              <a:t>, akademické obce, expertů</a:t>
            </a:r>
          </a:p>
          <a:p>
            <a:r>
              <a:rPr lang="cs-CZ" dirty="0" smtClean="0"/>
              <a:t>Konstruktivisté – spoluprací lze postupně vybudovat evropskou identitu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3964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Externí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Vnější „poptávka“ – události vnějšího světa – „hodina Evropy“</a:t>
            </a:r>
          </a:p>
          <a:p>
            <a:r>
              <a:rPr lang="cs-CZ" dirty="0" smtClean="0"/>
              <a:t>Vzájemná závislost</a:t>
            </a:r>
          </a:p>
          <a:p>
            <a:r>
              <a:rPr lang="cs-CZ" dirty="0" smtClean="0"/>
              <a:t>Globalizace</a:t>
            </a:r>
          </a:p>
          <a:p>
            <a:r>
              <a:rPr lang="cs-CZ" dirty="0" smtClean="0"/>
              <a:t>Další formující se mocnosti</a:t>
            </a:r>
          </a:p>
          <a:p>
            <a:r>
              <a:rPr lang="cs-CZ" dirty="0" smtClean="0"/>
              <a:t>Nyní i Rusko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06131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620688"/>
            <a:ext cx="5529398" cy="5757955"/>
          </a:xfrm>
        </p:spPr>
      </p:pic>
    </p:spTree>
    <p:extLst>
      <p:ext uri="{BB962C8B-B14F-4D97-AF65-F5344CB8AC3E}">
        <p14:creationId xmlns:p14="http://schemas.microsoft.com/office/powerpoint/2010/main" val="40060263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„Logika diverzity“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Členské státy mají odlišné, často protichůdné zájmy</a:t>
            </a:r>
          </a:p>
          <a:p>
            <a:r>
              <a:rPr lang="cs-CZ" dirty="0" smtClean="0"/>
              <a:t>Potřeba jednohlasnosti – složité vyjednávání – nejmenší společný jmenovatel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27220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Hlavní body zahraniční politiky EU v mezinárodním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Multilateralismus</a:t>
            </a:r>
          </a:p>
          <a:p>
            <a:r>
              <a:rPr lang="cs-CZ" dirty="0" smtClean="0"/>
              <a:t>Vláda práva na globální úrovni</a:t>
            </a:r>
          </a:p>
          <a:p>
            <a:r>
              <a:rPr lang="cs-CZ" dirty="0" smtClean="0"/>
              <a:t>Kooperativní podoba bezpečnosti</a:t>
            </a:r>
          </a:p>
          <a:p>
            <a:r>
              <a:rPr lang="cs-CZ" dirty="0" smtClean="0"/>
              <a:t>Ochrana životního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539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Povaha EU jako aktéra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Ekonomická supervelmoc, ale politický trpaslík a vojenský červ?</a:t>
            </a:r>
          </a:p>
          <a:p>
            <a:r>
              <a:rPr lang="cs-CZ" dirty="0" smtClean="0"/>
              <a:t>Mezinárodněprávní subjektivita</a:t>
            </a:r>
          </a:p>
          <a:p>
            <a:r>
              <a:rPr lang="cs-CZ" dirty="0" smtClean="0"/>
              <a:t>Více než mezinárodní organizace, ale není to „evropský stát“</a:t>
            </a:r>
          </a:p>
          <a:p>
            <a:r>
              <a:rPr lang="cs-CZ" dirty="0" smtClean="0"/>
              <a:t>Subjekt „</a:t>
            </a:r>
            <a:r>
              <a:rPr lang="cs-CZ" dirty="0" err="1" smtClean="0"/>
              <a:t>sui</a:t>
            </a:r>
            <a:r>
              <a:rPr lang="cs-CZ" dirty="0" smtClean="0"/>
              <a:t> </a:t>
            </a:r>
            <a:r>
              <a:rPr lang="cs-CZ" dirty="0" err="1" smtClean="0"/>
              <a:t>generis</a:t>
            </a:r>
            <a:r>
              <a:rPr lang="cs-CZ" dirty="0" smtClean="0"/>
              <a:t>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35539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Role hodnot v zahraniční politice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Hodnoty mohou výrazným způsobem ovlivňovat vnější politiku</a:t>
            </a:r>
          </a:p>
          <a:p>
            <a:r>
              <a:rPr lang="cs-CZ" dirty="0" smtClean="0"/>
              <a:t>Jedná se například o víru v demokracii jako nejlepší systém vlády či v univerzalitu základních lidských práv</a:t>
            </a:r>
          </a:p>
          <a:p>
            <a:r>
              <a:rPr lang="cs-CZ" dirty="0" smtClean="0"/>
              <a:t>Základní hodnoty EU vychází často z křesťanské tradice sdílené členskými státy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49657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Role „lídrů“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Vedoucí státy a vedoucí osobnosti</a:t>
            </a:r>
          </a:p>
          <a:p>
            <a:r>
              <a:rPr lang="cs-CZ" dirty="0" smtClean="0"/>
              <a:t>Některé státy jsou aktivnější a vlivnější než jiné</a:t>
            </a:r>
          </a:p>
          <a:p>
            <a:r>
              <a:rPr lang="cs-CZ" dirty="0" smtClean="0"/>
              <a:t>Regionální orientace</a:t>
            </a:r>
          </a:p>
          <a:p>
            <a:r>
              <a:rPr lang="cs-CZ" dirty="0" smtClean="0"/>
              <a:t>Vliv silných osobností</a:t>
            </a:r>
          </a:p>
          <a:p>
            <a:r>
              <a:rPr lang="cs-CZ" dirty="0" smtClean="0"/>
              <a:t>Neschází nám na úrovni EU lídři?</a:t>
            </a:r>
          </a:p>
          <a:p>
            <a:r>
              <a:rPr lang="cs-CZ" dirty="0" smtClean="0"/>
              <a:t>Není z lídrů strach?</a:t>
            </a:r>
          </a:p>
          <a:p>
            <a:r>
              <a:rPr lang="cs-CZ" dirty="0" smtClean="0"/>
              <a:t>2019 – Charles Michel, </a:t>
            </a:r>
            <a:r>
              <a:rPr lang="cs-CZ" dirty="0" err="1" smtClean="0"/>
              <a:t>Josep</a:t>
            </a:r>
            <a:r>
              <a:rPr lang="cs-CZ" dirty="0" smtClean="0"/>
              <a:t> </a:t>
            </a:r>
            <a:r>
              <a:rPr lang="cs-CZ" dirty="0" err="1" smtClean="0"/>
              <a:t>Borrell</a:t>
            </a:r>
            <a:r>
              <a:rPr lang="cs-CZ" dirty="0" smtClean="0"/>
              <a:t>, Ursula von der </a:t>
            </a:r>
            <a:r>
              <a:rPr lang="cs-CZ" dirty="0" err="1" smtClean="0"/>
              <a:t>Leyen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189002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Kaja</a:t>
            </a:r>
            <a:r>
              <a:rPr lang="cs-CZ" dirty="0" smtClean="0"/>
              <a:t> </a:t>
            </a:r>
            <a:r>
              <a:rPr lang="cs-CZ" dirty="0" err="1" smtClean="0"/>
              <a:t>Kallas</a:t>
            </a:r>
            <a:r>
              <a:rPr lang="cs-CZ" dirty="0" smtClean="0"/>
              <a:t> – Světlo na konci tunelu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Navržená jako nová vysoká představitelka</a:t>
            </a:r>
          </a:p>
          <a:p>
            <a:r>
              <a:rPr lang="cs-CZ" dirty="0" smtClean="0"/>
              <a:t>Bývalá estonská premiérka</a:t>
            </a:r>
          </a:p>
          <a:p>
            <a:r>
              <a:rPr lang="cs-CZ" dirty="0" smtClean="0"/>
              <a:t>Velmi ostrá proti Rusku, již po roce 2014 v roli europoslankyně</a:t>
            </a:r>
          </a:p>
          <a:p>
            <a:r>
              <a:rPr lang="cs-CZ" dirty="0" smtClean="0"/>
              <a:t>Schopnost zvolit si někoho s </a:t>
            </a:r>
            <a:r>
              <a:rPr lang="cs-CZ" smtClean="0"/>
              <a:t>tvrdým postojem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204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Zahraniční politika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Strategie, jak dosáhnout svých cílů v mezinárodním prostředí</a:t>
            </a:r>
          </a:p>
          <a:p>
            <a:r>
              <a:rPr lang="cs-CZ" dirty="0" smtClean="0"/>
              <a:t>Na národní úrovni je za ni zodpovědná vláda (ministerstvo)</a:t>
            </a:r>
          </a:p>
          <a:p>
            <a:r>
              <a:rPr lang="cs-CZ" dirty="0" smtClean="0"/>
              <a:t>3 hlavní nástroje: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 smtClean="0"/>
              <a:t>Diplomacie</a:t>
            </a:r>
            <a:endParaRPr lang="cs-CZ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 smtClean="0"/>
              <a:t>Zahraniční pomoc</a:t>
            </a:r>
            <a:endParaRPr lang="cs-CZ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 smtClean="0"/>
              <a:t>Vojenská síla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2599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Diplomacie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Instrument mezinárodní politiky</a:t>
            </a:r>
          </a:p>
          <a:p>
            <a:r>
              <a:rPr lang="cs-CZ" dirty="0" smtClean="0"/>
              <a:t>Ranná moderní diplomacie vzniká v italských městských státech v době renesance</a:t>
            </a:r>
          </a:p>
          <a:p>
            <a:r>
              <a:rPr lang="cs-CZ" dirty="0" smtClean="0"/>
              <a:t>Důležitá i neformální diplomacie v situaci, kdy stát jako takový nechce zaujmout formální pozici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9490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zahraniční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r>
              <a:rPr lang="cs-CZ" dirty="0" smtClean="0"/>
              <a:t> (FPA)</a:t>
            </a:r>
          </a:p>
          <a:p>
            <a:r>
              <a:rPr lang="cs-CZ" dirty="0" smtClean="0"/>
              <a:t>Studuje proces, příčiny, výstupy a dopady zahraniční politiky</a:t>
            </a:r>
          </a:p>
          <a:p>
            <a:r>
              <a:rPr lang="cs-CZ" dirty="0" smtClean="0"/>
              <a:t>Zkoumá vnější prostředí, stejně tak jako vnitřní domácí prostředí, včetně vlivu sub-národních aktérů</a:t>
            </a:r>
          </a:p>
          <a:p>
            <a:r>
              <a:rPr lang="cs-CZ" dirty="0" smtClean="0"/>
              <a:t>Faktory strukturální (dané podobou mezinárodního systému) X faktory lidské (role individuálních voleb na podobu mezinárodního systému)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8836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 zahraniční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Představuje oblast tzv. „</a:t>
            </a:r>
            <a:r>
              <a:rPr lang="cs-CZ" dirty="0" err="1" smtClean="0"/>
              <a:t>high</a:t>
            </a:r>
            <a:r>
              <a:rPr lang="cs-CZ" dirty="0" smtClean="0"/>
              <a:t> </a:t>
            </a:r>
            <a:r>
              <a:rPr lang="cs-CZ" dirty="0" err="1" smtClean="0"/>
              <a:t>politics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Výsledek je výstupem komplexních interakcí v rámci vícevrstvého systému</a:t>
            </a:r>
          </a:p>
          <a:p>
            <a:r>
              <a:rPr lang="cs-CZ" dirty="0" smtClean="0"/>
              <a:t>Ačkoliv pilířová struktura de facto zrušena, v oblasti SZBP neformálně </a:t>
            </a:r>
            <a:r>
              <a:rPr lang="cs-CZ" dirty="0" err="1" smtClean="0"/>
              <a:t>reziduuje</a:t>
            </a:r>
            <a:endParaRPr lang="cs-CZ" dirty="0" smtClean="0"/>
          </a:p>
          <a:p>
            <a:r>
              <a:rPr lang="cs-CZ" dirty="0" smtClean="0"/>
              <a:t>Stále výrazně </a:t>
            </a:r>
            <a:r>
              <a:rPr lang="cs-CZ" dirty="0" err="1" smtClean="0"/>
              <a:t>intergovernmentální</a:t>
            </a:r>
            <a:r>
              <a:rPr lang="cs-CZ" dirty="0" smtClean="0"/>
              <a:t> přístup</a:t>
            </a:r>
          </a:p>
          <a:p>
            <a:r>
              <a:rPr lang="cs-CZ" dirty="0" smtClean="0"/>
              <a:t>Vnější vztahy považovány za součást vnější suverenity států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1459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Suverenita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Schopnost státu svrchovaně vystupovat navenek</a:t>
            </a:r>
          </a:p>
          <a:p>
            <a:r>
              <a:rPr lang="cs-CZ" dirty="0" smtClean="0"/>
              <a:t>Dle zásad mezinárodního práva jsou si všechny státy rovny</a:t>
            </a:r>
          </a:p>
          <a:p>
            <a:r>
              <a:rPr lang="cs-CZ" dirty="0" smtClean="0"/>
              <a:t>Ochota vzdát se vnější suverenity je základem pro existenci skutečné společné vnější politiky</a:t>
            </a:r>
          </a:p>
          <a:p>
            <a:r>
              <a:rPr lang="cs-CZ" dirty="0" smtClean="0"/>
              <a:t>Pro vytvoření skutečné SZP by se státy musely vzdát velké části své suverenity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6171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Různé náhledy na samotnou existenci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Povaha EU nutně musí ovlivňovat podobu její zahraniční politiky</a:t>
            </a:r>
          </a:p>
          <a:p>
            <a:r>
              <a:rPr lang="cs-CZ" dirty="0" smtClean="0"/>
              <a:t>Realisté se soustředí na bezpečnost, suverenitu a „přežití státu“ – EU pro ně ne zcela uchopitelná</a:t>
            </a:r>
          </a:p>
          <a:p>
            <a:r>
              <a:rPr lang="cs-CZ" dirty="0" smtClean="0"/>
              <a:t>Idealisté (liberálové) – možnosti mezinárodní kooperace, role idejí a hodnot</a:t>
            </a:r>
          </a:p>
          <a:p>
            <a:r>
              <a:rPr lang="cs-CZ" dirty="0" err="1" smtClean="0"/>
              <a:t>Institucionalisté</a:t>
            </a:r>
            <a:r>
              <a:rPr lang="cs-CZ" dirty="0" smtClean="0"/>
              <a:t> - </a:t>
            </a:r>
            <a:r>
              <a:rPr lang="cs-CZ" dirty="0" err="1" smtClean="0"/>
              <a:t>Moravcsik</a:t>
            </a:r>
            <a:endParaRPr lang="cs-CZ" dirty="0" smtClean="0"/>
          </a:p>
          <a:p>
            <a:r>
              <a:rPr lang="cs-CZ" dirty="0" smtClean="0"/>
              <a:t>Konstruktivisté – role </a:t>
            </a:r>
            <a:r>
              <a:rPr lang="cs-CZ" dirty="0" err="1" smtClean="0"/>
              <a:t>ideí</a:t>
            </a:r>
            <a:r>
              <a:rPr lang="cs-CZ" dirty="0" smtClean="0"/>
              <a:t> a hodnost</a:t>
            </a:r>
          </a:p>
          <a:p>
            <a:r>
              <a:rPr lang="cs-CZ" dirty="0" smtClean="0"/>
              <a:t>Neomarxisté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7416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jako Civilní Mocnost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Termín vytvořen Francoisem </a:t>
            </a:r>
            <a:r>
              <a:rPr lang="cs-CZ" dirty="0" err="1" smtClean="0"/>
              <a:t>Duchenem</a:t>
            </a:r>
            <a:endParaRPr lang="cs-CZ" dirty="0" smtClean="0"/>
          </a:p>
          <a:p>
            <a:r>
              <a:rPr lang="cs-CZ" dirty="0" smtClean="0"/>
              <a:t>Od té doby mnohokrát dále rozpracován</a:t>
            </a:r>
          </a:p>
          <a:p>
            <a:r>
              <a:rPr lang="cs-CZ" dirty="0" smtClean="0"/>
              <a:t>Vychází z tendence EU řešit situace bez užití síly</a:t>
            </a:r>
          </a:p>
          <a:p>
            <a:r>
              <a:rPr lang="cs-CZ" dirty="0" smtClean="0"/>
              <a:t>Zároveň ale reflektuje nedostatek vojenských kapacit EU</a:t>
            </a:r>
          </a:p>
          <a:p>
            <a:r>
              <a:rPr lang="cs-CZ" dirty="0" smtClean="0"/>
              <a:t>Vychází též z přiznání dominance USA v oblasti vojenské síly, EU hledá jiné způsoby, jak se v mezinárodním prostředí angažovat</a:t>
            </a:r>
          </a:p>
          <a:p>
            <a:r>
              <a:rPr lang="cs-CZ" dirty="0" smtClean="0"/>
              <a:t>Nyní problém nedostatku kapacit s ohledem na ruskou agresi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33266</TotalTime>
  <Words>870</Words>
  <Application>Microsoft Office PowerPoint</Application>
  <PresentationFormat>Předvádění na obrazovce (4:3)</PresentationFormat>
  <Paragraphs>116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Century Schoolbook</vt:lpstr>
      <vt:lpstr>Courier New</vt:lpstr>
      <vt:lpstr>Wingdings</vt:lpstr>
      <vt:lpstr>Wingdings 2</vt:lpstr>
      <vt:lpstr>Arkýř</vt:lpstr>
      <vt:lpstr>Základní determinanty vnějších vztahů EU</vt:lpstr>
      <vt:lpstr>Povaha EU jako aktéra</vt:lpstr>
      <vt:lpstr>Zahraniční politika státu</vt:lpstr>
      <vt:lpstr>Diplomacie</vt:lpstr>
      <vt:lpstr>Analýza zahraniční politiky</vt:lpstr>
      <vt:lpstr>Tvorba zahraniční politiky</vt:lpstr>
      <vt:lpstr>Suverenita</vt:lpstr>
      <vt:lpstr>Různé náhledy na samotnou existenci EU</vt:lpstr>
      <vt:lpstr>EU jako Civilní Mocnost</vt:lpstr>
      <vt:lpstr>Soft Power?</vt:lpstr>
      <vt:lpstr>EU jako „Normative Power“</vt:lpstr>
      <vt:lpstr>Hlavní překážky skutečné SZP</vt:lpstr>
      <vt:lpstr>„VELKÁ TROJKA“</vt:lpstr>
      <vt:lpstr>Evropská identita</vt:lpstr>
      <vt:lpstr>Vnitřní faktory podporující SZP</vt:lpstr>
      <vt:lpstr>Externí faktory</vt:lpstr>
      <vt:lpstr>Prezentace aplikace PowerPoint</vt:lpstr>
      <vt:lpstr>„Logika diverzity“</vt:lpstr>
      <vt:lpstr>Hlavní body zahraniční politiky EU v mezinárodním prostředí</vt:lpstr>
      <vt:lpstr>Role hodnot v zahraniční politice EU</vt:lpstr>
      <vt:lpstr>Role „lídrů“</vt:lpstr>
      <vt:lpstr>Kaja Kallas – Světlo na konci tunelu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</dc:creator>
  <cp:lastModifiedBy>Uzivatel</cp:lastModifiedBy>
  <cp:revision>39</cp:revision>
  <dcterms:created xsi:type="dcterms:W3CDTF">2014-02-03T08:16:31Z</dcterms:created>
  <dcterms:modified xsi:type="dcterms:W3CDTF">2024-10-09T12:07:55Z</dcterms:modified>
</cp:coreProperties>
</file>