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68" r:id="rId5"/>
    <p:sldId id="258" r:id="rId6"/>
    <p:sldId id="259" r:id="rId7"/>
    <p:sldId id="261" r:id="rId8"/>
    <p:sldId id="262" r:id="rId9"/>
    <p:sldId id="269" r:id="rId10"/>
    <p:sldId id="263" r:id="rId11"/>
    <p:sldId id="264" r:id="rId12"/>
    <p:sldId id="278" r:id="rId13"/>
    <p:sldId id="265" r:id="rId14"/>
    <p:sldId id="266" r:id="rId15"/>
    <p:sldId id="276" r:id="rId16"/>
    <p:sldId id="270" r:id="rId17"/>
    <p:sldId id="271" r:id="rId18"/>
    <p:sldId id="277" r:id="rId19"/>
    <p:sldId id="272" r:id="rId20"/>
    <p:sldId id="274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F4858-A25F-4749-9F0A-CCD609A8F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BD1E67-2532-4F57-B84E-1D13751A9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7AEAC4-5F05-4F00-93C7-F48379FA0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C449-9EFD-423F-8853-3B05F8C0D503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616DBE-0671-45B4-876D-FE00601D0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3DAE65-3B48-4AFE-97BF-09FEAC06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F98E-F237-4E92-9825-B578F82B8E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05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CCA088-C4C0-4582-906A-B40C61DB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86D32A6-ECD4-49DE-AD83-C7EF2AA0D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7F846D-1FC7-4EB7-948D-738FDC5E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C449-9EFD-423F-8853-3B05F8C0D503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53102C-0D77-4760-99B4-CE4622B22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D93CED-C068-417D-8FAC-B9D1A2C5B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F98E-F237-4E92-9825-B578F82B8E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19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86B2027-0F50-4589-9616-0DB0FE1908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5F6994-D880-4361-94BC-20B0DE1B5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E6A81F-3A11-4A5E-B027-378F3CF0B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C449-9EFD-423F-8853-3B05F8C0D503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A5B7A2-0731-48F7-BFE2-AED3E1B4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F59E30-2436-49CE-B2F1-F8F0EAD34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F98E-F237-4E92-9825-B578F82B8E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264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B394F5-C1D2-4A3B-AAB8-CF281DECB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8E3D96-8D2C-4F4B-81FD-0DA963133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5E975C-8713-483F-AA8B-59819F2C7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C449-9EFD-423F-8853-3B05F8C0D503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E152A5-9752-4CA1-AA4B-ABADB9EB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330BBB-8D9F-4FB9-A965-A3E6CB53F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F98E-F237-4E92-9825-B578F82B8E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832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F76595-5C0A-46E1-88D0-4E0AD04FB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B223C5-E2CF-4787-AEB5-3CF4A9715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3DEE18-651D-4FEF-A5BA-EA120A2C7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C449-9EFD-423F-8853-3B05F8C0D503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68088C-3D9C-48F3-8A2A-CC6AD774F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770A01-84AA-4C63-8A54-2C099A0EB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F98E-F237-4E92-9825-B578F82B8E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088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5D3698-9959-49BC-8EF8-29384BB39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7DB4F3-73B3-4AE9-9DD3-DFD757F3D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8410B5E-5912-4BA3-88FF-C9FF2A745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4E684E3-78EB-4DC3-8D6A-55259A0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C449-9EFD-423F-8853-3B05F8C0D503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50A72AB-F168-440E-A48D-2897A000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D7B4BD-57C1-4FAF-A53C-86A19B01B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F98E-F237-4E92-9825-B578F82B8E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52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7BFC4-42FA-4D7C-B483-19BF456D8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5A1BC9-6ACB-4392-99ED-AC9AEA273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6A105C5-EEAD-4AC9-B623-5CC72E519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860B072-5F3C-4508-BCFC-0E4326FE93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AF199E9-CDC0-47E1-A572-DAF218F0D3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C968A38-76ED-4FFB-92FD-38B785E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C449-9EFD-423F-8853-3B05F8C0D503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4C95FD3-9420-4DD6-98CA-9F892EB08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301BC7C-86FB-4240-833E-DE3DCB8F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F98E-F237-4E92-9825-B578F82B8E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263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1E0F6F-8F9B-4F2E-9902-97D0BBBC2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E900EA7-CA4B-4544-BF9B-204E43F33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C449-9EFD-423F-8853-3B05F8C0D503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AA3AAD4-56A5-4805-8B3A-2F6DED1F1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F046E49-214B-4BCF-A421-CC142E15D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F98E-F237-4E92-9825-B578F82B8E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80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87810A0-4773-4C3E-9CAC-18DEDE54E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C449-9EFD-423F-8853-3B05F8C0D503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8C6701D-1FEB-41B7-8965-56424C415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89789F8-B616-41D4-808A-11AAC1688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F98E-F237-4E92-9825-B578F82B8E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80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E0E4D1-5F7D-4873-8E94-8BB09DB06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765731-8825-4D0C-A907-F179F977A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9E6F14F-6699-4D08-B4F0-EF8762476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24F7A78-746F-4B51-8B6F-5615873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C449-9EFD-423F-8853-3B05F8C0D503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DE51FA-924E-420B-AC53-E10555A20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624E807-CAE5-463B-B6AF-FD2F536F2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F98E-F237-4E92-9825-B578F82B8E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5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E49920-65AE-4647-B53A-125BB0C6C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2BEA85C-7229-4AC6-8F5D-AE19BA7171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03390B1-2805-45A2-9DCB-D52C52D59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CF793F0-0ABF-449A-BA07-3F2CA7BA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C449-9EFD-423F-8853-3B05F8C0D503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BAD3C9-1F61-4427-BE02-A412403F6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0B3684-8B45-48C4-999F-A1692190F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F98E-F237-4E92-9825-B578F82B8E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69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AEA1904-34C1-4534-8440-DE8367052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12798E8-6509-468C-973C-FBF12C631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EDC05D-CF0A-44DE-8DEA-55EC6C0AB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3C449-9EFD-423F-8853-3B05F8C0D503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F48FEA-37F7-4178-B92F-0B638352D5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18F55C-C3C2-466E-BC65-7B02616C0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0F98E-F237-4E92-9825-B578F82B8E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248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553A95-2B06-478E-A966-C8D2A96E66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Hungary</a:t>
            </a:r>
            <a:r>
              <a:rPr lang="cs-CZ" dirty="0"/>
              <a:t> and </a:t>
            </a:r>
            <a:r>
              <a:rPr lang="cs-CZ" dirty="0" err="1"/>
              <a:t>politics</a:t>
            </a:r>
            <a:r>
              <a:rPr lang="cs-CZ" dirty="0"/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C674AAD-BD19-4965-925E-299C7DECC8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Michal Pink </a:t>
            </a:r>
          </a:p>
        </p:txBody>
      </p:sp>
    </p:spTree>
    <p:extLst>
      <p:ext uri="{BB962C8B-B14F-4D97-AF65-F5344CB8AC3E}">
        <p14:creationId xmlns:p14="http://schemas.microsoft.com/office/powerpoint/2010/main" val="2184270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5A79A3-B206-4FE1-BB54-B93748CF5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1956: 23.10. – 10.11.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BD80B5-61AB-4540-ABB8-B1C1D2FF8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825625"/>
            <a:ext cx="11515723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/>
              <a:t>Uprising</a:t>
            </a:r>
            <a:r>
              <a:rPr lang="cs-CZ" dirty="0"/>
              <a:t>, neutrality, exit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Warsaw</a:t>
            </a:r>
            <a:r>
              <a:rPr lang="cs-CZ" dirty="0"/>
              <a:t> </a:t>
            </a:r>
            <a:r>
              <a:rPr lang="cs-CZ" dirty="0" err="1"/>
              <a:t>pact</a:t>
            </a:r>
            <a:r>
              <a:rPr lang="cs-CZ" dirty="0"/>
              <a:t> and </a:t>
            </a:r>
            <a:r>
              <a:rPr lang="cs-CZ" dirty="0" err="1"/>
              <a:t>eastern</a:t>
            </a:r>
            <a:r>
              <a:rPr lang="cs-CZ" dirty="0"/>
              <a:t> </a:t>
            </a:r>
            <a:r>
              <a:rPr lang="cs-CZ" dirty="0" err="1"/>
              <a:t>block</a:t>
            </a:r>
            <a:r>
              <a:rPr lang="cs-CZ" dirty="0"/>
              <a:t> </a:t>
            </a:r>
          </a:p>
          <a:p>
            <a:r>
              <a:rPr lang="en-US" dirty="0"/>
              <a:t>nationwide </a:t>
            </a:r>
            <a:r>
              <a:rPr lang="cs-CZ" dirty="0"/>
              <a:t>resistence </a:t>
            </a:r>
            <a:r>
              <a:rPr lang="en-US" dirty="0"/>
              <a:t>against the Stalinist dictatorship and Soviet </a:t>
            </a:r>
            <a:r>
              <a:rPr lang="cs-CZ" dirty="0" err="1"/>
              <a:t>control</a:t>
            </a:r>
            <a:r>
              <a:rPr lang="cs-CZ" dirty="0"/>
              <a:t> </a:t>
            </a:r>
          </a:p>
          <a:p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 – </a:t>
            </a:r>
            <a:r>
              <a:rPr lang="cs-CZ" b="1" dirty="0"/>
              <a:t>Imre Nagy</a:t>
            </a:r>
            <a:r>
              <a:rPr lang="cs-CZ" dirty="0"/>
              <a:t>, prime </a:t>
            </a:r>
            <a:r>
              <a:rPr lang="cs-CZ" dirty="0" err="1"/>
              <a:t>minister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Hungary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weeks</a:t>
            </a:r>
            <a:r>
              <a:rPr lang="cs-CZ" dirty="0"/>
              <a:t> </a:t>
            </a:r>
          </a:p>
          <a:p>
            <a:r>
              <a:rPr lang="cs-CZ" dirty="0" err="1"/>
              <a:t>First</a:t>
            </a:r>
            <a:r>
              <a:rPr lang="cs-CZ" dirty="0"/>
              <a:t>, t</a:t>
            </a:r>
            <a:r>
              <a:rPr lang="en-US" dirty="0"/>
              <a:t>he Soviet army withdrew from the </a:t>
            </a:r>
            <a:r>
              <a:rPr lang="cs-CZ" dirty="0" err="1"/>
              <a:t>capital</a:t>
            </a:r>
            <a:r>
              <a:rPr lang="cs-CZ" dirty="0"/>
              <a:t> </a:t>
            </a:r>
            <a:r>
              <a:rPr lang="en-US" dirty="0"/>
              <a:t>city</a:t>
            </a:r>
            <a:r>
              <a:rPr lang="cs-CZ" dirty="0"/>
              <a:t> and </a:t>
            </a:r>
            <a:r>
              <a:rPr lang="cs-CZ" dirty="0" err="1"/>
              <a:t>waited</a:t>
            </a:r>
            <a:r>
              <a:rPr lang="cs-CZ" dirty="0"/>
              <a:t>/Suez </a:t>
            </a:r>
          </a:p>
          <a:p>
            <a:r>
              <a:rPr lang="cs-CZ" dirty="0" err="1"/>
              <a:t>October</a:t>
            </a:r>
            <a:r>
              <a:rPr lang="cs-CZ" dirty="0"/>
              <a:t> 31 </a:t>
            </a:r>
            <a:r>
              <a:rPr lang="en-US" dirty="0"/>
              <a:t>the </a:t>
            </a:r>
            <a:r>
              <a:rPr lang="cs-CZ" dirty="0"/>
              <a:t>USSR </a:t>
            </a:r>
            <a:r>
              <a:rPr lang="cs-CZ" dirty="0" err="1"/>
              <a:t>decision</a:t>
            </a:r>
            <a:r>
              <a:rPr lang="cs-CZ" dirty="0"/>
              <a:t> – stop </a:t>
            </a:r>
            <a:r>
              <a:rPr lang="en-US" dirty="0"/>
              <a:t>the revolution by military </a:t>
            </a:r>
            <a:r>
              <a:rPr lang="cs-CZ" dirty="0" err="1"/>
              <a:t>operation</a:t>
            </a:r>
            <a:r>
              <a:rPr lang="cs-CZ" dirty="0"/>
              <a:t> </a:t>
            </a:r>
          </a:p>
          <a:p>
            <a:r>
              <a:rPr lang="cs-CZ" dirty="0" err="1"/>
              <a:t>November</a:t>
            </a:r>
            <a:r>
              <a:rPr lang="cs-CZ" dirty="0"/>
              <a:t> 4th – </a:t>
            </a:r>
            <a:r>
              <a:rPr lang="en-US" dirty="0"/>
              <a:t>the offensive against the capital began</a:t>
            </a:r>
            <a:endParaRPr lang="cs-CZ" dirty="0"/>
          </a:p>
          <a:p>
            <a:r>
              <a:rPr lang="cs-CZ" dirty="0" err="1"/>
              <a:t>Six</a:t>
            </a:r>
            <a:r>
              <a:rPr lang="cs-CZ" dirty="0"/>
              <a:t> </a:t>
            </a:r>
            <a:r>
              <a:rPr lang="cs-CZ" dirty="0" err="1"/>
              <a:t>days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street </a:t>
            </a:r>
            <a:r>
              <a:rPr lang="cs-CZ" dirty="0" err="1"/>
              <a:t>war</a:t>
            </a:r>
            <a:r>
              <a:rPr lang="cs-CZ" dirty="0"/>
              <a:t> 5.500 </a:t>
            </a:r>
            <a:r>
              <a:rPr lang="cs-CZ" dirty="0" err="1"/>
              <a:t>victims</a:t>
            </a:r>
            <a:r>
              <a:rPr lang="cs-CZ" dirty="0"/>
              <a:t> </a:t>
            </a:r>
          </a:p>
          <a:p>
            <a:r>
              <a:rPr lang="cs-CZ" dirty="0" err="1"/>
              <a:t>November</a:t>
            </a:r>
            <a:r>
              <a:rPr lang="cs-CZ" dirty="0"/>
              <a:t> 7th – </a:t>
            </a:r>
            <a:r>
              <a:rPr lang="cs-CZ" b="1" dirty="0"/>
              <a:t>János </a:t>
            </a:r>
            <a:r>
              <a:rPr lang="cs-CZ" b="1" dirty="0" err="1"/>
              <a:t>Kádar</a:t>
            </a:r>
            <a:r>
              <a:rPr lang="cs-CZ" b="1" dirty="0"/>
              <a:t> </a:t>
            </a:r>
            <a:r>
              <a:rPr lang="cs-CZ" dirty="0" err="1"/>
              <a:t>came</a:t>
            </a:r>
            <a:r>
              <a:rPr lang="cs-CZ" dirty="0"/>
              <a:t> to </a:t>
            </a:r>
            <a:r>
              <a:rPr lang="cs-CZ" dirty="0" err="1"/>
              <a:t>Budapest</a:t>
            </a:r>
            <a:r>
              <a:rPr lang="cs-CZ" dirty="0"/>
              <a:t> </a:t>
            </a:r>
          </a:p>
          <a:p>
            <a:r>
              <a:rPr lang="cs-CZ" dirty="0"/>
              <a:t>Pro-</a:t>
            </a:r>
            <a:r>
              <a:rPr lang="cs-CZ" dirty="0" err="1"/>
              <a:t>Moscow</a:t>
            </a:r>
            <a:r>
              <a:rPr lang="cs-CZ" dirty="0"/>
              <a:t> </a:t>
            </a:r>
            <a:r>
              <a:rPr lang="cs-CZ" dirty="0" err="1"/>
              <a:t>revolutionary</a:t>
            </a:r>
            <a:r>
              <a:rPr lang="cs-CZ" dirty="0"/>
              <a:t> </a:t>
            </a:r>
            <a:r>
              <a:rPr lang="cs-CZ" dirty="0" err="1"/>
              <a:t>worker-peasant</a:t>
            </a:r>
            <a:r>
              <a:rPr lang="cs-CZ" dirty="0"/>
              <a:t> </a:t>
            </a:r>
            <a:r>
              <a:rPr lang="cs-CZ" dirty="0" err="1"/>
              <a:t>government</a:t>
            </a:r>
            <a:endParaRPr lang="cs-CZ" dirty="0"/>
          </a:p>
          <a:p>
            <a:r>
              <a:rPr lang="cs-CZ" dirty="0" err="1"/>
              <a:t>Imre</a:t>
            </a:r>
            <a:r>
              <a:rPr lang="cs-CZ" dirty="0"/>
              <a:t> </a:t>
            </a:r>
            <a:r>
              <a:rPr lang="en-US" dirty="0"/>
              <a:t>Nagy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en-US" dirty="0"/>
              <a:t>executed, "as a lesson to all other leaders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</a:t>
            </a:r>
            <a:r>
              <a:rPr lang="en-US" dirty="0"/>
              <a:t>in socialist countries"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1756F3E-0E53-4B29-A405-274C81E11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820" y="3843760"/>
            <a:ext cx="4025404" cy="297879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16BC683-B212-4B51-A3D0-9C720515A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51" y="35441"/>
            <a:ext cx="4022850" cy="196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4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3D84D-F05C-4126-B5A5-FC7FAB413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68" y="100471"/>
            <a:ext cx="8272491" cy="1325563"/>
          </a:xfrm>
        </p:spPr>
        <p:txBody>
          <a:bodyPr/>
          <a:lstStyle/>
          <a:p>
            <a:r>
              <a:rPr lang="cs-CZ" dirty="0" err="1"/>
              <a:t>Gulyáskommunizmus</a:t>
            </a:r>
            <a:r>
              <a:rPr lang="cs-CZ" dirty="0"/>
              <a:t> – 1962 – 1989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BB2623-B179-453D-9B62-C68C6345E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645" y="1540619"/>
            <a:ext cx="11566710" cy="3216872"/>
          </a:xfrm>
        </p:spPr>
        <p:txBody>
          <a:bodyPr/>
          <a:lstStyle/>
          <a:p>
            <a:r>
              <a:rPr lang="en-US" dirty="0" err="1"/>
              <a:t>Cadarism</a:t>
            </a:r>
            <a:r>
              <a:rPr lang="en-US" dirty="0"/>
              <a:t> – a mix of different values and attitudes</a:t>
            </a:r>
            <a:endParaRPr lang="cs-CZ" dirty="0"/>
          </a:p>
          <a:p>
            <a:r>
              <a:rPr lang="en-US" dirty="0"/>
              <a:t>The least repressive regime in Eastern Europe</a:t>
            </a:r>
            <a:endParaRPr lang="cs-CZ" dirty="0"/>
          </a:p>
          <a:p>
            <a:r>
              <a:rPr lang="cs-CZ" dirty="0"/>
              <a:t>Semi-f</a:t>
            </a:r>
            <a:r>
              <a:rPr lang="en-US" dirty="0" err="1"/>
              <a:t>reedom</a:t>
            </a:r>
            <a:r>
              <a:rPr lang="en-US" dirty="0"/>
              <a:t> in private life, church, teaching AJ and NJ is not a problem</a:t>
            </a:r>
            <a:endParaRPr lang="cs-CZ" dirty="0"/>
          </a:p>
          <a:p>
            <a:r>
              <a:rPr lang="en-US" dirty="0"/>
              <a:t>Limited free market - agricultural crops from own garden</a:t>
            </a:r>
            <a:endParaRPr lang="cs-CZ" dirty="0"/>
          </a:p>
          <a:p>
            <a:r>
              <a:rPr lang="en-US" dirty="0"/>
              <a:t>Increasing living standards, numbers of cars, refrigerators, color </a:t>
            </a:r>
            <a:r>
              <a:rPr lang="cs-CZ" dirty="0"/>
              <a:t>TV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86AE25-175B-4790-A384-921E60502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840" y="38263"/>
            <a:ext cx="2156515" cy="254468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D4854E3-D337-4265-AB8D-AEEBBB0A6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731" y="4085307"/>
            <a:ext cx="1889624" cy="27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15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495200-A88C-40C0-859C-B8EFEB697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84053" cy="1325563"/>
          </a:xfrm>
        </p:spPr>
        <p:txBody>
          <a:bodyPr/>
          <a:lstStyle/>
          <a:p>
            <a:r>
              <a:rPr lang="cs-CZ" dirty="0"/>
              <a:t>1989 – </a:t>
            </a:r>
            <a:r>
              <a:rPr lang="cs-CZ" dirty="0" err="1"/>
              <a:t>fall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comunnism</a:t>
            </a:r>
            <a:r>
              <a:rPr lang="cs-CZ" dirty="0"/>
              <a:t>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9CD5523-CBBB-44CD-9DA1-14E271C2E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39" y="1904791"/>
            <a:ext cx="5918657" cy="390878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4FBFEEB-70C5-4E0B-AB84-5BCBC7AE1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811" y="365125"/>
            <a:ext cx="4184290" cy="282178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C094DCF-A5F0-4E3E-ABF0-17E48E39D8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47" y="3765105"/>
            <a:ext cx="5020316" cy="282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00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D5E746-A322-4F8F-8A0B-490F6C61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112713"/>
            <a:ext cx="6143625" cy="1325563"/>
          </a:xfrm>
        </p:spPr>
        <p:txBody>
          <a:bodyPr/>
          <a:lstStyle/>
          <a:p>
            <a:r>
              <a:rPr lang="cs-CZ" dirty="0"/>
              <a:t>1989 – </a:t>
            </a:r>
            <a:r>
              <a:rPr lang="cs-CZ" dirty="0" err="1"/>
              <a:t>fall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comunnism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2C7362-0526-4585-8B94-582B5B196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1438276"/>
            <a:ext cx="11658600" cy="51720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16.6. 1989 – funeral ceremony of </a:t>
            </a:r>
            <a:r>
              <a:rPr lang="en-US" dirty="0" err="1"/>
              <a:t>Imre</a:t>
            </a:r>
            <a:r>
              <a:rPr lang="en-US" dirty="0"/>
              <a:t> Nagy,</a:t>
            </a:r>
            <a:r>
              <a:rPr lang="cs-CZ" dirty="0"/>
              <a:t> </a:t>
            </a:r>
          </a:p>
          <a:p>
            <a:r>
              <a:rPr lang="cs-CZ" dirty="0"/>
              <a:t>Victor Orbán </a:t>
            </a:r>
            <a:r>
              <a:rPr lang="cs-CZ" dirty="0" err="1"/>
              <a:t>speech</a:t>
            </a:r>
            <a:r>
              <a:rPr lang="cs-CZ" dirty="0"/>
              <a:t> </a:t>
            </a:r>
          </a:p>
          <a:p>
            <a:r>
              <a:rPr lang="en-US" b="1" dirty="0"/>
              <a:t>Pan-European picnic – 19.8. 1989</a:t>
            </a:r>
            <a:endParaRPr lang="cs-CZ" b="1" dirty="0"/>
          </a:p>
          <a:p>
            <a:r>
              <a:rPr lang="en-US" dirty="0"/>
              <a:t>Opening the border for three hours - the end of the Iron Curtain</a:t>
            </a:r>
            <a:endParaRPr lang="cs-CZ" dirty="0"/>
          </a:p>
          <a:p>
            <a:r>
              <a:rPr lang="en-US" dirty="0"/>
              <a:t>About 600 citizens of the GDR </a:t>
            </a:r>
            <a:r>
              <a:rPr lang="cs-CZ" dirty="0" err="1"/>
              <a:t>escape</a:t>
            </a:r>
            <a:r>
              <a:rPr lang="cs-CZ" dirty="0"/>
              <a:t> </a:t>
            </a:r>
            <a:r>
              <a:rPr lang="en-US" dirty="0"/>
              <a:t>to the west</a:t>
            </a:r>
            <a:endParaRPr lang="cs-CZ" dirty="0"/>
          </a:p>
          <a:p>
            <a:r>
              <a:rPr lang="en-US" dirty="0"/>
              <a:t>Negotiated transition - absence of a key turning point</a:t>
            </a:r>
            <a:endParaRPr lang="cs-CZ" dirty="0"/>
          </a:p>
          <a:p>
            <a:r>
              <a:rPr lang="en-US" dirty="0"/>
              <a:t>No </a:t>
            </a:r>
            <a:r>
              <a:rPr lang="cs-CZ" dirty="0" err="1"/>
              <a:t>victims</a:t>
            </a:r>
            <a:r>
              <a:rPr lang="en-US" dirty="0"/>
              <a:t> – </a:t>
            </a:r>
            <a:r>
              <a:rPr lang="cs-CZ" dirty="0" err="1"/>
              <a:t>other</a:t>
            </a:r>
            <a:r>
              <a:rPr lang="cs-CZ" dirty="0"/>
              <a:t> case </a:t>
            </a:r>
            <a:r>
              <a:rPr lang="en-US" dirty="0"/>
              <a:t>Romania and neighboring Yugoslavia</a:t>
            </a:r>
            <a:endParaRPr lang="cs-CZ" dirty="0"/>
          </a:p>
          <a:p>
            <a:r>
              <a:rPr lang="en-US" dirty="0"/>
              <a:t>March/April 1990 – first competitive election</a:t>
            </a:r>
            <a:endParaRPr lang="cs-CZ" dirty="0"/>
          </a:p>
          <a:p>
            <a:r>
              <a:rPr lang="en-US" dirty="0"/>
              <a:t>During the fall 1989 negotiation – how to transform the regime</a:t>
            </a:r>
            <a:endParaRPr lang="cs-CZ" dirty="0"/>
          </a:p>
          <a:p>
            <a:r>
              <a:rPr lang="en-US" dirty="0"/>
              <a:t>Constitution 23.10.1989 includes new rules of political power (symbolic day)</a:t>
            </a:r>
            <a:endParaRPr lang="cs-CZ" dirty="0"/>
          </a:p>
          <a:p>
            <a:r>
              <a:rPr lang="en-US" b="1" dirty="0"/>
              <a:t>Role of MDF – </a:t>
            </a:r>
            <a:r>
              <a:rPr lang="en-US" b="1" dirty="0" err="1"/>
              <a:t>Hungari</a:t>
            </a:r>
            <a:r>
              <a:rPr lang="cs-CZ" b="1" dirty="0"/>
              <a:t>a</a:t>
            </a:r>
            <a:r>
              <a:rPr lang="en-US" b="1" dirty="0"/>
              <a:t>n democratic forum</a:t>
            </a:r>
            <a:endParaRPr lang="cs-CZ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ADA559-A5B8-4E1F-934C-E7FCEDFD8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384" y="3246538"/>
            <a:ext cx="2561441" cy="192108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5B2F668-3B14-48AC-BB63-0E00B6C3A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718" y="112712"/>
            <a:ext cx="3984013" cy="268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5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A621117-F66D-46E2-AEB6-1C1DDCCBC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13333"/>
            <a:ext cx="9763476" cy="663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97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ABFDFC4-7776-4DC0-86B6-699CD1659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361" y="175758"/>
            <a:ext cx="9507277" cy="650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04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58BDC5-CB8B-4A88-BA35-CC44C7CDB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Hungarian</a:t>
            </a:r>
            <a:r>
              <a:rPr lang="cs-CZ" dirty="0"/>
              <a:t> </a:t>
            </a:r>
            <a:r>
              <a:rPr lang="cs-CZ" dirty="0" err="1"/>
              <a:t>Left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BBA7D8-2884-4FE1-93BB-D551CD03A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861" y="1792069"/>
            <a:ext cx="10721829" cy="4351338"/>
          </a:xfrm>
        </p:spPr>
        <p:txBody>
          <a:bodyPr/>
          <a:lstStyle/>
          <a:p>
            <a:r>
              <a:rPr lang="cs-CZ" dirty="0" err="1"/>
              <a:t>Transformation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Magyar </a:t>
            </a:r>
            <a:r>
              <a:rPr lang="cs-CZ" dirty="0" err="1"/>
              <a:t>Szocialista</a:t>
            </a:r>
            <a:r>
              <a:rPr lang="cs-CZ" dirty="0"/>
              <a:t> </a:t>
            </a:r>
            <a:r>
              <a:rPr lang="cs-CZ" dirty="0" err="1"/>
              <a:t>Munkáspárt</a:t>
            </a:r>
            <a:r>
              <a:rPr lang="cs-CZ" dirty="0"/>
              <a:t> (</a:t>
            </a:r>
            <a:r>
              <a:rPr lang="cs-CZ" dirty="0" err="1"/>
              <a:t>nodemocratic</a:t>
            </a:r>
            <a:r>
              <a:rPr lang="cs-CZ" dirty="0"/>
              <a:t> party)</a:t>
            </a:r>
          </a:p>
          <a:p>
            <a:r>
              <a:rPr lang="cs-CZ" dirty="0"/>
              <a:t>Magyar </a:t>
            </a:r>
            <a:r>
              <a:rPr lang="cs-CZ" dirty="0" err="1"/>
              <a:t>Szocialista</a:t>
            </a:r>
            <a:r>
              <a:rPr lang="cs-CZ" dirty="0"/>
              <a:t> </a:t>
            </a:r>
            <a:r>
              <a:rPr lang="cs-CZ" dirty="0" err="1"/>
              <a:t>Párt</a:t>
            </a:r>
            <a:r>
              <a:rPr lang="cs-CZ" dirty="0"/>
              <a:t> – </a:t>
            </a:r>
            <a:r>
              <a:rPr lang="cs-CZ" dirty="0" err="1"/>
              <a:t>Hungarian</a:t>
            </a:r>
            <a:r>
              <a:rPr lang="cs-CZ" dirty="0"/>
              <a:t> </a:t>
            </a:r>
            <a:r>
              <a:rPr lang="cs-CZ" dirty="0" err="1"/>
              <a:t>Socialist</a:t>
            </a:r>
            <a:r>
              <a:rPr lang="cs-CZ" dirty="0"/>
              <a:t> party </a:t>
            </a:r>
          </a:p>
          <a:p>
            <a:r>
              <a:rPr lang="cs-CZ" dirty="0" err="1"/>
              <a:t>Government</a:t>
            </a:r>
            <a:r>
              <a:rPr lang="cs-CZ" dirty="0"/>
              <a:t> role 1994 – 1998, 2002 – 2010</a:t>
            </a:r>
          </a:p>
          <a:p>
            <a:r>
              <a:rPr lang="cs-CZ" dirty="0"/>
              <a:t>EU </a:t>
            </a:r>
            <a:r>
              <a:rPr lang="cs-CZ" dirty="0" err="1"/>
              <a:t>cooperation</a:t>
            </a:r>
            <a:r>
              <a:rPr lang="cs-CZ" dirty="0"/>
              <a:t>, </a:t>
            </a:r>
            <a:r>
              <a:rPr lang="cs-CZ" dirty="0" err="1"/>
              <a:t>redistribution</a:t>
            </a:r>
            <a:r>
              <a:rPr lang="cs-CZ" dirty="0"/>
              <a:t>, </a:t>
            </a:r>
            <a:r>
              <a:rPr lang="cs-CZ" dirty="0" err="1"/>
              <a:t>less</a:t>
            </a:r>
            <a:r>
              <a:rPr lang="cs-CZ" dirty="0"/>
              <a:t> post - Trianon </a:t>
            </a:r>
            <a:r>
              <a:rPr lang="cs-CZ" dirty="0" err="1"/>
              <a:t>claims</a:t>
            </a:r>
            <a:endParaRPr lang="cs-CZ" dirty="0"/>
          </a:p>
          <a:p>
            <a:r>
              <a:rPr lang="en-US" b="1" dirty="0"/>
              <a:t>No </a:t>
            </a:r>
            <a:r>
              <a:rPr lang="cs-CZ" b="1" dirty="0" err="1"/>
              <a:t>other</a:t>
            </a:r>
            <a:r>
              <a:rPr lang="cs-CZ" b="1" dirty="0"/>
              <a:t> </a:t>
            </a:r>
            <a:r>
              <a:rPr lang="en-US" b="1" dirty="0"/>
              <a:t>European country has done something as stupid as us", "We obviously lied in the last year and a half or two years", "Hungary managed to stay afloat only thanks to divine providence, a lot of money in the world economy and hundreds of scams</a:t>
            </a:r>
            <a:r>
              <a:rPr lang="cs-CZ" b="1" dirty="0"/>
              <a:t>. </a:t>
            </a:r>
          </a:p>
          <a:p>
            <a:r>
              <a:rPr lang="cs-CZ" dirty="0"/>
              <a:t>Ferenc </a:t>
            </a:r>
            <a:r>
              <a:rPr lang="cs-CZ" dirty="0" err="1"/>
              <a:t>Gyurcsány</a:t>
            </a:r>
            <a:r>
              <a:rPr lang="cs-CZ" dirty="0"/>
              <a:t> 2006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0A3B71-77F5-4241-89D2-3AF00F630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44" y="155982"/>
            <a:ext cx="2454131" cy="163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99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B7359D-B4AC-4481-94F9-1A1A83AF5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76" y="230901"/>
            <a:ext cx="6212747" cy="1325563"/>
          </a:xfrm>
        </p:spPr>
        <p:txBody>
          <a:bodyPr/>
          <a:lstStyle/>
          <a:p>
            <a:r>
              <a:rPr lang="cs-CZ" dirty="0" err="1"/>
              <a:t>Hungarian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 I. - </a:t>
            </a:r>
            <a:r>
              <a:rPr lang="cs-CZ" dirty="0" err="1"/>
              <a:t>Fidesz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070286-0790-4B23-8B9A-ECFF85ECE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9" y="1556463"/>
            <a:ext cx="11494315" cy="4835947"/>
          </a:xfrm>
        </p:spPr>
        <p:txBody>
          <a:bodyPr/>
          <a:lstStyle/>
          <a:p>
            <a:r>
              <a:rPr lang="en-US" dirty="0"/>
              <a:t>1988 – Union of Young Democrats, max. 35 years</a:t>
            </a:r>
            <a:endParaRPr lang="cs-CZ" dirty="0"/>
          </a:p>
          <a:p>
            <a:r>
              <a:rPr lang="en-US" dirty="0"/>
              <a:t>Opposition to the Communist Youth Organization</a:t>
            </a:r>
            <a:endParaRPr lang="cs-CZ" dirty="0"/>
          </a:p>
          <a:p>
            <a:r>
              <a:rPr lang="cs-CZ" dirty="0" err="1"/>
              <a:t>Governmental</a:t>
            </a:r>
            <a:r>
              <a:rPr lang="cs-CZ" dirty="0"/>
              <a:t> </a:t>
            </a:r>
            <a:r>
              <a:rPr lang="cs-CZ" dirty="0" err="1"/>
              <a:t>roles</a:t>
            </a:r>
            <a:r>
              <a:rPr lang="cs-CZ" dirty="0"/>
              <a:t>: 1998 – 2002 and </a:t>
            </a:r>
            <a:r>
              <a:rPr lang="cs-CZ" dirty="0" err="1"/>
              <a:t>since</a:t>
            </a:r>
            <a:r>
              <a:rPr lang="cs-CZ" dirty="0"/>
              <a:t> 2010</a:t>
            </a:r>
          </a:p>
          <a:p>
            <a:r>
              <a:rPr lang="en-US" dirty="0"/>
              <a:t>Viktor </a:t>
            </a:r>
            <a:r>
              <a:rPr lang="en-US" dirty="0" err="1"/>
              <a:t>Orbán</a:t>
            </a:r>
            <a:r>
              <a:rPr lang="en-US" dirty="0"/>
              <a:t> first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en-US" dirty="0"/>
              <a:t>chairman of the party </a:t>
            </a:r>
            <a:r>
              <a:rPr lang="cs-CZ" dirty="0" err="1"/>
              <a:t>since</a:t>
            </a:r>
            <a:r>
              <a:rPr lang="cs-CZ" dirty="0"/>
              <a:t> </a:t>
            </a:r>
            <a:r>
              <a:rPr lang="en-US" dirty="0"/>
              <a:t>1993</a:t>
            </a:r>
            <a:endParaRPr lang="cs-CZ" dirty="0"/>
          </a:p>
          <a:p>
            <a:r>
              <a:rPr lang="cs-CZ" dirty="0"/>
              <a:t>1993 - </a:t>
            </a:r>
            <a:r>
              <a:rPr lang="en-US" dirty="0"/>
              <a:t>spirit of liberal politics</a:t>
            </a:r>
            <a:r>
              <a:rPr lang="cs-CZ" dirty="0"/>
              <a:t>, but l</a:t>
            </a:r>
            <a:r>
              <a:rPr lang="en-US" dirty="0" err="1"/>
              <a:t>ost</a:t>
            </a:r>
            <a:r>
              <a:rPr lang="en-US" dirty="0"/>
              <a:t> elections of 1994, 7.02% </a:t>
            </a:r>
            <a:endParaRPr lang="cs-CZ" dirty="0"/>
          </a:p>
          <a:p>
            <a:r>
              <a:rPr lang="cs-CZ" dirty="0"/>
              <a:t>1994 – 1998 </a:t>
            </a:r>
            <a:r>
              <a:rPr lang="en-US" dirty="0"/>
              <a:t>transition from liberalism to a national-conservative </a:t>
            </a:r>
            <a:r>
              <a:rPr lang="cs-CZ" dirty="0" err="1"/>
              <a:t>position</a:t>
            </a:r>
            <a:r>
              <a:rPr lang="cs-CZ" dirty="0"/>
              <a:t> </a:t>
            </a:r>
          </a:p>
          <a:p>
            <a:r>
              <a:rPr lang="cs-CZ" dirty="0"/>
              <a:t>1999 NATO and 2004 EU, 2001 - </a:t>
            </a:r>
            <a:r>
              <a:rPr lang="en-US" dirty="0"/>
              <a:t>the Land Act, which gives Hungarians living outside the territory the same rights as citizens of the Republic of Hungary</a:t>
            </a:r>
            <a:r>
              <a:rPr lang="cs-CZ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1491714-360E-4CBF-88B0-232463C21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934" y="118136"/>
            <a:ext cx="4125005" cy="275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70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670DC8-D6EA-4A4A-8E1D-20DC6EE37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Hungarian</a:t>
            </a:r>
            <a:r>
              <a:rPr lang="cs-CZ" dirty="0"/>
              <a:t> center/</a:t>
            </a:r>
            <a:r>
              <a:rPr lang="cs-CZ" dirty="0" err="1"/>
              <a:t>left</a:t>
            </a:r>
            <a:r>
              <a:rPr lang="cs-CZ" dirty="0"/>
              <a:t>?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869BC6-C429-46A5-80E3-CD51493A2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Momentum</a:t>
            </a:r>
            <a:r>
              <a:rPr lang="cs-CZ" b="1" dirty="0"/>
              <a:t> – </a:t>
            </a:r>
            <a:r>
              <a:rPr lang="cs-CZ" dirty="0"/>
              <a:t>2017, </a:t>
            </a:r>
            <a:r>
              <a:rPr lang="cs-CZ" dirty="0" err="1"/>
              <a:t>Budapest</a:t>
            </a:r>
            <a:r>
              <a:rPr lang="cs-CZ" dirty="0"/>
              <a:t> </a:t>
            </a:r>
            <a:r>
              <a:rPr lang="cs-CZ" dirty="0" err="1"/>
              <a:t>Olympics</a:t>
            </a:r>
            <a:r>
              <a:rPr lang="cs-CZ" dirty="0"/>
              <a:t> – referendum </a:t>
            </a:r>
          </a:p>
          <a:p>
            <a:r>
              <a:rPr lang="cs-CZ" dirty="0"/>
              <a:t>LGBT support, </a:t>
            </a:r>
            <a:r>
              <a:rPr lang="cs-CZ" dirty="0" err="1"/>
              <a:t>decriminalization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cannabis</a:t>
            </a:r>
            <a:r>
              <a:rPr lang="cs-CZ" dirty="0"/>
              <a:t>, </a:t>
            </a:r>
            <a:r>
              <a:rPr lang="cs-CZ" dirty="0" err="1"/>
              <a:t>abortion</a:t>
            </a:r>
            <a:r>
              <a:rPr lang="cs-CZ" dirty="0"/>
              <a:t> </a:t>
            </a:r>
            <a:r>
              <a:rPr lang="cs-CZ" dirty="0" err="1"/>
              <a:t>rights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. </a:t>
            </a:r>
          </a:p>
          <a:p>
            <a:r>
              <a:rPr lang="cs-CZ" dirty="0" err="1"/>
              <a:t>Aim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party: </a:t>
            </a:r>
            <a:r>
              <a:rPr lang="en-US" dirty="0"/>
              <a:t>Hungary </a:t>
            </a:r>
            <a:r>
              <a:rPr lang="cs-CZ" dirty="0"/>
              <a:t>– </a:t>
            </a:r>
            <a:r>
              <a:rPr lang="cs-CZ" dirty="0" err="1"/>
              <a:t>let´s</a:t>
            </a:r>
            <a:r>
              <a:rPr lang="cs-CZ" dirty="0"/>
              <a:t> </a:t>
            </a:r>
            <a:r>
              <a:rPr lang="cs-CZ" dirty="0" err="1"/>
              <a:t>plan</a:t>
            </a:r>
            <a:r>
              <a:rPr lang="cs-CZ" dirty="0"/>
              <a:t> </a:t>
            </a:r>
            <a:r>
              <a:rPr lang="en-US" dirty="0"/>
              <a:t>together by common goals</a:t>
            </a:r>
            <a:endParaRPr lang="cs-CZ" dirty="0"/>
          </a:p>
          <a:p>
            <a:r>
              <a:rPr lang="cs-CZ" b="1" dirty="0"/>
              <a:t>Green I. </a:t>
            </a:r>
            <a:r>
              <a:rPr lang="cs-CZ" dirty="0"/>
              <a:t>– Dialog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Hungary</a:t>
            </a:r>
            <a:r>
              <a:rPr lang="cs-CZ" dirty="0"/>
              <a:t>, </a:t>
            </a:r>
            <a:r>
              <a:rPr lang="cs-CZ" dirty="0" err="1"/>
              <a:t>cooperation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Socialist</a:t>
            </a:r>
            <a:r>
              <a:rPr lang="cs-CZ" dirty="0"/>
              <a:t> –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level</a:t>
            </a:r>
            <a:r>
              <a:rPr lang="cs-CZ" dirty="0"/>
              <a:t> </a:t>
            </a:r>
          </a:p>
          <a:p>
            <a:r>
              <a:rPr lang="cs-CZ" b="1" dirty="0"/>
              <a:t>Green II. </a:t>
            </a:r>
            <a:r>
              <a:rPr lang="cs-CZ" dirty="0"/>
              <a:t>– </a:t>
            </a:r>
            <a:r>
              <a:rPr lang="cs-CZ" dirty="0" err="1"/>
              <a:t>Politics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,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conflicts</a:t>
            </a:r>
            <a:endParaRPr lang="cs-CZ" dirty="0"/>
          </a:p>
          <a:p>
            <a:r>
              <a:rPr lang="cs-CZ" b="1" dirty="0" err="1"/>
              <a:t>Democratic</a:t>
            </a:r>
            <a:r>
              <a:rPr lang="cs-CZ" b="1" dirty="0"/>
              <a:t> </a:t>
            </a:r>
            <a:r>
              <a:rPr lang="cs-CZ" b="1" dirty="0" err="1"/>
              <a:t>coalition</a:t>
            </a:r>
            <a:r>
              <a:rPr lang="cs-CZ" b="1" dirty="0"/>
              <a:t> </a:t>
            </a:r>
            <a:r>
              <a:rPr lang="cs-CZ" dirty="0"/>
              <a:t>– center </a:t>
            </a:r>
            <a:r>
              <a:rPr lang="cs-CZ" dirty="0" err="1"/>
              <a:t>left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exprime</a:t>
            </a:r>
            <a:r>
              <a:rPr lang="cs-CZ" dirty="0"/>
              <a:t> </a:t>
            </a:r>
            <a:r>
              <a:rPr lang="cs-CZ" dirty="0" err="1"/>
              <a:t>minister</a:t>
            </a:r>
            <a:r>
              <a:rPr lang="cs-CZ" dirty="0"/>
              <a:t> FD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6831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EE254-5652-4B28-9E9E-6F876A453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93" y="205734"/>
            <a:ext cx="4899870" cy="1325563"/>
          </a:xfrm>
        </p:spPr>
        <p:txBody>
          <a:bodyPr/>
          <a:lstStyle/>
          <a:p>
            <a:r>
              <a:rPr lang="cs-CZ" dirty="0" err="1"/>
              <a:t>Hungarian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 II.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6B6021-AC69-4CA2-8ECA-93A71096C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70" y="1682299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/>
              <a:t>Hungarian Justice and Life Party </a:t>
            </a:r>
            <a:r>
              <a:rPr lang="cs-CZ" dirty="0"/>
              <a:t>- </a:t>
            </a:r>
            <a:r>
              <a:rPr lang="en-US" dirty="0" err="1"/>
              <a:t>István</a:t>
            </a:r>
            <a:r>
              <a:rPr lang="en-US" dirty="0"/>
              <a:t> </a:t>
            </a:r>
            <a:r>
              <a:rPr lang="en-US" dirty="0" err="1"/>
              <a:t>Csurka</a:t>
            </a:r>
            <a:r>
              <a:rPr lang="en-US" dirty="0"/>
              <a:t> 1993</a:t>
            </a:r>
            <a:r>
              <a:rPr lang="cs-CZ" dirty="0"/>
              <a:t> (MIÉP) </a:t>
            </a:r>
          </a:p>
          <a:p>
            <a:r>
              <a:rPr lang="cs-CZ" b="1" dirty="0" err="1"/>
              <a:t>Jobbik</a:t>
            </a:r>
            <a:r>
              <a:rPr lang="cs-CZ" dirty="0"/>
              <a:t> – 2009 EP </a:t>
            </a:r>
            <a:r>
              <a:rPr lang="cs-CZ" dirty="0" err="1"/>
              <a:t>election</a:t>
            </a:r>
            <a:r>
              <a:rPr lang="cs-CZ" dirty="0"/>
              <a:t> </a:t>
            </a:r>
          </a:p>
          <a:p>
            <a:r>
              <a:rPr lang="cs-CZ" dirty="0"/>
              <a:t>„</a:t>
            </a:r>
            <a:r>
              <a:rPr lang="en-US" dirty="0"/>
              <a:t>Hungary belongs to the Hungarians</a:t>
            </a:r>
            <a:r>
              <a:rPr lang="cs-CZ" dirty="0"/>
              <a:t>“ – </a:t>
            </a: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Constituion</a:t>
            </a:r>
            <a:endParaRPr lang="cs-CZ" dirty="0"/>
          </a:p>
          <a:p>
            <a:r>
              <a:rPr lang="cs-CZ" i="1" dirty="0" err="1"/>
              <a:t>Hungarian</a:t>
            </a:r>
            <a:r>
              <a:rPr lang="cs-CZ" i="1" dirty="0"/>
              <a:t> </a:t>
            </a:r>
            <a:r>
              <a:rPr lang="cs-CZ" i="1" dirty="0" err="1"/>
              <a:t>Guard</a:t>
            </a:r>
            <a:r>
              <a:rPr lang="cs-CZ" i="1" dirty="0"/>
              <a:t> </a:t>
            </a:r>
            <a:r>
              <a:rPr lang="cs-CZ" i="1" dirty="0" err="1"/>
              <a:t>Movement</a:t>
            </a:r>
            <a:r>
              <a:rPr lang="cs-CZ" i="1" dirty="0"/>
              <a:t> –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paramilitary</a:t>
            </a:r>
            <a:r>
              <a:rPr lang="cs-CZ" dirty="0"/>
              <a:t> </a:t>
            </a:r>
            <a:r>
              <a:rPr lang="cs-CZ" dirty="0" err="1"/>
              <a:t>organisation</a:t>
            </a:r>
            <a:endParaRPr lang="cs-CZ" dirty="0"/>
          </a:p>
          <a:p>
            <a:r>
              <a:rPr lang="cs-CZ" dirty="0"/>
              <a:t>No </a:t>
            </a:r>
            <a:r>
              <a:rPr lang="cs-CZ" dirty="0" err="1"/>
              <a:t>longer</a:t>
            </a:r>
            <a:r>
              <a:rPr lang="cs-CZ" dirty="0"/>
              <a:t> existence  </a:t>
            </a:r>
          </a:p>
          <a:p>
            <a:r>
              <a:rPr lang="cs-CZ" b="1" dirty="0" err="1"/>
              <a:t>Our</a:t>
            </a:r>
            <a:r>
              <a:rPr lang="cs-CZ" b="1" dirty="0"/>
              <a:t> </a:t>
            </a:r>
            <a:r>
              <a:rPr lang="cs-CZ" b="1" dirty="0" err="1"/>
              <a:t>Homeland</a:t>
            </a:r>
            <a:r>
              <a:rPr lang="cs-CZ" b="1" dirty="0"/>
              <a:t> </a:t>
            </a:r>
            <a:r>
              <a:rPr lang="cs-CZ" b="1" dirty="0" err="1"/>
              <a:t>Movement</a:t>
            </a:r>
            <a:r>
              <a:rPr lang="cs-CZ" b="1" dirty="0"/>
              <a:t> - </a:t>
            </a:r>
            <a:r>
              <a:rPr lang="cs-CZ" i="1" dirty="0"/>
              <a:t>Mi </a:t>
            </a:r>
            <a:r>
              <a:rPr lang="cs-CZ" i="1" dirty="0" err="1"/>
              <a:t>Hazánk</a:t>
            </a:r>
            <a:r>
              <a:rPr lang="cs-CZ" i="1" dirty="0"/>
              <a:t> </a:t>
            </a:r>
            <a:r>
              <a:rPr lang="cs-CZ" i="1" dirty="0" err="1"/>
              <a:t>Mozgalom</a:t>
            </a:r>
            <a:r>
              <a:rPr lang="cs-CZ" i="1" dirty="0"/>
              <a:t>,</a:t>
            </a:r>
            <a:r>
              <a:rPr lang="cs-CZ" dirty="0"/>
              <a:t> </a:t>
            </a:r>
            <a:r>
              <a:rPr lang="cs-CZ" b="1" dirty="0"/>
              <a:t>MHM </a:t>
            </a:r>
          </a:p>
          <a:p>
            <a:r>
              <a:rPr lang="cs-CZ" dirty="0" err="1"/>
              <a:t>László</a:t>
            </a:r>
            <a:r>
              <a:rPr lang="cs-CZ" dirty="0"/>
              <a:t> </a:t>
            </a:r>
            <a:r>
              <a:rPr lang="cs-CZ" dirty="0" err="1"/>
              <a:t>Toroczkai</a:t>
            </a:r>
            <a:r>
              <a:rPr lang="cs-CZ" dirty="0"/>
              <a:t> - </a:t>
            </a:r>
            <a:r>
              <a:rPr lang="cs-CZ" dirty="0" err="1"/>
              <a:t>László</a:t>
            </a:r>
            <a:r>
              <a:rPr lang="cs-CZ" dirty="0"/>
              <a:t> Tóth,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 Tóth/</a:t>
            </a:r>
            <a:r>
              <a:rPr lang="cs-CZ" dirty="0" err="1"/>
              <a:t>Slovac</a:t>
            </a:r>
            <a:endParaRPr lang="cs-CZ" dirty="0"/>
          </a:p>
          <a:p>
            <a:r>
              <a:rPr lang="cs-CZ" b="1" dirty="0"/>
              <a:t>Sixty-</a:t>
            </a:r>
            <a:r>
              <a:rPr lang="cs-CZ" b="1" dirty="0" err="1"/>
              <a:t>Four</a:t>
            </a:r>
            <a:r>
              <a:rPr lang="cs-CZ" b="1" dirty="0"/>
              <a:t> </a:t>
            </a:r>
            <a:r>
              <a:rPr lang="cs-CZ" b="1" dirty="0" err="1"/>
              <a:t>Counties</a:t>
            </a:r>
            <a:r>
              <a:rPr lang="cs-CZ" b="1" dirty="0"/>
              <a:t> </a:t>
            </a:r>
            <a:r>
              <a:rPr lang="cs-CZ" dirty="0" err="1"/>
              <a:t>Youth</a:t>
            </a:r>
            <a:r>
              <a:rPr lang="cs-CZ" dirty="0"/>
              <a:t> </a:t>
            </a:r>
            <a:r>
              <a:rPr lang="cs-CZ" dirty="0" err="1"/>
              <a:t>Movement</a:t>
            </a:r>
            <a:r>
              <a:rPr lang="cs-CZ" dirty="0"/>
              <a:t> 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691690E-1FEE-4607-A677-812A03D28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232" y="80963"/>
            <a:ext cx="1915879" cy="287807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90C0FEA-52E1-4486-B3DB-873979210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232" y="3632432"/>
            <a:ext cx="2011117" cy="267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31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90D54-148A-446D-85B7-644FD316F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82" y="180567"/>
            <a:ext cx="2383172" cy="1325563"/>
          </a:xfrm>
        </p:spPr>
        <p:txBody>
          <a:bodyPr/>
          <a:lstStyle/>
          <a:p>
            <a:r>
              <a:rPr lang="cs-CZ" dirty="0" err="1"/>
              <a:t>Hungary</a:t>
            </a:r>
            <a:r>
              <a:rPr lang="cs-CZ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4268E4B-305C-42D2-B3A6-A34D39713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50" y="268448"/>
            <a:ext cx="4214768" cy="279860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00F9156-D996-4BDA-8BEB-D2EF48EA1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44" y="314281"/>
            <a:ext cx="3929371" cy="256263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E18D31B-93C4-4149-8C2B-5F8513CE8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016" y="3567234"/>
            <a:ext cx="5134744" cy="288389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96D5DD6-0B7A-4FB1-81E6-D2906718F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40" y="3263869"/>
            <a:ext cx="5034604" cy="333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84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6EBE60-24FB-4FB1-8ACF-21D1A9B1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Conclusion</a:t>
            </a:r>
            <a:r>
              <a:rPr lang="cs-CZ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4EC441-DDED-4A9D-9139-0EA0776AB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61" y="1690687"/>
            <a:ext cx="11082556" cy="4919837"/>
          </a:xfrm>
        </p:spPr>
        <p:txBody>
          <a:bodyPr/>
          <a:lstStyle/>
          <a:p>
            <a:r>
              <a:rPr lang="en-US" dirty="0"/>
              <a:t>The radicalization process of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environment</a:t>
            </a:r>
            <a:r>
              <a:rPr lang="cs-CZ" dirty="0"/>
              <a:t>  </a:t>
            </a:r>
          </a:p>
          <a:p>
            <a:r>
              <a:rPr lang="en-US" dirty="0" err="1"/>
              <a:t>Fidesz</a:t>
            </a:r>
            <a:r>
              <a:rPr lang="en-US" dirty="0"/>
              <a:t> takes over the role of the moderate </a:t>
            </a:r>
            <a:r>
              <a:rPr lang="cs-CZ" dirty="0"/>
              <a:t>far/</a:t>
            </a:r>
            <a:r>
              <a:rPr lang="cs-CZ" dirty="0" err="1"/>
              <a:t>extreme</a:t>
            </a:r>
            <a:r>
              <a:rPr lang="cs-CZ" dirty="0"/>
              <a:t> </a:t>
            </a:r>
            <a:r>
              <a:rPr lang="en-US" dirty="0"/>
              <a:t>right</a:t>
            </a:r>
            <a:endParaRPr lang="cs-CZ" dirty="0"/>
          </a:p>
          <a:p>
            <a:r>
              <a:rPr lang="en-US" dirty="0"/>
              <a:t>The government gives space to the extreme right in the media</a:t>
            </a:r>
            <a:endParaRPr lang="cs-CZ" dirty="0"/>
          </a:p>
          <a:p>
            <a:r>
              <a:rPr lang="cs-CZ" dirty="0"/>
              <a:t>2015 – „</a:t>
            </a:r>
            <a:r>
              <a:rPr lang="cs-CZ" dirty="0" err="1"/>
              <a:t>normalisation</a:t>
            </a:r>
            <a:r>
              <a:rPr lang="cs-CZ" dirty="0"/>
              <a:t>“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Jobbik</a:t>
            </a:r>
            <a:r>
              <a:rPr lang="cs-CZ" dirty="0"/>
              <a:t> </a:t>
            </a:r>
          </a:p>
          <a:p>
            <a:r>
              <a:rPr lang="cs-CZ" dirty="0"/>
              <a:t>MHM – </a:t>
            </a:r>
            <a:r>
              <a:rPr lang="cs-CZ" dirty="0" err="1"/>
              <a:t>old</a:t>
            </a:r>
            <a:r>
              <a:rPr lang="cs-CZ" dirty="0"/>
              <a:t> </a:t>
            </a:r>
            <a:r>
              <a:rPr lang="cs-CZ" dirty="0" err="1"/>
              <a:t>trandition</a:t>
            </a:r>
            <a:r>
              <a:rPr lang="cs-CZ" dirty="0"/>
              <a:t> </a:t>
            </a:r>
            <a:r>
              <a:rPr lang="cs-CZ" dirty="0" err="1"/>
              <a:t>Hungarian</a:t>
            </a:r>
            <a:r>
              <a:rPr lang="cs-CZ" dirty="0"/>
              <a:t> </a:t>
            </a:r>
            <a:r>
              <a:rPr lang="cs-CZ" dirty="0" err="1"/>
              <a:t>interest</a:t>
            </a:r>
            <a:r>
              <a:rPr lang="cs-CZ" dirty="0"/>
              <a:t> </a:t>
            </a:r>
          </a:p>
          <a:p>
            <a:r>
              <a:rPr lang="cs-CZ" dirty="0" err="1"/>
              <a:t>Social</a:t>
            </a:r>
            <a:r>
              <a:rPr lang="cs-CZ" dirty="0"/>
              <a:t>, </a:t>
            </a:r>
            <a:r>
              <a:rPr lang="cs-CZ" dirty="0" err="1"/>
              <a:t>liberal</a:t>
            </a:r>
            <a:r>
              <a:rPr lang="cs-CZ" dirty="0"/>
              <a:t> center </a:t>
            </a:r>
            <a:r>
              <a:rPr lang="cs-CZ" dirty="0" err="1"/>
              <a:t>left</a:t>
            </a:r>
            <a:r>
              <a:rPr lang="cs-CZ" dirty="0"/>
              <a:t> </a:t>
            </a:r>
            <a:r>
              <a:rPr lang="cs-CZ" dirty="0" err="1"/>
              <a:t>parties</a:t>
            </a:r>
            <a:r>
              <a:rPr lang="cs-CZ" dirty="0"/>
              <a:t> </a:t>
            </a:r>
            <a:r>
              <a:rPr lang="cs-CZ" dirty="0" err="1"/>
              <a:t>exist</a:t>
            </a:r>
            <a:r>
              <a:rPr lang="cs-CZ" dirty="0"/>
              <a:t>, but very </a:t>
            </a:r>
            <a:r>
              <a:rPr lang="cs-CZ" dirty="0" err="1"/>
              <a:t>fragmented</a:t>
            </a:r>
            <a:r>
              <a:rPr lang="cs-CZ" dirty="0"/>
              <a:t> and in </a:t>
            </a:r>
            <a:r>
              <a:rPr lang="cs-CZ" dirty="0" err="1"/>
              <a:t>minory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526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6CBFC-F034-4B59-9530-784EBC9B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50" y="138622"/>
            <a:ext cx="5168317" cy="1325563"/>
          </a:xfrm>
        </p:spPr>
        <p:txBody>
          <a:bodyPr/>
          <a:lstStyle/>
          <a:p>
            <a:r>
              <a:rPr lang="cs-CZ" dirty="0" err="1"/>
              <a:t>Hungary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1918 </a:t>
            </a:r>
          </a:p>
        </p:txBody>
      </p:sp>
      <p:pic>
        <p:nvPicPr>
          <p:cNvPr id="3" name="Picture 5" descr="779px-Kingdom_of_Hungary_counties_svg">
            <a:extLst>
              <a:ext uri="{FF2B5EF4-FFF2-40B4-BE49-F238E27FC236}">
                <a16:creationId xmlns:a16="http://schemas.microsoft.com/office/drawing/2014/main" id="{17E3227A-FE72-4042-8440-2C38773FD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762" y="1204535"/>
            <a:ext cx="8456788" cy="556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458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27FD8-2309-4BFD-98E0-0F99E9987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Hungarian</a:t>
            </a:r>
            <a:r>
              <a:rPr lang="cs-CZ" dirty="0"/>
              <a:t> </a:t>
            </a:r>
            <a:r>
              <a:rPr lang="cs-CZ" dirty="0" err="1"/>
              <a:t>poliical</a:t>
            </a:r>
            <a:r>
              <a:rPr lang="cs-CZ" dirty="0"/>
              <a:t> </a:t>
            </a:r>
            <a:r>
              <a:rPr lang="cs-CZ" dirty="0" err="1"/>
              <a:t>parties</a:t>
            </a:r>
            <a:r>
              <a:rPr lang="cs-CZ" dirty="0"/>
              <a:t> 1866 - 1918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D78FEB-69C5-4E75-803C-61834BA1A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91850" cy="4351338"/>
          </a:xfrm>
        </p:spPr>
        <p:txBody>
          <a:bodyPr/>
          <a:lstStyle/>
          <a:p>
            <a:r>
              <a:rPr lang="cs-CZ" i="1" dirty="0" err="1"/>
              <a:t>Függetlenségi</a:t>
            </a:r>
            <a:r>
              <a:rPr lang="cs-CZ" i="1" dirty="0"/>
              <a:t> </a:t>
            </a:r>
            <a:r>
              <a:rPr lang="cs-CZ" i="1" dirty="0" err="1"/>
              <a:t>és</a:t>
            </a:r>
            <a:r>
              <a:rPr lang="cs-CZ" i="1" dirty="0"/>
              <a:t> 48-as </a:t>
            </a:r>
            <a:r>
              <a:rPr lang="cs-CZ" i="1" dirty="0" err="1"/>
              <a:t>Párt</a:t>
            </a:r>
            <a:r>
              <a:rPr lang="cs-CZ" i="1" dirty="0"/>
              <a:t> – Party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Independence</a:t>
            </a:r>
            <a:r>
              <a:rPr lang="cs-CZ" i="1" dirty="0"/>
              <a:t> 48 (</a:t>
            </a:r>
            <a:r>
              <a:rPr lang="cs-CZ" i="1" dirty="0" err="1"/>
              <a:t>Liberalism</a:t>
            </a:r>
            <a:r>
              <a:rPr lang="cs-CZ" i="1" dirty="0"/>
              <a:t>) </a:t>
            </a:r>
          </a:p>
          <a:p>
            <a:r>
              <a:rPr lang="cs-CZ" i="1" dirty="0"/>
              <a:t>Magyar </a:t>
            </a:r>
            <a:r>
              <a:rPr lang="cs-CZ" i="1" dirty="0" err="1"/>
              <a:t>Szociáldemokrata</a:t>
            </a:r>
            <a:r>
              <a:rPr lang="cs-CZ" i="1" dirty="0"/>
              <a:t> </a:t>
            </a:r>
            <a:r>
              <a:rPr lang="cs-CZ" i="1" dirty="0" err="1"/>
              <a:t>Párt</a:t>
            </a:r>
            <a:r>
              <a:rPr lang="cs-CZ" i="1" dirty="0"/>
              <a:t> – </a:t>
            </a:r>
            <a:r>
              <a:rPr lang="cs-CZ" i="1" dirty="0" err="1"/>
              <a:t>Social</a:t>
            </a:r>
            <a:r>
              <a:rPr lang="cs-CZ" i="1" dirty="0"/>
              <a:t> </a:t>
            </a:r>
            <a:r>
              <a:rPr lang="cs-CZ" i="1" dirty="0" err="1"/>
              <a:t>democracy</a:t>
            </a:r>
            <a:r>
              <a:rPr lang="cs-CZ" i="1" dirty="0"/>
              <a:t> </a:t>
            </a:r>
          </a:p>
          <a:p>
            <a:r>
              <a:rPr lang="cs-CZ" i="1" dirty="0" err="1"/>
              <a:t>Katolikus</a:t>
            </a:r>
            <a:r>
              <a:rPr lang="cs-CZ" i="1" dirty="0"/>
              <a:t> </a:t>
            </a:r>
            <a:r>
              <a:rPr lang="cs-CZ" i="1" dirty="0" err="1"/>
              <a:t>Néppárt</a:t>
            </a:r>
            <a:r>
              <a:rPr lang="cs-CZ" i="1" dirty="0"/>
              <a:t> – </a:t>
            </a:r>
            <a:r>
              <a:rPr lang="cs-CZ" i="1" dirty="0" err="1"/>
              <a:t>Catholic</a:t>
            </a:r>
            <a:r>
              <a:rPr lang="cs-CZ" i="1" dirty="0"/>
              <a:t> </a:t>
            </a:r>
            <a:r>
              <a:rPr lang="cs-CZ" i="1" dirty="0" err="1"/>
              <a:t>People´s</a:t>
            </a:r>
            <a:r>
              <a:rPr lang="cs-CZ" i="1" dirty="0"/>
              <a:t> Party </a:t>
            </a:r>
          </a:p>
          <a:p>
            <a:r>
              <a:rPr lang="cs-CZ" i="1" dirty="0" err="1"/>
              <a:t>Országos</a:t>
            </a:r>
            <a:r>
              <a:rPr lang="cs-CZ" i="1" dirty="0"/>
              <a:t> </a:t>
            </a:r>
            <a:r>
              <a:rPr lang="cs-CZ" i="1" dirty="0" err="1"/>
              <a:t>Alkotmánypárt</a:t>
            </a:r>
            <a:r>
              <a:rPr lang="cs-CZ" i="1" dirty="0"/>
              <a:t> – </a:t>
            </a:r>
            <a:r>
              <a:rPr lang="cs-CZ" i="1" dirty="0" err="1"/>
              <a:t>National</a:t>
            </a:r>
            <a:r>
              <a:rPr lang="cs-CZ" i="1" dirty="0"/>
              <a:t> </a:t>
            </a:r>
            <a:r>
              <a:rPr lang="cs-CZ" i="1" dirty="0" err="1"/>
              <a:t>Constitution</a:t>
            </a:r>
            <a:r>
              <a:rPr lang="cs-CZ" i="1" dirty="0"/>
              <a:t> Party (1867 – </a:t>
            </a:r>
            <a:r>
              <a:rPr lang="cs-CZ" i="1" dirty="0" err="1"/>
              <a:t>liberal</a:t>
            </a:r>
            <a:r>
              <a:rPr lang="cs-CZ" i="1" dirty="0"/>
              <a:t>) </a:t>
            </a:r>
          </a:p>
          <a:p>
            <a:r>
              <a:rPr lang="cs-CZ" i="1" dirty="0" err="1"/>
              <a:t>Nemzeti</a:t>
            </a:r>
            <a:r>
              <a:rPr lang="cs-CZ" i="1" dirty="0"/>
              <a:t> </a:t>
            </a:r>
            <a:r>
              <a:rPr lang="cs-CZ" i="1" dirty="0" err="1"/>
              <a:t>Munkapárt</a:t>
            </a:r>
            <a:r>
              <a:rPr lang="cs-CZ" i="1" dirty="0"/>
              <a:t> - </a:t>
            </a:r>
            <a:r>
              <a:rPr lang="cs-CZ" i="1" dirty="0" err="1"/>
              <a:t>National</a:t>
            </a:r>
            <a:r>
              <a:rPr lang="cs-CZ" i="1" dirty="0"/>
              <a:t> Party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Work</a:t>
            </a:r>
            <a:r>
              <a:rPr lang="cs-CZ" i="1" dirty="0"/>
              <a:t> (</a:t>
            </a:r>
            <a:r>
              <a:rPr lang="cs-CZ" i="1" dirty="0" err="1"/>
              <a:t>Classical</a:t>
            </a:r>
            <a:r>
              <a:rPr lang="cs-CZ" i="1" dirty="0"/>
              <a:t> </a:t>
            </a:r>
            <a:r>
              <a:rPr lang="cs-CZ" i="1" dirty="0" err="1"/>
              <a:t>liberalism</a:t>
            </a:r>
            <a:r>
              <a:rPr lang="cs-CZ" i="1" dirty="0"/>
              <a:t>) </a:t>
            </a:r>
          </a:p>
          <a:p>
            <a:r>
              <a:rPr lang="cs-CZ" i="1" dirty="0" err="1"/>
              <a:t>Polgári</a:t>
            </a:r>
            <a:r>
              <a:rPr lang="cs-CZ" i="1" dirty="0"/>
              <a:t> </a:t>
            </a:r>
            <a:r>
              <a:rPr lang="cs-CZ" i="1" dirty="0" err="1"/>
              <a:t>Radikális</a:t>
            </a:r>
            <a:r>
              <a:rPr lang="cs-CZ" i="1" dirty="0"/>
              <a:t> </a:t>
            </a:r>
            <a:r>
              <a:rPr lang="cs-CZ" i="1" dirty="0" err="1"/>
              <a:t>Párt</a:t>
            </a:r>
            <a:r>
              <a:rPr lang="cs-CZ" i="1" dirty="0"/>
              <a:t> - </a:t>
            </a:r>
            <a:r>
              <a:rPr lang="cs-CZ" i="1" dirty="0" err="1"/>
              <a:t>Radical</a:t>
            </a:r>
            <a:r>
              <a:rPr lang="cs-CZ" i="1" dirty="0"/>
              <a:t> </a:t>
            </a:r>
            <a:r>
              <a:rPr lang="cs-CZ" i="1" dirty="0" err="1"/>
              <a:t>Civic</a:t>
            </a:r>
            <a:r>
              <a:rPr lang="cs-CZ" i="1" dirty="0"/>
              <a:t> Party (</a:t>
            </a:r>
            <a:r>
              <a:rPr lang="cs-CZ" i="1" dirty="0" err="1"/>
              <a:t>Radicalism</a:t>
            </a:r>
            <a:r>
              <a:rPr lang="cs-CZ" i="1" dirty="0"/>
              <a:t>)</a:t>
            </a:r>
          </a:p>
          <a:p>
            <a:r>
              <a:rPr lang="cs-CZ" i="1" dirty="0"/>
              <a:t>48-as </a:t>
            </a:r>
            <a:r>
              <a:rPr lang="cs-CZ" i="1" dirty="0" err="1"/>
              <a:t>Alkotmánypárt</a:t>
            </a:r>
            <a:r>
              <a:rPr lang="cs-CZ" i="1" dirty="0"/>
              <a:t> – 1848 </a:t>
            </a:r>
            <a:r>
              <a:rPr lang="cs-CZ" i="1" dirty="0" err="1"/>
              <a:t>Constitution</a:t>
            </a:r>
            <a:r>
              <a:rPr lang="cs-CZ" i="1" dirty="0"/>
              <a:t> Party (</a:t>
            </a:r>
            <a:r>
              <a:rPr lang="cs-CZ" i="1" dirty="0" err="1"/>
              <a:t>Liberalism</a:t>
            </a:r>
            <a:r>
              <a:rPr lang="cs-CZ" i="1" dirty="0"/>
              <a:t>)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203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120E2A-B355-470F-81B1-509AB148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49" y="309985"/>
            <a:ext cx="2264503" cy="2542272"/>
          </a:xfrm>
        </p:spPr>
        <p:txBody>
          <a:bodyPr>
            <a:normAutofit/>
          </a:bodyPr>
          <a:lstStyle/>
          <a:p>
            <a:r>
              <a:rPr lang="cs-CZ" b="1" dirty="0"/>
              <a:t>Trianon</a:t>
            </a:r>
            <a:br>
              <a:rPr lang="cs-CZ" b="1" dirty="0"/>
            </a:br>
            <a:r>
              <a:rPr lang="cs-CZ" b="1" dirty="0" err="1"/>
              <a:t>historical</a:t>
            </a:r>
            <a:r>
              <a:rPr lang="cs-CZ" b="1" dirty="0"/>
              <a:t> </a:t>
            </a:r>
            <a:r>
              <a:rPr lang="cs-CZ" b="1" dirty="0" err="1"/>
              <a:t>injustice</a:t>
            </a:r>
            <a:r>
              <a:rPr lang="cs-CZ" b="1" dirty="0"/>
              <a:t> 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2EEEE15-8AAA-44C4-A534-6F9EBBEA6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600" y="552450"/>
            <a:ext cx="8910390" cy="604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36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9172A5-D2AD-45C1-ABDA-742E8B804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Hungary</a:t>
            </a:r>
            <a:r>
              <a:rPr lang="cs-CZ" dirty="0"/>
              <a:t> 1918 – 1920 and 1921 - 1940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C85E46-6FF3-4A09-B8C7-F90860340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748" y="1711967"/>
            <a:ext cx="11496676" cy="4938712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Hungarian</a:t>
            </a:r>
            <a:r>
              <a:rPr lang="cs-CZ" dirty="0"/>
              <a:t> Republic 1918 – 1920 </a:t>
            </a:r>
          </a:p>
          <a:p>
            <a:r>
              <a:rPr lang="cs-CZ" dirty="0"/>
              <a:t>MKP – </a:t>
            </a:r>
            <a:r>
              <a:rPr lang="cs-CZ" dirty="0" err="1"/>
              <a:t>Hungarian</a:t>
            </a:r>
            <a:r>
              <a:rPr lang="cs-CZ" dirty="0"/>
              <a:t> </a:t>
            </a:r>
            <a:r>
              <a:rPr lang="cs-CZ" dirty="0" err="1"/>
              <a:t>Communist</a:t>
            </a:r>
            <a:r>
              <a:rPr lang="cs-CZ" dirty="0"/>
              <a:t> Party </a:t>
            </a:r>
          </a:p>
          <a:p>
            <a:r>
              <a:rPr lang="cs-CZ" dirty="0"/>
              <a:t>Béla Kun – Far </a:t>
            </a:r>
            <a:r>
              <a:rPr lang="cs-CZ" dirty="0" err="1"/>
              <a:t>left</a:t>
            </a:r>
            <a:r>
              <a:rPr lang="cs-CZ" dirty="0"/>
              <a:t> </a:t>
            </a:r>
            <a:r>
              <a:rPr lang="cs-CZ" dirty="0" err="1"/>
              <a:t>republic</a:t>
            </a:r>
            <a:r>
              <a:rPr lang="cs-CZ" dirty="0"/>
              <a:t> up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Soviet</a:t>
            </a:r>
            <a:r>
              <a:rPr lang="cs-CZ" dirty="0"/>
              <a:t> model, „</a:t>
            </a:r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represions</a:t>
            </a:r>
            <a:r>
              <a:rPr lang="cs-CZ" dirty="0"/>
              <a:t>“</a:t>
            </a:r>
          </a:p>
          <a:p>
            <a:r>
              <a:rPr lang="cs-CZ" dirty="0" err="1"/>
              <a:t>The</a:t>
            </a:r>
            <a:r>
              <a:rPr lang="cs-CZ" dirty="0"/>
              <a:t> 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régime -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 </a:t>
            </a:r>
          </a:p>
          <a:p>
            <a:r>
              <a:rPr lang="cs-CZ" dirty="0" err="1"/>
              <a:t>Kingdom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Hungary</a:t>
            </a:r>
            <a:r>
              <a:rPr lang="cs-CZ" dirty="0"/>
              <a:t> – </a:t>
            </a:r>
            <a:r>
              <a:rPr lang="cs-CZ" dirty="0" err="1"/>
              <a:t>Kingdom</a:t>
            </a:r>
            <a:r>
              <a:rPr lang="cs-CZ" dirty="0"/>
              <a:t> </a:t>
            </a:r>
            <a:r>
              <a:rPr lang="cs-CZ" dirty="0" err="1"/>
              <a:t>without</a:t>
            </a:r>
            <a:r>
              <a:rPr lang="cs-CZ" dirty="0"/>
              <a:t> king </a:t>
            </a:r>
          </a:p>
          <a:p>
            <a:r>
              <a:rPr lang="cs-CZ" b="1" dirty="0"/>
              <a:t>Miklós </a:t>
            </a:r>
            <a:r>
              <a:rPr lang="cs-CZ" b="1" dirty="0" err="1"/>
              <a:t>Horthy</a:t>
            </a:r>
            <a:r>
              <a:rPr lang="cs-CZ" b="1" dirty="0"/>
              <a:t> de </a:t>
            </a:r>
            <a:r>
              <a:rPr lang="cs-CZ" b="1" dirty="0" err="1"/>
              <a:t>Nagybánya</a:t>
            </a:r>
            <a:r>
              <a:rPr lang="cs-CZ" b="1" dirty="0"/>
              <a:t> – </a:t>
            </a:r>
            <a:r>
              <a:rPr lang="cs-CZ" b="1" dirty="0" err="1"/>
              <a:t>head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Hungary</a:t>
            </a:r>
            <a:r>
              <a:rPr lang="cs-CZ" b="1" dirty="0"/>
              <a:t> 1920 – 1944</a:t>
            </a:r>
          </a:p>
          <a:p>
            <a:r>
              <a:rPr lang="cs-CZ" dirty="0" err="1"/>
              <a:t>Head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Habsburg</a:t>
            </a:r>
            <a:r>
              <a:rPr lang="cs-CZ" dirty="0"/>
              <a:t> NAVY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WWI 1914 – 1918, </a:t>
            </a:r>
            <a:r>
              <a:rPr lang="cs-CZ" dirty="0" err="1"/>
              <a:t>soldier</a:t>
            </a:r>
            <a:r>
              <a:rPr lang="cs-CZ" dirty="0"/>
              <a:t> </a:t>
            </a:r>
          </a:p>
          <a:p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conservative</a:t>
            </a:r>
            <a:r>
              <a:rPr lang="cs-CZ" dirty="0"/>
              <a:t> leader,  „</a:t>
            </a:r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represions</a:t>
            </a:r>
            <a:r>
              <a:rPr lang="cs-CZ" dirty="0"/>
              <a:t> </a:t>
            </a:r>
            <a:r>
              <a:rPr lang="cs-CZ" dirty="0" err="1"/>
              <a:t>cover</a:t>
            </a:r>
            <a:r>
              <a:rPr lang="cs-CZ" dirty="0"/>
              <a:t> by </a:t>
            </a:r>
            <a:r>
              <a:rPr lang="cs-CZ" dirty="0" err="1"/>
              <a:t>whitte</a:t>
            </a:r>
            <a:r>
              <a:rPr lang="cs-CZ" dirty="0"/>
              <a:t> </a:t>
            </a:r>
            <a:r>
              <a:rPr lang="cs-CZ" dirty="0" err="1"/>
              <a:t>represion</a:t>
            </a:r>
            <a:r>
              <a:rPr lang="cs-CZ" dirty="0"/>
              <a:t>“</a:t>
            </a:r>
          </a:p>
          <a:p>
            <a:r>
              <a:rPr lang="cs-CZ" dirty="0" err="1"/>
              <a:t>March</a:t>
            </a:r>
            <a:r>
              <a:rPr lang="cs-CZ" dirty="0"/>
              <a:t> 1920 – </a:t>
            </a:r>
            <a:r>
              <a:rPr lang="cs-CZ" dirty="0" err="1"/>
              <a:t>restauration</a:t>
            </a:r>
            <a:r>
              <a:rPr lang="cs-CZ" dirty="0"/>
              <a:t>, but </a:t>
            </a:r>
            <a:r>
              <a:rPr lang="cs-CZ" dirty="0" err="1"/>
              <a:t>without</a:t>
            </a:r>
            <a:r>
              <a:rPr lang="cs-CZ" dirty="0"/>
              <a:t> House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Habsburg</a:t>
            </a:r>
            <a:r>
              <a:rPr lang="cs-CZ" dirty="0"/>
              <a:t> </a:t>
            </a:r>
          </a:p>
          <a:p>
            <a:r>
              <a:rPr lang="cs-CZ" dirty="0"/>
              <a:t>Double </a:t>
            </a:r>
            <a:r>
              <a:rPr lang="cs-CZ" dirty="0" err="1"/>
              <a:t>restauration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Habsburg</a:t>
            </a:r>
            <a:r>
              <a:rPr lang="cs-CZ" dirty="0"/>
              <a:t> </a:t>
            </a:r>
            <a:r>
              <a:rPr lang="cs-CZ" dirty="0" err="1"/>
              <a:t>throne</a:t>
            </a:r>
            <a:r>
              <a:rPr lang="cs-CZ" dirty="0"/>
              <a:t> –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any</a:t>
            </a:r>
            <a:r>
              <a:rPr lang="cs-CZ" dirty="0"/>
              <a:t> positive </a:t>
            </a:r>
            <a:r>
              <a:rPr lang="cs-CZ" dirty="0" err="1"/>
              <a:t>reaction</a:t>
            </a:r>
            <a:endParaRPr lang="cs-CZ" dirty="0"/>
          </a:p>
          <a:p>
            <a:r>
              <a:rPr lang="cs-CZ" dirty="0" err="1"/>
              <a:t>Hungary</a:t>
            </a:r>
            <a:r>
              <a:rPr lang="cs-CZ" dirty="0"/>
              <a:t> and </a:t>
            </a:r>
            <a:r>
              <a:rPr lang="cs-CZ" dirty="0" err="1"/>
              <a:t>cooperation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Italy, Germany – </a:t>
            </a:r>
            <a:r>
              <a:rPr lang="cs-CZ" dirty="0" err="1"/>
              <a:t>active</a:t>
            </a:r>
            <a:r>
              <a:rPr lang="cs-CZ" dirty="0"/>
              <a:t> </a:t>
            </a:r>
            <a:r>
              <a:rPr lang="cs-CZ" dirty="0" err="1"/>
              <a:t>participation</a:t>
            </a:r>
            <a:r>
              <a:rPr lang="cs-CZ" dirty="0"/>
              <a:t> 1938/39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A6A776-89D7-487B-B421-C6CAA3498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842" y="122141"/>
            <a:ext cx="2217579" cy="338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51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9029D5-60A4-4407-85AC-2B95455F3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298450"/>
            <a:ext cx="2733675" cy="1325563"/>
          </a:xfrm>
        </p:spPr>
        <p:txBody>
          <a:bodyPr/>
          <a:lstStyle/>
          <a:p>
            <a:r>
              <a:rPr lang="cs-CZ" dirty="0" err="1"/>
              <a:t>Hungary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and WW II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E309CDE-4F87-4A9E-9D67-42952C440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107950"/>
            <a:ext cx="9191625" cy="663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91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CA2C4B-D3B4-4EB3-B7BF-980B517B4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200775" cy="1325563"/>
          </a:xfrm>
        </p:spPr>
        <p:txBody>
          <a:bodyPr/>
          <a:lstStyle/>
          <a:p>
            <a:r>
              <a:rPr lang="cs-CZ" dirty="0" err="1"/>
              <a:t>Hungary</a:t>
            </a:r>
            <a:r>
              <a:rPr lang="cs-CZ" dirty="0"/>
              <a:t> 1940 - 1944/45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A78649-0615-4A08-AB58-5DFDF0C61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08" y="1850791"/>
            <a:ext cx="11391900" cy="4822825"/>
          </a:xfrm>
        </p:spPr>
        <p:txBody>
          <a:bodyPr>
            <a:normAutofit fontScale="92500"/>
          </a:bodyPr>
          <a:lstStyle/>
          <a:p>
            <a:r>
              <a:rPr lang="cs-CZ" dirty="0"/>
              <a:t>1939 – 1940, step by step </a:t>
            </a:r>
            <a:r>
              <a:rPr lang="cs-CZ" dirty="0" err="1"/>
              <a:t>enlargement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borders</a:t>
            </a:r>
            <a:r>
              <a:rPr lang="cs-CZ" dirty="0"/>
              <a:t> </a:t>
            </a:r>
          </a:p>
          <a:p>
            <a:r>
              <a:rPr lang="cs-CZ" dirty="0" err="1"/>
              <a:t>Czechoslovakia</a:t>
            </a:r>
            <a:r>
              <a:rPr lang="cs-CZ" dirty="0"/>
              <a:t>, </a:t>
            </a:r>
            <a:r>
              <a:rPr lang="cs-CZ" dirty="0" err="1"/>
              <a:t>Romania</a:t>
            </a:r>
            <a:r>
              <a:rPr lang="cs-CZ" dirty="0"/>
              <a:t>, </a:t>
            </a:r>
            <a:r>
              <a:rPr lang="cs-CZ" dirty="0" err="1"/>
              <a:t>Yugoslavia</a:t>
            </a:r>
            <a:r>
              <a:rPr lang="cs-CZ" dirty="0"/>
              <a:t>, „</a:t>
            </a:r>
            <a:r>
              <a:rPr lang="cs-CZ" dirty="0" err="1"/>
              <a:t>detrianonisation</a:t>
            </a:r>
            <a:r>
              <a:rPr lang="cs-CZ" dirty="0"/>
              <a:t>“</a:t>
            </a:r>
          </a:p>
          <a:p>
            <a:r>
              <a:rPr lang="cs-CZ" dirty="0"/>
              <a:t>No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operation</a:t>
            </a:r>
            <a:r>
              <a:rPr lang="cs-CZ" dirty="0"/>
              <a:t>, </a:t>
            </a:r>
            <a:r>
              <a:rPr lang="cs-CZ" dirty="0" err="1"/>
              <a:t>foreign</a:t>
            </a:r>
            <a:r>
              <a:rPr lang="cs-CZ" dirty="0"/>
              <a:t> </a:t>
            </a:r>
            <a:r>
              <a:rPr lang="cs-CZ" dirty="0" err="1"/>
              <a:t>policy</a:t>
            </a:r>
            <a:r>
              <a:rPr lang="cs-CZ" dirty="0"/>
              <a:t> and </a:t>
            </a:r>
            <a:r>
              <a:rPr lang="cs-CZ" dirty="0" err="1"/>
              <a:t>cooperation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Germany</a:t>
            </a:r>
            <a:r>
              <a:rPr lang="cs-CZ" dirty="0"/>
              <a:t> </a:t>
            </a:r>
          </a:p>
          <a:p>
            <a:r>
              <a:rPr lang="cs-CZ" dirty="0" err="1"/>
              <a:t>April</a:t>
            </a:r>
            <a:r>
              <a:rPr lang="cs-CZ" dirty="0"/>
              <a:t> 1941 </a:t>
            </a:r>
            <a:r>
              <a:rPr lang="cs-CZ" dirty="0" err="1"/>
              <a:t>Hungary</a:t>
            </a:r>
            <a:r>
              <a:rPr lang="cs-CZ" dirty="0"/>
              <a:t> </a:t>
            </a:r>
            <a:r>
              <a:rPr lang="cs-CZ" dirty="0" err="1"/>
              <a:t>member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Axis </a:t>
            </a:r>
            <a:r>
              <a:rPr lang="cs-CZ" dirty="0" err="1"/>
              <a:t>Power</a:t>
            </a:r>
            <a:r>
              <a:rPr lang="cs-CZ" dirty="0"/>
              <a:t> (</a:t>
            </a:r>
            <a:r>
              <a:rPr lang="cs-CZ" dirty="0" err="1"/>
              <a:t>Berlin</a:t>
            </a:r>
            <a:r>
              <a:rPr lang="cs-CZ" dirty="0"/>
              <a:t> – Rome)</a:t>
            </a:r>
          </a:p>
          <a:p>
            <a:r>
              <a:rPr lang="cs-CZ" dirty="0"/>
              <a:t>1942, </a:t>
            </a:r>
            <a:r>
              <a:rPr lang="cs-CZ" dirty="0" err="1"/>
              <a:t>secret</a:t>
            </a:r>
            <a:r>
              <a:rPr lang="cs-CZ" dirty="0"/>
              <a:t> </a:t>
            </a:r>
            <a:r>
              <a:rPr lang="cs-CZ" dirty="0" err="1"/>
              <a:t>diplomatic</a:t>
            </a:r>
            <a:r>
              <a:rPr lang="cs-CZ" dirty="0"/>
              <a:t> </a:t>
            </a:r>
            <a:r>
              <a:rPr lang="cs-CZ" dirty="0" err="1"/>
              <a:t>negotiation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UK </a:t>
            </a:r>
          </a:p>
          <a:p>
            <a:r>
              <a:rPr lang="cs-CZ" dirty="0" err="1"/>
              <a:t>Since</a:t>
            </a:r>
            <a:r>
              <a:rPr lang="cs-CZ" dirty="0"/>
              <a:t> 1944 </a:t>
            </a:r>
            <a:r>
              <a:rPr lang="cs-CZ" dirty="0" err="1"/>
              <a:t>represions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nondemocratic</a:t>
            </a:r>
            <a:r>
              <a:rPr lang="cs-CZ" dirty="0"/>
              <a:t> </a:t>
            </a:r>
            <a:r>
              <a:rPr lang="cs-CZ" dirty="0" err="1"/>
              <a:t>regime</a:t>
            </a:r>
            <a:r>
              <a:rPr lang="cs-CZ" dirty="0"/>
              <a:t> step by step in </a:t>
            </a:r>
            <a:r>
              <a:rPr lang="cs-CZ" dirty="0" err="1"/>
              <a:t>every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</a:t>
            </a:r>
          </a:p>
          <a:p>
            <a:r>
              <a:rPr lang="cs-CZ" dirty="0" err="1"/>
              <a:t>Until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1944 – </a:t>
            </a:r>
            <a:r>
              <a:rPr lang="cs-CZ" dirty="0" err="1"/>
              <a:t>antisemitic</a:t>
            </a:r>
            <a:r>
              <a:rPr lang="cs-CZ" dirty="0"/>
              <a:t> </a:t>
            </a:r>
            <a:r>
              <a:rPr lang="cs-CZ" dirty="0" err="1"/>
              <a:t>laws</a:t>
            </a:r>
            <a:r>
              <a:rPr lang="cs-CZ" dirty="0"/>
              <a:t>, but </a:t>
            </a:r>
            <a:r>
              <a:rPr lang="cs-CZ" dirty="0" err="1"/>
              <a:t>better</a:t>
            </a:r>
            <a:r>
              <a:rPr lang="cs-CZ" dirty="0"/>
              <a:t> </a:t>
            </a:r>
            <a:r>
              <a:rPr lang="cs-CZ" dirty="0" err="1"/>
              <a:t>situation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in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countries</a:t>
            </a:r>
            <a:endParaRPr lang="cs-CZ" dirty="0"/>
          </a:p>
          <a:p>
            <a:r>
              <a:rPr lang="cs-CZ" dirty="0"/>
              <a:t>1944 – </a:t>
            </a:r>
            <a:r>
              <a:rPr lang="cs-CZ" dirty="0" err="1"/>
              <a:t>Germany</a:t>
            </a:r>
            <a:r>
              <a:rPr lang="cs-CZ" dirty="0"/>
              <a:t> </a:t>
            </a:r>
            <a:r>
              <a:rPr lang="cs-CZ" dirty="0" err="1"/>
              <a:t>occupy</a:t>
            </a:r>
            <a:r>
              <a:rPr lang="cs-CZ" dirty="0"/>
              <a:t> </a:t>
            </a:r>
            <a:r>
              <a:rPr lang="cs-CZ" dirty="0" err="1"/>
              <a:t>Hungary</a:t>
            </a:r>
            <a:r>
              <a:rPr lang="cs-CZ" dirty="0"/>
              <a:t>, </a:t>
            </a:r>
            <a:r>
              <a:rPr lang="cs-CZ" dirty="0" err="1"/>
              <a:t>Romania</a:t>
            </a:r>
            <a:r>
              <a:rPr lang="cs-CZ" dirty="0"/>
              <a:t> </a:t>
            </a:r>
            <a:r>
              <a:rPr lang="cs-CZ" dirty="0" err="1"/>
              <a:t>joined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Allies</a:t>
            </a:r>
            <a:r>
              <a:rPr lang="cs-CZ" dirty="0"/>
              <a:t> in August </a:t>
            </a:r>
          </a:p>
          <a:p>
            <a:r>
              <a:rPr lang="cs-CZ" b="1" dirty="0" err="1"/>
              <a:t>Férenc</a:t>
            </a:r>
            <a:r>
              <a:rPr lang="cs-CZ" b="1" dirty="0"/>
              <a:t> </a:t>
            </a:r>
            <a:r>
              <a:rPr lang="cs-CZ" b="1" dirty="0" err="1"/>
              <a:t>Szálási</a:t>
            </a:r>
            <a:r>
              <a:rPr lang="cs-CZ" b="1" dirty="0"/>
              <a:t> 1944</a:t>
            </a:r>
            <a:r>
              <a:rPr lang="cs-CZ" dirty="0"/>
              <a:t>, </a:t>
            </a:r>
            <a:r>
              <a:rPr lang="cs-CZ" dirty="0" err="1"/>
              <a:t>replacement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Horthy</a:t>
            </a:r>
            <a:r>
              <a:rPr lang="cs-CZ" dirty="0"/>
              <a:t>, </a:t>
            </a:r>
            <a:r>
              <a:rPr lang="cs-CZ" dirty="0" err="1"/>
              <a:t>Arrow</a:t>
            </a:r>
            <a:r>
              <a:rPr lang="cs-CZ" dirty="0"/>
              <a:t> </a:t>
            </a:r>
            <a:r>
              <a:rPr lang="cs-CZ" dirty="0" err="1"/>
              <a:t>Cross</a:t>
            </a:r>
            <a:r>
              <a:rPr lang="cs-CZ" dirty="0"/>
              <a:t> Party leader</a:t>
            </a:r>
          </a:p>
          <a:p>
            <a:r>
              <a:rPr lang="cs-CZ" dirty="0" err="1"/>
              <a:t>Horthy</a:t>
            </a:r>
            <a:r>
              <a:rPr lang="cs-CZ" dirty="0"/>
              <a:t> </a:t>
            </a:r>
            <a:r>
              <a:rPr lang="cs-CZ" dirty="0" err="1"/>
              <a:t>home</a:t>
            </a:r>
            <a:r>
              <a:rPr lang="cs-CZ" dirty="0"/>
              <a:t> </a:t>
            </a:r>
            <a:r>
              <a:rPr lang="cs-CZ" dirty="0" err="1"/>
              <a:t>isolation</a:t>
            </a:r>
            <a:r>
              <a:rPr lang="cs-CZ" dirty="0"/>
              <a:t> in </a:t>
            </a:r>
            <a:r>
              <a:rPr lang="cs-CZ" dirty="0" err="1"/>
              <a:t>Germany</a:t>
            </a:r>
            <a:r>
              <a:rPr lang="cs-CZ" dirty="0"/>
              <a:t> </a:t>
            </a:r>
            <a:r>
              <a:rPr lang="cs-CZ" dirty="0" err="1"/>
              <a:t>until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end </a:t>
            </a:r>
            <a:r>
              <a:rPr lang="cs-CZ" dirty="0" err="1"/>
              <a:t>of</a:t>
            </a:r>
            <a:r>
              <a:rPr lang="cs-CZ" dirty="0"/>
              <a:t> WWII.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EAE19E9-D835-4E1C-BEB8-8E8FC080E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17" y="184384"/>
            <a:ext cx="4137695" cy="201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95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345B4C-D7EF-450B-9A86-492CA966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81" y="79899"/>
            <a:ext cx="3901580" cy="1325563"/>
          </a:xfrm>
        </p:spPr>
        <p:txBody>
          <a:bodyPr/>
          <a:lstStyle/>
          <a:p>
            <a:r>
              <a:rPr lang="cs-CZ" dirty="0"/>
              <a:t>1945 – 1956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ACA3F2-8859-4A29-B9BB-9CB512C09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03" y="1254461"/>
            <a:ext cx="11405750" cy="552364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Establishment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nondemocratic</a:t>
            </a:r>
            <a:r>
              <a:rPr lang="cs-CZ" dirty="0"/>
              <a:t> </a:t>
            </a:r>
            <a:r>
              <a:rPr lang="cs-CZ" dirty="0" err="1"/>
              <a:t>regime</a:t>
            </a:r>
            <a:r>
              <a:rPr lang="cs-CZ" dirty="0"/>
              <a:t> </a:t>
            </a:r>
          </a:p>
          <a:p>
            <a:r>
              <a:rPr lang="cs-CZ" dirty="0" err="1"/>
              <a:t>Cooperation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Soviet</a:t>
            </a:r>
            <a:r>
              <a:rPr lang="cs-CZ" dirty="0"/>
              <a:t> </a:t>
            </a:r>
            <a:r>
              <a:rPr lang="cs-CZ" dirty="0" err="1"/>
              <a:t>army</a:t>
            </a:r>
            <a:r>
              <a:rPr lang="cs-CZ" dirty="0"/>
              <a:t> and </a:t>
            </a:r>
            <a:r>
              <a:rPr lang="cs-CZ" dirty="0" err="1"/>
              <a:t>Soviet</a:t>
            </a:r>
            <a:r>
              <a:rPr lang="cs-CZ" dirty="0"/>
              <a:t> </a:t>
            </a:r>
            <a:r>
              <a:rPr lang="cs-CZ" dirty="0" err="1"/>
              <a:t>advisors</a:t>
            </a:r>
            <a:r>
              <a:rPr lang="cs-CZ" dirty="0"/>
              <a:t> </a:t>
            </a:r>
          </a:p>
          <a:p>
            <a:r>
              <a:rPr lang="cs-CZ" dirty="0" err="1"/>
              <a:t>Független</a:t>
            </a:r>
            <a:r>
              <a:rPr lang="cs-CZ" dirty="0"/>
              <a:t> </a:t>
            </a:r>
            <a:r>
              <a:rPr lang="cs-CZ" dirty="0" err="1"/>
              <a:t>Kisgazda</a:t>
            </a:r>
            <a:r>
              <a:rPr lang="cs-CZ" dirty="0"/>
              <a:t> </a:t>
            </a:r>
            <a:r>
              <a:rPr lang="cs-CZ" dirty="0" err="1"/>
              <a:t>Párt</a:t>
            </a:r>
            <a:r>
              <a:rPr lang="cs-CZ" dirty="0"/>
              <a:t> (Party </a:t>
            </a:r>
            <a:r>
              <a:rPr lang="cs-CZ" dirty="0" err="1"/>
              <a:t>of</a:t>
            </a:r>
            <a:r>
              <a:rPr lang="cs-CZ" dirty="0"/>
              <a:t> Independent </a:t>
            </a:r>
            <a:r>
              <a:rPr lang="cs-CZ" dirty="0" err="1"/>
              <a:t>farmers</a:t>
            </a:r>
            <a:r>
              <a:rPr lang="cs-CZ" dirty="0"/>
              <a:t>) 1945 </a:t>
            </a:r>
            <a:r>
              <a:rPr lang="cs-CZ" dirty="0" err="1"/>
              <a:t>winner</a:t>
            </a:r>
            <a:r>
              <a:rPr lang="cs-CZ" dirty="0"/>
              <a:t> </a:t>
            </a:r>
          </a:p>
          <a:p>
            <a:r>
              <a:rPr lang="en-US" dirty="0"/>
              <a:t>displacement of the German </a:t>
            </a:r>
            <a:r>
              <a:rPr lang="cs-CZ" dirty="0" err="1"/>
              <a:t>speaking</a:t>
            </a:r>
            <a:r>
              <a:rPr lang="cs-CZ" dirty="0"/>
              <a:t> </a:t>
            </a:r>
            <a:r>
              <a:rPr lang="en-US" dirty="0"/>
              <a:t>population</a:t>
            </a:r>
            <a:endParaRPr lang="cs-CZ" dirty="0"/>
          </a:p>
          <a:p>
            <a:r>
              <a:rPr lang="cs-CZ" dirty="0"/>
              <a:t>No </a:t>
            </a:r>
            <a:r>
              <a:rPr lang="cs-CZ" dirty="0" err="1"/>
              <a:t>industrialisation</a:t>
            </a:r>
            <a:r>
              <a:rPr lang="cs-CZ" dirty="0"/>
              <a:t> – </a:t>
            </a:r>
            <a:r>
              <a:rPr lang="cs-CZ" dirty="0" err="1"/>
              <a:t>less</a:t>
            </a:r>
            <a:r>
              <a:rPr lang="cs-CZ" dirty="0"/>
              <a:t> </a:t>
            </a:r>
            <a:r>
              <a:rPr lang="cs-CZ" dirty="0" err="1"/>
              <a:t>workers</a:t>
            </a:r>
            <a:r>
              <a:rPr lang="cs-CZ" dirty="0"/>
              <a:t>, </a:t>
            </a:r>
            <a:r>
              <a:rPr lang="cs-CZ" dirty="0" err="1"/>
              <a:t>Hungary</a:t>
            </a:r>
            <a:r>
              <a:rPr lang="cs-CZ" dirty="0"/>
              <a:t> – </a:t>
            </a:r>
            <a:r>
              <a:rPr lang="cs-CZ" dirty="0" err="1"/>
              <a:t>rural</a:t>
            </a:r>
            <a:r>
              <a:rPr lang="cs-CZ" dirty="0"/>
              <a:t>, </a:t>
            </a:r>
            <a:r>
              <a:rPr lang="cs-CZ" dirty="0" err="1"/>
              <a:t>agrarian</a:t>
            </a:r>
            <a:r>
              <a:rPr lang="cs-CZ" dirty="0"/>
              <a:t> country</a:t>
            </a:r>
          </a:p>
          <a:p>
            <a:r>
              <a:rPr lang="cs-CZ" dirty="0"/>
              <a:t>Step by step – </a:t>
            </a:r>
            <a:r>
              <a:rPr lang="cs-CZ" dirty="0" err="1"/>
              <a:t>instalation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totalitarian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up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Soviet</a:t>
            </a:r>
            <a:r>
              <a:rPr lang="cs-CZ" dirty="0"/>
              <a:t> model </a:t>
            </a:r>
          </a:p>
          <a:p>
            <a:r>
              <a:rPr lang="cs-CZ" dirty="0"/>
              <a:t>Magyar </a:t>
            </a:r>
            <a:r>
              <a:rPr lang="cs-CZ" dirty="0" err="1"/>
              <a:t>Dolgozók</a:t>
            </a:r>
            <a:r>
              <a:rPr lang="cs-CZ" dirty="0"/>
              <a:t> </a:t>
            </a:r>
            <a:r>
              <a:rPr lang="cs-CZ" dirty="0" err="1"/>
              <a:t>Pártja</a:t>
            </a:r>
            <a:r>
              <a:rPr lang="cs-CZ" dirty="0"/>
              <a:t> (</a:t>
            </a:r>
            <a:r>
              <a:rPr lang="cs-CZ" dirty="0" err="1"/>
              <a:t>Hungarian</a:t>
            </a:r>
            <a:r>
              <a:rPr lang="cs-CZ" dirty="0"/>
              <a:t> </a:t>
            </a:r>
            <a:r>
              <a:rPr lang="cs-CZ" dirty="0" err="1"/>
              <a:t>workres</a:t>
            </a:r>
            <a:r>
              <a:rPr lang="cs-CZ" dirty="0"/>
              <a:t> party 1947)</a:t>
            </a:r>
          </a:p>
          <a:p>
            <a:r>
              <a:rPr lang="cs-CZ" dirty="0"/>
              <a:t>1949 – </a:t>
            </a:r>
            <a:r>
              <a:rPr lang="cs-CZ" dirty="0" err="1"/>
              <a:t>Constitution</a:t>
            </a:r>
            <a:r>
              <a:rPr lang="cs-CZ" dirty="0"/>
              <a:t> up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Soviet</a:t>
            </a:r>
            <a:r>
              <a:rPr lang="cs-CZ" dirty="0"/>
              <a:t> model 1936 </a:t>
            </a:r>
          </a:p>
          <a:p>
            <a:r>
              <a:rPr lang="cs-CZ" dirty="0" err="1"/>
              <a:t>Hungarian</a:t>
            </a:r>
            <a:r>
              <a:rPr lang="cs-CZ" dirty="0"/>
              <a:t> </a:t>
            </a:r>
            <a:r>
              <a:rPr lang="cs-CZ" dirty="0" err="1"/>
              <a:t>peoples</a:t>
            </a:r>
            <a:r>
              <a:rPr lang="cs-CZ" dirty="0"/>
              <a:t> </a:t>
            </a:r>
            <a:r>
              <a:rPr lang="cs-CZ" dirty="0" err="1"/>
              <a:t>republic</a:t>
            </a:r>
            <a:r>
              <a:rPr lang="cs-CZ" dirty="0"/>
              <a:t> – </a:t>
            </a:r>
            <a:r>
              <a:rPr lang="cs-CZ" dirty="0" err="1"/>
              <a:t>violent</a:t>
            </a:r>
            <a:r>
              <a:rPr lang="cs-CZ" dirty="0"/>
              <a:t> </a:t>
            </a:r>
            <a:r>
              <a:rPr lang="cs-CZ" dirty="0" err="1"/>
              <a:t>represion</a:t>
            </a:r>
            <a:r>
              <a:rPr lang="cs-CZ" dirty="0"/>
              <a:t> </a:t>
            </a:r>
            <a:r>
              <a:rPr lang="cs-CZ" dirty="0" err="1"/>
              <a:t>aprox</a:t>
            </a:r>
            <a:r>
              <a:rPr lang="cs-CZ" dirty="0"/>
              <a:t>. 2000 </a:t>
            </a:r>
            <a:r>
              <a:rPr lang="cs-CZ" dirty="0" err="1"/>
              <a:t>victims</a:t>
            </a:r>
            <a:r>
              <a:rPr lang="cs-CZ" dirty="0"/>
              <a:t> (45 – 49)</a:t>
            </a:r>
          </a:p>
          <a:p>
            <a:r>
              <a:rPr lang="cs-CZ" dirty="0" err="1"/>
              <a:t>Nationalisation</a:t>
            </a:r>
            <a:r>
              <a:rPr lang="cs-CZ" dirty="0"/>
              <a:t> -  </a:t>
            </a:r>
            <a:r>
              <a:rPr lang="cs-CZ" dirty="0" err="1"/>
              <a:t>Agricultural</a:t>
            </a:r>
            <a:r>
              <a:rPr lang="cs-CZ" dirty="0"/>
              <a:t> </a:t>
            </a:r>
            <a:r>
              <a:rPr lang="cs-CZ" dirty="0" err="1"/>
              <a:t>cooperatives</a:t>
            </a:r>
            <a:r>
              <a:rPr lang="cs-CZ" dirty="0"/>
              <a:t> </a:t>
            </a:r>
          </a:p>
          <a:p>
            <a:r>
              <a:rPr lang="cs-CZ" dirty="0" err="1"/>
              <a:t>State</a:t>
            </a:r>
            <a:r>
              <a:rPr lang="cs-CZ" dirty="0"/>
              <a:t> </a:t>
            </a:r>
            <a:r>
              <a:rPr lang="en-US" dirty="0"/>
              <a:t>borders again according to Trianon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66857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2157</TotalTime>
  <Words>1095</Words>
  <Application>Microsoft Office PowerPoint</Application>
  <PresentationFormat>Širokoúhlá obrazovka</PresentationFormat>
  <Paragraphs>118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Motiv Office</vt:lpstr>
      <vt:lpstr>Hungary and politics </vt:lpstr>
      <vt:lpstr>Hungary </vt:lpstr>
      <vt:lpstr>Hungary before 1918 </vt:lpstr>
      <vt:lpstr>Hungarian poliical parties 1866 - 1918</vt:lpstr>
      <vt:lpstr>Trianon historical injustice  </vt:lpstr>
      <vt:lpstr>Hungary 1918 – 1920 and 1921 - 1940 </vt:lpstr>
      <vt:lpstr>Hungary  and WW II</vt:lpstr>
      <vt:lpstr>Hungary 1940 - 1944/45</vt:lpstr>
      <vt:lpstr>1945 – 1956 </vt:lpstr>
      <vt:lpstr>1956: 23.10. – 10.11. </vt:lpstr>
      <vt:lpstr>Gulyáskommunizmus – 1962 – 1989 </vt:lpstr>
      <vt:lpstr>1989 – fall of comunnism </vt:lpstr>
      <vt:lpstr>1989 – fall of comunnism </vt:lpstr>
      <vt:lpstr>Prezentace aplikace PowerPoint</vt:lpstr>
      <vt:lpstr>Prezentace aplikace PowerPoint</vt:lpstr>
      <vt:lpstr>Hungarian Left</vt:lpstr>
      <vt:lpstr>Hungarian right I. - Fidesz</vt:lpstr>
      <vt:lpstr>Hungarian center/left? </vt:lpstr>
      <vt:lpstr>Hungarian right II.  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Hungary and politics</dc:title>
  <dc:creator>Michal Pink</dc:creator>
  <cp:lastModifiedBy>Michal Pink</cp:lastModifiedBy>
  <cp:revision>50</cp:revision>
  <dcterms:created xsi:type="dcterms:W3CDTF">2022-11-06T08:58:26Z</dcterms:created>
  <dcterms:modified xsi:type="dcterms:W3CDTF">2024-10-16T11:27:41Z</dcterms:modified>
</cp:coreProperties>
</file>