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90" r:id="rId4"/>
    <p:sldId id="258" r:id="rId5"/>
    <p:sldId id="305" r:id="rId6"/>
    <p:sldId id="306" r:id="rId7"/>
    <p:sldId id="307" r:id="rId8"/>
    <p:sldId id="309" r:id="rId9"/>
    <p:sldId id="318" r:id="rId10"/>
    <p:sldId id="308" r:id="rId11"/>
    <p:sldId id="310" r:id="rId12"/>
    <p:sldId id="319" r:id="rId13"/>
    <p:sldId id="320" r:id="rId14"/>
    <p:sldId id="291" r:id="rId15"/>
    <p:sldId id="304" r:id="rId16"/>
    <p:sldId id="312" r:id="rId17"/>
    <p:sldId id="313" r:id="rId18"/>
    <p:sldId id="314" r:id="rId19"/>
    <p:sldId id="315" r:id="rId20"/>
    <p:sldId id="316" r:id="rId21"/>
    <p:sldId id="317" r:id="rId22"/>
    <p:sldId id="259" r:id="rId23"/>
    <p:sldId id="28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456" autoAdjust="0"/>
  </p:normalViewPr>
  <p:slideViewPr>
    <p:cSldViewPr snapToGrid="0">
      <p:cViewPr varScale="1">
        <p:scale>
          <a:sx n="144" d="100"/>
          <a:sy n="144" d="100"/>
        </p:scale>
        <p:origin x="312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7035F-D7CD-4FE3-8C1D-4E739FC2BB8E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20A402-D324-4472-BE8B-FE8FCE699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37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11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8E315-3052-91ED-5519-2D4753EAE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354C19C-0920-F2DC-55EF-A1D735E766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CF08438-4B02-EFA6-7817-9A4AABC271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4F6DF6C-26B1-5B2C-49AC-0FEF102635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259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325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61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27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437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5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21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96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48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319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13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81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8A9CB-C3A9-8925-033E-A8C49F5FB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A147AA5-5645-55C3-208D-69F47F7C62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076AB894-2E8C-A603-528E-936D7A3CD6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2964624-5DCB-4D17-D4E3-833BDF62BC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071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D06205-85F3-5EB4-DD13-62FDA0D23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4ACC49F-1273-726C-15C3-37383A0AFE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86BAC1-DD8C-CB82-5EE0-A4896A886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C12A80-8ACF-4668-F6EB-07499AE32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8E536CB-5423-C523-F840-83E0A2DE5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125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E8DAE9-D1CB-1C0D-F0C4-878166EB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9E3579B-EBC0-3231-117D-A2F366E1C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D73ADCE-47BE-09B4-1641-B46FF6496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F79EFB6-597A-B4CD-B700-F9B8DF133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C65F9B3-8195-2BD4-73AB-236906BBF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783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E22E200-6857-0400-4B26-56971EFE8F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B61C784-E626-1036-1A8D-7F838F0F0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8B43D29-8380-B7DF-D756-59DCD6EFF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08D8A7C-CEBA-CF13-4D31-00B91A604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C9E7EB8-6171-416B-9E64-BD5533881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40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A2BA03-BC0B-7874-3617-A99F97F3B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C3A250-079C-B171-45BB-3C25508AD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8CFCCA-FA27-4C8E-D2D4-67BB34613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439EF0-CB11-B081-1744-1DFD0AC43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F6CFAD6-A141-48F1-7315-5FBD76C96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777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AA9753-7820-92E5-4306-79C00010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D8B811D-56CD-63C2-34C5-FF3C545AE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5B74E07-0369-F609-27FB-537D1925C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7175EB3-3F96-B6C2-3A73-84D06B2EE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23F8AD1-53D3-AD1D-8419-2E8E15999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090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A1F844-73C4-B1FA-C2D2-DA68C8236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02838E-5958-7E98-585B-B1BFB2DD65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AC018C6-67A6-79DB-37FF-72D93AA73A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E0EA917-C8C2-6EFE-2075-3A645FE69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0614C34-09BB-519C-9595-FAEF660F1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C33803B-4027-5727-DA32-8042DCC18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3627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93D21C-CAD2-2B3E-0013-29E4E81E0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6CEE18-2035-CCFE-7698-C01A03EAB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E5794EF-2BE8-144C-A41C-39A0C1486E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77AD6C5-A00F-0263-D68A-D38741D06F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42377E6-81FF-E007-C0BD-ADF39FCF71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C6C8425-3A1B-0C16-DECF-5051ED40E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46481CA-CEB0-8800-69B9-EBD43E6CA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3E186A4-E74D-A2FB-336F-CFD864E97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440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23FD8A-9063-ECEE-DA78-1E46578FB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16A6259-88A9-6FAA-0F61-B0F605BE1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010CBB3-F73D-0A39-3181-26BDB8BDD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58C0266-3D01-02A9-C998-EDA57484D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480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ECD4A4B-779D-0DFD-1C26-58AA0E985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41E98BB-CE7E-2B38-EC5D-E1E2ECE5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F3383D0-672F-479C-81EC-9DAB9B2D7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499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8E1471-FBBD-D246-4219-34E9FD7D8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746964-B1AB-31F2-E2D5-9D6141162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779E2D9-258F-D381-B296-9F67ACEEB8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D2B5180-E829-53C3-FB25-A72EF5117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28B92F2-7940-3088-09AD-B3FF84A9D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EC74B42-CBBC-274E-FA00-F79334A34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327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9E17CD-93A4-D1EE-8D6D-E3B3DBB21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6E46178-BF11-AE6D-F2B5-94D95332AD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A4EBD7C-E17A-BBF0-393A-330A8762F7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529EAE0-B43E-0400-C0DD-EE47F0011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0C6D3A4-AEC5-2D60-2A13-03E4C78C1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C75D7AB-3111-46A0-87B9-4A64BF151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356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5DCA653-AE9A-64EC-8F6B-3DE82ABB8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53DC6D1-7BC6-D04B-5DED-4B44D59ED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E8FC43E-69AB-7D8A-AD0F-00B9EA9D3A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3E1C3-B0B4-42B8-B807-75F97498CB0C}" type="datetimeFigureOut">
              <a:rPr lang="en-GB" smtClean="0"/>
              <a:t>23/10/2024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632E55-93D9-7398-D499-5696928B90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C5FCAE-EE95-278A-F7FC-A0707F316D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63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doi.org/10.1016/j.cmpbup.2024.100145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socha, umění&#10;&#10;Popis byl vytvořen automaticky">
            <a:extLst>
              <a:ext uri="{FF2B5EF4-FFF2-40B4-BE49-F238E27FC236}">
                <a16:creationId xmlns:a16="http://schemas.microsoft.com/office/drawing/2014/main" id="{03045BCE-E2F6-3898-AF18-881C34CCD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A6265412-B459-4CE3-AA75-70ED929E33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437" y="4513054"/>
            <a:ext cx="4363488" cy="1906795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22.10.2024</a:t>
            </a:r>
          </a:p>
          <a:p>
            <a:r>
              <a:rPr lang="en-GB" dirty="0"/>
              <a:t>GLCb2028 Artificial Intelligence in Political Science and Security Studies</a:t>
            </a:r>
            <a:endParaRPr lang="cs-CZ" dirty="0"/>
          </a:p>
          <a:p>
            <a:r>
              <a:rPr lang="cs-CZ" dirty="0"/>
              <a:t>Jan KLEINER</a:t>
            </a:r>
          </a:p>
          <a:p>
            <a:r>
              <a:rPr lang="cs-CZ" dirty="0"/>
              <a:t>jkleiner@mail.muni.cz</a:t>
            </a:r>
            <a:endParaRPr lang="en-GB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65E6429-D8A6-7768-0997-F361B71D2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261" y="2273694"/>
            <a:ext cx="4550664" cy="1053842"/>
          </a:xfrm>
        </p:spPr>
        <p:txBody>
          <a:bodyPr>
            <a:noAutofit/>
          </a:bodyPr>
          <a:lstStyle/>
          <a:p>
            <a:r>
              <a:rPr lang="cs-CZ" sz="4800" dirty="0">
                <a:latin typeface="+mn-lt"/>
              </a:rPr>
              <a:t>Science and AI: </a:t>
            </a:r>
            <a:r>
              <a:rPr lang="cs-CZ" sz="4800" dirty="0" err="1">
                <a:latin typeface="+mn-lt"/>
              </a:rPr>
              <a:t>Building</a:t>
            </a:r>
            <a:r>
              <a:rPr lang="cs-CZ" sz="4800" dirty="0">
                <a:latin typeface="+mn-lt"/>
              </a:rPr>
              <a:t> a </a:t>
            </a:r>
            <a:r>
              <a:rPr lang="cs-CZ" sz="4800" dirty="0" err="1">
                <a:latin typeface="+mn-lt"/>
              </a:rPr>
              <a:t>Toolbox</a:t>
            </a:r>
            <a:endParaRPr lang="en-GB" sz="3200" dirty="0">
              <a:latin typeface="+mn-lt"/>
            </a:endParaRPr>
          </a:p>
        </p:txBody>
      </p:sp>
      <p:pic>
        <p:nvPicPr>
          <p:cNvPr id="17" name="Obrázek 16" descr="Obsah obrázku text, Písmo, Grafika, snímek obrazovky&#10;&#10;Popis byl vytvořen automaticky">
            <a:extLst>
              <a:ext uri="{FF2B5EF4-FFF2-40B4-BE49-F238E27FC236}">
                <a16:creationId xmlns:a16="http://schemas.microsoft.com/office/drawing/2014/main" id="{53DFED69-B3F8-1B0A-1FCE-6286521DC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7" y="145612"/>
            <a:ext cx="2631953" cy="174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91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 flipH="1">
            <a:off x="1" y="0"/>
            <a:ext cx="12192000" cy="6858001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0E88B360-3B9E-D138-5A63-45DFD2AF6D01}"/>
              </a:ext>
            </a:extLst>
          </p:cNvPr>
          <p:cNvSpPr txBox="1">
            <a:spLocks/>
          </p:cNvSpPr>
          <p:nvPr/>
        </p:nvSpPr>
        <p:spPr>
          <a:xfrm>
            <a:off x="4841853" y="535415"/>
            <a:ext cx="5423811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 err="1"/>
              <a:t>How</a:t>
            </a:r>
            <a:r>
              <a:rPr lang="cs-CZ" sz="3200" b="1" dirty="0"/>
              <a:t> to cite </a:t>
            </a:r>
            <a:r>
              <a:rPr lang="cs-CZ" sz="3200" b="1" dirty="0" err="1"/>
              <a:t>ChatGPT</a:t>
            </a:r>
            <a:r>
              <a:rPr lang="cs-CZ" sz="3200" b="1" dirty="0"/>
              <a:t>? APA</a:t>
            </a:r>
            <a:endParaRPr lang="en-US" sz="3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0C13B5-4FC1-25AB-B255-3BB944417320}"/>
              </a:ext>
            </a:extLst>
          </p:cNvPr>
          <p:cNvSpPr txBox="1">
            <a:spLocks/>
          </p:cNvSpPr>
          <p:nvPr/>
        </p:nvSpPr>
        <p:spPr>
          <a:xfrm>
            <a:off x="5062009" y="1527538"/>
            <a:ext cx="6546411" cy="4951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“</a:t>
            </a:r>
            <a:r>
              <a:rPr lang="en-GB" sz="2400" b="1" dirty="0"/>
              <a:t>When prompted with </a:t>
            </a:r>
            <a:r>
              <a:rPr lang="en-GB" sz="2400" dirty="0"/>
              <a:t>“Is the left-brain right brain divide real or a metaphor?” </a:t>
            </a:r>
            <a:r>
              <a:rPr lang="en-GB" sz="2400" b="1" dirty="0"/>
              <a:t>the ChatGPT-generated text indicated </a:t>
            </a:r>
            <a:r>
              <a:rPr lang="en-GB" sz="2400" dirty="0"/>
              <a:t>that although the two brain hemispheres are somewhat specialized, “the notation that people can be characterized as ‘left-brained’ or ‘right-brained’ is considered to be an oversimplification and a popular myth” (OpenAI, 2023).</a:t>
            </a:r>
            <a:r>
              <a:rPr lang="cs-CZ" sz="2400" dirty="0"/>
              <a:t>“ (</a:t>
            </a:r>
            <a:r>
              <a:rPr lang="cs-CZ" sz="2400" dirty="0" err="1"/>
              <a:t>McAdoo</a:t>
            </a:r>
            <a:r>
              <a:rPr lang="cs-CZ" sz="2400" dirty="0"/>
              <a:t>, 2023) </a:t>
            </a:r>
            <a:endParaRPr lang="en-GB" sz="2400" dirty="0"/>
          </a:p>
          <a:p>
            <a:endParaRPr lang="en-GB" sz="2400" dirty="0"/>
          </a:p>
          <a:p>
            <a:r>
              <a:rPr lang="en-GB" sz="2400" b="1" dirty="0"/>
              <a:t>Reference</a:t>
            </a:r>
          </a:p>
          <a:p>
            <a:pPr lvl="1"/>
            <a:r>
              <a:rPr lang="en-GB" sz="1800" dirty="0"/>
              <a:t>OpenAI. (2023). ChatGPT (Mar 14 version) [Large language model]. https://chat.openai.com/chat</a:t>
            </a:r>
            <a:r>
              <a:rPr lang="cs-CZ" sz="1800" dirty="0"/>
              <a:t>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18354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7802738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 err="1"/>
              <a:t>Threats</a:t>
            </a:r>
            <a:r>
              <a:rPr lang="cs-CZ" sz="3200" b="1" dirty="0"/>
              <a:t> to </a:t>
            </a:r>
            <a:r>
              <a:rPr lang="cs-CZ" sz="3200" b="1" dirty="0" err="1"/>
              <a:t>ethics</a:t>
            </a:r>
            <a:r>
              <a:rPr lang="cs-CZ" sz="3200" b="1" dirty="0"/>
              <a:t> and </a:t>
            </a:r>
            <a:r>
              <a:rPr lang="cs-CZ" sz="3200" b="1" dirty="0" err="1"/>
              <a:t>their</a:t>
            </a:r>
            <a:r>
              <a:rPr lang="cs-CZ" sz="3200" b="1" dirty="0"/>
              <a:t> mitigation</a:t>
            </a:r>
            <a:endParaRPr lang="en-US" sz="3200" b="1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7072780" cy="4141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cs-CZ" sz="2000" dirty="0"/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</p:txBody>
      </p:sp>
      <p:sp>
        <p:nvSpPr>
          <p:cNvPr id="2" name="Podnadpis 2">
            <a:extLst>
              <a:ext uri="{FF2B5EF4-FFF2-40B4-BE49-F238E27FC236}">
                <a16:creationId xmlns:a16="http://schemas.microsoft.com/office/drawing/2014/main" id="{4EE46C08-C498-9F8D-DF75-EE8A2DB76453}"/>
              </a:ext>
            </a:extLst>
          </p:cNvPr>
          <p:cNvSpPr txBox="1">
            <a:spLocks/>
          </p:cNvSpPr>
          <p:nvPr/>
        </p:nvSpPr>
        <p:spPr>
          <a:xfrm>
            <a:off x="976405" y="1500152"/>
            <a:ext cx="6768563" cy="4859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288B2C71-CA93-4CE2-F18D-CACB138779BC}"/>
              </a:ext>
            </a:extLst>
          </p:cNvPr>
          <p:cNvSpPr txBox="1">
            <a:spLocks/>
          </p:cNvSpPr>
          <p:nvPr/>
        </p:nvSpPr>
        <p:spPr>
          <a:xfrm>
            <a:off x="672188" y="1972169"/>
            <a:ext cx="6768563" cy="2913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>
                <a:solidFill>
                  <a:srgbClr val="FF0000"/>
                </a:solidFill>
              </a:rPr>
              <a:t>Plagiarism</a:t>
            </a:r>
            <a:r>
              <a:rPr lang="en-GB" sz="1600" dirty="0"/>
              <a:t> - especially unintentional - models are fielded on data from scientific papers, among others (Kim, 2024; Khalif et al., 2023) </a:t>
            </a:r>
            <a:r>
              <a:rPr lang="cs-CZ" sz="1600" dirty="0">
                <a:sym typeface="Wingdings" panose="05000000000000000000" pitchFamily="2" charset="2"/>
              </a:rPr>
              <a:t></a:t>
            </a:r>
            <a:r>
              <a:rPr lang="en-GB" sz="1600" dirty="0"/>
              <a:t> </a:t>
            </a:r>
            <a:r>
              <a:rPr lang="en-GB" sz="1600" dirty="0">
                <a:solidFill>
                  <a:srgbClr val="00B050"/>
                </a:solidFill>
              </a:rPr>
              <a:t>do not generate (larger) text, use reliable AI tools.</a:t>
            </a:r>
            <a:br>
              <a:rPr lang="en-GB" sz="1600" dirty="0"/>
            </a:br>
            <a:endParaRPr lang="en-GB" sz="1600" dirty="0"/>
          </a:p>
          <a:p>
            <a:r>
              <a:rPr lang="en-GB" sz="1600" dirty="0">
                <a:solidFill>
                  <a:srgbClr val="FF0000"/>
                </a:solidFill>
              </a:rPr>
              <a:t>AI often </a:t>
            </a:r>
            <a:r>
              <a:rPr lang="en-GB" sz="1600" b="1" dirty="0">
                <a:solidFill>
                  <a:srgbClr val="FF0000"/>
                </a:solidFill>
              </a:rPr>
              <a:t>hallucinates</a:t>
            </a:r>
            <a:r>
              <a:rPr lang="en-GB" sz="1600" dirty="0">
                <a:solidFill>
                  <a:srgbClr val="FF0000"/>
                </a:solidFill>
              </a:rPr>
              <a:t> </a:t>
            </a:r>
            <a:r>
              <a:rPr lang="en-GB" sz="1600" dirty="0"/>
              <a:t>(fabricates) citations (</a:t>
            </a:r>
            <a:r>
              <a:rPr lang="en-GB" sz="1600" dirty="0" err="1"/>
              <a:t>Buriak</a:t>
            </a:r>
            <a:r>
              <a:rPr lang="en-GB" sz="1600" dirty="0"/>
              <a:t> et al., 2024; Zeer et al., 2023) </a:t>
            </a:r>
            <a:r>
              <a:rPr lang="cs-CZ" sz="1600" dirty="0">
                <a:sym typeface="Wingdings" panose="05000000000000000000" pitchFamily="2" charset="2"/>
              </a:rPr>
              <a:t></a:t>
            </a:r>
            <a:r>
              <a:rPr lang="en-GB" sz="1600" dirty="0">
                <a:solidFill>
                  <a:srgbClr val="00B050"/>
                </a:solidFill>
              </a:rPr>
              <a:t> use reliable AI, check everything thoroughly directly in the cited text.</a:t>
            </a:r>
            <a:br>
              <a:rPr lang="en-GB" sz="1600" dirty="0"/>
            </a:br>
            <a:endParaRPr lang="cs-CZ" sz="1600" dirty="0"/>
          </a:p>
          <a:p>
            <a:r>
              <a:rPr lang="en-GB" sz="1600" b="1" dirty="0">
                <a:solidFill>
                  <a:srgbClr val="FF0000"/>
                </a:solidFill>
              </a:rPr>
              <a:t>Misinformation</a:t>
            </a:r>
            <a:r>
              <a:rPr lang="en-GB" sz="1600" dirty="0">
                <a:solidFill>
                  <a:srgbClr val="FF0000"/>
                </a:solidFill>
              </a:rPr>
              <a:t> </a:t>
            </a:r>
            <a:r>
              <a:rPr lang="en-GB" sz="1600" dirty="0"/>
              <a:t>- inaccurate or biased results (</a:t>
            </a:r>
            <a:r>
              <a:rPr lang="en-GB" sz="1600" dirty="0" err="1"/>
              <a:t>Buriak</a:t>
            </a:r>
            <a:r>
              <a:rPr lang="en-GB" sz="1600" dirty="0"/>
              <a:t> et al., 2024; Kim, 2024), AI suffers from a lot of biases! </a:t>
            </a:r>
            <a:r>
              <a:rPr lang="cs-CZ" sz="1600" dirty="0">
                <a:sym typeface="Wingdings" panose="05000000000000000000" pitchFamily="2" charset="2"/>
              </a:rPr>
              <a:t> </a:t>
            </a:r>
            <a:r>
              <a:rPr lang="en-GB" sz="1600" dirty="0">
                <a:solidFill>
                  <a:srgbClr val="00B050"/>
                </a:solidFill>
              </a:rPr>
              <a:t>triangulation of sources and personal verification of given information.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1352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D7B02-F5D9-8E43-6A1D-8DD40E714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96421811-8236-CFA5-2440-C6D8A15969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 flipH="1">
            <a:off x="1" y="0"/>
            <a:ext cx="12192000" cy="6858001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F24EC7F6-6FB6-1142-2728-3F50A123A2E9}"/>
              </a:ext>
            </a:extLst>
          </p:cNvPr>
          <p:cNvSpPr txBox="1">
            <a:spLocks/>
          </p:cNvSpPr>
          <p:nvPr/>
        </p:nvSpPr>
        <p:spPr>
          <a:xfrm>
            <a:off x="4841853" y="535415"/>
            <a:ext cx="5423811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 err="1"/>
              <a:t>Practical</a:t>
            </a:r>
            <a:r>
              <a:rPr lang="cs-CZ" sz="3200" b="1" dirty="0"/>
              <a:t> </a:t>
            </a:r>
            <a:r>
              <a:rPr lang="cs-CZ" sz="3200" b="1" dirty="0" err="1"/>
              <a:t>examples</a:t>
            </a:r>
            <a:endParaRPr lang="en-US" sz="3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F63B349-C80B-9D00-5977-508C1C7A0EF9}"/>
              </a:ext>
            </a:extLst>
          </p:cNvPr>
          <p:cNvSpPr txBox="1">
            <a:spLocks/>
          </p:cNvSpPr>
          <p:nvPr/>
        </p:nvSpPr>
        <p:spPr>
          <a:xfrm>
            <a:off x="5062009" y="1527538"/>
            <a:ext cx="6546411" cy="4951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>
                <a:solidFill>
                  <a:srgbClr val="00B050"/>
                </a:solidFill>
              </a:rPr>
              <a:t>OK</a:t>
            </a:r>
            <a:r>
              <a:rPr lang="en-GB" sz="1800" dirty="0"/>
              <a:t>: consultation of methods, theories and overall design of the paper, including occasional proofreading; literature search (Consensus, </a:t>
            </a:r>
            <a:r>
              <a:rPr lang="en-GB" sz="1800" dirty="0" err="1"/>
              <a:t>SciSpace</a:t>
            </a:r>
            <a:r>
              <a:rPr lang="en-GB" sz="1800" dirty="0"/>
              <a:t>, Research Rabbit, etc.) - but it should be complementary to the traditional search!</a:t>
            </a:r>
            <a:endParaRPr lang="cs-CZ" sz="1800" dirty="0"/>
          </a:p>
          <a:p>
            <a:endParaRPr lang="cs-CZ" sz="1800" dirty="0"/>
          </a:p>
          <a:p>
            <a:r>
              <a:rPr lang="en-GB" sz="1800" dirty="0">
                <a:solidFill>
                  <a:srgbClr val="FFC000"/>
                </a:solidFill>
              </a:rPr>
              <a:t>Problematic</a:t>
            </a:r>
            <a:r>
              <a:rPr lang="en-GB" sz="1800" dirty="0"/>
              <a:t>: </a:t>
            </a:r>
            <a:r>
              <a:rPr lang="cs-CZ" sz="1800" dirty="0" err="1"/>
              <a:t>whole</a:t>
            </a:r>
            <a:r>
              <a:rPr lang="cs-CZ" sz="1800" dirty="0"/>
              <a:t>-text</a:t>
            </a:r>
            <a:r>
              <a:rPr lang="en-GB" sz="1800" dirty="0"/>
              <a:t> proofreading, small-scale content generation (e.g. statistical results).</a:t>
            </a:r>
            <a:endParaRPr lang="cs-CZ" sz="1800" dirty="0"/>
          </a:p>
          <a:p>
            <a:endParaRPr lang="cs-CZ" sz="1800" dirty="0"/>
          </a:p>
          <a:p>
            <a:r>
              <a:rPr lang="cs-CZ" sz="1800" dirty="0">
                <a:solidFill>
                  <a:srgbClr val="FF0000"/>
                </a:solidFill>
              </a:rPr>
              <a:t>I</a:t>
            </a:r>
            <a:r>
              <a:rPr lang="en-GB" sz="1800" dirty="0" err="1">
                <a:solidFill>
                  <a:srgbClr val="FF0000"/>
                </a:solidFill>
              </a:rPr>
              <a:t>nacceptable</a:t>
            </a:r>
            <a:r>
              <a:rPr lang="en-GB" sz="1800" dirty="0"/>
              <a:t>: large-scale content generation.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17630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EE198-6AE2-B7F6-F8E4-CE2E0666C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8ABED66F-5A8F-2DA9-D650-15083CD94E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6A8F559F-B199-8239-143A-BABFAEFCD89D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7802738" cy="69902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 err="1"/>
              <a:t>Good</a:t>
            </a:r>
            <a:r>
              <a:rPr lang="cs-CZ" sz="3200" b="1" dirty="0"/>
              <a:t> </a:t>
            </a:r>
            <a:r>
              <a:rPr lang="cs-CZ" sz="3200" b="1" dirty="0" err="1"/>
              <a:t>practices</a:t>
            </a:r>
            <a:r>
              <a:rPr lang="cs-CZ" sz="3200" b="1" dirty="0"/>
              <a:t> (</a:t>
            </a:r>
            <a:r>
              <a:rPr lang="cs-CZ" sz="3200" b="1" dirty="0" err="1"/>
              <a:t>Buriak</a:t>
            </a:r>
            <a:r>
              <a:rPr lang="cs-CZ" sz="3200" b="1" dirty="0"/>
              <a:t> et al., 2023, </a:t>
            </a:r>
            <a:r>
              <a:rPr lang="cs-CZ" sz="3200" b="1" dirty="0" err="1"/>
              <a:t>Khalifa</a:t>
            </a:r>
            <a:r>
              <a:rPr lang="cs-CZ" sz="3200" b="1" dirty="0"/>
              <a:t> &amp; </a:t>
            </a:r>
            <a:r>
              <a:rPr lang="cs-CZ" sz="3200" b="1" dirty="0" err="1"/>
              <a:t>Albadway</a:t>
            </a:r>
            <a:r>
              <a:rPr lang="cs-CZ" sz="3200" b="1" dirty="0"/>
              <a:t>, 2024, </a:t>
            </a:r>
            <a:r>
              <a:rPr lang="cs-CZ" sz="3200" b="1" dirty="0" err="1"/>
              <a:t>Khlaif</a:t>
            </a:r>
            <a:r>
              <a:rPr lang="cs-CZ" sz="3200" b="1" dirty="0"/>
              <a:t> et al., 2023)</a:t>
            </a:r>
            <a:endParaRPr lang="en-US" sz="3200" b="1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C43E8477-DF3F-87C0-F805-94A73D5F35C3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7072780" cy="4141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cs-CZ" sz="2000" dirty="0"/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</p:txBody>
      </p:sp>
      <p:sp>
        <p:nvSpPr>
          <p:cNvPr id="2" name="Podnadpis 2">
            <a:extLst>
              <a:ext uri="{FF2B5EF4-FFF2-40B4-BE49-F238E27FC236}">
                <a16:creationId xmlns:a16="http://schemas.microsoft.com/office/drawing/2014/main" id="{B330D476-23BA-559F-EFB8-8901B7791B43}"/>
              </a:ext>
            </a:extLst>
          </p:cNvPr>
          <p:cNvSpPr txBox="1">
            <a:spLocks/>
          </p:cNvSpPr>
          <p:nvPr/>
        </p:nvSpPr>
        <p:spPr>
          <a:xfrm>
            <a:off x="976405" y="1500152"/>
            <a:ext cx="6768563" cy="4859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920A0E11-67A2-AA8F-D950-7EE53788491A}"/>
              </a:ext>
            </a:extLst>
          </p:cNvPr>
          <p:cNvSpPr txBox="1">
            <a:spLocks/>
          </p:cNvSpPr>
          <p:nvPr/>
        </p:nvSpPr>
        <p:spPr>
          <a:xfrm>
            <a:off x="672188" y="1972169"/>
            <a:ext cx="6768563" cy="41412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Acknowledgements section - </a:t>
            </a:r>
            <a:r>
              <a:rPr lang="en-GB" sz="1600" b="1" dirty="0"/>
              <a:t>acknowledge the use of AI </a:t>
            </a:r>
            <a:r>
              <a:rPr lang="en-GB" sz="1600" dirty="0"/>
              <a:t>and transparently list the parts of the text affected, possibly including prompts or transcripts in Supplementary files.</a:t>
            </a:r>
            <a:br>
              <a:rPr lang="en-GB" sz="1600" dirty="0"/>
            </a:br>
            <a:endParaRPr lang="en-GB" sz="1600" dirty="0"/>
          </a:p>
          <a:p>
            <a:r>
              <a:rPr lang="en-GB" sz="1600" dirty="0"/>
              <a:t>Constantly keep in mind - the </a:t>
            </a:r>
            <a:r>
              <a:rPr lang="en-GB" sz="1600" b="1" dirty="0"/>
              <a:t>output from gen AI </a:t>
            </a:r>
            <a:r>
              <a:rPr lang="en-GB" sz="1600" dirty="0"/>
              <a:t>is only an initial draft and </a:t>
            </a:r>
            <a:r>
              <a:rPr lang="en-GB" sz="1600" b="1" dirty="0"/>
              <a:t>needs significant </a:t>
            </a:r>
            <a:r>
              <a:rPr lang="cs-CZ" sz="1600" b="1" dirty="0" err="1"/>
              <a:t>polishing</a:t>
            </a:r>
            <a:r>
              <a:rPr lang="en-GB" sz="1600" dirty="0"/>
              <a:t> and rewriting.</a:t>
            </a:r>
            <a:br>
              <a:rPr lang="en-GB" sz="1600" dirty="0"/>
            </a:br>
            <a:endParaRPr lang="en-GB" sz="1600" dirty="0"/>
          </a:p>
          <a:p>
            <a:r>
              <a:rPr lang="en-GB" sz="1600" dirty="0"/>
              <a:t>Don't use the literal and unedited output of gen AI - remember it cannot generate new, original ideas, on par with </a:t>
            </a:r>
            <a:r>
              <a:rPr lang="en-GB" sz="1600" b="1" dirty="0" err="1"/>
              <a:t>ghostwriting</a:t>
            </a:r>
            <a:r>
              <a:rPr lang="en-GB" sz="1600" dirty="0"/>
              <a:t>. </a:t>
            </a:r>
            <a:br>
              <a:rPr lang="en-GB" sz="1600" dirty="0"/>
            </a:br>
            <a:endParaRPr lang="en-GB" sz="1600" dirty="0"/>
          </a:p>
          <a:p>
            <a:r>
              <a:rPr lang="cs-CZ" sz="1600" dirty="0"/>
              <a:t>D</a:t>
            </a:r>
            <a:r>
              <a:rPr lang="en-GB" sz="1600" dirty="0" err="1"/>
              <a:t>on't</a:t>
            </a:r>
            <a:r>
              <a:rPr lang="en-GB" sz="1600" dirty="0"/>
              <a:t> let AI tools diminish your creativity and thinking à introspection à use them for exactly the opposite purpose!</a:t>
            </a:r>
            <a:br>
              <a:rPr lang="en-GB" sz="1600" dirty="0"/>
            </a:br>
            <a:endParaRPr lang="en-GB" sz="1600" dirty="0"/>
          </a:p>
          <a:p>
            <a:r>
              <a:rPr lang="en-GB" sz="1600" dirty="0"/>
              <a:t>AI-generated content </a:t>
            </a:r>
            <a:r>
              <a:rPr lang="en-GB" sz="1600" b="1" dirty="0"/>
              <a:t>should never replace critical thinking</a:t>
            </a:r>
            <a:r>
              <a:rPr lang="en-GB" sz="1600" dirty="0"/>
              <a:t>, human and expert insight and literature review.</a:t>
            </a:r>
            <a:br>
              <a:rPr lang="en-GB" sz="1600" dirty="0"/>
            </a:br>
            <a:endParaRPr lang="cs-CZ" sz="1600" dirty="0"/>
          </a:p>
          <a:p>
            <a:r>
              <a:rPr lang="en-GB" sz="1600" dirty="0"/>
              <a:t>All outputs must be thoroughly checked.</a:t>
            </a:r>
            <a:br>
              <a:rPr lang="en-GB" sz="1600" dirty="0"/>
            </a:br>
            <a:endParaRPr lang="en-GB" sz="1600" dirty="0"/>
          </a:p>
          <a:p>
            <a:r>
              <a:rPr lang="cs-CZ" sz="1600" dirty="0"/>
              <a:t>D</a:t>
            </a:r>
            <a:r>
              <a:rPr lang="en-GB" sz="1600" dirty="0"/>
              <a:t>o not input personal, sensitive, or otherwise </a:t>
            </a:r>
            <a:r>
              <a:rPr lang="en-GB" sz="1600" b="1" dirty="0"/>
              <a:t>protected data and text into AI</a:t>
            </a:r>
            <a:r>
              <a:rPr lang="en-GB" sz="1600" dirty="0"/>
              <a:t>.</a:t>
            </a:r>
          </a:p>
          <a:p>
            <a:endParaRPr lang="en-GB" sz="16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80884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socha, umění&#10;&#10;Popis byl vytvořen automaticky">
            <a:extLst>
              <a:ext uri="{FF2B5EF4-FFF2-40B4-BE49-F238E27FC236}">
                <a16:creationId xmlns:a16="http://schemas.microsoft.com/office/drawing/2014/main" id="{03045BCE-E2F6-3898-AF18-881C34CCD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65E6429-D8A6-7768-0997-F361B71D2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061" y="2207019"/>
            <a:ext cx="4550664" cy="1053842"/>
          </a:xfrm>
        </p:spPr>
        <p:txBody>
          <a:bodyPr>
            <a:noAutofit/>
          </a:bodyPr>
          <a:lstStyle/>
          <a:p>
            <a:r>
              <a:rPr lang="en-US" sz="4800" dirty="0">
                <a:latin typeface="+mn-lt"/>
              </a:rPr>
              <a:t>Part 2: </a:t>
            </a:r>
            <a:r>
              <a:rPr lang="cs-CZ" sz="4800" dirty="0" err="1">
                <a:latin typeface="+mn-lt"/>
              </a:rPr>
              <a:t>Toolbox</a:t>
            </a:r>
            <a:endParaRPr lang="en-US" sz="3200" dirty="0">
              <a:latin typeface="+mn-lt"/>
            </a:endParaRPr>
          </a:p>
        </p:txBody>
      </p:sp>
      <p:pic>
        <p:nvPicPr>
          <p:cNvPr id="17" name="Obrázek 16" descr="Obsah obrázku text, Písmo, Grafika, snímek obrazovky&#10;&#10;Popis byl vytvořen automaticky">
            <a:extLst>
              <a:ext uri="{FF2B5EF4-FFF2-40B4-BE49-F238E27FC236}">
                <a16:creationId xmlns:a16="http://schemas.microsoft.com/office/drawing/2014/main" id="{53DFED69-B3F8-1B0A-1FCE-6286521DC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7" y="145612"/>
            <a:ext cx="2631953" cy="174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90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7802738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 err="1"/>
              <a:t>Generative</a:t>
            </a:r>
            <a:r>
              <a:rPr lang="cs-CZ" sz="3200" b="1" dirty="0"/>
              <a:t> AI and study </a:t>
            </a:r>
            <a:r>
              <a:rPr lang="cs-CZ" sz="3200" b="1" dirty="0" err="1"/>
              <a:t>companions</a:t>
            </a:r>
            <a:endParaRPr lang="en-US" sz="3200" b="1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7072780" cy="4141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cs-CZ" sz="2000" dirty="0"/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</p:txBody>
      </p:sp>
      <p:sp>
        <p:nvSpPr>
          <p:cNvPr id="2" name="Podnadpis 2">
            <a:extLst>
              <a:ext uri="{FF2B5EF4-FFF2-40B4-BE49-F238E27FC236}">
                <a16:creationId xmlns:a16="http://schemas.microsoft.com/office/drawing/2014/main" id="{4EE46C08-C498-9F8D-DF75-EE8A2DB76453}"/>
              </a:ext>
            </a:extLst>
          </p:cNvPr>
          <p:cNvSpPr txBox="1">
            <a:spLocks/>
          </p:cNvSpPr>
          <p:nvPr/>
        </p:nvSpPr>
        <p:spPr>
          <a:xfrm>
            <a:off x="976405" y="1500152"/>
            <a:ext cx="6768563" cy="4859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288B2C71-CA93-4CE2-F18D-CACB138779BC}"/>
              </a:ext>
            </a:extLst>
          </p:cNvPr>
          <p:cNvSpPr txBox="1">
            <a:spLocks/>
          </p:cNvSpPr>
          <p:nvPr/>
        </p:nvSpPr>
        <p:spPr>
          <a:xfrm>
            <a:off x="976404" y="1373418"/>
            <a:ext cx="6885206" cy="521291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u="sng" dirty="0"/>
              <a:t>Claude </a:t>
            </a:r>
            <a:r>
              <a:rPr lang="en-US" sz="1800" dirty="0"/>
              <a:t>– LLM like ChatGPT, but higher limit (only in USA and UK).</a:t>
            </a:r>
          </a:p>
          <a:p>
            <a:pPr lvl="1"/>
            <a:r>
              <a:rPr lang="en-US" sz="1600" dirty="0"/>
              <a:t>+ ChatGPT and Bard.</a:t>
            </a:r>
            <a:endParaRPr lang="cs-CZ" sz="1600" dirty="0"/>
          </a:p>
          <a:p>
            <a:pPr lvl="1"/>
            <a:r>
              <a:rPr lang="cs-CZ" sz="1600" dirty="0"/>
              <a:t>+ </a:t>
            </a:r>
            <a:r>
              <a:rPr lang="cs-CZ" sz="1600" dirty="0" err="1"/>
              <a:t>ChatGPT</a:t>
            </a:r>
            <a:r>
              <a:rPr lang="cs-CZ" sz="1600" dirty="0"/>
              <a:t> </a:t>
            </a:r>
            <a:r>
              <a:rPr lang="cs-CZ" sz="1600" dirty="0" err="1"/>
              <a:t>cheat</a:t>
            </a:r>
            <a:r>
              <a:rPr lang="cs-CZ" sz="1600" dirty="0"/>
              <a:t> </a:t>
            </a:r>
            <a:r>
              <a:rPr lang="cs-CZ" sz="1600" dirty="0" err="1"/>
              <a:t>sheets</a:t>
            </a:r>
            <a:r>
              <a:rPr lang="cs-CZ" sz="1600" dirty="0"/>
              <a:t>.</a:t>
            </a:r>
            <a:endParaRPr lang="en-US" sz="1600" dirty="0"/>
          </a:p>
          <a:p>
            <a:r>
              <a:rPr lang="cs-CZ" sz="1800" b="1" u="sng" dirty="0">
                <a:sym typeface="Wingdings" panose="05000000000000000000" pitchFamily="2" charset="2"/>
              </a:rPr>
              <a:t>Revision.ai </a:t>
            </a:r>
            <a:r>
              <a:rPr lang="cs-CZ" sz="1800" dirty="0">
                <a:sym typeface="Wingdings" panose="05000000000000000000" pitchFamily="2" charset="2"/>
              </a:rPr>
              <a:t>– </a:t>
            </a:r>
            <a:r>
              <a:rPr lang="cs-CZ" sz="1800" dirty="0" err="1">
                <a:sym typeface="Wingdings" panose="05000000000000000000" pitchFamily="2" charset="2"/>
              </a:rPr>
              <a:t>Flashcards</a:t>
            </a:r>
            <a:r>
              <a:rPr lang="cs-CZ" sz="1800" dirty="0">
                <a:sym typeface="Wingdings" panose="05000000000000000000" pitchFamily="2" charset="2"/>
              </a:rPr>
              <a:t> </a:t>
            </a:r>
            <a:r>
              <a:rPr lang="cs-CZ" sz="1800" dirty="0" err="1">
                <a:sym typeface="Wingdings" panose="05000000000000000000" pitchFamily="2" charset="2"/>
              </a:rPr>
              <a:t>from</a:t>
            </a:r>
            <a:r>
              <a:rPr lang="cs-CZ" sz="1800" dirty="0">
                <a:sym typeface="Wingdings" panose="05000000000000000000" pitchFamily="2" charset="2"/>
              </a:rPr>
              <a:t> </a:t>
            </a:r>
            <a:r>
              <a:rPr lang="cs-CZ" sz="1800" dirty="0" err="1">
                <a:sym typeface="Wingdings" panose="05000000000000000000" pitchFamily="2" charset="2"/>
              </a:rPr>
              <a:t>pdf</a:t>
            </a:r>
            <a:r>
              <a:rPr lang="cs-CZ" sz="1800" dirty="0">
                <a:sym typeface="Wingdings" panose="05000000000000000000" pitchFamily="2" charset="2"/>
              </a:rPr>
              <a:t> notes.</a:t>
            </a:r>
          </a:p>
          <a:p>
            <a:r>
              <a:rPr lang="cs-CZ" sz="1800" b="1" dirty="0" err="1">
                <a:sym typeface="Wingdings" panose="05000000000000000000" pitchFamily="2" charset="2"/>
              </a:rPr>
              <a:t>Easy-Peasy</a:t>
            </a:r>
            <a:r>
              <a:rPr lang="cs-CZ" sz="1800" b="1" dirty="0">
                <a:sym typeface="Wingdings" panose="05000000000000000000" pitchFamily="2" charset="2"/>
              </a:rPr>
              <a:t> AI </a:t>
            </a:r>
            <a:r>
              <a:rPr lang="cs-CZ" sz="1800" dirty="0">
                <a:sym typeface="Wingdings" panose="05000000000000000000" pitchFamily="2" charset="2"/>
              </a:rPr>
              <a:t>– GPT-4 model </a:t>
            </a:r>
            <a:r>
              <a:rPr lang="cs-CZ" sz="1800" dirty="0" err="1">
                <a:sym typeface="Wingdings" panose="05000000000000000000" pitchFamily="2" charset="2"/>
              </a:rPr>
              <a:t>based</a:t>
            </a:r>
            <a:r>
              <a:rPr lang="cs-CZ" sz="1800" dirty="0">
                <a:sym typeface="Wingdings" panose="05000000000000000000" pitchFamily="2" charset="2"/>
              </a:rPr>
              <a:t> AI + image gen.</a:t>
            </a:r>
          </a:p>
          <a:p>
            <a:r>
              <a:rPr lang="cs-CZ" sz="1800" b="1" dirty="0" err="1">
                <a:sym typeface="Wingdings" panose="05000000000000000000" pitchFamily="2" charset="2"/>
              </a:rPr>
              <a:t>Quillbot</a:t>
            </a:r>
            <a:r>
              <a:rPr lang="cs-CZ" sz="1800" dirty="0">
                <a:sym typeface="Wingdings" panose="05000000000000000000" pitchFamily="2" charset="2"/>
              </a:rPr>
              <a:t> – </a:t>
            </a:r>
            <a:r>
              <a:rPr lang="cs-CZ" sz="1800" dirty="0" err="1">
                <a:sym typeface="Wingdings" panose="05000000000000000000" pitchFamily="2" charset="2"/>
              </a:rPr>
              <a:t>paraphraser</a:t>
            </a:r>
            <a:r>
              <a:rPr lang="cs-CZ" sz="1800" dirty="0">
                <a:sym typeface="Wingdings" panose="05000000000000000000" pitchFamily="2" charset="2"/>
              </a:rPr>
              <a:t>, MS Word plugin.</a:t>
            </a:r>
          </a:p>
          <a:p>
            <a:r>
              <a:rPr lang="cs-CZ" sz="1800" b="1" dirty="0">
                <a:sym typeface="Wingdings" panose="05000000000000000000" pitchFamily="2" charset="2"/>
              </a:rPr>
              <a:t>Forefront.ai </a:t>
            </a:r>
            <a:r>
              <a:rPr lang="cs-CZ" sz="1800" dirty="0">
                <a:sym typeface="Wingdings" panose="05000000000000000000" pitchFamily="2" charset="2"/>
              </a:rPr>
              <a:t>– GPT-3.5, Claude,  input </a:t>
            </a:r>
            <a:r>
              <a:rPr lang="cs-CZ" sz="1800" dirty="0" err="1">
                <a:sym typeface="Wingdings" panose="05000000000000000000" pitchFamily="2" charset="2"/>
              </a:rPr>
              <a:t>tokens</a:t>
            </a:r>
            <a:r>
              <a:rPr lang="cs-CZ" sz="1800" dirty="0">
                <a:sym typeface="Wingdings" panose="05000000000000000000" pitchFamily="2" charset="2"/>
              </a:rPr>
              <a:t>, internet </a:t>
            </a:r>
            <a:r>
              <a:rPr lang="cs-CZ" sz="1800" dirty="0" err="1">
                <a:sym typeface="Wingdings" panose="05000000000000000000" pitchFamily="2" charset="2"/>
              </a:rPr>
              <a:t>search</a:t>
            </a:r>
            <a:r>
              <a:rPr lang="cs-CZ" sz="1800" dirty="0">
                <a:sym typeface="Wingdings" panose="05000000000000000000" pitchFamily="2" charset="2"/>
              </a:rPr>
              <a:t>, </a:t>
            </a:r>
            <a:r>
              <a:rPr lang="cs-CZ" sz="1800" dirty="0" err="1">
                <a:sym typeface="Wingdings" panose="05000000000000000000" pitchFamily="2" charset="2"/>
              </a:rPr>
              <a:t>file</a:t>
            </a:r>
            <a:r>
              <a:rPr lang="cs-CZ" sz="1800" dirty="0">
                <a:sym typeface="Wingdings" panose="05000000000000000000" pitchFamily="2" charset="2"/>
              </a:rPr>
              <a:t> </a:t>
            </a:r>
            <a:r>
              <a:rPr lang="cs-CZ" sz="1800" dirty="0" err="1">
                <a:sym typeface="Wingdings" panose="05000000000000000000" pitchFamily="2" charset="2"/>
              </a:rPr>
              <a:t>uploads</a:t>
            </a:r>
            <a:endParaRPr lang="cs-CZ" sz="1800" dirty="0">
              <a:sym typeface="Wingdings" panose="05000000000000000000" pitchFamily="2" charset="2"/>
            </a:endParaRPr>
          </a:p>
          <a:p>
            <a:r>
              <a:rPr lang="en-US" sz="1800" b="1" u="sng" dirty="0" err="1">
                <a:sym typeface="Wingdings" panose="05000000000000000000" pitchFamily="2" charset="2"/>
              </a:rPr>
              <a:t>PromptGPT</a:t>
            </a:r>
            <a:r>
              <a:rPr lang="en-US" sz="1800" b="1" u="sng" dirty="0">
                <a:sym typeface="Wingdings" panose="05000000000000000000" pitchFamily="2" charset="2"/>
              </a:rPr>
              <a:t> </a:t>
            </a:r>
            <a:r>
              <a:rPr lang="en-US" sz="1800" dirty="0">
                <a:sym typeface="Wingdings" panose="05000000000000000000" pitchFamily="2" charset="2"/>
              </a:rPr>
              <a:t>– web with prompts and jailbreaks.</a:t>
            </a:r>
            <a:endParaRPr lang="cs-CZ" sz="1800" dirty="0">
              <a:sym typeface="Wingdings" panose="05000000000000000000" pitchFamily="2" charset="2"/>
            </a:endParaRPr>
          </a:p>
          <a:p>
            <a:r>
              <a:rPr lang="cs-CZ" sz="1800" b="1" u="sng" dirty="0">
                <a:sym typeface="Wingdings" panose="05000000000000000000" pitchFamily="2" charset="2"/>
              </a:rPr>
              <a:t>Prompt-genie </a:t>
            </a:r>
            <a:r>
              <a:rPr lang="cs-CZ" sz="1800" dirty="0">
                <a:sym typeface="Wingdings" panose="05000000000000000000" pitchFamily="2" charset="2"/>
              </a:rPr>
              <a:t>– 14 </a:t>
            </a:r>
            <a:r>
              <a:rPr lang="cs-CZ" sz="1800" dirty="0" err="1">
                <a:sym typeface="Wingdings" panose="05000000000000000000" pitchFamily="2" charset="2"/>
              </a:rPr>
              <a:t>days</a:t>
            </a:r>
            <a:r>
              <a:rPr lang="cs-CZ" sz="1800" dirty="0">
                <a:sym typeface="Wingdings" panose="05000000000000000000" pitchFamily="2" charset="2"/>
              </a:rPr>
              <a:t> free trial.</a:t>
            </a:r>
          </a:p>
          <a:p>
            <a:r>
              <a:rPr lang="cs-CZ" sz="1800" b="1" dirty="0" err="1">
                <a:sym typeface="Wingdings" panose="05000000000000000000" pitchFamily="2" charset="2"/>
              </a:rPr>
              <a:t>Scholarcy</a:t>
            </a:r>
            <a:r>
              <a:rPr lang="cs-CZ" sz="1800" dirty="0">
                <a:sym typeface="Wingdings" panose="05000000000000000000" pitchFamily="2" charset="2"/>
              </a:rPr>
              <a:t> – </a:t>
            </a:r>
            <a:r>
              <a:rPr lang="cs-CZ" sz="1800" dirty="0" err="1">
                <a:sym typeface="Wingdings" panose="05000000000000000000" pitchFamily="2" charset="2"/>
              </a:rPr>
              <a:t>summary</a:t>
            </a:r>
            <a:r>
              <a:rPr lang="cs-CZ" sz="1800" dirty="0">
                <a:sym typeface="Wingdings" panose="05000000000000000000" pitchFamily="2" charset="2"/>
              </a:rPr>
              <a:t> </a:t>
            </a:r>
            <a:r>
              <a:rPr lang="cs-CZ" sz="1800" dirty="0" err="1">
                <a:sym typeface="Wingdings" panose="05000000000000000000" pitchFamily="2" charset="2"/>
              </a:rPr>
              <a:t>cards</a:t>
            </a:r>
            <a:r>
              <a:rPr lang="cs-CZ" sz="1800" dirty="0">
                <a:sym typeface="Wingdings" panose="05000000000000000000" pitchFamily="2" charset="2"/>
              </a:rPr>
              <a:t> </a:t>
            </a:r>
            <a:r>
              <a:rPr lang="cs-CZ" sz="1800" dirty="0" err="1">
                <a:sym typeface="Wingdings" panose="05000000000000000000" pitchFamily="2" charset="2"/>
              </a:rPr>
              <a:t>of</a:t>
            </a:r>
            <a:r>
              <a:rPr lang="cs-CZ" sz="1800" dirty="0">
                <a:sym typeface="Wingdings" panose="05000000000000000000" pitchFamily="2" charset="2"/>
              </a:rPr>
              <a:t> </a:t>
            </a:r>
            <a:r>
              <a:rPr lang="cs-CZ" sz="1800" dirty="0" err="1">
                <a:sym typeface="Wingdings" panose="05000000000000000000" pitchFamily="2" charset="2"/>
              </a:rPr>
              <a:t>small</a:t>
            </a:r>
            <a:r>
              <a:rPr lang="cs-CZ" sz="1800" dirty="0">
                <a:sym typeface="Wingdings" panose="05000000000000000000" pitchFamily="2" charset="2"/>
              </a:rPr>
              <a:t>/medium </a:t>
            </a:r>
            <a:r>
              <a:rPr lang="cs-CZ" sz="1800" dirty="0" err="1">
                <a:sym typeface="Wingdings" panose="05000000000000000000" pitchFamily="2" charset="2"/>
              </a:rPr>
              <a:t>documents</a:t>
            </a:r>
            <a:r>
              <a:rPr lang="cs-CZ" sz="1800" dirty="0">
                <a:sym typeface="Wingdings" panose="05000000000000000000" pitchFamily="2" charset="2"/>
              </a:rPr>
              <a:t>.</a:t>
            </a:r>
          </a:p>
          <a:p>
            <a:r>
              <a:rPr lang="cs-CZ" sz="1800" b="1" dirty="0">
                <a:solidFill>
                  <a:srgbClr val="00B050"/>
                </a:solidFill>
                <a:sym typeface="Wingdings" panose="05000000000000000000" pitchFamily="2" charset="2"/>
              </a:rPr>
              <a:t>MAXQDA</a:t>
            </a:r>
            <a:r>
              <a:rPr lang="cs-CZ" sz="1800" dirty="0">
                <a:sym typeface="Wingdings" panose="05000000000000000000" pitchFamily="2" charset="2"/>
              </a:rPr>
              <a:t> – Open AI plugin – text </a:t>
            </a:r>
            <a:r>
              <a:rPr lang="cs-CZ" sz="1800" dirty="0" err="1">
                <a:sym typeface="Wingdings" panose="05000000000000000000" pitchFamily="2" charset="2"/>
              </a:rPr>
              <a:t>analysis</a:t>
            </a:r>
            <a:r>
              <a:rPr lang="cs-CZ" sz="1800" dirty="0">
                <a:sym typeface="Wingdings" panose="05000000000000000000" pitchFamily="2" charset="2"/>
              </a:rPr>
              <a:t> </a:t>
            </a:r>
            <a:r>
              <a:rPr lang="cs-CZ" sz="1800" dirty="0" err="1">
                <a:sym typeface="Wingdings" panose="05000000000000000000" pitchFamily="2" charset="2"/>
              </a:rPr>
              <a:t>client-based</a:t>
            </a:r>
            <a:r>
              <a:rPr lang="cs-CZ" sz="1800" dirty="0">
                <a:sym typeface="Wingdings" panose="05000000000000000000" pitchFamily="2" charset="2"/>
              </a:rPr>
              <a:t> SW.</a:t>
            </a:r>
          </a:p>
          <a:p>
            <a:r>
              <a:rPr lang="cs-CZ" sz="1800" b="1" dirty="0" err="1">
                <a:sym typeface="Wingdings" panose="05000000000000000000" pitchFamily="2" charset="2"/>
              </a:rPr>
              <a:t>Penseum</a:t>
            </a:r>
            <a:r>
              <a:rPr lang="cs-CZ" sz="1800" dirty="0">
                <a:sym typeface="Wingdings" panose="05000000000000000000" pitchFamily="2" charset="2"/>
              </a:rPr>
              <a:t> – study </a:t>
            </a:r>
            <a:r>
              <a:rPr lang="cs-CZ" sz="1800" dirty="0" err="1">
                <a:sym typeface="Wingdings" panose="05000000000000000000" pitchFamily="2" charset="2"/>
              </a:rPr>
              <a:t>companion</a:t>
            </a:r>
            <a:r>
              <a:rPr lang="cs-CZ" sz="1800" dirty="0">
                <a:sym typeface="Wingdings" panose="05000000000000000000" pitchFamily="2" charset="2"/>
              </a:rPr>
              <a:t>, </a:t>
            </a:r>
            <a:r>
              <a:rPr lang="cs-CZ" sz="1800" dirty="0" err="1">
                <a:sym typeface="Wingdings" panose="05000000000000000000" pitchFamily="2" charset="2"/>
              </a:rPr>
              <a:t>temporary</a:t>
            </a:r>
            <a:r>
              <a:rPr lang="cs-CZ" sz="1800" dirty="0">
                <a:sym typeface="Wingdings" panose="05000000000000000000" pitchFamily="2" charset="2"/>
              </a:rPr>
              <a:t> </a:t>
            </a:r>
            <a:r>
              <a:rPr lang="cs-CZ" sz="1800" dirty="0" err="1">
                <a:sym typeface="Wingdings" panose="05000000000000000000" pitchFamily="2" charset="2"/>
              </a:rPr>
              <a:t>halt</a:t>
            </a:r>
            <a:r>
              <a:rPr lang="cs-CZ" sz="1800" dirty="0">
                <a:sym typeface="Wingdings" panose="05000000000000000000" pitchFamily="2" charset="2"/>
              </a:rPr>
              <a:t> on </a:t>
            </a:r>
            <a:r>
              <a:rPr lang="cs-CZ" sz="1800" dirty="0" err="1">
                <a:sym typeface="Wingdings" panose="05000000000000000000" pitchFamily="2" charset="2"/>
              </a:rPr>
              <a:t>new</a:t>
            </a:r>
            <a:r>
              <a:rPr lang="cs-CZ" sz="1800" dirty="0">
                <a:sym typeface="Wingdings" panose="05000000000000000000" pitchFamily="2" charset="2"/>
              </a:rPr>
              <a:t> </a:t>
            </a:r>
            <a:r>
              <a:rPr lang="cs-CZ" sz="1800" dirty="0" err="1">
                <a:sym typeface="Wingdings" panose="05000000000000000000" pitchFamily="2" charset="2"/>
              </a:rPr>
              <a:t>accounts</a:t>
            </a:r>
            <a:r>
              <a:rPr lang="cs-CZ" sz="1800" dirty="0">
                <a:sym typeface="Wingdings" panose="05000000000000000000" pitchFamily="2" charset="2"/>
              </a:rPr>
              <a:t>.</a:t>
            </a:r>
          </a:p>
          <a:p>
            <a:r>
              <a:rPr lang="cs-CZ" sz="1800" b="1" dirty="0">
                <a:solidFill>
                  <a:srgbClr val="00B050"/>
                </a:solidFill>
                <a:sym typeface="Wingdings" panose="05000000000000000000" pitchFamily="2" charset="2"/>
              </a:rPr>
              <a:t>Perplexity.ai </a:t>
            </a:r>
            <a:r>
              <a:rPr lang="cs-CZ" sz="1800" dirty="0">
                <a:sym typeface="Wingdings" panose="05000000000000000000" pitchFamily="2" charset="2"/>
              </a:rPr>
              <a:t>– </a:t>
            </a:r>
            <a:r>
              <a:rPr lang="cs-CZ" sz="1800" dirty="0" err="1">
                <a:sym typeface="Wingdings" panose="05000000000000000000" pitchFamily="2" charset="2"/>
              </a:rPr>
              <a:t>ChatGPT</a:t>
            </a:r>
            <a:r>
              <a:rPr lang="cs-CZ" sz="1800" dirty="0">
                <a:sym typeface="Wingdings" panose="05000000000000000000" pitchFamily="2" charset="2"/>
              </a:rPr>
              <a:t> + Google</a:t>
            </a:r>
          </a:p>
          <a:p>
            <a:r>
              <a:rPr lang="cs-CZ" sz="1800" b="1" dirty="0">
                <a:solidFill>
                  <a:srgbClr val="00B050"/>
                </a:solidFill>
                <a:sym typeface="Wingdings" panose="05000000000000000000" pitchFamily="2" charset="2"/>
              </a:rPr>
              <a:t>Lens.org </a:t>
            </a:r>
            <a:r>
              <a:rPr lang="cs-CZ" sz="1800" dirty="0">
                <a:sym typeface="Wingdings" panose="05000000000000000000" pitchFamily="2" charset="2"/>
              </a:rPr>
              <a:t>– </a:t>
            </a:r>
            <a:r>
              <a:rPr lang="cs-CZ" sz="1800" dirty="0" err="1">
                <a:sym typeface="Wingdings" panose="05000000000000000000" pitchFamily="2" charset="2"/>
              </a:rPr>
              <a:t>Better</a:t>
            </a:r>
            <a:r>
              <a:rPr lang="cs-CZ" sz="1800" dirty="0">
                <a:sym typeface="Wingdings" panose="05000000000000000000" pitchFamily="2" charset="2"/>
              </a:rPr>
              <a:t> Google</a:t>
            </a:r>
          </a:p>
          <a:p>
            <a:r>
              <a:rPr lang="cs-CZ" sz="1800" dirty="0">
                <a:sym typeface="Wingdings" panose="05000000000000000000" pitchFamily="2" charset="2"/>
              </a:rPr>
              <a:t>+ Testing </a:t>
            </a:r>
            <a:r>
              <a:rPr lang="cs-CZ" sz="1800" dirty="0" err="1">
                <a:sym typeface="Wingdings" panose="05000000000000000000" pitchFamily="2" charset="2"/>
              </a:rPr>
              <a:t>of</a:t>
            </a:r>
            <a:r>
              <a:rPr lang="cs-CZ" sz="1800" dirty="0">
                <a:sym typeface="Wingdings" panose="05000000000000000000" pitchFamily="2" charset="2"/>
              </a:rPr>
              <a:t> </a:t>
            </a:r>
            <a:r>
              <a:rPr lang="cs-CZ" sz="1800" dirty="0">
                <a:solidFill>
                  <a:srgbClr val="00B050"/>
                </a:solidFill>
                <a:sym typeface="Wingdings" panose="05000000000000000000" pitchFamily="2" charset="2"/>
              </a:rPr>
              <a:t>SCOPUS </a:t>
            </a:r>
            <a:r>
              <a:rPr lang="cs-CZ" sz="1800" dirty="0" err="1">
                <a:solidFill>
                  <a:srgbClr val="00B050"/>
                </a:solidFill>
                <a:sym typeface="Wingdings" panose="05000000000000000000" pitchFamily="2" charset="2"/>
              </a:rPr>
              <a:t>Copilot</a:t>
            </a:r>
            <a:r>
              <a:rPr lang="cs-CZ" sz="1800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cs-CZ" sz="1800" dirty="0">
                <a:sym typeface="Wingdings" panose="05000000000000000000" pitchFamily="2" charset="2"/>
              </a:rPr>
              <a:t>and </a:t>
            </a:r>
            <a:r>
              <a:rPr lang="cs-CZ" sz="1800" dirty="0" err="1">
                <a:sym typeface="Wingdings" panose="05000000000000000000" pitchFamily="2" charset="2"/>
              </a:rPr>
              <a:t>WoS</a:t>
            </a:r>
            <a:r>
              <a:rPr lang="cs-CZ" sz="1800" dirty="0">
                <a:sym typeface="Wingdings" panose="05000000000000000000" pitchFamily="2" charset="2"/>
              </a:rPr>
              <a:t> AI </a:t>
            </a:r>
            <a:r>
              <a:rPr lang="cs-CZ" sz="1800" dirty="0" err="1">
                <a:sym typeface="Wingdings" panose="05000000000000000000" pitchFamily="2" charset="2"/>
              </a:rPr>
              <a:t>Assistant</a:t>
            </a:r>
            <a:endParaRPr lang="cs-CZ" sz="1800" dirty="0">
              <a:sym typeface="Wingdings" panose="05000000000000000000" pitchFamily="2" charset="2"/>
            </a:endParaRPr>
          </a:p>
          <a:p>
            <a:endParaRPr lang="cs-CZ" sz="1800" dirty="0">
              <a:sym typeface="Wingdings" panose="05000000000000000000" pitchFamily="2" charset="2"/>
            </a:endParaRPr>
          </a:p>
          <a:p>
            <a:endParaRPr lang="cs-CZ" sz="1800" dirty="0">
              <a:sym typeface="Wingdings" panose="05000000000000000000" pitchFamily="2" charset="2"/>
            </a:endParaRPr>
          </a:p>
          <a:p>
            <a:endParaRPr lang="cs-CZ" sz="1800" dirty="0">
              <a:sym typeface="Wingdings" panose="05000000000000000000" pitchFamily="2" charset="2"/>
            </a:endParaRPr>
          </a:p>
          <a:p>
            <a:endParaRPr lang="cs-CZ" sz="18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cs-CZ" sz="1800" dirty="0">
              <a:sym typeface="Wingdings" panose="05000000000000000000" pitchFamily="2" charset="2"/>
            </a:endParaRP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71055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 flipH="1">
            <a:off x="1" y="0"/>
            <a:ext cx="12192000" cy="6858001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0E88B360-3B9E-D138-5A63-45DFD2AF6D01}"/>
              </a:ext>
            </a:extLst>
          </p:cNvPr>
          <p:cNvSpPr txBox="1">
            <a:spLocks/>
          </p:cNvSpPr>
          <p:nvPr/>
        </p:nvSpPr>
        <p:spPr>
          <a:xfrm>
            <a:off x="4841853" y="535415"/>
            <a:ext cx="5423811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 err="1"/>
              <a:t>Literature</a:t>
            </a:r>
            <a:r>
              <a:rPr lang="cs-CZ" sz="3200" b="1" dirty="0"/>
              <a:t> </a:t>
            </a:r>
            <a:r>
              <a:rPr lang="cs-CZ" sz="3200" b="1" dirty="0" err="1"/>
              <a:t>review</a:t>
            </a:r>
            <a:endParaRPr lang="en-US" sz="3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0C13B5-4FC1-25AB-B255-3BB944417320}"/>
              </a:ext>
            </a:extLst>
          </p:cNvPr>
          <p:cNvSpPr txBox="1">
            <a:spLocks/>
          </p:cNvSpPr>
          <p:nvPr/>
        </p:nvSpPr>
        <p:spPr>
          <a:xfrm>
            <a:off x="5062009" y="1527538"/>
            <a:ext cx="6546411" cy="495132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1" dirty="0" err="1"/>
              <a:t>Elicit</a:t>
            </a:r>
            <a:r>
              <a:rPr lang="cs-CZ" sz="2400" b="1" dirty="0"/>
              <a:t> </a:t>
            </a:r>
            <a:r>
              <a:rPr lang="cs-CZ" sz="2400" dirty="0"/>
              <a:t>– </a:t>
            </a:r>
            <a:r>
              <a:rPr lang="cs-CZ" sz="2400" dirty="0" err="1"/>
              <a:t>summarizing</a:t>
            </a:r>
            <a:r>
              <a:rPr lang="cs-CZ" sz="2400" dirty="0"/>
              <a:t>, </a:t>
            </a:r>
            <a:r>
              <a:rPr lang="cs-CZ" sz="2400" dirty="0" err="1"/>
              <a:t>comparing</a:t>
            </a:r>
            <a:r>
              <a:rPr lang="cs-CZ" sz="2400" dirty="0"/>
              <a:t> </a:t>
            </a:r>
            <a:r>
              <a:rPr lang="cs-CZ" sz="2400" dirty="0" err="1"/>
              <a:t>studies</a:t>
            </a:r>
            <a:r>
              <a:rPr lang="cs-CZ" sz="2400" dirty="0"/>
              <a:t> free (5k </a:t>
            </a:r>
            <a:r>
              <a:rPr lang="cs-CZ" sz="2400" dirty="0" err="1"/>
              <a:t>credits</a:t>
            </a:r>
            <a:r>
              <a:rPr lang="cs-CZ" sz="2400" dirty="0"/>
              <a:t>) -&gt; </a:t>
            </a:r>
            <a:r>
              <a:rPr lang="cs-CZ" sz="2400" dirty="0" err="1"/>
              <a:t>paid</a:t>
            </a:r>
            <a:r>
              <a:rPr lang="cs-CZ" sz="2400" dirty="0"/>
              <a:t>.</a:t>
            </a:r>
          </a:p>
          <a:p>
            <a:r>
              <a:rPr lang="cs-CZ" sz="2400" b="1" dirty="0" err="1">
                <a:solidFill>
                  <a:srgbClr val="00B050"/>
                </a:solidFill>
              </a:rPr>
              <a:t>Scispace</a:t>
            </a:r>
            <a:r>
              <a:rPr lang="cs-CZ" sz="2400" dirty="0"/>
              <a:t> – </a:t>
            </a:r>
            <a:r>
              <a:rPr lang="cs-CZ" sz="2400" dirty="0" err="1"/>
              <a:t>pdf</a:t>
            </a:r>
            <a:r>
              <a:rPr lang="cs-CZ" sz="2400" dirty="0"/>
              <a:t> TLDR, </a:t>
            </a:r>
            <a:r>
              <a:rPr lang="cs-CZ" sz="2400" dirty="0" err="1"/>
              <a:t>summaries</a:t>
            </a:r>
            <a:r>
              <a:rPr lang="cs-CZ" sz="2400" dirty="0"/>
              <a:t>, chat.</a:t>
            </a:r>
          </a:p>
          <a:p>
            <a:r>
              <a:rPr lang="cs-CZ" sz="2400" b="1" dirty="0" err="1">
                <a:solidFill>
                  <a:srgbClr val="00B050"/>
                </a:solidFill>
              </a:rPr>
              <a:t>Research</a:t>
            </a:r>
            <a:r>
              <a:rPr lang="cs-CZ" sz="2400" b="1" dirty="0">
                <a:solidFill>
                  <a:srgbClr val="00B050"/>
                </a:solidFill>
              </a:rPr>
              <a:t> </a:t>
            </a:r>
            <a:r>
              <a:rPr lang="cs-CZ" sz="2400" b="1" dirty="0" err="1">
                <a:solidFill>
                  <a:srgbClr val="00B050"/>
                </a:solidFill>
              </a:rPr>
              <a:t>Rabbit</a:t>
            </a:r>
            <a:r>
              <a:rPr lang="cs-CZ" sz="2400" b="1" dirty="0">
                <a:solidFill>
                  <a:srgbClr val="00B050"/>
                </a:solidFill>
              </a:rPr>
              <a:t> </a:t>
            </a:r>
            <a:r>
              <a:rPr lang="cs-CZ" sz="2400" dirty="0"/>
              <a:t>– </a:t>
            </a:r>
            <a:r>
              <a:rPr lang="cs-CZ" sz="2400" dirty="0" err="1"/>
              <a:t>vizualisation</a:t>
            </a:r>
            <a:r>
              <a:rPr lang="cs-CZ" sz="2400" dirty="0"/>
              <a:t>.</a:t>
            </a:r>
          </a:p>
          <a:p>
            <a:r>
              <a:rPr lang="cs-CZ" sz="2400" b="1" dirty="0" err="1"/>
              <a:t>Connected</a:t>
            </a:r>
            <a:r>
              <a:rPr lang="cs-CZ" sz="2400" b="1" dirty="0"/>
              <a:t> </a:t>
            </a:r>
            <a:r>
              <a:rPr lang="cs-CZ" sz="2400" b="1" dirty="0" err="1"/>
              <a:t>Papers</a:t>
            </a:r>
            <a:r>
              <a:rPr lang="cs-CZ" sz="2400" b="1" dirty="0"/>
              <a:t> </a:t>
            </a:r>
            <a:r>
              <a:rPr lang="cs-CZ" sz="2400" dirty="0"/>
              <a:t>– </a:t>
            </a:r>
            <a:r>
              <a:rPr lang="cs-CZ" sz="2400" dirty="0" err="1"/>
              <a:t>vizualisation</a:t>
            </a:r>
            <a:r>
              <a:rPr lang="cs-CZ" sz="2400" dirty="0"/>
              <a:t>.</a:t>
            </a:r>
          </a:p>
          <a:p>
            <a:r>
              <a:rPr lang="cs-CZ" sz="2400" b="1" dirty="0"/>
              <a:t>Open </a:t>
            </a:r>
            <a:r>
              <a:rPr lang="cs-CZ" sz="2400" b="1" dirty="0" err="1"/>
              <a:t>Knowledge</a:t>
            </a:r>
            <a:r>
              <a:rPr lang="cs-CZ" sz="2400" b="1" dirty="0"/>
              <a:t> </a:t>
            </a:r>
            <a:r>
              <a:rPr lang="cs-CZ" sz="2400" b="1" dirty="0" err="1"/>
              <a:t>Maps</a:t>
            </a:r>
            <a:r>
              <a:rPr lang="cs-CZ" sz="2400" b="1" dirty="0"/>
              <a:t> </a:t>
            </a:r>
            <a:r>
              <a:rPr lang="cs-CZ" sz="2400" dirty="0"/>
              <a:t>– </a:t>
            </a:r>
            <a:r>
              <a:rPr lang="cs-CZ" sz="2400" dirty="0" err="1"/>
              <a:t>visualisation</a:t>
            </a:r>
            <a:r>
              <a:rPr lang="cs-CZ" sz="2400" dirty="0"/>
              <a:t>.</a:t>
            </a:r>
          </a:p>
          <a:p>
            <a:r>
              <a:rPr lang="cs-CZ" sz="2400" b="1" dirty="0" err="1">
                <a:solidFill>
                  <a:srgbClr val="00B050"/>
                </a:solidFill>
              </a:rPr>
              <a:t>Consensus</a:t>
            </a:r>
            <a:r>
              <a:rPr lang="cs-CZ" sz="2400" b="1" dirty="0"/>
              <a:t> </a:t>
            </a:r>
            <a:r>
              <a:rPr lang="cs-CZ" sz="2400" dirty="0"/>
              <a:t>– </a:t>
            </a:r>
            <a:r>
              <a:rPr lang="cs-CZ" sz="2400" dirty="0" err="1"/>
              <a:t>outputs</a:t>
            </a:r>
            <a:r>
              <a:rPr lang="cs-CZ" sz="2400" dirty="0"/>
              <a:t> </a:t>
            </a:r>
            <a:r>
              <a:rPr lang="cs-CZ" sz="2400" dirty="0" err="1"/>
              <a:t>based</a:t>
            </a:r>
            <a:r>
              <a:rPr lang="cs-CZ" sz="2400" dirty="0"/>
              <a:t> on a </a:t>
            </a:r>
            <a:r>
              <a:rPr lang="cs-CZ" sz="2400" dirty="0" err="1"/>
              <a:t>research</a:t>
            </a:r>
            <a:r>
              <a:rPr lang="cs-CZ" sz="2400" dirty="0"/>
              <a:t> </a:t>
            </a:r>
            <a:r>
              <a:rPr lang="cs-CZ" sz="2400" dirty="0" err="1"/>
              <a:t>question</a:t>
            </a:r>
            <a:r>
              <a:rPr lang="cs-CZ" sz="2400" dirty="0"/>
              <a:t>.</a:t>
            </a:r>
          </a:p>
          <a:p>
            <a:r>
              <a:rPr lang="cs-CZ" sz="2400" b="1" dirty="0" err="1"/>
              <a:t>VOSViewer</a:t>
            </a:r>
            <a:r>
              <a:rPr lang="cs-CZ" sz="2400" dirty="0"/>
              <a:t> – </a:t>
            </a:r>
            <a:r>
              <a:rPr lang="cs-CZ" sz="2400" dirty="0" err="1"/>
              <a:t>client-based</a:t>
            </a:r>
            <a:r>
              <a:rPr lang="cs-CZ" sz="2400" dirty="0"/>
              <a:t> SW, </a:t>
            </a:r>
            <a:r>
              <a:rPr lang="cs-CZ" sz="2400" dirty="0" err="1"/>
              <a:t>visualisation</a:t>
            </a:r>
            <a:r>
              <a:rPr lang="cs-CZ" sz="2400" dirty="0"/>
              <a:t>, text </a:t>
            </a:r>
            <a:r>
              <a:rPr lang="cs-CZ" sz="2400" dirty="0" err="1"/>
              <a:t>mining</a:t>
            </a:r>
            <a:r>
              <a:rPr lang="cs-CZ" sz="2400" dirty="0"/>
              <a:t> </a:t>
            </a:r>
            <a:r>
              <a:rPr lang="cs-CZ" sz="2400" dirty="0" err="1"/>
              <a:t>capabilities</a:t>
            </a:r>
            <a:r>
              <a:rPr lang="cs-CZ" sz="2400" dirty="0"/>
              <a:t>.</a:t>
            </a:r>
          </a:p>
          <a:p>
            <a:r>
              <a:rPr lang="cs-CZ" sz="2400" b="1" dirty="0" err="1"/>
              <a:t>Sourcerly</a:t>
            </a:r>
            <a:r>
              <a:rPr lang="cs-CZ" sz="2400" b="1" dirty="0"/>
              <a:t> </a:t>
            </a:r>
            <a:r>
              <a:rPr lang="cs-CZ" sz="2400" dirty="0"/>
              <a:t>– </a:t>
            </a:r>
            <a:r>
              <a:rPr lang="cs-CZ" sz="2400" dirty="0" err="1"/>
              <a:t>find</a:t>
            </a:r>
            <a:r>
              <a:rPr lang="cs-CZ" sz="2400" dirty="0"/>
              <a:t> </a:t>
            </a:r>
            <a:r>
              <a:rPr lang="cs-CZ" sz="2400" dirty="0" err="1"/>
              <a:t>sources</a:t>
            </a:r>
            <a:r>
              <a:rPr lang="cs-CZ" sz="2400" dirty="0"/>
              <a:t>.</a:t>
            </a:r>
          </a:p>
          <a:p>
            <a:r>
              <a:rPr lang="cs-CZ" sz="2400" b="1" dirty="0" err="1">
                <a:solidFill>
                  <a:srgbClr val="00B050"/>
                </a:solidFill>
              </a:rPr>
              <a:t>Jenni</a:t>
            </a:r>
            <a:r>
              <a:rPr lang="cs-CZ" sz="2400" b="1" dirty="0">
                <a:solidFill>
                  <a:srgbClr val="00B050"/>
                </a:solidFill>
              </a:rPr>
              <a:t> AI </a:t>
            </a:r>
            <a:r>
              <a:rPr lang="cs-CZ" sz="2400" dirty="0"/>
              <a:t>– </a:t>
            </a:r>
            <a:r>
              <a:rPr lang="cs-CZ" sz="2400" dirty="0" err="1"/>
              <a:t>writing</a:t>
            </a:r>
            <a:r>
              <a:rPr lang="cs-CZ" sz="2400" dirty="0"/>
              <a:t> co-pilot </a:t>
            </a:r>
            <a:r>
              <a:rPr lang="cs-CZ" sz="2400" dirty="0" err="1"/>
              <a:t>using</a:t>
            </a:r>
            <a:r>
              <a:rPr lang="cs-CZ" sz="2400" dirty="0"/>
              <a:t> </a:t>
            </a:r>
            <a:r>
              <a:rPr lang="cs-CZ" sz="2400" dirty="0" err="1"/>
              <a:t>papers</a:t>
            </a:r>
            <a:r>
              <a:rPr lang="cs-CZ" sz="2400" dirty="0"/>
              <a:t>.</a:t>
            </a:r>
          </a:p>
          <a:p>
            <a:r>
              <a:rPr lang="cs-CZ" sz="2400" b="1" dirty="0" err="1"/>
              <a:t>Litmaps</a:t>
            </a:r>
            <a:r>
              <a:rPr lang="cs-CZ" sz="2400" dirty="0"/>
              <a:t> – lit </a:t>
            </a:r>
            <a:r>
              <a:rPr lang="cs-CZ" sz="2400" dirty="0" err="1"/>
              <a:t>finder</a:t>
            </a:r>
            <a:r>
              <a:rPr lang="cs-CZ" sz="2400" dirty="0"/>
              <a:t> and vis.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84704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7802738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/>
              <a:t>Data </a:t>
            </a:r>
            <a:r>
              <a:rPr lang="cs-CZ" sz="3200" b="1" dirty="0" err="1"/>
              <a:t>visualisation</a:t>
            </a:r>
            <a:r>
              <a:rPr lang="cs-CZ" sz="3200" b="1" dirty="0"/>
              <a:t> and </a:t>
            </a:r>
            <a:r>
              <a:rPr lang="cs-CZ" sz="3200" b="1" dirty="0" err="1"/>
              <a:t>analysis</a:t>
            </a:r>
            <a:endParaRPr lang="en-US" sz="3200" b="1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7072780" cy="4141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cs-CZ" sz="2000" dirty="0"/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</p:txBody>
      </p:sp>
      <p:sp>
        <p:nvSpPr>
          <p:cNvPr id="2" name="Podnadpis 2">
            <a:extLst>
              <a:ext uri="{FF2B5EF4-FFF2-40B4-BE49-F238E27FC236}">
                <a16:creationId xmlns:a16="http://schemas.microsoft.com/office/drawing/2014/main" id="{4EE46C08-C498-9F8D-DF75-EE8A2DB76453}"/>
              </a:ext>
            </a:extLst>
          </p:cNvPr>
          <p:cNvSpPr txBox="1">
            <a:spLocks/>
          </p:cNvSpPr>
          <p:nvPr/>
        </p:nvSpPr>
        <p:spPr>
          <a:xfrm>
            <a:off x="976405" y="1500152"/>
            <a:ext cx="6768563" cy="4859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288B2C71-CA93-4CE2-F18D-CACB138779BC}"/>
              </a:ext>
            </a:extLst>
          </p:cNvPr>
          <p:cNvSpPr txBox="1">
            <a:spLocks/>
          </p:cNvSpPr>
          <p:nvPr/>
        </p:nvSpPr>
        <p:spPr>
          <a:xfrm>
            <a:off x="976404" y="1373419"/>
            <a:ext cx="6768563" cy="4859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Flourish</a:t>
            </a:r>
            <a:r>
              <a:rPr lang="en-US" sz="1800" dirty="0"/>
              <a:t>.</a:t>
            </a:r>
          </a:p>
          <a:p>
            <a:r>
              <a:rPr lang="en-US" sz="1800" b="1" dirty="0" err="1"/>
              <a:t>Datawrapper</a:t>
            </a:r>
            <a:r>
              <a:rPr lang="en-US" sz="1800" b="1" dirty="0"/>
              <a:t>.</a:t>
            </a:r>
          </a:p>
          <a:p>
            <a:r>
              <a:rPr lang="en-US" sz="1800" b="1" dirty="0" err="1"/>
              <a:t>BioRender</a:t>
            </a:r>
            <a:r>
              <a:rPr lang="en-US" sz="1800" dirty="0"/>
              <a:t> – life sciences </a:t>
            </a:r>
            <a:r>
              <a:rPr lang="en-US" sz="1800" dirty="0" err="1"/>
              <a:t>visualisations</a:t>
            </a:r>
            <a:r>
              <a:rPr lang="en-US" sz="1800" dirty="0"/>
              <a:t>.</a:t>
            </a:r>
          </a:p>
          <a:p>
            <a:r>
              <a:rPr lang="en-US" sz="1800" b="1" dirty="0"/>
              <a:t>Bard</a:t>
            </a:r>
            <a:r>
              <a:rPr lang="en-US" sz="1800" dirty="0"/>
              <a:t> – „write a Python/R code for data </a:t>
            </a:r>
            <a:r>
              <a:rPr lang="en-US" sz="1800" dirty="0" err="1"/>
              <a:t>visualisation</a:t>
            </a:r>
            <a:r>
              <a:rPr lang="en-US" sz="1800" dirty="0"/>
              <a:t>“ </a:t>
            </a:r>
            <a:r>
              <a:rPr lang="en-US" sz="1800" dirty="0">
                <a:sym typeface="Wingdings" panose="05000000000000000000" pitchFamily="2" charset="2"/>
              </a:rPr>
              <a:t></a:t>
            </a:r>
            <a:r>
              <a:rPr lang="en-US" sz="1800" dirty="0"/>
              <a:t> paste data sample </a:t>
            </a:r>
            <a:r>
              <a:rPr lang="en-US" sz="1800" dirty="0">
                <a:sym typeface="Wingdings" panose="05000000000000000000" pitchFamily="2" charset="2"/>
              </a:rPr>
              <a:t> export code  use the code in R studio</a:t>
            </a:r>
          </a:p>
          <a:p>
            <a:r>
              <a:rPr lang="en-US" sz="1800" b="1" dirty="0">
                <a:sym typeface="Wingdings" panose="05000000000000000000" pitchFamily="2" charset="2"/>
              </a:rPr>
              <a:t>Text analysis </a:t>
            </a:r>
            <a:r>
              <a:rPr lang="en-US" sz="1800" dirty="0">
                <a:sym typeface="Wingdings" panose="05000000000000000000" pitchFamily="2" charset="2"/>
              </a:rPr>
              <a:t>(Claude/ChatGPT – Grounded Theory coding)  sensitizing concepts + Leximancer (free trial)  analysis.</a:t>
            </a:r>
            <a:endParaRPr lang="cs-CZ" sz="1800" dirty="0">
              <a:sym typeface="Wingdings" panose="05000000000000000000" pitchFamily="2" charset="2"/>
            </a:endParaRPr>
          </a:p>
          <a:p>
            <a:pPr lvl="1"/>
            <a:r>
              <a:rPr lang="cs-CZ" sz="1400" dirty="0" err="1">
                <a:sym typeface="Wingdings" panose="05000000000000000000" pitchFamily="2" charset="2"/>
              </a:rPr>
              <a:t>Slow</a:t>
            </a:r>
            <a:r>
              <a:rPr lang="cs-CZ" sz="1400" dirty="0">
                <a:sym typeface="Wingdings" panose="05000000000000000000" pitchFamily="2" charset="2"/>
              </a:rPr>
              <a:t> </a:t>
            </a:r>
            <a:r>
              <a:rPr lang="cs-CZ" sz="1400" dirty="0" err="1">
                <a:sym typeface="Wingdings" panose="05000000000000000000" pitchFamily="2" charset="2"/>
              </a:rPr>
              <a:t>adoption</a:t>
            </a:r>
            <a:r>
              <a:rPr lang="cs-CZ" sz="1400" dirty="0">
                <a:sym typeface="Wingdings" panose="05000000000000000000" pitchFamily="2" charset="2"/>
              </a:rPr>
              <a:t> </a:t>
            </a:r>
            <a:r>
              <a:rPr lang="cs-CZ" sz="1400" dirty="0" err="1">
                <a:sym typeface="Wingdings" panose="05000000000000000000" pitchFamily="2" charset="2"/>
              </a:rPr>
              <a:t>of</a:t>
            </a:r>
            <a:r>
              <a:rPr lang="cs-CZ" sz="1400" dirty="0">
                <a:sym typeface="Wingdings" panose="05000000000000000000" pitchFamily="2" charset="2"/>
              </a:rPr>
              <a:t> AI </a:t>
            </a:r>
            <a:r>
              <a:rPr lang="cs-CZ" sz="1400" dirty="0" err="1">
                <a:sym typeface="Wingdings" panose="05000000000000000000" pitchFamily="2" charset="2"/>
              </a:rPr>
              <a:t>for</a:t>
            </a:r>
            <a:r>
              <a:rPr lang="cs-CZ" sz="1400" dirty="0">
                <a:sym typeface="Wingdings" panose="05000000000000000000" pitchFamily="2" charset="2"/>
              </a:rPr>
              <a:t> </a:t>
            </a:r>
            <a:r>
              <a:rPr lang="cs-CZ" sz="1400" dirty="0" err="1">
                <a:sym typeface="Wingdings" panose="05000000000000000000" pitchFamily="2" charset="2"/>
              </a:rPr>
              <a:t>qualitative</a:t>
            </a:r>
            <a:r>
              <a:rPr lang="cs-CZ" sz="1400" dirty="0">
                <a:sym typeface="Wingdings" panose="05000000000000000000" pitchFamily="2" charset="2"/>
              </a:rPr>
              <a:t> </a:t>
            </a:r>
            <a:r>
              <a:rPr lang="cs-CZ" sz="1400" dirty="0" err="1">
                <a:sym typeface="Wingdings" panose="05000000000000000000" pitchFamily="2" charset="2"/>
              </a:rPr>
              <a:t>analyses</a:t>
            </a:r>
            <a:r>
              <a:rPr lang="cs-CZ" sz="1400" dirty="0">
                <a:sym typeface="Wingdings" panose="05000000000000000000" pitchFamily="2" charset="2"/>
              </a:rPr>
              <a:t> – </a:t>
            </a:r>
            <a:r>
              <a:rPr lang="cs-CZ" sz="1400" dirty="0" err="1">
                <a:solidFill>
                  <a:srgbClr val="00B050"/>
                </a:solidFill>
                <a:sym typeface="Wingdings" panose="05000000000000000000" pitchFamily="2" charset="2"/>
              </a:rPr>
              <a:t>see</a:t>
            </a:r>
            <a:r>
              <a:rPr lang="cs-CZ" sz="1400" dirty="0">
                <a:solidFill>
                  <a:srgbClr val="00B050"/>
                </a:solidFill>
                <a:sym typeface="Wingdings" panose="05000000000000000000" pitchFamily="2" charset="2"/>
              </a:rPr>
              <a:t> study</a:t>
            </a:r>
            <a:r>
              <a:rPr lang="cs-CZ" sz="1400" dirty="0">
                <a:sym typeface="Wingdings" panose="05000000000000000000" pitchFamily="2" charset="2"/>
              </a:rPr>
              <a:t>.</a:t>
            </a:r>
            <a:endParaRPr lang="en-US" sz="1400" dirty="0">
              <a:sym typeface="Wingdings" panose="05000000000000000000" pitchFamily="2" charset="2"/>
            </a:endParaRPr>
          </a:p>
          <a:p>
            <a:r>
              <a:rPr lang="cs-CZ" sz="1800" b="1" dirty="0"/>
              <a:t>GPT Excel </a:t>
            </a:r>
            <a:r>
              <a:rPr lang="cs-CZ" sz="1800" dirty="0"/>
              <a:t>– MS Excel </a:t>
            </a:r>
            <a:r>
              <a:rPr lang="cs-CZ" sz="1800" dirty="0" err="1"/>
              <a:t>formulas</a:t>
            </a:r>
            <a:r>
              <a:rPr lang="cs-CZ" sz="1800" dirty="0"/>
              <a:t> </a:t>
            </a:r>
            <a:r>
              <a:rPr lang="cs-CZ" sz="1800" dirty="0" err="1"/>
              <a:t>generator</a:t>
            </a:r>
            <a:r>
              <a:rPr lang="cs-CZ" sz="1800" dirty="0"/>
              <a:t> and </a:t>
            </a:r>
            <a:r>
              <a:rPr lang="cs-CZ" sz="1800" dirty="0" err="1"/>
              <a:t>companion</a:t>
            </a:r>
            <a:r>
              <a:rPr lang="cs-CZ" sz="1800" dirty="0"/>
              <a:t>.</a:t>
            </a:r>
          </a:p>
          <a:p>
            <a:endParaRPr lang="cs-CZ" sz="1800" dirty="0"/>
          </a:p>
          <a:p>
            <a:r>
              <a:rPr lang="cs-CZ" sz="1800" b="1" dirty="0" err="1"/>
              <a:t>There</a:t>
            </a:r>
            <a:r>
              <a:rPr lang="cs-CZ" sz="1800" b="1" dirty="0"/>
              <a:t> </a:t>
            </a:r>
            <a:r>
              <a:rPr lang="cs-CZ" sz="1800" b="1" dirty="0" err="1"/>
              <a:t>is</a:t>
            </a:r>
            <a:r>
              <a:rPr lang="cs-CZ" sz="1800" b="1" dirty="0"/>
              <a:t> </a:t>
            </a:r>
            <a:r>
              <a:rPr lang="cs-CZ" sz="1800" b="1" dirty="0" err="1"/>
              <a:t>an</a:t>
            </a:r>
            <a:r>
              <a:rPr lang="cs-CZ" sz="1800" b="1" dirty="0"/>
              <a:t> AI </a:t>
            </a:r>
            <a:r>
              <a:rPr lang="cs-CZ" sz="1800" b="1" dirty="0" err="1"/>
              <a:t>for</a:t>
            </a:r>
            <a:r>
              <a:rPr lang="cs-CZ" sz="1800" b="1" dirty="0"/>
              <a:t> </a:t>
            </a:r>
            <a:r>
              <a:rPr lang="cs-CZ" sz="1800" b="1" dirty="0" err="1"/>
              <a:t>that</a:t>
            </a:r>
            <a:r>
              <a:rPr lang="cs-CZ" sz="1800" b="1" dirty="0"/>
              <a:t> – </a:t>
            </a:r>
            <a:r>
              <a:rPr lang="cs-CZ" sz="1800" dirty="0" err="1"/>
              <a:t>find</a:t>
            </a:r>
            <a:r>
              <a:rPr lang="cs-CZ" sz="1800" dirty="0"/>
              <a:t> Ais </a:t>
            </a:r>
            <a:r>
              <a:rPr lang="cs-CZ" sz="1800" dirty="0" err="1"/>
              <a:t>using</a:t>
            </a:r>
            <a:r>
              <a:rPr lang="cs-CZ" sz="1800" dirty="0"/>
              <a:t> AI. </a:t>
            </a:r>
            <a:endParaRPr lang="en-US" sz="1800" b="1" dirty="0"/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3495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socha, umění&#10;&#10;Popis byl vytvořen automaticky">
            <a:extLst>
              <a:ext uri="{FF2B5EF4-FFF2-40B4-BE49-F238E27FC236}">
                <a16:creationId xmlns:a16="http://schemas.microsoft.com/office/drawing/2014/main" id="{03045BCE-E2F6-3898-AF18-881C34CCD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65E6429-D8A6-7768-0997-F361B71D2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061" y="2207019"/>
            <a:ext cx="4550664" cy="1053842"/>
          </a:xfrm>
        </p:spPr>
        <p:txBody>
          <a:bodyPr>
            <a:noAutofit/>
          </a:bodyPr>
          <a:lstStyle/>
          <a:p>
            <a:r>
              <a:rPr lang="en-US" sz="4800" dirty="0">
                <a:latin typeface="+mn-lt"/>
              </a:rPr>
              <a:t>Part </a:t>
            </a:r>
            <a:r>
              <a:rPr lang="cs-CZ" sz="4800" dirty="0">
                <a:latin typeface="+mn-lt"/>
              </a:rPr>
              <a:t>3</a:t>
            </a:r>
            <a:r>
              <a:rPr lang="en-US" sz="4800" dirty="0">
                <a:latin typeface="+mn-lt"/>
              </a:rPr>
              <a:t>: </a:t>
            </a:r>
            <a:r>
              <a:rPr lang="cs-CZ" sz="4800" dirty="0" err="1">
                <a:latin typeface="+mn-lt"/>
              </a:rPr>
              <a:t>Literature</a:t>
            </a:r>
            <a:r>
              <a:rPr lang="cs-CZ" sz="4800" dirty="0">
                <a:latin typeface="+mn-lt"/>
              </a:rPr>
              <a:t> </a:t>
            </a:r>
            <a:r>
              <a:rPr lang="cs-CZ" sz="4800" dirty="0" err="1">
                <a:latin typeface="+mn-lt"/>
              </a:rPr>
              <a:t>review</a:t>
            </a:r>
            <a:endParaRPr lang="en-US" sz="3200" dirty="0">
              <a:latin typeface="+mn-lt"/>
            </a:endParaRPr>
          </a:p>
        </p:txBody>
      </p:sp>
      <p:pic>
        <p:nvPicPr>
          <p:cNvPr id="17" name="Obrázek 16" descr="Obsah obrázku text, Písmo, Grafika, snímek obrazovky&#10;&#10;Popis byl vytvořen automaticky">
            <a:extLst>
              <a:ext uri="{FF2B5EF4-FFF2-40B4-BE49-F238E27FC236}">
                <a16:creationId xmlns:a16="http://schemas.microsoft.com/office/drawing/2014/main" id="{53DFED69-B3F8-1B0A-1FCE-6286521DC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7" y="145612"/>
            <a:ext cx="2631953" cy="174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10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 flipH="1">
            <a:off x="1" y="0"/>
            <a:ext cx="12192000" cy="6858001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0E88B360-3B9E-D138-5A63-45DFD2AF6D01}"/>
              </a:ext>
            </a:extLst>
          </p:cNvPr>
          <p:cNvSpPr txBox="1">
            <a:spLocks/>
          </p:cNvSpPr>
          <p:nvPr/>
        </p:nvSpPr>
        <p:spPr>
          <a:xfrm>
            <a:off x="4841853" y="535415"/>
            <a:ext cx="5423811" cy="69902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Literature review – a little bit of theory</a:t>
            </a:r>
            <a:r>
              <a:rPr lang="cs-CZ" sz="3200" b="1" dirty="0"/>
              <a:t> </a:t>
            </a:r>
            <a:r>
              <a:rPr lang="en-GB" sz="3200" b="1" dirty="0"/>
              <a:t>(Jesson, Matheson a</a:t>
            </a:r>
            <a:r>
              <a:rPr lang="cs-CZ" sz="3200" b="1" dirty="0" err="1"/>
              <a:t>nd</a:t>
            </a:r>
            <a:r>
              <a:rPr lang="en-GB" sz="3200" b="1" dirty="0"/>
              <a:t> Lacey, 2011)</a:t>
            </a:r>
            <a:endParaRPr lang="en-US" sz="3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0C13B5-4FC1-25AB-B255-3BB944417320}"/>
              </a:ext>
            </a:extLst>
          </p:cNvPr>
          <p:cNvSpPr txBox="1">
            <a:spLocks/>
          </p:cNvSpPr>
          <p:nvPr/>
        </p:nvSpPr>
        <p:spPr>
          <a:xfrm>
            <a:off x="4337825" y="1527538"/>
            <a:ext cx="7270596" cy="4951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Systematic (structured) vs. traditional (unstructured) </a:t>
            </a:r>
            <a:r>
              <a:rPr lang="en-US" sz="1800" dirty="0">
                <a:sym typeface="Wingdings" panose="05000000000000000000" pitchFamily="2" charset="2"/>
              </a:rPr>
              <a:t> continuum!</a:t>
            </a:r>
            <a:endParaRPr lang="cs-CZ" sz="1800" dirty="0">
              <a:sym typeface="Wingdings" panose="05000000000000000000" pitchFamily="2" charset="2"/>
            </a:endParaRPr>
          </a:p>
          <a:p>
            <a:endParaRPr lang="cs-CZ" sz="1800" dirty="0">
              <a:sym typeface="Wingdings" panose="05000000000000000000" pitchFamily="2" charset="2"/>
            </a:endParaRPr>
          </a:p>
          <a:p>
            <a:endParaRPr lang="cs-CZ" sz="1800" dirty="0">
              <a:sym typeface="Wingdings" panose="05000000000000000000" pitchFamily="2" charset="2"/>
            </a:endParaRPr>
          </a:p>
          <a:p>
            <a:endParaRPr lang="cs-CZ" sz="1800" dirty="0">
              <a:sym typeface="Wingdings" panose="05000000000000000000" pitchFamily="2" charset="2"/>
            </a:endParaRPr>
          </a:p>
          <a:p>
            <a:endParaRPr lang="cs-CZ" sz="1800" dirty="0">
              <a:sym typeface="Wingdings" panose="05000000000000000000" pitchFamily="2" charset="2"/>
            </a:endParaRPr>
          </a:p>
          <a:p>
            <a:endParaRPr lang="cs-CZ" sz="1800" dirty="0">
              <a:sym typeface="Wingdings" panose="05000000000000000000" pitchFamily="2" charset="2"/>
            </a:endParaRPr>
          </a:p>
          <a:p>
            <a:endParaRPr lang="cs-CZ" sz="1800" dirty="0">
              <a:sym typeface="Wingdings" panose="05000000000000000000" pitchFamily="2" charset="2"/>
            </a:endParaRPr>
          </a:p>
          <a:p>
            <a:endParaRPr lang="cs-CZ" sz="1800" dirty="0">
              <a:sym typeface="Wingdings" panose="05000000000000000000" pitchFamily="2" charset="2"/>
            </a:endParaRPr>
          </a:p>
          <a:p>
            <a:endParaRPr lang="cs-CZ" sz="1800" dirty="0">
              <a:sym typeface="Wingdings" panose="05000000000000000000" pitchFamily="2" charset="2"/>
            </a:endParaRPr>
          </a:p>
          <a:p>
            <a:endParaRPr lang="cs-CZ" sz="1800" dirty="0">
              <a:sym typeface="Wingdings" panose="05000000000000000000" pitchFamily="2" charset="2"/>
            </a:endParaRPr>
          </a:p>
          <a:p>
            <a:endParaRPr lang="cs-CZ" sz="1800" dirty="0">
              <a:sym typeface="Wingdings" panose="05000000000000000000" pitchFamily="2" charset="2"/>
            </a:endParaRPr>
          </a:p>
          <a:p>
            <a:r>
              <a:rPr lang="en-US" sz="1800" dirty="0">
                <a:sym typeface="Wingdings" panose="05000000000000000000" pitchFamily="2" charset="2"/>
              </a:rPr>
              <a:t>Cannot be ever complete – esp. with the problem of </a:t>
            </a:r>
            <a:r>
              <a:rPr lang="cs-CZ" sz="1800" dirty="0">
                <a:sym typeface="Wingdings" panose="05000000000000000000" pitchFamily="2" charset="2"/>
              </a:rPr>
              <a:t>GRAY LITERATURE.</a:t>
            </a:r>
            <a:endParaRPr lang="en-US" sz="1800" dirty="0"/>
          </a:p>
          <a:p>
            <a:endParaRPr lang="cs-CZ" sz="1800" dirty="0"/>
          </a:p>
          <a:p>
            <a:endParaRPr lang="en-US" sz="1800" dirty="0"/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01639A44-EEF3-4574-C4DE-7166494CC1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4875791"/>
              </p:ext>
            </p:extLst>
          </p:nvPr>
        </p:nvGraphicFramePr>
        <p:xfrm>
          <a:off x="4594300" y="1903186"/>
          <a:ext cx="7170236" cy="3474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5118">
                  <a:extLst>
                    <a:ext uri="{9D8B030D-6E8A-4147-A177-3AD203B41FA5}">
                      <a16:colId xmlns:a16="http://schemas.microsoft.com/office/drawing/2014/main" val="562911135"/>
                    </a:ext>
                  </a:extLst>
                </a:gridCol>
                <a:gridCol w="3585118">
                  <a:extLst>
                    <a:ext uri="{9D8B030D-6E8A-4147-A177-3AD203B41FA5}">
                      <a16:colId xmlns:a16="http://schemas.microsoft.com/office/drawing/2014/main" val="3117294660"/>
                    </a:ext>
                  </a:extLst>
                </a:gridCol>
              </a:tblGrid>
              <a:tr h="369433">
                <a:tc>
                  <a:txBody>
                    <a:bodyPr/>
                    <a:lstStyle/>
                    <a:p>
                      <a:r>
                        <a:rPr lang="en-US" noProof="0" dirty="0"/>
                        <a:t>Traditional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Systematic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3101302"/>
                  </a:ext>
                </a:extLst>
              </a:tr>
              <a:tr h="910930">
                <a:tc>
                  <a:txBody>
                    <a:bodyPr/>
                    <a:lstStyle/>
                    <a:p>
                      <a:r>
                        <a:rPr lang="en-US" noProof="0" dirty="0"/>
                        <a:t>Random process guided by researcher (bias)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Rigorous, structured process driven by scientific principles and methods.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973737"/>
                  </a:ext>
                </a:extLst>
              </a:tr>
              <a:tr h="369433">
                <a:tc>
                  <a:txBody>
                    <a:bodyPr/>
                    <a:lstStyle/>
                    <a:p>
                      <a:r>
                        <a:rPr lang="en-US" noProof="0" dirty="0"/>
                        <a:t>Implicitly/explicitly subjective.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Objective, balanced, less biased.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573330"/>
                  </a:ext>
                </a:extLst>
              </a:tr>
              <a:tr h="369433">
                <a:tc>
                  <a:txBody>
                    <a:bodyPr/>
                    <a:lstStyle/>
                    <a:p>
                      <a:r>
                        <a:rPr lang="en-US" noProof="0" dirty="0"/>
                        <a:t>Lack of scientific method(s).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Method is focused, explicit and transparent.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869047"/>
                  </a:ext>
                </a:extLst>
              </a:tr>
              <a:tr h="1184209">
                <a:tc>
                  <a:txBody>
                    <a:bodyPr/>
                    <a:lstStyle/>
                    <a:p>
                      <a:r>
                        <a:rPr lang="en-US" noProof="0" dirty="0"/>
                        <a:t>Identification of topic, topic recon, support for arguments, introduction.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Systematic overview of every relevant piece of knowledge – </a:t>
                      </a:r>
                      <a:r>
                        <a:rPr lang="en-US" b="1" noProof="0" dirty="0">
                          <a:solidFill>
                            <a:srgbClr val="FF0000"/>
                          </a:solidFill>
                        </a:rPr>
                        <a:t>available</a:t>
                      </a:r>
                      <a:r>
                        <a:rPr lang="en-US" noProof="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68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015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5423811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600" b="1" dirty="0" err="1"/>
              <a:t>Lecture</a:t>
            </a:r>
            <a:r>
              <a:rPr lang="en-US" sz="3600" b="1" dirty="0"/>
              <a:t> outline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6620710" cy="4524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Part 1: </a:t>
            </a:r>
            <a:r>
              <a:rPr lang="cs-CZ" sz="2400" dirty="0" err="1"/>
              <a:t>How</a:t>
            </a:r>
            <a:r>
              <a:rPr lang="cs-CZ" sz="2400" dirty="0"/>
              <a:t> science </a:t>
            </a:r>
            <a:r>
              <a:rPr lang="cs-CZ" sz="2400" dirty="0" err="1"/>
              <a:t>works</a:t>
            </a:r>
            <a:r>
              <a:rPr lang="cs-CZ" sz="2400" dirty="0"/>
              <a:t> and </a:t>
            </a:r>
            <a:r>
              <a:rPr lang="cs-CZ" sz="2400" dirty="0" err="1"/>
              <a:t>academic</a:t>
            </a:r>
            <a:r>
              <a:rPr lang="cs-CZ" sz="2400" dirty="0"/>
              <a:t> </a:t>
            </a:r>
            <a:r>
              <a:rPr lang="cs-CZ" sz="2400" dirty="0" err="1"/>
              <a:t>ethics</a:t>
            </a:r>
            <a:r>
              <a:rPr lang="cs-CZ" sz="2400" dirty="0"/>
              <a:t> </a:t>
            </a:r>
            <a:r>
              <a:rPr lang="cs-CZ" sz="2400" dirty="0">
                <a:sym typeface="Wingdings" panose="05000000000000000000" pitchFamily="2" charset="2"/>
              </a:rPr>
              <a:t> </a:t>
            </a:r>
            <a:r>
              <a:rPr lang="cs-CZ" sz="2400" dirty="0" err="1">
                <a:sym typeface="Wingdings" panose="05000000000000000000" pitchFamily="2" charset="2"/>
              </a:rPr>
              <a:t>the</a:t>
            </a:r>
            <a:r>
              <a:rPr lang="cs-CZ" sz="2400" dirty="0">
                <a:sym typeface="Wingdings" panose="05000000000000000000" pitchFamily="2" charset="2"/>
              </a:rPr>
              <a:t> </a:t>
            </a:r>
            <a:r>
              <a:rPr lang="cs-CZ" sz="2400" dirty="0" err="1">
                <a:sym typeface="Wingdings" panose="05000000000000000000" pitchFamily="2" charset="2"/>
              </a:rPr>
              <a:t>basis</a:t>
            </a:r>
            <a:r>
              <a:rPr lang="cs-CZ" sz="2400" dirty="0">
                <a:sym typeface="Wingdings" panose="05000000000000000000" pitchFamily="2" charset="2"/>
              </a:rPr>
              <a:t> </a:t>
            </a:r>
            <a:r>
              <a:rPr lang="cs-CZ" sz="2400" dirty="0" err="1">
                <a:sym typeface="Wingdings" panose="05000000000000000000" pitchFamily="2" charset="2"/>
              </a:rPr>
              <a:t>for</a:t>
            </a:r>
            <a:r>
              <a:rPr lang="cs-CZ" sz="2400" dirty="0">
                <a:sym typeface="Wingdings" panose="05000000000000000000" pitchFamily="2" charset="2"/>
              </a:rPr>
              <a:t> </a:t>
            </a:r>
            <a:r>
              <a:rPr lang="cs-CZ" sz="2400" dirty="0" err="1">
                <a:sym typeface="Wingdings" panose="05000000000000000000" pitchFamily="2" charset="2"/>
              </a:rPr>
              <a:t>ethical</a:t>
            </a:r>
            <a:r>
              <a:rPr lang="cs-CZ" sz="2400" dirty="0">
                <a:sym typeface="Wingdings" panose="05000000000000000000" pitchFamily="2" charset="2"/>
              </a:rPr>
              <a:t> AI use.</a:t>
            </a:r>
            <a:endParaRPr lang="cs-CZ" sz="2400" dirty="0"/>
          </a:p>
          <a:p>
            <a:r>
              <a:rPr lang="en-US" sz="2400" dirty="0"/>
              <a:t>Part 2: </a:t>
            </a:r>
            <a:r>
              <a:rPr lang="cs-CZ" sz="2400" dirty="0" err="1"/>
              <a:t>Toolbox</a:t>
            </a:r>
            <a:r>
              <a:rPr lang="cs-CZ" sz="2400" dirty="0"/>
              <a:t> and </a:t>
            </a:r>
            <a:r>
              <a:rPr lang="cs-CZ" sz="2400" dirty="0" err="1"/>
              <a:t>practical</a:t>
            </a:r>
            <a:r>
              <a:rPr lang="cs-CZ" sz="2400" dirty="0"/>
              <a:t> </a:t>
            </a:r>
            <a:r>
              <a:rPr lang="cs-CZ" sz="2400" dirty="0" err="1"/>
              <a:t>examples</a:t>
            </a:r>
            <a:r>
              <a:rPr lang="cs-CZ" sz="2400" dirty="0"/>
              <a:t>.</a:t>
            </a:r>
          </a:p>
          <a:p>
            <a:r>
              <a:rPr lang="cs-CZ" sz="2400" dirty="0"/>
              <a:t>Part 3: </a:t>
            </a:r>
            <a:r>
              <a:rPr lang="cs-CZ" sz="2400" dirty="0" err="1"/>
              <a:t>Literature</a:t>
            </a:r>
            <a:r>
              <a:rPr lang="cs-CZ" sz="2400" dirty="0"/>
              <a:t> </a:t>
            </a:r>
            <a:r>
              <a:rPr lang="cs-CZ" sz="2400" dirty="0" err="1"/>
              <a:t>review</a:t>
            </a:r>
            <a:r>
              <a:rPr lang="cs-CZ" sz="2400" dirty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84568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A3103E2-7D0F-0396-C6CD-3FDD74A5C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04" y="0"/>
            <a:ext cx="10634192" cy="662215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2A119CF-4877-DEB5-26E6-C2782CA688F5}"/>
              </a:ext>
            </a:extLst>
          </p:cNvPr>
          <p:cNvSpPr txBox="1"/>
          <p:nvPr/>
        </p:nvSpPr>
        <p:spPr>
          <a:xfrm rot="16200000">
            <a:off x="9918488" y="4170273"/>
            <a:ext cx="335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Source: </a:t>
            </a:r>
            <a:r>
              <a:rPr lang="cs-CZ" b="1" dirty="0" err="1"/>
              <a:t>Moher</a:t>
            </a:r>
            <a:r>
              <a:rPr lang="cs-CZ" b="1" dirty="0"/>
              <a:t> et al., 2009, p. 5-6</a:t>
            </a:r>
          </a:p>
        </p:txBody>
      </p:sp>
    </p:spTree>
    <p:extLst>
      <p:ext uri="{BB962C8B-B14F-4D97-AF65-F5344CB8AC3E}">
        <p14:creationId xmlns:p14="http://schemas.microsoft.com/office/powerpoint/2010/main" val="2738583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C545F5D-D1C0-EB07-7F78-FDC86B6DC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86" y="557072"/>
            <a:ext cx="10332628" cy="602654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B955F39-856D-34C1-B2F5-AB66FF24F1D0}"/>
              </a:ext>
            </a:extLst>
          </p:cNvPr>
          <p:cNvSpPr txBox="1"/>
          <p:nvPr/>
        </p:nvSpPr>
        <p:spPr>
          <a:xfrm>
            <a:off x="929686" y="187740"/>
            <a:ext cx="335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Source: </a:t>
            </a:r>
            <a:r>
              <a:rPr lang="cs-CZ" b="1" dirty="0" err="1"/>
              <a:t>Moher</a:t>
            </a:r>
            <a:r>
              <a:rPr lang="cs-CZ" b="1" dirty="0"/>
              <a:t> et al., 2009, p. 5-6</a:t>
            </a:r>
          </a:p>
        </p:txBody>
      </p:sp>
    </p:spTree>
    <p:extLst>
      <p:ext uri="{BB962C8B-B14F-4D97-AF65-F5344CB8AC3E}">
        <p14:creationId xmlns:p14="http://schemas.microsoft.com/office/powerpoint/2010/main" val="3912867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544C93-E5FA-5B88-939C-7250528F4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References</a:t>
            </a:r>
            <a:r>
              <a:rPr lang="cs-CZ" dirty="0"/>
              <a:t> </a:t>
            </a:r>
            <a:br>
              <a:rPr lang="cs-CZ" dirty="0"/>
            </a:b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EA8685-657A-1A35-CF7A-3B6645738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157" y="1027906"/>
            <a:ext cx="7920789" cy="5390706"/>
          </a:xfrm>
        </p:spPr>
        <p:txBody>
          <a:bodyPr>
            <a:normAutofit fontScale="85000" lnSpcReduction="20000"/>
          </a:bodyPr>
          <a:lstStyle/>
          <a:p>
            <a:pPr marL="342900" lvl="0" indent="-34290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Buriak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 M.,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Akinwande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D.,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Artzi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N.,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Brinker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C. J.,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Burrows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C.,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W. C. W.,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Chen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C.,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Chen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X.,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Chhowalla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M.,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L.,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Chueh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W.,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Crudden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C. M., Di Carlo, D.,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Glotzer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S. C.,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Hersam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C., Ho, D., Hu, T. Y.,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Huang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J.,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Javey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A.,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Kamat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P. V., Kim, I.-D.,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Kotov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N. A., Lee, T. R., Lee, Y. H.,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Y., Liz-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Marzán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L. M.,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Mulvaney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P.,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Narang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P.,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Nordlander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P.,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Oklu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R.,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Parak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W. J.,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Rogach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 L.,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Salanne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M.,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Samorì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P.,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Schaak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R. E.,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Schanze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K. S.,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Sekitani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T.,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Skrabalak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S.,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Sood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 K.,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Voets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I. K.,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Wang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S.,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Wang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S.,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Wee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 T. S., &amp;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 (2023). Best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practices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using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writing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scientific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manuscripts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ACS Nano, 17(5), 4091-4093. https://doi.org/10.1021/acsnano.3c01544.</a:t>
            </a:r>
          </a:p>
          <a:p>
            <a:pPr marL="342900" lvl="0" indent="-34290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Gauch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Hugh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G. Jr. (2003). </a:t>
            </a:r>
            <a:r>
              <a:rPr lang="cs-CZ" sz="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Scientific</a:t>
            </a:r>
            <a:r>
              <a:rPr lang="cs-CZ" sz="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Method</a:t>
            </a:r>
            <a:r>
              <a:rPr lang="cs-CZ" sz="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Practice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Cambridge University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Guba, E. G., 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GB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Lincoln, Y. S. 1981. </a:t>
            </a:r>
            <a:r>
              <a:rPr lang="en-GB" sz="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Effective evaluation: Improving the usefulness of evaluation results through responsive and naturalistic approaches</a:t>
            </a:r>
            <a:r>
              <a:rPr lang="en-GB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San Francisco, CA: Jossey-Bass.</a:t>
            </a:r>
          </a:p>
          <a:p>
            <a:pPr marL="342900" lvl="0" indent="-34290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Jesson, J., Matheson, L. a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</a:t>
            </a:r>
            <a:r>
              <a:rPr lang="en-GB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Lacey, F. (2011). Doing Your Literature Review: Traditional and Systematic Techniques. </a:t>
            </a:r>
            <a:r>
              <a:rPr lang="en-GB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Londýn</a:t>
            </a:r>
            <a:r>
              <a:rPr lang="en-GB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SAGE.</a:t>
            </a:r>
          </a:p>
          <a:p>
            <a:pPr marL="342900" lvl="0" indent="-34290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LeCompte, M. D., 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GB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Goetz, J. P. 1982. Problems of Reliability and Validity in Ethnographic Research. </a:t>
            </a:r>
            <a:r>
              <a:rPr lang="en-GB" sz="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Review of Educational Research</a:t>
            </a:r>
            <a:r>
              <a:rPr lang="en-GB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52, 31-60.</a:t>
            </a:r>
            <a:br>
              <a:rPr lang="en-GB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https://doi.org/10.3102/00346543052001031</a:t>
            </a:r>
          </a:p>
          <a:p>
            <a:pPr marL="342900" lvl="0" indent="-34290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Khalifa, M., &amp; </a:t>
            </a:r>
            <a:r>
              <a:rPr lang="en-GB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Albadawy</a:t>
            </a:r>
            <a:r>
              <a:rPr lang="en-GB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(2024). Using artificial intelligence in academic writing and research: An essential productivity tool. Computer Methods and Programs in Biomedicine Update, 5, 100145. </a:t>
            </a:r>
            <a:r>
              <a:rPr lang="en-GB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https://doi.org/10.1016/j.cmpbup.2024.100145</a:t>
            </a:r>
            <a:r>
              <a:rPr lang="en-GB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Khlaif</a:t>
            </a:r>
            <a:r>
              <a:rPr lang="en-GB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Z. N., Mousa, A., </a:t>
            </a:r>
            <a:r>
              <a:rPr lang="en-GB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Hattab</a:t>
            </a:r>
            <a:r>
              <a:rPr lang="en-GB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K., </a:t>
            </a:r>
            <a:r>
              <a:rPr lang="en-GB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Itmazi</a:t>
            </a:r>
            <a:r>
              <a:rPr lang="en-GB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J., Hassan, A. A., &amp; </a:t>
            </a:r>
            <a:r>
              <a:rPr lang="en-GB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Sanmugam</a:t>
            </a:r>
            <a:r>
              <a:rPr lang="en-GB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(2023). The potential and concerns of using AI in scientific research: ChatGPT performance evaluation. JMIR Medical Education, 9, e47049. https://doi.org/10.2196/47049.</a:t>
            </a:r>
          </a:p>
          <a:p>
            <a:pPr marL="342900" lvl="0" indent="-34290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Kim, S.-J. (2024). Research ethics and issues regarding the use of ChatGPT-like artificial intelligence platforms by authors and reviewers: A narrative review. Science Editing, 11(2), 96-106. https://doi.org/10.6087/kcse.343.</a:t>
            </a:r>
            <a:endParaRPr lang="cs-CZ" sz="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Mason, J. (1996). </a:t>
            </a:r>
            <a:r>
              <a:rPr lang="en-GB" sz="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Qualitative researching.</a:t>
            </a:r>
            <a:r>
              <a:rPr lang="en-GB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Sage Publications, Inc.</a:t>
            </a:r>
          </a:p>
          <a:p>
            <a:pPr marL="342900" lvl="0" indent="-34290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McAdoo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T. (2023). </a:t>
            </a:r>
            <a:r>
              <a:rPr lang="cs-CZ" sz="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APA Style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https://apastyle.apa.org/blog/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-to-cite-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chatgpt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Moher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D.,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Liberati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A.,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Tetzlaff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J., Altman, D. G., &amp; PRISMA Group (2009).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Preferred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reporting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items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systematic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reviews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meta-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analyses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PRISMA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statement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PLoS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medicine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6(7), e1000097. https://doi.org/10.1371/journal.pmed.1000097</a:t>
            </a:r>
            <a:endParaRPr lang="en-GB" sz="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 Universities Australia. (2023). How you should—and shouldn’t—use ChatGPT as a student. Available from: https://www.open.edu.au/advice/insights/ethical-way-to-use-chatgpt-as-a-student</a:t>
            </a:r>
          </a:p>
          <a:p>
            <a:pPr marL="342900" lvl="0" indent="-34290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UTS. (2023). </a:t>
            </a:r>
            <a:r>
              <a:rPr lang="en-GB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Five principles for the effective ethical use of generative AI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cs-CZ" sz="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https://lx.uts.edu.au/collections/artificial-intelligence-in-learning-and-teaching/resources/five-principles-for-effective-ethical-use-generative-ai/</a:t>
            </a:r>
            <a:endParaRPr lang="en-GB" sz="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FEF31296-994C-FC44-352A-578A9947C1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7" t="28534" r="46076" b="18384"/>
          <a:stretch/>
        </p:blipFill>
        <p:spPr>
          <a:xfrm>
            <a:off x="8758989" y="-1"/>
            <a:ext cx="343301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01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socha, umění&#10;&#10;Popis byl vytvořen automaticky">
            <a:extLst>
              <a:ext uri="{FF2B5EF4-FFF2-40B4-BE49-F238E27FC236}">
                <a16:creationId xmlns:a16="http://schemas.microsoft.com/office/drawing/2014/main" id="{03045BCE-E2F6-3898-AF18-881C34CCD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A6265412-B459-4CE3-AA75-70ED929E33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437" y="4513055"/>
            <a:ext cx="4171509" cy="1655762"/>
          </a:xfrm>
        </p:spPr>
        <p:txBody>
          <a:bodyPr>
            <a:normAutofit/>
          </a:bodyPr>
          <a:lstStyle/>
          <a:p>
            <a:r>
              <a:rPr lang="en-US" dirty="0"/>
              <a:t>Questions?</a:t>
            </a:r>
          </a:p>
          <a:p>
            <a:r>
              <a:rPr lang="en-US" dirty="0"/>
              <a:t>Jan KLEINER</a:t>
            </a:r>
          </a:p>
          <a:p>
            <a:r>
              <a:rPr lang="en-US" dirty="0"/>
              <a:t>jkleiner@mail.muni.cz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65E6429-D8A6-7768-0997-F361B71D2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859" y="2344945"/>
            <a:ext cx="4550664" cy="1053842"/>
          </a:xfrm>
        </p:spPr>
        <p:txBody>
          <a:bodyPr>
            <a:noAutofit/>
          </a:bodyPr>
          <a:lstStyle/>
          <a:p>
            <a:r>
              <a:rPr lang="en-US" sz="5400" dirty="0">
                <a:latin typeface="+mn-lt"/>
              </a:rPr>
              <a:t>Thank you for your attention</a:t>
            </a:r>
            <a:r>
              <a:rPr lang="cs-CZ" sz="5400" dirty="0">
                <a:latin typeface="+mn-lt"/>
              </a:rPr>
              <a:t>!</a:t>
            </a:r>
            <a:endParaRPr lang="en-US" sz="3600" dirty="0">
              <a:latin typeface="+mn-lt"/>
            </a:endParaRPr>
          </a:p>
        </p:txBody>
      </p:sp>
      <p:pic>
        <p:nvPicPr>
          <p:cNvPr id="17" name="Obrázek 16" descr="Obsah obrázku text, Písmo, Grafika, snímek obrazovky&#10;&#10;Popis byl vytvořen automaticky">
            <a:extLst>
              <a:ext uri="{FF2B5EF4-FFF2-40B4-BE49-F238E27FC236}">
                <a16:creationId xmlns:a16="http://schemas.microsoft.com/office/drawing/2014/main" id="{53DFED69-B3F8-1B0A-1FCE-6286521DC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7" y="145612"/>
            <a:ext cx="2631953" cy="174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77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socha, umění&#10;&#10;Popis byl vytvořen automaticky">
            <a:extLst>
              <a:ext uri="{FF2B5EF4-FFF2-40B4-BE49-F238E27FC236}">
                <a16:creationId xmlns:a16="http://schemas.microsoft.com/office/drawing/2014/main" id="{03045BCE-E2F6-3898-AF18-881C34CCD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65E6429-D8A6-7768-0997-F361B71D2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261" y="2273694"/>
            <a:ext cx="4550664" cy="1053842"/>
          </a:xfrm>
        </p:spPr>
        <p:txBody>
          <a:bodyPr>
            <a:noAutofit/>
          </a:bodyPr>
          <a:lstStyle/>
          <a:p>
            <a:r>
              <a:rPr lang="cs-CZ" sz="4800" dirty="0">
                <a:latin typeface="+mn-lt"/>
              </a:rPr>
              <a:t>Part 1: Science</a:t>
            </a:r>
            <a:endParaRPr lang="en-GB" sz="3200" dirty="0">
              <a:latin typeface="+mn-lt"/>
            </a:endParaRPr>
          </a:p>
        </p:txBody>
      </p:sp>
      <p:pic>
        <p:nvPicPr>
          <p:cNvPr id="17" name="Obrázek 16" descr="Obsah obrázku text, Písmo, Grafika, snímek obrazovky&#10;&#10;Popis byl vytvořen automaticky">
            <a:extLst>
              <a:ext uri="{FF2B5EF4-FFF2-40B4-BE49-F238E27FC236}">
                <a16:creationId xmlns:a16="http://schemas.microsoft.com/office/drawing/2014/main" id="{53DFED69-B3F8-1B0A-1FCE-6286521DC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7" y="145612"/>
            <a:ext cx="2631953" cy="174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772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 flipH="1">
            <a:off x="1" y="0"/>
            <a:ext cx="12192000" cy="6858001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0E88B360-3B9E-D138-5A63-45DFD2AF6D01}"/>
              </a:ext>
            </a:extLst>
          </p:cNvPr>
          <p:cNvSpPr txBox="1">
            <a:spLocks/>
          </p:cNvSpPr>
          <p:nvPr/>
        </p:nvSpPr>
        <p:spPr>
          <a:xfrm>
            <a:off x="4841853" y="535415"/>
            <a:ext cx="5423811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What is </a:t>
            </a:r>
            <a:r>
              <a:rPr lang="cs-CZ" sz="3200" b="1" dirty="0"/>
              <a:t>Science</a:t>
            </a:r>
            <a:r>
              <a:rPr lang="en-US" sz="3200" b="1" dirty="0"/>
              <a:t>?</a:t>
            </a:r>
            <a:r>
              <a:rPr lang="cs-CZ" sz="3200" b="1" dirty="0"/>
              <a:t> </a:t>
            </a:r>
            <a:endParaRPr lang="en-US" sz="3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0C13B5-4FC1-25AB-B255-3BB944417320}"/>
              </a:ext>
            </a:extLst>
          </p:cNvPr>
          <p:cNvSpPr txBox="1">
            <a:spLocks/>
          </p:cNvSpPr>
          <p:nvPr/>
        </p:nvSpPr>
        <p:spPr>
          <a:xfrm>
            <a:off x="5062009" y="1527538"/>
            <a:ext cx="6546411" cy="495132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u="sng" dirty="0"/>
              <a:t>Common basis for all disciplines </a:t>
            </a:r>
            <a:r>
              <a:rPr lang="en-US" dirty="0"/>
              <a:t>(</a:t>
            </a:r>
            <a:r>
              <a:rPr lang="en-US" dirty="0" err="1"/>
              <a:t>Gauch</a:t>
            </a:r>
            <a:r>
              <a:rPr lang="en-US" dirty="0"/>
              <a:t>, 2003): </a:t>
            </a:r>
          </a:p>
          <a:p>
            <a:pPr lvl="1"/>
            <a:r>
              <a:rPr lang="en-US" sz="2000" dirty="0"/>
              <a:t>Evidence-based.</a:t>
            </a:r>
          </a:p>
          <a:p>
            <a:pPr lvl="1"/>
            <a:r>
              <a:rPr lang="en-US" sz="2000" dirty="0"/>
              <a:t>Use of inductive (qualitative) and deductive logic (hypotheses testing).</a:t>
            </a:r>
          </a:p>
          <a:p>
            <a:pPr lvl="1"/>
            <a:r>
              <a:rPr lang="en-US" sz="2000" dirty="0"/>
              <a:t>Probability.</a:t>
            </a:r>
          </a:p>
          <a:p>
            <a:pPr lvl="1"/>
            <a:r>
              <a:rPr lang="en-US" sz="2000" dirty="0"/>
              <a:t>Parsimony.</a:t>
            </a:r>
          </a:p>
          <a:p>
            <a:r>
              <a:rPr lang="en-US" b="1" u="sng" dirty="0"/>
              <a:t>Principles of science</a:t>
            </a:r>
            <a:r>
              <a:rPr lang="en-US" dirty="0"/>
              <a:t>:</a:t>
            </a:r>
          </a:p>
          <a:p>
            <a:pPr lvl="1"/>
            <a:r>
              <a:rPr lang="en-US" sz="2000" dirty="0"/>
              <a:t>Empirically testable.</a:t>
            </a:r>
          </a:p>
          <a:p>
            <a:pPr lvl="1"/>
            <a:r>
              <a:rPr lang="en-US" sz="2000" dirty="0"/>
              <a:t>Replicable.</a:t>
            </a:r>
          </a:p>
          <a:p>
            <a:pPr lvl="1"/>
            <a:r>
              <a:rPr lang="en-US" sz="2000" dirty="0"/>
              <a:t>Objective</a:t>
            </a:r>
            <a:r>
              <a:rPr lang="cs-CZ" sz="2000" dirty="0"/>
              <a:t>/non-</a:t>
            </a:r>
            <a:r>
              <a:rPr lang="cs-CZ" sz="2000" dirty="0" err="1"/>
              <a:t>personal</a:t>
            </a:r>
            <a:r>
              <a:rPr lang="cs-CZ" sz="2000" dirty="0"/>
              <a:t>.</a:t>
            </a:r>
            <a:endParaRPr lang="en-US" sz="2000" dirty="0"/>
          </a:p>
          <a:p>
            <a:pPr lvl="1"/>
            <a:r>
              <a:rPr lang="en-US" sz="2000" dirty="0"/>
              <a:t>Transparent</a:t>
            </a:r>
            <a:r>
              <a:rPr lang="cs-CZ" sz="2000" dirty="0"/>
              <a:t>/</a:t>
            </a:r>
            <a:r>
              <a:rPr lang="en-US" sz="2000" dirty="0" err="1"/>
              <a:t>contr</a:t>
            </a:r>
            <a:r>
              <a:rPr lang="cs-CZ" sz="2000" dirty="0"/>
              <a:t>o</a:t>
            </a:r>
            <a:r>
              <a:rPr lang="en-US" sz="2000" dirty="0" err="1"/>
              <a:t>lable</a:t>
            </a:r>
            <a:r>
              <a:rPr lang="en-US" sz="2000" dirty="0"/>
              <a:t> (by other scientists)</a:t>
            </a:r>
            <a:r>
              <a:rPr lang="cs-CZ" sz="2000" dirty="0"/>
              <a:t>.</a:t>
            </a:r>
            <a:endParaRPr lang="en-US" sz="2000" dirty="0"/>
          </a:p>
          <a:p>
            <a:pPr lvl="1"/>
            <a:r>
              <a:rPr lang="en-US" sz="2000" dirty="0"/>
              <a:t>Falsifiable</a:t>
            </a:r>
            <a:r>
              <a:rPr lang="cs-CZ" sz="2000" dirty="0"/>
              <a:t>/</a:t>
            </a:r>
            <a:r>
              <a:rPr lang="en-US" sz="2000" dirty="0">
                <a:solidFill>
                  <a:srgbClr val="FF0000"/>
                </a:solidFill>
              </a:rPr>
              <a:t>confirmable </a:t>
            </a:r>
            <a:r>
              <a:rPr lang="en-US" sz="2000" dirty="0"/>
              <a:t>(inferences must relate to observed evidence</a:t>
            </a:r>
            <a:r>
              <a:rPr lang="cs-CZ" sz="2000" dirty="0"/>
              <a:t>).</a:t>
            </a:r>
            <a:endParaRPr lang="en-US" sz="2000" dirty="0"/>
          </a:p>
          <a:p>
            <a:pPr lvl="1"/>
            <a:r>
              <a:rPr lang="en-US" sz="2000" dirty="0"/>
              <a:t>Logical Consistency.</a:t>
            </a:r>
            <a:endParaRPr lang="cs-CZ" sz="2000" dirty="0"/>
          </a:p>
          <a:p>
            <a:pPr lvl="1"/>
            <a:r>
              <a:rPr lang="en-US" sz="2000" dirty="0"/>
              <a:t>Broader context</a:t>
            </a:r>
            <a:r>
              <a:rPr lang="cs-CZ" sz="2000" dirty="0"/>
              <a:t>.</a:t>
            </a:r>
            <a:endParaRPr lang="en-US" sz="2000" dirty="0"/>
          </a:p>
          <a:p>
            <a:endParaRPr lang="cs-CZ" sz="2000" dirty="0"/>
          </a:p>
          <a:p>
            <a:endParaRPr lang="cs-CZ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26226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7802738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Important criteria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7072780" cy="4141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cs-CZ" sz="2000" dirty="0"/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</p:txBody>
      </p:sp>
      <p:sp>
        <p:nvSpPr>
          <p:cNvPr id="2" name="Podnadpis 2">
            <a:extLst>
              <a:ext uri="{FF2B5EF4-FFF2-40B4-BE49-F238E27FC236}">
                <a16:creationId xmlns:a16="http://schemas.microsoft.com/office/drawing/2014/main" id="{4EE46C08-C498-9F8D-DF75-EE8A2DB76453}"/>
              </a:ext>
            </a:extLst>
          </p:cNvPr>
          <p:cNvSpPr txBox="1">
            <a:spLocks/>
          </p:cNvSpPr>
          <p:nvPr/>
        </p:nvSpPr>
        <p:spPr>
          <a:xfrm>
            <a:off x="976405" y="1500152"/>
            <a:ext cx="6768563" cy="4859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288B2C71-CA93-4CE2-F18D-CACB138779BC}"/>
              </a:ext>
            </a:extLst>
          </p:cNvPr>
          <p:cNvSpPr txBox="1">
            <a:spLocks/>
          </p:cNvSpPr>
          <p:nvPr/>
        </p:nvSpPr>
        <p:spPr>
          <a:xfrm>
            <a:off x="976404" y="1373419"/>
            <a:ext cx="6768563" cy="4859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/>
              <a:t>Validity and reliability – </a:t>
            </a:r>
            <a:r>
              <a:rPr lang="cs-CZ" sz="2000" dirty="0" err="1"/>
              <a:t>favours</a:t>
            </a:r>
            <a:r>
              <a:rPr lang="cs-CZ" sz="2000" dirty="0"/>
              <a:t> </a:t>
            </a:r>
            <a:r>
              <a:rPr lang="cs-CZ" sz="2000" dirty="0" err="1"/>
              <a:t>quantitative</a:t>
            </a:r>
            <a:r>
              <a:rPr lang="cs-CZ" sz="2000" dirty="0"/>
              <a:t>.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/>
              <a:t>What </a:t>
            </a:r>
            <a:r>
              <a:rPr lang="cs-CZ" sz="2000" dirty="0" err="1"/>
              <a:t>about</a:t>
            </a:r>
            <a:r>
              <a:rPr lang="cs-CZ" sz="2000" dirty="0"/>
              <a:t> </a:t>
            </a:r>
            <a:r>
              <a:rPr lang="cs-CZ" sz="2000" dirty="0" err="1"/>
              <a:t>qualitative</a:t>
            </a:r>
            <a:r>
              <a:rPr lang="cs-CZ" sz="2000" dirty="0"/>
              <a:t>?</a:t>
            </a:r>
          </a:p>
          <a:p>
            <a:r>
              <a:rPr lang="en-US" sz="2000" b="1" u="sng" dirty="0"/>
              <a:t>Mason (1996): </a:t>
            </a:r>
            <a:r>
              <a:rPr lang="en-US" sz="2000" dirty="0" err="1"/>
              <a:t>rigour</a:t>
            </a:r>
            <a:r>
              <a:rPr lang="en-US" sz="2000" dirty="0"/>
              <a:t>, </a:t>
            </a:r>
            <a:r>
              <a:rPr lang="cs-CZ" sz="2000" dirty="0" err="1"/>
              <a:t>quality</a:t>
            </a:r>
            <a:r>
              <a:rPr lang="cs-CZ" sz="2000" dirty="0"/>
              <a:t> and </a:t>
            </a:r>
            <a:r>
              <a:rPr lang="cs-CZ" sz="2000" dirty="0" err="1"/>
              <a:t>potential</a:t>
            </a:r>
            <a:r>
              <a:rPr lang="cs-CZ" sz="2000" dirty="0"/>
              <a:t> </a:t>
            </a:r>
            <a:r>
              <a:rPr lang="cs-CZ" sz="2000" dirty="0" err="1"/>
              <a:t>for</a:t>
            </a:r>
            <a:r>
              <a:rPr lang="cs-CZ" sz="2000" dirty="0"/>
              <a:t> </a:t>
            </a:r>
            <a:r>
              <a:rPr lang="cs-CZ" sz="2000" dirty="0" err="1"/>
              <a:t>generalizability</a:t>
            </a:r>
            <a:r>
              <a:rPr lang="cs-CZ" sz="2000" dirty="0"/>
              <a:t>.</a:t>
            </a:r>
            <a:endParaRPr lang="en-US" sz="2000" dirty="0"/>
          </a:p>
          <a:p>
            <a:r>
              <a:rPr lang="en-US" sz="2000" b="1" u="sng" dirty="0"/>
              <a:t>Le </a:t>
            </a:r>
            <a:r>
              <a:rPr lang="en-US" sz="2000" b="1" u="sng" dirty="0" err="1"/>
              <a:t>Compte</a:t>
            </a:r>
            <a:r>
              <a:rPr lang="en-US" sz="2000" b="1" u="sng" dirty="0"/>
              <a:t> a</a:t>
            </a:r>
            <a:r>
              <a:rPr lang="cs-CZ" sz="2000" b="1" u="sng" dirty="0" err="1"/>
              <a:t>nd</a:t>
            </a:r>
            <a:r>
              <a:rPr lang="en-US" sz="2000" b="1" u="sng" dirty="0"/>
              <a:t> Goetz (1982): </a:t>
            </a:r>
            <a:r>
              <a:rPr lang="cs-CZ" sz="2000" dirty="0" err="1"/>
              <a:t>external</a:t>
            </a:r>
            <a:r>
              <a:rPr lang="cs-CZ" sz="2000" dirty="0"/>
              <a:t> reliability </a:t>
            </a:r>
            <a:r>
              <a:rPr lang="en-US" sz="2000" dirty="0"/>
              <a:t>(r</a:t>
            </a:r>
            <a:r>
              <a:rPr lang="cs-CZ" sz="2000" dirty="0" err="1"/>
              <a:t>eplicability</a:t>
            </a:r>
            <a:r>
              <a:rPr lang="en-US" sz="2000" dirty="0"/>
              <a:t>) a</a:t>
            </a:r>
            <a:r>
              <a:rPr lang="cs-CZ" sz="2000" dirty="0" err="1"/>
              <a:t>nd</a:t>
            </a:r>
            <a:r>
              <a:rPr lang="en-US" sz="2000" dirty="0"/>
              <a:t> </a:t>
            </a:r>
            <a:r>
              <a:rPr lang="en-US" sz="2000" dirty="0" err="1"/>
              <a:t>validit</a:t>
            </a:r>
            <a:r>
              <a:rPr lang="cs-CZ" sz="2000" dirty="0"/>
              <a:t>y</a:t>
            </a:r>
            <a:r>
              <a:rPr lang="en-US" sz="2000" dirty="0"/>
              <a:t> (</a:t>
            </a:r>
            <a:r>
              <a:rPr lang="cs-CZ" sz="2000" dirty="0" err="1"/>
              <a:t>generalizability</a:t>
            </a:r>
            <a:r>
              <a:rPr lang="en-US" sz="2000" dirty="0"/>
              <a:t>), </a:t>
            </a:r>
            <a:r>
              <a:rPr lang="cs-CZ" sz="2000" dirty="0" err="1"/>
              <a:t>internal</a:t>
            </a:r>
            <a:r>
              <a:rPr lang="cs-CZ" sz="2000" dirty="0"/>
              <a:t> reliability </a:t>
            </a:r>
            <a:r>
              <a:rPr lang="en-US" sz="2000" dirty="0"/>
              <a:t>(</a:t>
            </a:r>
            <a:r>
              <a:rPr lang="cs-CZ" sz="2000" dirty="0" err="1"/>
              <a:t>among</a:t>
            </a:r>
            <a:r>
              <a:rPr lang="cs-CZ" sz="2000" dirty="0"/>
              <a:t> </a:t>
            </a:r>
            <a:r>
              <a:rPr lang="cs-CZ" sz="2000" dirty="0" err="1"/>
              <a:t>observers</a:t>
            </a:r>
            <a:r>
              <a:rPr lang="en-US" sz="2000" dirty="0"/>
              <a:t>) a</a:t>
            </a:r>
            <a:r>
              <a:rPr lang="cs-CZ" sz="2000" dirty="0" err="1"/>
              <a:t>nd</a:t>
            </a:r>
            <a:r>
              <a:rPr lang="en-US" sz="2000" dirty="0"/>
              <a:t> </a:t>
            </a:r>
            <a:r>
              <a:rPr lang="en-US" sz="2000" dirty="0" err="1"/>
              <a:t>validit</a:t>
            </a:r>
            <a:r>
              <a:rPr lang="cs-CZ" sz="2000" dirty="0"/>
              <a:t>y</a:t>
            </a:r>
            <a:r>
              <a:rPr lang="en-US" sz="2000" dirty="0"/>
              <a:t> </a:t>
            </a:r>
            <a:r>
              <a:rPr lang="cs-CZ" sz="2000" dirty="0"/>
              <a:t>(</a:t>
            </a:r>
            <a:r>
              <a:rPr lang="cs-CZ" sz="2000" dirty="0" err="1"/>
              <a:t>aligning</a:t>
            </a:r>
            <a:r>
              <a:rPr lang="cs-CZ" sz="2000" dirty="0"/>
              <a:t> data and </a:t>
            </a:r>
            <a:r>
              <a:rPr lang="cs-CZ" sz="2000" dirty="0" err="1"/>
              <a:t>theory</a:t>
            </a:r>
            <a:r>
              <a:rPr lang="en-US" sz="2000" dirty="0"/>
              <a:t>).</a:t>
            </a:r>
          </a:p>
          <a:p>
            <a:r>
              <a:rPr lang="en-US" sz="2000" b="1" u="sng" dirty="0"/>
              <a:t>Guba a</a:t>
            </a:r>
            <a:r>
              <a:rPr lang="cs-CZ" sz="2000" b="1" u="sng" dirty="0" err="1"/>
              <a:t>nd</a:t>
            </a:r>
            <a:r>
              <a:rPr lang="en-US" sz="2000" b="1" u="sng" dirty="0"/>
              <a:t> Lincoln (1981): </a:t>
            </a:r>
            <a:r>
              <a:rPr lang="en-US" sz="2000" dirty="0"/>
              <a:t>Trustworthiness set: credibility (via </a:t>
            </a:r>
            <a:r>
              <a:rPr lang="en-US" sz="2000" dirty="0" err="1"/>
              <a:t>triangula</a:t>
            </a:r>
            <a:r>
              <a:rPr lang="cs-CZ" sz="2000" dirty="0" err="1"/>
              <a:t>tion</a:t>
            </a:r>
            <a:r>
              <a:rPr lang="en-US" sz="2000" dirty="0"/>
              <a:t>), transferability (</a:t>
            </a:r>
            <a:r>
              <a:rPr lang="cs-CZ" sz="2000" dirty="0"/>
              <a:t>to </a:t>
            </a:r>
            <a:r>
              <a:rPr lang="cs-CZ" sz="2000" dirty="0" err="1"/>
              <a:t>different</a:t>
            </a:r>
            <a:r>
              <a:rPr lang="cs-CZ" sz="2000" dirty="0"/>
              <a:t> case</a:t>
            </a:r>
            <a:r>
              <a:rPr lang="en-US" sz="2000" dirty="0"/>
              <a:t>), dependability (</a:t>
            </a:r>
            <a:r>
              <a:rPr lang="cs-CZ" sz="2000" dirty="0" err="1"/>
              <a:t>due</a:t>
            </a:r>
            <a:r>
              <a:rPr lang="cs-CZ" sz="2000" dirty="0"/>
              <a:t> </a:t>
            </a:r>
            <a:r>
              <a:rPr lang="cs-CZ" sz="2000" dirty="0" err="1"/>
              <a:t>dilligence</a:t>
            </a:r>
            <a:r>
              <a:rPr lang="cs-CZ" sz="2000" dirty="0"/>
              <a:t>? + </a:t>
            </a:r>
            <a:r>
              <a:rPr lang="en-US" sz="2000" dirty="0"/>
              <a:t>audit trail), confirmability (</a:t>
            </a:r>
            <a:r>
              <a:rPr lang="cs-CZ" sz="2000" dirty="0"/>
              <a:t>on </a:t>
            </a:r>
            <a:r>
              <a:rPr lang="cs-CZ" sz="2000" dirty="0" err="1"/>
              <a:t>whose</a:t>
            </a:r>
            <a:r>
              <a:rPr lang="cs-CZ" sz="2000" dirty="0"/>
              <a:t> </a:t>
            </a:r>
            <a:r>
              <a:rPr lang="cs-CZ" sz="2000" dirty="0" err="1"/>
              <a:t>side</a:t>
            </a:r>
            <a:r>
              <a:rPr lang="cs-CZ" sz="2000" dirty="0"/>
              <a:t> are </a:t>
            </a:r>
            <a:r>
              <a:rPr lang="cs-CZ" sz="2000" dirty="0" err="1"/>
              <a:t>we</a:t>
            </a:r>
            <a:r>
              <a:rPr lang="cs-CZ" sz="2000" dirty="0"/>
              <a:t>? </a:t>
            </a:r>
            <a:r>
              <a:rPr lang="cs-CZ" sz="2000" dirty="0" err="1"/>
              <a:t>We</a:t>
            </a:r>
            <a:r>
              <a:rPr lang="cs-CZ" sz="2000" dirty="0"/>
              <a:t> </a:t>
            </a:r>
            <a:r>
              <a:rPr lang="cs-CZ" sz="2000" dirty="0" err="1"/>
              <a:t>cannot</a:t>
            </a:r>
            <a:r>
              <a:rPr lang="cs-CZ" sz="2000" dirty="0"/>
              <a:t> do </a:t>
            </a:r>
            <a:r>
              <a:rPr lang="cs-CZ" sz="2000" dirty="0" err="1"/>
              <a:t>impartial</a:t>
            </a:r>
            <a:r>
              <a:rPr lang="cs-CZ" sz="2000" dirty="0"/>
              <a:t> </a:t>
            </a:r>
            <a:r>
              <a:rPr lang="cs-CZ" sz="2000" dirty="0" err="1"/>
              <a:t>research</a:t>
            </a:r>
            <a:r>
              <a:rPr lang="cs-CZ" sz="2000" dirty="0"/>
              <a:t>; </a:t>
            </a:r>
            <a:r>
              <a:rPr lang="en-US" sz="2000" dirty="0" err="1"/>
              <a:t>transparen</a:t>
            </a:r>
            <a:r>
              <a:rPr lang="cs-CZ" sz="2000" dirty="0" err="1"/>
              <a:t>cy</a:t>
            </a:r>
            <a:r>
              <a:rPr lang="en-US" sz="2000" dirty="0"/>
              <a:t>t).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98139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 flipH="1">
            <a:off x="1" y="0"/>
            <a:ext cx="12192000" cy="6858001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0E88B360-3B9E-D138-5A63-45DFD2AF6D01}"/>
              </a:ext>
            </a:extLst>
          </p:cNvPr>
          <p:cNvSpPr txBox="1">
            <a:spLocks/>
          </p:cNvSpPr>
          <p:nvPr/>
        </p:nvSpPr>
        <p:spPr>
          <a:xfrm>
            <a:off x="4841853" y="535415"/>
            <a:ext cx="5423811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Ethics – why?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0C13B5-4FC1-25AB-B255-3BB944417320}"/>
              </a:ext>
            </a:extLst>
          </p:cNvPr>
          <p:cNvSpPr txBox="1">
            <a:spLocks/>
          </p:cNvSpPr>
          <p:nvPr/>
        </p:nvSpPr>
        <p:spPr>
          <a:xfrm>
            <a:off x="5062009" y="1527538"/>
            <a:ext cx="6546411" cy="4951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Keeping the trust in science.</a:t>
            </a:r>
          </a:p>
          <a:p>
            <a:r>
              <a:rPr lang="en-US" sz="2000" dirty="0"/>
              <a:t>Citations – author contribution acknowledgement.</a:t>
            </a:r>
          </a:p>
          <a:p>
            <a:r>
              <a:rPr lang="en-US" sz="2000" dirty="0"/>
              <a:t>Effective system of vast knowledge management.</a:t>
            </a:r>
          </a:p>
          <a:p>
            <a:r>
              <a:rPr lang="en-US" sz="2000" dirty="0"/>
              <a:t>Transparency -&gt; auditability.</a:t>
            </a:r>
            <a:endParaRPr lang="cs-CZ" sz="2000" dirty="0"/>
          </a:p>
          <a:p>
            <a:endParaRPr lang="cs-CZ" sz="2000" dirty="0"/>
          </a:p>
          <a:p>
            <a:r>
              <a:rPr lang="en-US" sz="2000" dirty="0"/>
              <a:t>Can you think of any other reasons?</a:t>
            </a:r>
          </a:p>
        </p:txBody>
      </p:sp>
    </p:spTree>
    <p:extLst>
      <p:ext uri="{BB962C8B-B14F-4D97-AF65-F5344CB8AC3E}">
        <p14:creationId xmlns:p14="http://schemas.microsoft.com/office/powerpoint/2010/main" val="3634821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7802738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Academic hell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7072780" cy="4141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cs-CZ" sz="2000" dirty="0"/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</p:txBody>
      </p:sp>
      <p:sp>
        <p:nvSpPr>
          <p:cNvPr id="2" name="Podnadpis 2">
            <a:extLst>
              <a:ext uri="{FF2B5EF4-FFF2-40B4-BE49-F238E27FC236}">
                <a16:creationId xmlns:a16="http://schemas.microsoft.com/office/drawing/2014/main" id="{4EE46C08-C498-9F8D-DF75-EE8A2DB76453}"/>
              </a:ext>
            </a:extLst>
          </p:cNvPr>
          <p:cNvSpPr txBox="1">
            <a:spLocks/>
          </p:cNvSpPr>
          <p:nvPr/>
        </p:nvSpPr>
        <p:spPr>
          <a:xfrm>
            <a:off x="976405" y="1500152"/>
            <a:ext cx="6768563" cy="4859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288B2C71-CA93-4CE2-F18D-CACB138779BC}"/>
              </a:ext>
            </a:extLst>
          </p:cNvPr>
          <p:cNvSpPr txBox="1">
            <a:spLocks/>
          </p:cNvSpPr>
          <p:nvPr/>
        </p:nvSpPr>
        <p:spPr>
          <a:xfrm>
            <a:off x="976404" y="1373419"/>
            <a:ext cx="6768563" cy="4859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Sloppy science – archiving, collecting, storing etc.</a:t>
            </a:r>
          </a:p>
          <a:p>
            <a:r>
              <a:rPr lang="en-US" sz="2000" dirty="0"/>
              <a:t>Fabrication of data and conclusions.</a:t>
            </a:r>
          </a:p>
          <a:p>
            <a:r>
              <a:rPr lang="en-US" sz="2000" dirty="0"/>
              <a:t>Wrong use of scientific methods.</a:t>
            </a:r>
          </a:p>
          <a:p>
            <a:r>
              <a:rPr lang="en-US" sz="2000" dirty="0"/>
              <a:t>Big ego.</a:t>
            </a:r>
          </a:p>
          <a:p>
            <a:r>
              <a:rPr lang="en-US" sz="2000" dirty="0"/>
              <a:t>Not upholding scientific principles.</a:t>
            </a:r>
          </a:p>
          <a:p>
            <a:r>
              <a:rPr lang="en-US" sz="2000" dirty="0"/>
              <a:t>Plagiarism.</a:t>
            </a:r>
          </a:p>
        </p:txBody>
      </p:sp>
    </p:spTree>
    <p:extLst>
      <p:ext uri="{BB962C8B-B14F-4D97-AF65-F5344CB8AC3E}">
        <p14:creationId xmlns:p14="http://schemas.microsoft.com/office/powerpoint/2010/main" val="634232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7802738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Student-centered principles (UTS, 2023)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7072780" cy="4141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cs-CZ" sz="2000" dirty="0"/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</p:txBody>
      </p:sp>
      <p:sp>
        <p:nvSpPr>
          <p:cNvPr id="2" name="Podnadpis 2">
            <a:extLst>
              <a:ext uri="{FF2B5EF4-FFF2-40B4-BE49-F238E27FC236}">
                <a16:creationId xmlns:a16="http://schemas.microsoft.com/office/drawing/2014/main" id="{4EE46C08-C498-9F8D-DF75-EE8A2DB76453}"/>
              </a:ext>
            </a:extLst>
          </p:cNvPr>
          <p:cNvSpPr txBox="1">
            <a:spLocks/>
          </p:cNvSpPr>
          <p:nvPr/>
        </p:nvSpPr>
        <p:spPr>
          <a:xfrm>
            <a:off x="976405" y="1500152"/>
            <a:ext cx="6768563" cy="4859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288B2C71-CA93-4CE2-F18D-CACB138779BC}"/>
              </a:ext>
            </a:extLst>
          </p:cNvPr>
          <p:cNvSpPr txBox="1">
            <a:spLocks/>
          </p:cNvSpPr>
          <p:nvPr/>
        </p:nvSpPr>
        <p:spPr>
          <a:xfrm>
            <a:off x="976404" y="1373419"/>
            <a:ext cx="6768563" cy="4859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GB" sz="2000" dirty="0"/>
              <a:t>Students understand the significance of </a:t>
            </a:r>
            <a:r>
              <a:rPr lang="en-GB" sz="2000" dirty="0" err="1"/>
              <a:t>GenAI</a:t>
            </a:r>
            <a:r>
              <a:rPr lang="en-GB" sz="2000" dirty="0"/>
              <a:t> for society, careers, and studies.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Students understand legitimate use of </a:t>
            </a:r>
            <a:r>
              <a:rPr lang="en-GB" sz="2000" dirty="0" err="1"/>
              <a:t>GenAI</a:t>
            </a:r>
            <a:r>
              <a:rPr lang="en-GB" sz="2000" dirty="0"/>
              <a:t> in their studies.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Students are equipped to engage critically and ethically with </a:t>
            </a:r>
            <a:r>
              <a:rPr lang="en-GB" sz="2000" dirty="0" err="1"/>
              <a:t>GenAI</a:t>
            </a:r>
            <a:r>
              <a:rPr lang="en-GB" sz="20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Students experience </a:t>
            </a:r>
            <a:r>
              <a:rPr lang="en-GB" sz="2000" dirty="0" err="1"/>
              <a:t>GenAI’s</a:t>
            </a:r>
            <a:r>
              <a:rPr lang="en-GB" sz="2000" dirty="0"/>
              <a:t> strengths and limitations as aids to learning.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Students are assessed on what they need to know in an AI world.</a:t>
            </a: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392054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7802738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dirty="0"/>
              <a:t>Open </a:t>
            </a:r>
            <a:r>
              <a:rPr lang="cs-CZ" sz="3200" dirty="0" err="1"/>
              <a:t>Universities</a:t>
            </a:r>
            <a:r>
              <a:rPr lang="cs-CZ" sz="3200" dirty="0"/>
              <a:t> </a:t>
            </a:r>
            <a:r>
              <a:rPr lang="cs-CZ" sz="3200" dirty="0" err="1"/>
              <a:t>Australia</a:t>
            </a:r>
            <a:r>
              <a:rPr lang="cs-CZ" sz="3200" dirty="0"/>
              <a:t> (2023)</a:t>
            </a:r>
            <a:endParaRPr lang="en-US" sz="3200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7072780" cy="4141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cs-CZ" sz="2000" dirty="0"/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</p:txBody>
      </p:sp>
      <p:sp>
        <p:nvSpPr>
          <p:cNvPr id="2" name="Podnadpis 2">
            <a:extLst>
              <a:ext uri="{FF2B5EF4-FFF2-40B4-BE49-F238E27FC236}">
                <a16:creationId xmlns:a16="http://schemas.microsoft.com/office/drawing/2014/main" id="{4EE46C08-C498-9F8D-DF75-EE8A2DB76453}"/>
              </a:ext>
            </a:extLst>
          </p:cNvPr>
          <p:cNvSpPr txBox="1">
            <a:spLocks/>
          </p:cNvSpPr>
          <p:nvPr/>
        </p:nvSpPr>
        <p:spPr>
          <a:xfrm>
            <a:off x="976405" y="1500152"/>
            <a:ext cx="6768563" cy="4859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288B2C71-CA93-4CE2-F18D-CACB138779BC}"/>
              </a:ext>
            </a:extLst>
          </p:cNvPr>
          <p:cNvSpPr txBox="1">
            <a:spLocks/>
          </p:cNvSpPr>
          <p:nvPr/>
        </p:nvSpPr>
        <p:spPr>
          <a:xfrm>
            <a:off x="976404" y="1373419"/>
            <a:ext cx="6768563" cy="4859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dirty="0">
                <a:solidFill>
                  <a:srgbClr val="00B050"/>
                </a:solidFill>
              </a:rPr>
              <a:t>DO:</a:t>
            </a:r>
          </a:p>
          <a:p>
            <a:r>
              <a:rPr lang="en-GB" sz="2000" dirty="0"/>
              <a:t>ask for research guidance before writing an essay</a:t>
            </a:r>
            <a:endParaRPr lang="cs-CZ" sz="2000" dirty="0"/>
          </a:p>
          <a:p>
            <a:r>
              <a:rPr lang="cs-CZ" sz="2000" dirty="0"/>
              <a:t>use </a:t>
            </a:r>
            <a:r>
              <a:rPr lang="cs-CZ" sz="2000" dirty="0" err="1"/>
              <a:t>it</a:t>
            </a:r>
            <a:r>
              <a:rPr lang="cs-CZ" sz="2000" dirty="0"/>
              <a:t> </a:t>
            </a:r>
            <a:r>
              <a:rPr lang="cs-CZ" sz="2000" dirty="0" err="1"/>
              <a:t>when</a:t>
            </a:r>
            <a:r>
              <a:rPr lang="cs-CZ" sz="2000" dirty="0"/>
              <a:t> brainstorming</a:t>
            </a:r>
          </a:p>
          <a:p>
            <a:r>
              <a:rPr lang="en-GB" sz="2000" dirty="0"/>
              <a:t>ask questions about study material you don’t understand</a:t>
            </a:r>
            <a:endParaRPr lang="cs-CZ" sz="2000" dirty="0"/>
          </a:p>
          <a:p>
            <a:r>
              <a:rPr lang="en-GB" sz="2000" dirty="0"/>
              <a:t>use it to proofread your work</a:t>
            </a:r>
            <a:endParaRPr lang="cs-CZ" sz="2000" dirty="0"/>
          </a:p>
          <a:p>
            <a:r>
              <a:rPr lang="en-GB" sz="2000" dirty="0"/>
              <a:t>cite any AI assistance in your reference list</a:t>
            </a:r>
            <a:endParaRPr lang="cs-CZ" sz="2000" dirty="0"/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DONT:</a:t>
            </a:r>
          </a:p>
          <a:p>
            <a:r>
              <a:rPr lang="en-GB" sz="2000" dirty="0"/>
              <a:t>ask AI software to write essays for you</a:t>
            </a:r>
            <a:endParaRPr lang="cs-CZ" sz="2000" dirty="0"/>
          </a:p>
          <a:p>
            <a:r>
              <a:rPr lang="cs-CZ" sz="2000" dirty="0" err="1"/>
              <a:t>blindly</a:t>
            </a:r>
            <a:r>
              <a:rPr lang="cs-CZ" sz="2000" dirty="0"/>
              <a:t> trust AI-</a:t>
            </a:r>
            <a:r>
              <a:rPr lang="cs-CZ" sz="2000" dirty="0" err="1"/>
              <a:t>generated</a:t>
            </a:r>
            <a:r>
              <a:rPr lang="cs-CZ" sz="2000" dirty="0"/>
              <a:t> </a:t>
            </a:r>
            <a:r>
              <a:rPr lang="cs-CZ" sz="2000" dirty="0" err="1"/>
              <a:t>information</a:t>
            </a:r>
            <a:endParaRPr lang="cs-CZ" sz="2000" dirty="0"/>
          </a:p>
          <a:p>
            <a:r>
              <a:rPr lang="en-GB" sz="2000" dirty="0"/>
              <a:t>do anything that violates your university’s academic integrity policy</a:t>
            </a: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6760745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1108</TotalTime>
  <Words>2119</Words>
  <Application>Microsoft Office PowerPoint</Application>
  <PresentationFormat>Širokoúhlá obrazovka</PresentationFormat>
  <Paragraphs>186</Paragraphs>
  <Slides>23</Slides>
  <Notes>14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Wingdings</vt:lpstr>
      <vt:lpstr>Motiv Office</vt:lpstr>
      <vt:lpstr>Science and AI: Building a Toolbox</vt:lpstr>
      <vt:lpstr>Prezentace aplikace PowerPoint</vt:lpstr>
      <vt:lpstr>Part 1: Science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Part 2: Toolbox</vt:lpstr>
      <vt:lpstr>Prezentace aplikace PowerPoint</vt:lpstr>
      <vt:lpstr>Prezentace aplikace PowerPoint</vt:lpstr>
      <vt:lpstr>Prezentace aplikace PowerPoint</vt:lpstr>
      <vt:lpstr>Part 3: Literature review</vt:lpstr>
      <vt:lpstr>Prezentace aplikace PowerPoint</vt:lpstr>
      <vt:lpstr>Prezentace aplikace PowerPoint</vt:lpstr>
      <vt:lpstr>Prezentace aplikace PowerPoint</vt:lpstr>
      <vt:lpstr>References  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Jan Kleiner</dc:creator>
  <cp:lastModifiedBy>Jan Kleiner</cp:lastModifiedBy>
  <cp:revision>67</cp:revision>
  <dcterms:created xsi:type="dcterms:W3CDTF">2023-09-12T09:14:36Z</dcterms:created>
  <dcterms:modified xsi:type="dcterms:W3CDTF">2024-10-23T10:50:28Z</dcterms:modified>
</cp:coreProperties>
</file>