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6" r:id="rId3"/>
    <p:sldId id="322" r:id="rId4"/>
    <p:sldId id="383" r:id="rId5"/>
    <p:sldId id="386" r:id="rId6"/>
    <p:sldId id="387" r:id="rId7"/>
    <p:sldId id="318" r:id="rId8"/>
    <p:sldId id="319" r:id="rId9"/>
    <p:sldId id="320" r:id="rId10"/>
    <p:sldId id="323" r:id="rId11"/>
    <p:sldId id="321" r:id="rId12"/>
    <p:sldId id="324" r:id="rId13"/>
    <p:sldId id="347" r:id="rId14"/>
    <p:sldId id="325" r:id="rId15"/>
    <p:sldId id="326" r:id="rId16"/>
    <p:sldId id="328" r:id="rId17"/>
    <p:sldId id="329" r:id="rId18"/>
    <p:sldId id="327" r:id="rId19"/>
    <p:sldId id="330" r:id="rId20"/>
    <p:sldId id="388" r:id="rId21"/>
    <p:sldId id="389" r:id="rId22"/>
    <p:sldId id="390" r:id="rId23"/>
    <p:sldId id="391" r:id="rId24"/>
    <p:sldId id="393" r:id="rId25"/>
    <p:sldId id="485" r:id="rId26"/>
    <p:sldId id="331" r:id="rId27"/>
    <p:sldId id="490" r:id="rId28"/>
    <p:sldId id="489" r:id="rId29"/>
    <p:sldId id="486" r:id="rId30"/>
    <p:sldId id="487" r:id="rId31"/>
    <p:sldId id="488" r:id="rId32"/>
    <p:sldId id="484" r:id="rId33"/>
    <p:sldId id="332" r:id="rId34"/>
    <p:sldId id="348" r:id="rId35"/>
    <p:sldId id="394" r:id="rId36"/>
    <p:sldId id="395" r:id="rId37"/>
    <p:sldId id="3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EF7F-C41D-4269-B192-796F73F33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8B151-2809-48F7-818A-5B2828AD0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A26C-21F2-4EA4-87AC-BACD6A7C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027DD-EAA4-4803-AA1E-E93AD819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20324-0A6E-4070-92C2-856C8F00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A483E-9589-45D4-AD4C-A3F1F8D3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7347C-9F14-4508-BFD0-7EA7C8CF4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A9462-15BC-4CBA-88E5-CDEA344B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00A96-66FB-427A-9B69-E106C5C8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AF6C-76A3-4B83-A7E3-DDEFA4848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65E679-0C5F-4CB3-BEB0-135275964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B8DAA-2E15-4C25-A170-3472647E8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235D0-7230-44E0-9EFB-235FA0F49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8FF39-CAA7-46DE-A69E-664BECD64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6A2A6-0CBB-42B8-A634-47063BF3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4B272-2838-441D-8F3E-C02D0113B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E54F-921D-44BC-9B0A-5681CEEA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F3E9A-C971-44FC-83DE-EC15DF11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8C67-A9CD-450F-9675-A9423B84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A2428-913B-41BA-BC0C-3BF68C938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C57E-7290-4B6C-94D7-585A5201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89D68-70D9-435F-9465-DDC99ED2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C0D99-6E4D-46FC-AF1D-007202D9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A94C2-FC6F-4152-9AA3-7CF503D9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F1EF-A66E-485F-B3F4-B94C2DFD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3CB2-46C8-4D69-84BE-59F5C2BD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7852-7DED-4272-BBB9-DB95A8A14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AA3B3-CE5D-425A-916E-5303EC536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FA1D7-BD97-4E89-A755-61D1FC6C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FD0EF-EBD7-4810-9817-9DB9B087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972110-DA0C-4D76-B1E0-DA168990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929C-FC94-4576-8156-A9F27FA91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B95B4-6673-4ABC-BCA5-8558EF95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48FF6-16D5-423A-A0AC-369D99196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5000F6-CE78-4F8D-AC4F-7B0AC6B21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23942-430D-4BBD-858E-D2619488F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67B88-7927-422A-BC88-AA3C08B09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2129D-ED0A-4643-889E-9D4E6A1B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2633-5D2D-48C8-9025-B6ADE6EE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0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5B2D-6415-4200-868F-6C935B23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5B965-50D9-48F7-B3EB-490F19CF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0200D-D24B-4194-9CD6-491DEC8ED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9937E-A162-4A3D-9954-8E1193B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1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246032-C771-4261-9117-99D31D4B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75C02C-9D56-4823-8D5A-B6959AEA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52391-CE1F-4EDA-8DCF-B0B3405E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6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9933-DBDC-4477-A1F3-FEBAF5BC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BD506-45E5-4F33-B5B8-60F32EB9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64728-515B-4953-A178-DDFF89C9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F1F01-4FD4-44DC-9538-EB305EE1B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E7D46-3053-401C-820A-8852872B1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1BC6-6373-447C-842D-CB079C2D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C7BC-0489-46DE-9B50-6F30A3B6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493AC-252C-41F9-B33F-9337C81A7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C91B8-BFA4-4A02-9886-4600982CD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17414-ECB5-4C33-BFD6-7AD1CE36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C6018-3C9B-402E-A35B-3A67ACE8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8D7D2-9050-42B4-AA92-7DF265515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FE1FE2-A3B9-43B4-87AB-9A9D83676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24EB9-6A2E-4B7D-A193-7ECC67FCC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D5B40-CC7A-4643-8D0B-6F0009E36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403D-9733-4E75-9874-4A18E1C9F068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FFABA-E73C-4B35-BF0E-C07DE63AF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59916-98AF-4115-9A82-76311BF97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C78A3-A813-4B01-A221-5694CE9B7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hinese_history" TargetMode="External"/><Relationship Id="rId2" Type="http://schemas.openxmlformats.org/officeDocument/2006/relationships/hyperlink" Target="https://en.wikipedia.org/wiki/Dynasties_in_Chinese_histor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1D06A-F655-46E2-9F73-099710F958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Dynasties</a:t>
            </a:r>
            <a:r>
              <a:rPr lang="cs-CZ" dirty="0"/>
              <a:t> </a:t>
            </a:r>
            <a:r>
              <a:rPr lang="cs-CZ" dirty="0" err="1"/>
              <a:t>timeline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38006B-D071-4302-B64B-10B97A72B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8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09B67-CEE8-4102-B102-C568262F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783C043-DEFA-4398-85C1-F4AD784E8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2340134"/>
            <a:ext cx="3383280" cy="3322320"/>
          </a:xfrm>
        </p:spPr>
      </p:pic>
    </p:spTree>
    <p:extLst>
      <p:ext uri="{BB962C8B-B14F-4D97-AF65-F5344CB8AC3E}">
        <p14:creationId xmlns:p14="http://schemas.microsoft.com/office/powerpoint/2010/main" val="83633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396C3-ADBA-4A1F-A7B9-853340744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F0399-E74D-4751-AD8D-4BD17156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200 BC – 200 AD</a:t>
            </a:r>
          </a:p>
          <a:p>
            <a:r>
              <a:rPr lang="en-US" dirty="0"/>
              <a:t>&gt; „Han Chinese“, „Han characters“</a:t>
            </a:r>
          </a:p>
          <a:p>
            <a:r>
              <a:rPr lang="en-US" dirty="0"/>
              <a:t>More lenient, ruled on the basis of consent</a:t>
            </a:r>
          </a:p>
          <a:p>
            <a:r>
              <a:rPr lang="en-US" dirty="0"/>
              <a:t>Confucianism as the state ideology, first imperial examinations</a:t>
            </a:r>
          </a:p>
          <a:p>
            <a:r>
              <a:rPr lang="en-US" dirty="0"/>
              <a:t>Defeated the </a:t>
            </a:r>
            <a:r>
              <a:rPr lang="en-US" dirty="0" err="1"/>
              <a:t>Xiongnu</a:t>
            </a:r>
            <a:r>
              <a:rPr lang="en-US" dirty="0"/>
              <a:t> steppe tribes &gt; </a:t>
            </a:r>
            <a:r>
              <a:rPr lang="en-US" b="1" dirty="0"/>
              <a:t>Silk route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28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BB949-E25F-4442-A207-FB2EACC2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74251795-2265-49F7-9F3D-37E19E7A3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2182019"/>
            <a:ext cx="5238750" cy="3638550"/>
          </a:xfrm>
        </p:spPr>
      </p:pic>
    </p:spTree>
    <p:extLst>
      <p:ext uri="{BB962C8B-B14F-4D97-AF65-F5344CB8AC3E}">
        <p14:creationId xmlns:p14="http://schemas.microsoft.com/office/powerpoint/2010/main" val="237302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45551-2442-43F8-B9D8-961108B7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667B1C3-1834-4A91-9AD4-1B6064550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35" y="2225701"/>
            <a:ext cx="8023729" cy="3551186"/>
          </a:xfrm>
        </p:spPr>
      </p:pic>
    </p:spTree>
    <p:extLst>
      <p:ext uri="{BB962C8B-B14F-4D97-AF65-F5344CB8AC3E}">
        <p14:creationId xmlns:p14="http://schemas.microsoft.com/office/powerpoint/2010/main" val="360132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4537-3F8F-4282-93ED-3FB82FFD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Sui</a:t>
            </a:r>
            <a:r>
              <a:rPr lang="cs-CZ" dirty="0"/>
              <a:t> and Tang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03EA-EF9C-412F-AFBA-75CA9C91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 AD – 600 AD – „Three Kingdoms period“ </a:t>
            </a:r>
            <a:r>
              <a:rPr lang="en-US" b="1" dirty="0"/>
              <a:t>– </a:t>
            </a:r>
            <a:r>
              <a:rPr lang="en-US" dirty="0"/>
              <a:t>many short-lived regimes</a:t>
            </a:r>
          </a:p>
          <a:p>
            <a:r>
              <a:rPr lang="en-US" dirty="0"/>
              <a:t>Around 600 – </a:t>
            </a:r>
            <a:r>
              <a:rPr lang="en-US" b="1" dirty="0"/>
              <a:t>Sui</a:t>
            </a:r>
            <a:r>
              <a:rPr lang="en-US" dirty="0"/>
              <a:t> – unification, </a:t>
            </a:r>
            <a:r>
              <a:rPr lang="en-US" b="1" dirty="0"/>
              <a:t>Grand Canal</a:t>
            </a:r>
          </a:p>
          <a:p>
            <a:r>
              <a:rPr lang="en-US" dirty="0"/>
              <a:t>Again too high taxes and too much cruelty &gt; </a:t>
            </a:r>
            <a:r>
              <a:rPr lang="en-US" b="1" dirty="0"/>
              <a:t>Tang dynasty (600-900</a:t>
            </a:r>
            <a:r>
              <a:rPr lang="en-US" dirty="0"/>
              <a:t>)</a:t>
            </a:r>
          </a:p>
          <a:p>
            <a:r>
              <a:rPr lang="en-US" dirty="0"/>
              <a:t>Exposure to foreign cultures (Buddhism, Islam, Zoroastrianism, Christianity)</a:t>
            </a:r>
          </a:p>
          <a:p>
            <a:r>
              <a:rPr lang="en-US" b="1" dirty="0"/>
              <a:t>Imperial examinations!</a:t>
            </a:r>
          </a:p>
          <a:p>
            <a:r>
              <a:rPr lang="en-US" dirty="0"/>
              <a:t>„An Lushan rebellion“ – </a:t>
            </a:r>
            <a:r>
              <a:rPr lang="en-US" b="1" dirty="0"/>
              <a:t>relatively</a:t>
            </a:r>
            <a:r>
              <a:rPr lang="en-US" dirty="0"/>
              <a:t> worst civil war in human history?</a:t>
            </a:r>
          </a:p>
        </p:txBody>
      </p:sp>
    </p:spTree>
    <p:extLst>
      <p:ext uri="{BB962C8B-B14F-4D97-AF65-F5344CB8AC3E}">
        <p14:creationId xmlns:p14="http://schemas.microsoft.com/office/powerpoint/2010/main" val="191075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4537-3F8F-4282-93ED-3FB82FFD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03EA-EF9C-412F-AFBA-75CA9C91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Song dynasty (900-1250)</a:t>
            </a:r>
          </a:p>
          <a:p>
            <a:r>
              <a:rPr lang="en-US" dirty="0"/>
              <a:t>Unknown and underrated</a:t>
            </a:r>
          </a:p>
          <a:p>
            <a:r>
              <a:rPr lang="en-US" dirty="0"/>
              <a:t>Better rice from Southeast Asia &gt; </a:t>
            </a:r>
            <a:r>
              <a:rPr lang="en-US" b="1" dirty="0"/>
              <a:t>doubling of population</a:t>
            </a:r>
          </a:p>
          <a:p>
            <a:r>
              <a:rPr lang="en-US" dirty="0"/>
              <a:t>Technological Innovation: </a:t>
            </a:r>
            <a:r>
              <a:rPr lang="en-US" b="1" dirty="0"/>
              <a:t>paper money, printing of books, gunpowder, compass, pound lock</a:t>
            </a:r>
          </a:p>
        </p:txBody>
      </p:sp>
    </p:spTree>
    <p:extLst>
      <p:ext uri="{BB962C8B-B14F-4D97-AF65-F5344CB8AC3E}">
        <p14:creationId xmlns:p14="http://schemas.microsoft.com/office/powerpoint/2010/main" val="172703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29C93-100B-4A42-97BA-211F21EAD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, údolí, kaňon, příroda&#10;&#10;Popis byl vytvořen automaticky">
            <a:extLst>
              <a:ext uri="{FF2B5EF4-FFF2-40B4-BE49-F238E27FC236}">
                <a16:creationId xmlns:a16="http://schemas.microsoft.com/office/drawing/2014/main" id="{D75E9F9B-AE94-4D23-B808-EAC4BF91B7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7" y="1815260"/>
            <a:ext cx="6114904" cy="4257741"/>
          </a:xfrm>
        </p:spPr>
      </p:pic>
    </p:spTree>
    <p:extLst>
      <p:ext uri="{BB962C8B-B14F-4D97-AF65-F5344CB8AC3E}">
        <p14:creationId xmlns:p14="http://schemas.microsoft.com/office/powerpoint/2010/main" val="178685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47CE0-E51D-410E-BDA8-873CD35F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0CF91275-FFC7-4DA7-A612-8A1D52E8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4652"/>
            <a:ext cx="10515600" cy="4233283"/>
          </a:xfrm>
        </p:spPr>
      </p:pic>
    </p:spTree>
    <p:extLst>
      <p:ext uri="{BB962C8B-B14F-4D97-AF65-F5344CB8AC3E}">
        <p14:creationId xmlns:p14="http://schemas.microsoft.com/office/powerpoint/2010/main" val="1106704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4537-3F8F-4282-93ED-3FB82FFD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Mongols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03EA-EF9C-412F-AFBA-75CA9C91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1250-1350 – Mongols! </a:t>
            </a:r>
            <a:r>
              <a:rPr lang="en-US" dirty="0"/>
              <a:t>(Genghis Khan)</a:t>
            </a:r>
            <a:endParaRPr lang="en-US" b="1" dirty="0"/>
          </a:p>
          <a:p>
            <a:r>
              <a:rPr lang="en-US" dirty="0"/>
              <a:t>Total conquest of China &gt; Mongol </a:t>
            </a:r>
            <a:r>
              <a:rPr lang="en-US" dirty="0" err="1"/>
              <a:t>Yüan</a:t>
            </a:r>
            <a:r>
              <a:rPr lang="en-US" dirty="0"/>
              <a:t> dynasty</a:t>
            </a:r>
          </a:p>
        </p:txBody>
      </p:sp>
    </p:spTree>
    <p:extLst>
      <p:ext uri="{BB962C8B-B14F-4D97-AF65-F5344CB8AC3E}">
        <p14:creationId xmlns:p14="http://schemas.microsoft.com/office/powerpoint/2010/main" val="3652121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DAE43-B994-4772-B722-4B592C02F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73868C0-AEC8-4FDC-B17B-289443D5E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636" y="1825625"/>
            <a:ext cx="5536727" cy="4351338"/>
          </a:xfrm>
        </p:spPr>
      </p:pic>
    </p:spTree>
    <p:extLst>
      <p:ext uri="{BB962C8B-B14F-4D97-AF65-F5344CB8AC3E}">
        <p14:creationId xmlns:p14="http://schemas.microsoft.com/office/powerpoint/2010/main" val="390067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3B430-1704-4AF0-8C13-BAD2F9ED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dynasties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B433C-40E8-47D2-BABB-89C6D11D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Xia</a:t>
            </a:r>
            <a:r>
              <a:rPr lang="en-US" dirty="0"/>
              <a:t> (2000 BC – 1600 BC) – mythical, never proven</a:t>
            </a:r>
          </a:p>
          <a:p>
            <a:r>
              <a:rPr lang="en-US" b="1" dirty="0"/>
              <a:t>Shang</a:t>
            </a:r>
            <a:r>
              <a:rPr lang="en-US" dirty="0"/>
              <a:t> (1600 BC – 1000 BC) – small bronze-age state in northern China, pagan religion and divinations</a:t>
            </a:r>
          </a:p>
        </p:txBody>
      </p:sp>
    </p:spTree>
    <p:extLst>
      <p:ext uri="{BB962C8B-B14F-4D97-AF65-F5344CB8AC3E}">
        <p14:creationId xmlns:p14="http://schemas.microsoft.com/office/powerpoint/2010/main" val="225834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14537-3F8F-4282-93ED-3FB82FFD7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Mongols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03EA-EF9C-412F-AFBA-75CA9C91B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1250-1350 – Mongols! </a:t>
            </a:r>
            <a:r>
              <a:rPr lang="en-US" dirty="0"/>
              <a:t>(Genghis Khan)</a:t>
            </a:r>
            <a:endParaRPr lang="en-US" b="1" dirty="0"/>
          </a:p>
          <a:p>
            <a:r>
              <a:rPr lang="en-US" dirty="0"/>
              <a:t>Total conquest of China &gt; Mongol </a:t>
            </a:r>
            <a:r>
              <a:rPr lang="en-US" dirty="0" err="1"/>
              <a:t>Yüan</a:t>
            </a:r>
            <a:r>
              <a:rPr lang="en-US" dirty="0"/>
              <a:t> dynasty</a:t>
            </a:r>
          </a:p>
          <a:p>
            <a:r>
              <a:rPr lang="en-US" dirty="0"/>
              <a:t>Kublai Khan – visited by Marco Polo</a:t>
            </a:r>
          </a:p>
          <a:p>
            <a:r>
              <a:rPr lang="en-US" dirty="0"/>
              <a:t>Attempts to conquer Korea, Japan, Vietnam and Indonesia (!)</a:t>
            </a:r>
          </a:p>
        </p:txBody>
      </p:sp>
    </p:spTree>
    <p:extLst>
      <p:ext uri="{BB962C8B-B14F-4D97-AF65-F5344CB8AC3E}">
        <p14:creationId xmlns:p14="http://schemas.microsoft.com/office/powerpoint/2010/main" val="3462917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3A40-B08B-46C4-8354-D2D477E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375E0-CF2F-4E5A-AB0A-10742641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1350-1650</a:t>
            </a:r>
          </a:p>
          <a:p>
            <a:r>
              <a:rPr lang="en-US" dirty="0"/>
              <a:t>Native Han Chinese rebellion against the Mongols</a:t>
            </a:r>
            <a:r>
              <a:rPr lang="cs-CZ" dirty="0"/>
              <a:t> („</a:t>
            </a:r>
            <a:r>
              <a:rPr lang="en-US" dirty="0"/>
              <a:t>White Lotus movement</a:t>
            </a:r>
            <a:r>
              <a:rPr lang="cs-CZ" dirty="0"/>
              <a:t>“)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3A40-B08B-46C4-8354-D2D477E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375E0-CF2F-4E5A-AB0A-10742641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1350-1650</a:t>
            </a:r>
          </a:p>
          <a:p>
            <a:r>
              <a:rPr lang="en-US" dirty="0"/>
              <a:t>Native Han Chinese rebellion against the Mongols</a:t>
            </a:r>
            <a:r>
              <a:rPr lang="cs-CZ" dirty="0"/>
              <a:t> („</a:t>
            </a:r>
            <a:r>
              <a:rPr lang="en-US" dirty="0"/>
              <a:t>White Lotus movement</a:t>
            </a:r>
            <a:r>
              <a:rPr lang="cs-CZ" dirty="0"/>
              <a:t>“)</a:t>
            </a:r>
            <a:endParaRPr lang="en-US" dirty="0"/>
          </a:p>
          <a:p>
            <a:r>
              <a:rPr lang="en-US" dirty="0"/>
              <a:t>Restoration of traditional culture and Confucianism</a:t>
            </a:r>
          </a:p>
        </p:txBody>
      </p:sp>
    </p:spTree>
    <p:extLst>
      <p:ext uri="{BB962C8B-B14F-4D97-AF65-F5344CB8AC3E}">
        <p14:creationId xmlns:p14="http://schemas.microsoft.com/office/powerpoint/2010/main" val="265420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3A40-B08B-46C4-8354-D2D477E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375E0-CF2F-4E5A-AB0A-10742641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1350-1650</a:t>
            </a:r>
          </a:p>
          <a:p>
            <a:r>
              <a:rPr lang="en-US" dirty="0"/>
              <a:t>Native Han Chinese rebellion against the Mongols</a:t>
            </a:r>
            <a:r>
              <a:rPr lang="cs-CZ" dirty="0"/>
              <a:t> („</a:t>
            </a:r>
            <a:r>
              <a:rPr lang="en-US" dirty="0"/>
              <a:t>White Lotus movement</a:t>
            </a:r>
            <a:r>
              <a:rPr lang="cs-CZ" dirty="0"/>
              <a:t>“)</a:t>
            </a:r>
            <a:endParaRPr lang="en-US" dirty="0"/>
          </a:p>
          <a:p>
            <a:r>
              <a:rPr lang="en-US" dirty="0"/>
              <a:t>Restoration of traditional culture and Confucianism</a:t>
            </a:r>
          </a:p>
          <a:p>
            <a:r>
              <a:rPr lang="en-US" b="1" dirty="0"/>
              <a:t>Ethnocentrism, xenophobia </a:t>
            </a:r>
            <a:r>
              <a:rPr lang="en-US" dirty="0"/>
              <a:t>&gt; end of naval exploration, </a:t>
            </a:r>
            <a:r>
              <a:rPr lang="en-US" b="1" dirty="0"/>
              <a:t>isolationism</a:t>
            </a:r>
            <a:r>
              <a:rPr lang="en-US" dirty="0"/>
              <a:t> and stagnation</a:t>
            </a:r>
          </a:p>
        </p:txBody>
      </p:sp>
    </p:spTree>
    <p:extLst>
      <p:ext uri="{BB962C8B-B14F-4D97-AF65-F5344CB8AC3E}">
        <p14:creationId xmlns:p14="http://schemas.microsoft.com/office/powerpoint/2010/main" val="165181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3A40-B08B-46C4-8354-D2D477EE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Ming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375E0-CF2F-4E5A-AB0A-10742641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1350-1650</a:t>
            </a:r>
          </a:p>
          <a:p>
            <a:r>
              <a:rPr lang="en-US" dirty="0"/>
              <a:t>Native Han Chinese rebellion against the Mongols</a:t>
            </a:r>
            <a:r>
              <a:rPr lang="cs-CZ" dirty="0"/>
              <a:t> („</a:t>
            </a:r>
            <a:r>
              <a:rPr lang="en-US" dirty="0"/>
              <a:t>White Lotus movement</a:t>
            </a:r>
            <a:r>
              <a:rPr lang="cs-CZ" dirty="0"/>
              <a:t>“)</a:t>
            </a:r>
            <a:endParaRPr lang="en-US" dirty="0"/>
          </a:p>
          <a:p>
            <a:r>
              <a:rPr lang="en-US" dirty="0"/>
              <a:t>Restoration of traditional culture and Confucianism</a:t>
            </a:r>
          </a:p>
          <a:p>
            <a:r>
              <a:rPr lang="en-US" b="1" dirty="0"/>
              <a:t>Ethnocentrism, xenophobia </a:t>
            </a:r>
            <a:r>
              <a:rPr lang="en-US" dirty="0"/>
              <a:t>&gt; end of naval exploration, </a:t>
            </a:r>
            <a:r>
              <a:rPr lang="en-US" b="1" dirty="0"/>
              <a:t>isolationism</a:t>
            </a:r>
            <a:r>
              <a:rPr lang="en-US" dirty="0"/>
              <a:t> and stagnation</a:t>
            </a:r>
          </a:p>
          <a:p>
            <a:r>
              <a:rPr lang="en-US" dirty="0"/>
              <a:t>Nanking („Southern Capital“) and Beijing („Northern Capital“)</a:t>
            </a:r>
          </a:p>
        </p:txBody>
      </p:sp>
    </p:spTree>
    <p:extLst>
      <p:ext uri="{BB962C8B-B14F-4D97-AF65-F5344CB8AC3E}">
        <p14:creationId xmlns:p14="http://schemas.microsoft.com/office/powerpoint/2010/main" val="49051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47E5-804B-413A-A2DC-BFF3617B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Zheng He‘s voyages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5597-E693-47F6-BF81-61C1B398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1400s</a:t>
            </a:r>
          </a:p>
          <a:p>
            <a:r>
              <a:rPr lang="en-US" dirty="0"/>
              <a:t>Reached Southeast Asia, India, eastern Africa and Persia</a:t>
            </a:r>
          </a:p>
        </p:txBody>
      </p:sp>
    </p:spTree>
    <p:extLst>
      <p:ext uri="{BB962C8B-B14F-4D97-AF65-F5344CB8AC3E}">
        <p14:creationId xmlns:p14="http://schemas.microsoft.com/office/powerpoint/2010/main" val="3169076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FC309-CB10-4D3A-A107-F1DA9163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9A371EF-0B14-49A1-9679-CFA27FAAC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71" y="1825625"/>
            <a:ext cx="5719858" cy="4351338"/>
          </a:xfrm>
        </p:spPr>
      </p:pic>
    </p:spTree>
    <p:extLst>
      <p:ext uri="{BB962C8B-B14F-4D97-AF65-F5344CB8AC3E}">
        <p14:creationId xmlns:p14="http://schemas.microsoft.com/office/powerpoint/2010/main" val="3610959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475F-15F8-4169-A8E9-775E59EE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F0D01E-7586-4A4D-9202-CA2F4BC94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99" y="1825625"/>
            <a:ext cx="8277001" cy="4351338"/>
          </a:xfrm>
        </p:spPr>
      </p:pic>
    </p:spTree>
    <p:extLst>
      <p:ext uri="{BB962C8B-B14F-4D97-AF65-F5344CB8AC3E}">
        <p14:creationId xmlns:p14="http://schemas.microsoft.com/office/powerpoint/2010/main" val="617735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9972-F310-4B64-A861-F7C6FCFF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B66665-37AD-4057-82CE-9DAA4F367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73101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47E5-804B-413A-A2DC-BFF3617B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Zheng He‘s voyages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5597-E693-47F6-BF81-61C1B398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1400s</a:t>
            </a:r>
          </a:p>
          <a:p>
            <a:r>
              <a:rPr lang="en-US" dirty="0"/>
              <a:t>Reached Southeast Asia, India, eastern Africa and Persia</a:t>
            </a:r>
          </a:p>
          <a:p>
            <a:r>
              <a:rPr lang="en-US" dirty="0"/>
              <a:t>Building of tributary relationships + some trade ties</a:t>
            </a:r>
          </a:p>
        </p:txBody>
      </p:sp>
    </p:spTree>
    <p:extLst>
      <p:ext uri="{BB962C8B-B14F-4D97-AF65-F5344CB8AC3E}">
        <p14:creationId xmlns:p14="http://schemas.microsoft.com/office/powerpoint/2010/main" val="376311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057CD-8E7A-45DA-B13D-C18B8EAB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807924F-BB9A-4D57-A85A-63332C672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62" y="2463006"/>
            <a:ext cx="3571875" cy="3076575"/>
          </a:xfrm>
        </p:spPr>
      </p:pic>
    </p:spTree>
    <p:extLst>
      <p:ext uri="{BB962C8B-B14F-4D97-AF65-F5344CB8AC3E}">
        <p14:creationId xmlns:p14="http://schemas.microsoft.com/office/powerpoint/2010/main" val="553399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47E5-804B-413A-A2DC-BFF3617B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Zheng He‘s voyages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5597-E693-47F6-BF81-61C1B398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1400s</a:t>
            </a:r>
          </a:p>
          <a:p>
            <a:r>
              <a:rPr lang="en-US" dirty="0"/>
              <a:t>Reached Southeast Asia, India, eastern Africa and Persia</a:t>
            </a:r>
          </a:p>
          <a:p>
            <a:r>
              <a:rPr lang="en-US" dirty="0"/>
              <a:t>Building of tributary relationships + some trade ties</a:t>
            </a:r>
          </a:p>
          <a:p>
            <a:r>
              <a:rPr lang="en-US" b="1" dirty="0"/>
              <a:t>Cancelled – fear of foreigners + too 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63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47E5-804B-413A-A2DC-BFF3617B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Zheng He‘s voyages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5597-E693-47F6-BF81-61C1B398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 Silk Road not cancelled?</a:t>
            </a:r>
          </a:p>
        </p:txBody>
      </p:sp>
    </p:spTree>
    <p:extLst>
      <p:ext uri="{BB962C8B-B14F-4D97-AF65-F5344CB8AC3E}">
        <p14:creationId xmlns:p14="http://schemas.microsoft.com/office/powerpoint/2010/main" val="423698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47E5-804B-413A-A2DC-BFF3617B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Zheng He‘s voyages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5597-E693-47F6-BF81-61C1B398E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was the Silk Road not cancelled?</a:t>
            </a:r>
          </a:p>
          <a:p>
            <a:r>
              <a:rPr lang="en-US" dirty="0"/>
              <a:t>No expenditure</a:t>
            </a:r>
            <a:r>
              <a:rPr lang="cs-CZ" dirty="0"/>
              <a:t>s</a:t>
            </a:r>
            <a:r>
              <a:rPr lang="en-US" dirty="0"/>
              <a:t> for the Chinese treasury </a:t>
            </a:r>
            <a:endParaRPr lang="cs-CZ" dirty="0"/>
          </a:p>
          <a:p>
            <a:r>
              <a:rPr lang="en-US" dirty="0"/>
              <a:t>+ </a:t>
            </a:r>
            <a:r>
              <a:rPr lang="en-US" b="1" dirty="0"/>
              <a:t>luxury trade – not subversive!</a:t>
            </a:r>
          </a:p>
        </p:txBody>
      </p:sp>
    </p:spTree>
    <p:extLst>
      <p:ext uri="{BB962C8B-B14F-4D97-AF65-F5344CB8AC3E}">
        <p14:creationId xmlns:p14="http://schemas.microsoft.com/office/powerpoint/2010/main" val="3718627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7F772-2641-4590-88CD-EEFDE948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AE780-A22A-40DD-9DE9-2EA9743E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dynasty – </a:t>
            </a:r>
            <a:r>
              <a:rPr lang="en-US" b="1" dirty="0"/>
              <a:t>1650 - </a:t>
            </a:r>
            <a:r>
              <a:rPr lang="en-US" b="1" dirty="0">
                <a:solidFill>
                  <a:srgbClr val="FF0000"/>
                </a:solidFill>
              </a:rPr>
              <a:t>1911</a:t>
            </a:r>
          </a:p>
          <a:p>
            <a:r>
              <a:rPr lang="en-US" b="1" dirty="0"/>
              <a:t>Manchus</a:t>
            </a:r>
            <a:r>
              <a:rPr lang="en-US" dirty="0"/>
              <a:t>, </a:t>
            </a:r>
            <a:r>
              <a:rPr lang="en-US" b="1" dirty="0"/>
              <a:t>steppe nomads similar to the Mongols</a:t>
            </a:r>
            <a:r>
              <a:rPr lang="cs-CZ" b="1" dirty="0"/>
              <a:t> -</a:t>
            </a:r>
            <a:r>
              <a:rPr lang="en-US" dirty="0"/>
              <a:t> conquered China</a:t>
            </a:r>
          </a:p>
        </p:txBody>
      </p:sp>
    </p:spTree>
    <p:extLst>
      <p:ext uri="{BB962C8B-B14F-4D97-AF65-F5344CB8AC3E}">
        <p14:creationId xmlns:p14="http://schemas.microsoft.com/office/powerpoint/2010/main" val="4179898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E46F9-6152-442D-85D3-D9D0E24B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30A635-606F-461E-B106-2BAEF14E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02122"/>
                </a:solidFill>
                <a:effectLst/>
              </a:rPr>
              <a:t>„</a:t>
            </a:r>
            <a:r>
              <a:rPr lang="en-US" b="0" i="0" dirty="0">
                <a:solidFill>
                  <a:srgbClr val="202122"/>
                </a:solidFill>
                <a:effectLst/>
              </a:rPr>
              <a:t>The</a:t>
            </a:r>
            <a:r>
              <a:rPr lang="en-US" i="0" dirty="0">
                <a:solidFill>
                  <a:srgbClr val="202122"/>
                </a:solidFill>
                <a:effectLst/>
              </a:rPr>
              <a:t> transition from Ming to Qing, Ming–Qing transition, or </a:t>
            </a:r>
            <a:r>
              <a:rPr lang="en-US" b="1" i="0" dirty="0">
                <a:solidFill>
                  <a:srgbClr val="202122"/>
                </a:solidFill>
                <a:effectLst/>
              </a:rPr>
              <a:t>Manchu conquest of China</a:t>
            </a:r>
            <a:r>
              <a:rPr lang="en-US" b="0" i="0" dirty="0">
                <a:solidFill>
                  <a:srgbClr val="202122"/>
                </a:solidFill>
                <a:effectLst/>
              </a:rPr>
              <a:t> from 1618 to 1683 saw the transition between two major </a:t>
            </a:r>
            <a:r>
              <a:rPr lang="en-US" b="0" i="0" strike="noStrike" dirty="0">
                <a:effectLst/>
                <a:hlinkClick r:id="rId2" tooltip="Dynasties in Chinese hist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dynasties</a:t>
            </a:r>
            <a:r>
              <a:rPr lang="en-US" b="0" i="0" dirty="0">
                <a:effectLst/>
              </a:rPr>
              <a:t> in </a:t>
            </a:r>
            <a:r>
              <a:rPr lang="en-US" b="0" i="0" strike="noStrike" dirty="0">
                <a:effectLst/>
                <a:hlinkClick r:id="rId3" tooltip="Chinese histo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Chinese history</a:t>
            </a:r>
            <a:r>
              <a:rPr lang="en-US" b="0" i="0" dirty="0">
                <a:effectLst/>
              </a:rPr>
              <a:t>.</a:t>
            </a:r>
            <a:r>
              <a:rPr lang="cs-CZ" b="0" i="0" dirty="0">
                <a:effectLst/>
              </a:rPr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7F772-2641-4590-88CD-EEFDE948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AE780-A22A-40DD-9DE9-2EA9743E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dynasty – </a:t>
            </a:r>
            <a:r>
              <a:rPr lang="en-US" b="1" dirty="0"/>
              <a:t>1650 - </a:t>
            </a:r>
            <a:r>
              <a:rPr lang="en-US" b="1" dirty="0">
                <a:solidFill>
                  <a:srgbClr val="FF0000"/>
                </a:solidFill>
              </a:rPr>
              <a:t>1911</a:t>
            </a:r>
          </a:p>
          <a:p>
            <a:r>
              <a:rPr lang="en-US" b="1" dirty="0"/>
              <a:t>Manchus</a:t>
            </a:r>
            <a:r>
              <a:rPr lang="en-US" dirty="0"/>
              <a:t>, </a:t>
            </a:r>
            <a:r>
              <a:rPr lang="en-US" b="1" dirty="0"/>
              <a:t>steppe nomads similar to the Mongols</a:t>
            </a:r>
            <a:r>
              <a:rPr lang="cs-CZ" b="1" dirty="0"/>
              <a:t> -</a:t>
            </a:r>
            <a:r>
              <a:rPr lang="en-US" dirty="0"/>
              <a:t> conquered China</a:t>
            </a:r>
          </a:p>
          <a:p>
            <a:r>
              <a:rPr lang="en-US" b="1" dirty="0"/>
              <a:t>Militaristic and expansionist</a:t>
            </a:r>
          </a:p>
        </p:txBody>
      </p:sp>
    </p:spTree>
    <p:extLst>
      <p:ext uri="{BB962C8B-B14F-4D97-AF65-F5344CB8AC3E}">
        <p14:creationId xmlns:p14="http://schemas.microsoft.com/office/powerpoint/2010/main" val="4158228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7F772-2641-4590-88CD-EEFDE948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AE780-A22A-40DD-9DE9-2EA9743E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dynasty – </a:t>
            </a:r>
            <a:r>
              <a:rPr lang="en-US" b="1" dirty="0"/>
              <a:t>1650 - </a:t>
            </a:r>
            <a:r>
              <a:rPr lang="en-US" b="1" dirty="0">
                <a:solidFill>
                  <a:srgbClr val="FF0000"/>
                </a:solidFill>
              </a:rPr>
              <a:t>1911</a:t>
            </a:r>
          </a:p>
          <a:p>
            <a:r>
              <a:rPr lang="en-US" b="1" dirty="0"/>
              <a:t>Manchus</a:t>
            </a:r>
            <a:r>
              <a:rPr lang="en-US" dirty="0"/>
              <a:t>, </a:t>
            </a:r>
            <a:r>
              <a:rPr lang="en-US" b="1" dirty="0"/>
              <a:t>steppe nomads similar to the Mongols</a:t>
            </a:r>
            <a:r>
              <a:rPr lang="cs-CZ" b="1" dirty="0"/>
              <a:t> -</a:t>
            </a:r>
            <a:r>
              <a:rPr lang="en-US" dirty="0"/>
              <a:t> conquered China</a:t>
            </a:r>
          </a:p>
          <a:p>
            <a:r>
              <a:rPr lang="en-US" b="1" dirty="0"/>
              <a:t>Militaristic and expansionist</a:t>
            </a:r>
          </a:p>
          <a:p>
            <a:r>
              <a:rPr lang="en-US" dirty="0"/>
              <a:t>&gt; </a:t>
            </a:r>
            <a:r>
              <a:rPr lang="en-US" b="1" dirty="0"/>
              <a:t>genocide of </a:t>
            </a:r>
            <a:r>
              <a:rPr lang="en-US" b="1" dirty="0" err="1"/>
              <a:t>Dzungar</a:t>
            </a:r>
            <a:r>
              <a:rPr lang="en-US" b="1" dirty="0"/>
              <a:t> Mongols, conquest of Tibet and Taiwan</a:t>
            </a:r>
            <a:r>
              <a:rPr lang="en-US" dirty="0"/>
              <a:t>, tributary relations with Korea, Japan, Vietnam, Thailand</a:t>
            </a:r>
          </a:p>
        </p:txBody>
      </p:sp>
    </p:spTree>
    <p:extLst>
      <p:ext uri="{BB962C8B-B14F-4D97-AF65-F5344CB8AC3E}">
        <p14:creationId xmlns:p14="http://schemas.microsoft.com/office/powerpoint/2010/main" val="863131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87F772-2641-4590-88CD-EEFDE948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7AE780-A22A-40DD-9DE9-2EA9743E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dynasty – </a:t>
            </a:r>
            <a:r>
              <a:rPr lang="en-US" b="1" dirty="0"/>
              <a:t>1650 - </a:t>
            </a:r>
            <a:r>
              <a:rPr lang="en-US" b="1" dirty="0">
                <a:solidFill>
                  <a:srgbClr val="FF0000"/>
                </a:solidFill>
              </a:rPr>
              <a:t>1911</a:t>
            </a:r>
          </a:p>
          <a:p>
            <a:r>
              <a:rPr lang="en-US" b="1" dirty="0"/>
              <a:t>Manchus</a:t>
            </a:r>
            <a:r>
              <a:rPr lang="en-US" dirty="0"/>
              <a:t>, </a:t>
            </a:r>
            <a:r>
              <a:rPr lang="en-US" b="1" dirty="0"/>
              <a:t>steppe nomads similar to the Mongols</a:t>
            </a:r>
            <a:r>
              <a:rPr lang="cs-CZ" b="1" dirty="0"/>
              <a:t> -</a:t>
            </a:r>
            <a:r>
              <a:rPr lang="en-US" dirty="0"/>
              <a:t> conquered China</a:t>
            </a:r>
          </a:p>
          <a:p>
            <a:r>
              <a:rPr lang="en-US" b="1" dirty="0"/>
              <a:t>Militaristic and expansionist</a:t>
            </a:r>
          </a:p>
          <a:p>
            <a:r>
              <a:rPr lang="en-US" dirty="0"/>
              <a:t>&gt; </a:t>
            </a:r>
            <a:r>
              <a:rPr lang="en-US" b="1" dirty="0"/>
              <a:t>genocide of </a:t>
            </a:r>
            <a:r>
              <a:rPr lang="en-US" b="1" dirty="0" err="1"/>
              <a:t>Dzungar</a:t>
            </a:r>
            <a:r>
              <a:rPr lang="en-US" b="1" dirty="0"/>
              <a:t> Mongols, conquest of Tibet and Taiwan</a:t>
            </a:r>
            <a:r>
              <a:rPr lang="en-US" dirty="0"/>
              <a:t>, tributary relations with Korea, Japan, Vietnam, Thailand</a:t>
            </a:r>
          </a:p>
          <a:p>
            <a:r>
              <a:rPr lang="en-US" dirty="0"/>
              <a:t>Reached the limits of pre-industrial growth – highest yields and population possible without modern machinery</a:t>
            </a:r>
          </a:p>
        </p:txBody>
      </p:sp>
    </p:spTree>
    <p:extLst>
      <p:ext uri="{BB962C8B-B14F-4D97-AF65-F5344CB8AC3E}">
        <p14:creationId xmlns:p14="http://schemas.microsoft.com/office/powerpoint/2010/main" val="2746897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3B430-1704-4AF0-8C13-BAD2F9ED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dynasties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B433C-40E8-47D2-BABB-89C6D11D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Zhou</a:t>
            </a:r>
            <a:r>
              <a:rPr lang="en-US" dirty="0"/>
              <a:t> (1000 BC – 700 BC) – somewhat larger and more sophisticated</a:t>
            </a:r>
          </a:p>
        </p:txBody>
      </p:sp>
    </p:spTree>
    <p:extLst>
      <p:ext uri="{BB962C8B-B14F-4D97-AF65-F5344CB8AC3E}">
        <p14:creationId xmlns:p14="http://schemas.microsoft.com/office/powerpoint/2010/main" val="169900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3B430-1704-4AF0-8C13-BAD2F9ED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dynasties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B433C-40E8-47D2-BABB-89C6D11D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Zhou</a:t>
            </a:r>
            <a:r>
              <a:rPr lang="en-US" dirty="0"/>
              <a:t> (1000 BC – 700 BC) – somewhat larger and more sophisticated</a:t>
            </a:r>
          </a:p>
          <a:p>
            <a:r>
              <a:rPr lang="en-US" dirty="0"/>
              <a:t>- disintegrated into several smaller kingdoms around 700 BC </a:t>
            </a:r>
            <a:endParaRPr lang="cs-CZ" dirty="0"/>
          </a:p>
          <a:p>
            <a:r>
              <a:rPr lang="en-US" dirty="0"/>
              <a:t>&gt; </a:t>
            </a:r>
            <a:r>
              <a:rPr lang="en-US" b="1" dirty="0"/>
              <a:t>Spring and Autumn period, Warring States period </a:t>
            </a:r>
            <a:r>
              <a:rPr lang="en-US" dirty="0"/>
              <a:t>&gt; focus on increased production and population</a:t>
            </a:r>
          </a:p>
        </p:txBody>
      </p:sp>
    </p:spTree>
    <p:extLst>
      <p:ext uri="{BB962C8B-B14F-4D97-AF65-F5344CB8AC3E}">
        <p14:creationId xmlns:p14="http://schemas.microsoft.com/office/powerpoint/2010/main" val="176700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3B430-1704-4AF0-8C13-BAD2F9ED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dynasties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5B433C-40E8-47D2-BABB-89C6D11D3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Zhou</a:t>
            </a:r>
            <a:r>
              <a:rPr lang="en-US" dirty="0"/>
              <a:t> (1000 BC – 700 BC) – somewhat larger and more sophisticated</a:t>
            </a:r>
          </a:p>
          <a:p>
            <a:r>
              <a:rPr lang="en-US" dirty="0"/>
              <a:t>- disintegrated into several smaller kingdoms around 700 BC </a:t>
            </a:r>
            <a:endParaRPr lang="cs-CZ" dirty="0"/>
          </a:p>
          <a:p>
            <a:r>
              <a:rPr lang="en-US" dirty="0"/>
              <a:t>&gt; </a:t>
            </a:r>
            <a:r>
              <a:rPr lang="en-US" b="1" dirty="0"/>
              <a:t>Spring and Autumn period, Warring States period </a:t>
            </a:r>
            <a:r>
              <a:rPr lang="en-US" dirty="0"/>
              <a:t>&gt; focus on increased production and population</a:t>
            </a:r>
          </a:p>
          <a:p>
            <a:r>
              <a:rPr lang="en-US" dirty="0"/>
              <a:t>„</a:t>
            </a:r>
            <a:r>
              <a:rPr lang="en-US" b="1" dirty="0"/>
              <a:t>Hundred Schools of Thought</a:t>
            </a:r>
            <a:r>
              <a:rPr lang="en-US" dirty="0"/>
              <a:t>“ &gt; </a:t>
            </a:r>
            <a:r>
              <a:rPr lang="en-US" dirty="0" err="1"/>
              <a:t>Confucionism</a:t>
            </a:r>
            <a:r>
              <a:rPr lang="en-US" dirty="0"/>
              <a:t>, Legalism, Taoism = search for legitimacy and unity in a turbulent age</a:t>
            </a:r>
          </a:p>
        </p:txBody>
      </p:sp>
    </p:spTree>
    <p:extLst>
      <p:ext uri="{BB962C8B-B14F-4D97-AF65-F5344CB8AC3E}">
        <p14:creationId xmlns:p14="http://schemas.microsoft.com/office/powerpoint/2010/main" val="210488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0A187-8969-42F9-B4EB-A025F7C5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6E7B61-2279-42BA-BFAC-ABB2E3AD1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„First Emperor“ – Qin Shi Huang – around </a:t>
            </a:r>
            <a:r>
              <a:rPr lang="en-US" b="1" dirty="0"/>
              <a:t>220 BC</a:t>
            </a:r>
          </a:p>
          <a:p>
            <a:r>
              <a:rPr lang="en-US" dirty="0"/>
              <a:t>Destroyed the other states, </a:t>
            </a:r>
            <a:r>
              <a:rPr lang="en-US" b="1" dirty="0"/>
              <a:t>unified China</a:t>
            </a:r>
            <a:r>
              <a:rPr lang="en-US" dirty="0"/>
              <a:t>, expanded into the south</a:t>
            </a:r>
            <a:endParaRPr lang="en-US" b="1" dirty="0"/>
          </a:p>
          <a:p>
            <a:r>
              <a:rPr lang="en-US" b="1" dirty="0"/>
              <a:t>Great Wall</a:t>
            </a:r>
            <a:r>
              <a:rPr lang="en-US" dirty="0"/>
              <a:t>, </a:t>
            </a:r>
            <a:r>
              <a:rPr lang="en-US" dirty="0" err="1"/>
              <a:t>terracota</a:t>
            </a:r>
            <a:r>
              <a:rPr lang="en-US" dirty="0"/>
              <a:t> army, first great capital at Chang-an (Xian)</a:t>
            </a:r>
          </a:p>
          <a:p>
            <a:r>
              <a:rPr lang="en-US" b="1" dirty="0"/>
              <a:t>Megalomaniac and </a:t>
            </a:r>
            <a:r>
              <a:rPr lang="en-US" b="1" dirty="0" err="1"/>
              <a:t>tyranical</a:t>
            </a:r>
            <a:r>
              <a:rPr lang="en-US" b="1" dirty="0"/>
              <a:t> – high taxes, cruel punishments, purges of dissident scholars</a:t>
            </a:r>
          </a:p>
          <a:p>
            <a:r>
              <a:rPr lang="en-US" dirty="0"/>
              <a:t>Unpopular &gt; overthrown around 200 BC</a:t>
            </a:r>
          </a:p>
          <a:p>
            <a:r>
              <a:rPr lang="en-US" dirty="0"/>
              <a:t>&gt; „China“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461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DE910-2775-4455-9837-FDC48535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8FABFF-8F23-4963-898C-0FCE6AC26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17" y="1825625"/>
            <a:ext cx="3396166" cy="4351338"/>
          </a:xfrm>
        </p:spPr>
      </p:pic>
    </p:spTree>
    <p:extLst>
      <p:ext uri="{BB962C8B-B14F-4D97-AF65-F5344CB8AC3E}">
        <p14:creationId xmlns:p14="http://schemas.microsoft.com/office/powerpoint/2010/main" val="72177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9147A-7DC5-4691-BEFB-A86B98F7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, exteriér, socha, stavební materiál&#10;&#10;Popis byl vytvořen automaticky">
            <a:extLst>
              <a:ext uri="{FF2B5EF4-FFF2-40B4-BE49-F238E27FC236}">
                <a16:creationId xmlns:a16="http://schemas.microsoft.com/office/drawing/2014/main" id="{C7F90FD1-E469-4786-AB3C-E158B27E1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3767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820</Words>
  <Application>Microsoft Office PowerPoint</Application>
  <PresentationFormat>Widescreen</PresentationFormat>
  <Paragraphs>103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Dynasties timeline</vt:lpstr>
      <vt:lpstr>Timeline of dynasties</vt:lpstr>
      <vt:lpstr>PowerPoint Presentation</vt:lpstr>
      <vt:lpstr>Timeline of dynasties</vt:lpstr>
      <vt:lpstr>Timeline of dynasties</vt:lpstr>
      <vt:lpstr>Timeline of dynasties</vt:lpstr>
      <vt:lpstr>Qin</vt:lpstr>
      <vt:lpstr>PowerPoint Presentation</vt:lpstr>
      <vt:lpstr>PowerPoint Presentation</vt:lpstr>
      <vt:lpstr>PowerPoint Presentation</vt:lpstr>
      <vt:lpstr>Han</vt:lpstr>
      <vt:lpstr>PowerPoint Presentation</vt:lpstr>
      <vt:lpstr>PowerPoint Presentation</vt:lpstr>
      <vt:lpstr>Sui and Tang</vt:lpstr>
      <vt:lpstr>Song</vt:lpstr>
      <vt:lpstr>PowerPoint Presentation</vt:lpstr>
      <vt:lpstr>PowerPoint Presentation</vt:lpstr>
      <vt:lpstr>Mongols</vt:lpstr>
      <vt:lpstr>PowerPoint Presentation</vt:lpstr>
      <vt:lpstr>Mongols</vt:lpstr>
      <vt:lpstr>Ming</vt:lpstr>
      <vt:lpstr>Ming</vt:lpstr>
      <vt:lpstr>Ming</vt:lpstr>
      <vt:lpstr>Ming</vt:lpstr>
      <vt:lpstr>Zheng He‘s voyages</vt:lpstr>
      <vt:lpstr>PowerPoint Presentation</vt:lpstr>
      <vt:lpstr>PowerPoint Presentation</vt:lpstr>
      <vt:lpstr>PowerPoint Presentation</vt:lpstr>
      <vt:lpstr>Zheng He‘s voyages</vt:lpstr>
      <vt:lpstr>Zheng He‘s voyages</vt:lpstr>
      <vt:lpstr>Zheng He‘s voyages</vt:lpstr>
      <vt:lpstr>Zheng He‘s voyages</vt:lpstr>
      <vt:lpstr>Qing</vt:lpstr>
      <vt:lpstr>PowerPoint Presentation</vt:lpstr>
      <vt:lpstr>Qing</vt:lpstr>
      <vt:lpstr>Qing</vt:lpstr>
      <vt:lpstr>Qing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Dynasties timeline</dc:title>
  <dc:creator>Petr Svatoň</dc:creator>
  <cp:lastModifiedBy>Petr Svatoň</cp:lastModifiedBy>
  <cp:revision>3</cp:revision>
  <dcterms:created xsi:type="dcterms:W3CDTF">2023-08-31T09:58:19Z</dcterms:created>
  <dcterms:modified xsi:type="dcterms:W3CDTF">2024-09-25T07:35:54Z</dcterms:modified>
</cp:coreProperties>
</file>