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606" r:id="rId4"/>
    <p:sldId id="698" r:id="rId5"/>
    <p:sldId id="699" r:id="rId6"/>
    <p:sldId id="700" r:id="rId7"/>
    <p:sldId id="701" r:id="rId8"/>
    <p:sldId id="703" r:id="rId9"/>
    <p:sldId id="702" r:id="rId10"/>
    <p:sldId id="705" r:id="rId11"/>
    <p:sldId id="704" r:id="rId12"/>
    <p:sldId id="607" r:id="rId13"/>
    <p:sldId id="608" r:id="rId14"/>
    <p:sldId id="609" r:id="rId15"/>
    <p:sldId id="610" r:id="rId16"/>
    <p:sldId id="258" r:id="rId17"/>
    <p:sldId id="289" r:id="rId18"/>
    <p:sldId id="479" r:id="rId19"/>
    <p:sldId id="354" r:id="rId20"/>
    <p:sldId id="480" r:id="rId21"/>
    <p:sldId id="355" r:id="rId22"/>
    <p:sldId id="290" r:id="rId23"/>
    <p:sldId id="356" r:id="rId24"/>
    <p:sldId id="357" r:id="rId25"/>
    <p:sldId id="291" r:id="rId26"/>
    <p:sldId id="706" r:id="rId27"/>
    <p:sldId id="358" r:id="rId28"/>
    <p:sldId id="359" r:id="rId29"/>
    <p:sldId id="690" r:id="rId30"/>
    <p:sldId id="693" r:id="rId31"/>
    <p:sldId id="538" r:id="rId32"/>
    <p:sldId id="695" r:id="rId33"/>
    <p:sldId id="539" r:id="rId34"/>
    <p:sldId id="360" r:id="rId35"/>
    <p:sldId id="292" r:id="rId36"/>
    <p:sldId id="361" r:id="rId37"/>
    <p:sldId id="363" r:id="rId38"/>
    <p:sldId id="364" r:id="rId39"/>
    <p:sldId id="365" r:id="rId40"/>
    <p:sldId id="696" r:id="rId41"/>
    <p:sldId id="367" r:id="rId42"/>
    <p:sldId id="366" r:id="rId43"/>
    <p:sldId id="708" r:id="rId44"/>
    <p:sldId id="620" r:id="rId45"/>
    <p:sldId id="681" r:id="rId46"/>
    <p:sldId id="685" r:id="rId47"/>
    <p:sldId id="717" r:id="rId48"/>
    <p:sldId id="713" r:id="rId49"/>
    <p:sldId id="712" r:id="rId50"/>
    <p:sldId id="295" r:id="rId51"/>
    <p:sldId id="370" r:id="rId52"/>
    <p:sldId id="371" r:id="rId53"/>
    <p:sldId id="612" r:id="rId54"/>
    <p:sldId id="710" r:id="rId55"/>
    <p:sldId id="711" r:id="rId56"/>
    <p:sldId id="714" r:id="rId57"/>
    <p:sldId id="715" r:id="rId58"/>
    <p:sldId id="372" r:id="rId59"/>
    <p:sldId id="373" r:id="rId60"/>
    <p:sldId id="707" r:id="rId61"/>
    <p:sldId id="374" r:id="rId62"/>
    <p:sldId id="651" r:id="rId63"/>
    <p:sldId id="652" r:id="rId64"/>
    <p:sldId id="624" r:id="rId65"/>
    <p:sldId id="625" r:id="rId66"/>
    <p:sldId id="626" r:id="rId67"/>
    <p:sldId id="644" r:id="rId68"/>
    <p:sldId id="645" r:id="rId69"/>
    <p:sldId id="646" r:id="rId70"/>
    <p:sldId id="647" r:id="rId71"/>
    <p:sldId id="648" r:id="rId72"/>
    <p:sldId id="649" r:id="rId73"/>
    <p:sldId id="650" r:id="rId74"/>
    <p:sldId id="679" r:id="rId75"/>
    <p:sldId id="718" r:id="rId76"/>
    <p:sldId id="723" r:id="rId77"/>
    <p:sldId id="724" r:id="rId78"/>
    <p:sldId id="725" r:id="rId79"/>
    <p:sldId id="719" r:id="rId80"/>
    <p:sldId id="726" r:id="rId81"/>
    <p:sldId id="727" r:id="rId82"/>
    <p:sldId id="728" r:id="rId83"/>
    <p:sldId id="720" r:id="rId84"/>
    <p:sldId id="721" r:id="rId85"/>
    <p:sldId id="722" r:id="rId86"/>
    <p:sldId id="654" r:id="rId87"/>
    <p:sldId id="655" r:id="rId88"/>
    <p:sldId id="656" r:id="rId89"/>
    <p:sldId id="657" r:id="rId90"/>
    <p:sldId id="658" r:id="rId91"/>
    <p:sldId id="659" r:id="rId92"/>
    <p:sldId id="660" r:id="rId93"/>
    <p:sldId id="661" r:id="rId94"/>
    <p:sldId id="662" r:id="rId95"/>
    <p:sldId id="663" r:id="rId96"/>
    <p:sldId id="664" r:id="rId97"/>
    <p:sldId id="665" r:id="rId98"/>
    <p:sldId id="666" r:id="rId99"/>
    <p:sldId id="667" r:id="rId100"/>
    <p:sldId id="668" r:id="rId101"/>
    <p:sldId id="669" r:id="rId102"/>
    <p:sldId id="670" r:id="rId103"/>
    <p:sldId id="671" r:id="rId104"/>
    <p:sldId id="672" r:id="rId105"/>
    <p:sldId id="673" r:id="rId106"/>
    <p:sldId id="674" r:id="rId107"/>
    <p:sldId id="675" r:id="rId108"/>
    <p:sldId id="676" r:id="rId109"/>
    <p:sldId id="677" r:id="rId110"/>
    <p:sldId id="678" r:id="rId111"/>
    <p:sldId id="653" r:id="rId112"/>
    <p:sldId id="621" r:id="rId113"/>
    <p:sldId id="298" r:id="rId114"/>
    <p:sldId id="375" r:id="rId115"/>
    <p:sldId id="483" r:id="rId116"/>
    <p:sldId id="515" r:id="rId117"/>
    <p:sldId id="516" r:id="rId118"/>
    <p:sldId id="517" r:id="rId119"/>
    <p:sldId id="378" r:id="rId120"/>
    <p:sldId id="377" r:id="rId121"/>
    <p:sldId id="518" r:id="rId122"/>
    <p:sldId id="519" r:id="rId123"/>
    <p:sldId id="520" r:id="rId124"/>
    <p:sldId id="484" r:id="rId125"/>
    <p:sldId id="521" r:id="rId126"/>
    <p:sldId id="686" r:id="rId127"/>
    <p:sldId id="523" r:id="rId128"/>
    <p:sldId id="691" r:id="rId129"/>
    <p:sldId id="485" r:id="rId130"/>
    <p:sldId id="522" r:id="rId131"/>
    <p:sldId id="524" r:id="rId132"/>
    <p:sldId id="525" r:id="rId133"/>
    <p:sldId id="526" r:id="rId134"/>
    <p:sldId id="486" r:id="rId135"/>
    <p:sldId id="709" r:id="rId136"/>
    <p:sldId id="487" r:id="rId137"/>
    <p:sldId id="529" r:id="rId138"/>
    <p:sldId id="299" r:id="rId139"/>
    <p:sldId id="300" r:id="rId140"/>
    <p:sldId id="380" r:id="rId141"/>
    <p:sldId id="381" r:id="rId142"/>
    <p:sldId id="379" r:id="rId143"/>
    <p:sldId id="488" r:id="rId144"/>
    <p:sldId id="692" r:id="rId1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5896-76B0-46BB-A04E-7F220561D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BAD7DE-AE90-4C38-B371-5C7903F10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A0AAF-8CFE-4F94-BBEA-0B8218A7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70329-153C-4890-A868-47E11D54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97435-787F-452E-9F85-858AD30D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A4981-2193-4647-B0FF-3225D9CB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00EF7D-87BB-441C-B888-4282AA0FE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95F29-D5C5-4022-97A2-A3D794742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8A6036-1DEA-4B51-BA6F-CD3A42B6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7BB8-BB0A-4C38-88D2-D11BB255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5FF082-F20B-4B5C-AF30-642EA4159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3833BB-47BF-4AE8-9D6C-EB911E85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7DB5-79C2-4163-A4BD-1CEB2F8C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B45DE-C960-4B0A-9E32-A6F217233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41355-83F3-4C63-8953-CCAAD31F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6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B1F7A-852E-4190-83C8-2B199C241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4062E-DFAB-4125-A6F2-C580725D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6718D-1E9E-455D-AF20-3A6161BB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28A97-95F1-41D6-889D-AD3D1A81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BFF00-4A90-4430-ADA7-0D567E0E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09AC4-287F-4857-AF51-8658E318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0E6116-5440-444C-93F8-99849FCE5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C60A-AD09-47ED-B23E-0FB8A358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8393-4B97-4D80-AF81-9CA10055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1AB203-DC69-4298-86F7-0B437174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E8462-5054-4991-B446-5A24B948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FAAB8-9F87-4080-8AA5-45F2A9EA9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4FF725-E4F4-442F-B95D-24CE2188B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D9A2B-23C0-455A-AF6C-43EFEAA7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C365D9-C2E1-443B-A93F-E1788CDC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271192-D37F-45E7-90F3-D700D06F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3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33EC3-DBAC-4249-9493-0CF36786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FDC389-8C36-490D-9837-31A9D0D90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7C4366-183C-4045-BEF1-0174BF661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37B44C-8E7D-4EFA-B375-F247C29DA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3120EA-8651-4A6E-94BF-659B0BB4B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DB7840-AC90-4725-80F8-1BBA6B150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BEC66D-DEE5-457E-86A5-D1735C98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ABC9A-1EFC-484C-B1F6-7A8C4A0B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26A80-9D73-46B2-B323-EDF133BD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569C18-319A-4143-97BA-47B71A80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7B32BE-F38E-4682-8C89-54638B10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3FE9D4-900B-4B00-9A7B-849DD162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5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1D53FFB-C174-458A-A506-F408A7E3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5C36DA-10BB-45B8-9040-6816D210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F25264-0804-4FAC-935E-05CB5E17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9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77E6E-8037-4293-BCA5-BB5990DE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E81EA-FA6A-4B7D-8AD8-08DD3886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7D800E-F01F-45B4-820B-FA07EAEA1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261337-CCEF-4179-B11A-B1F8D397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FA8A30-D7FE-4E73-959A-12AF02BD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4C8310-508F-45FC-9F60-AF35DD73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2CA78-C8C4-4107-BE9F-2B4F33EA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80F635-1611-4FD8-955D-D25B2F57B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14F6DA-1749-4D81-9642-CD55A9C5E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44A208-A4C2-42EB-B87A-B6B76068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6D9BB9-3790-45C2-98ED-83900EB8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ECD6E-82EE-4487-9786-59767C3D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ADD597-2978-44B3-A24C-B313C5F1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1BC295-C0E7-4C33-9CA5-F6141CFC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5D21A-A852-4A7A-88EA-1CF74348F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57C20-5E06-45A3-A861-0316383C350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D51416-5A98-4ED3-94B6-E693229AF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A34063-3EB7-49B4-A998-C0CE6D5C6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3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4087E-3BDD-4EDC-B047-A5C315C56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/>
              <a:t>growth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D043FF-B0E2-4ADC-BD59-98D5B18C0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autumn</a:t>
            </a:r>
            <a:r>
              <a:rPr lang="cs-CZ" dirty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3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8FE06-9221-46A0-A3AC-632452D9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BA8498-B478-4F24-9672-35C9C60B7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441" y="863216"/>
            <a:ext cx="4336329" cy="5781772"/>
          </a:xfrm>
        </p:spPr>
      </p:pic>
    </p:spTree>
    <p:extLst>
      <p:ext uri="{BB962C8B-B14F-4D97-AF65-F5344CB8AC3E}">
        <p14:creationId xmlns:p14="http://schemas.microsoft.com/office/powerpoint/2010/main" val="190778284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  <a:p>
            <a:r>
              <a:rPr lang="en-US" dirty="0"/>
              <a:t>&gt; </a:t>
            </a:r>
            <a:r>
              <a:rPr lang="en-US" b="1" dirty="0"/>
              <a:t>Chinese goods became relatively cheaper</a:t>
            </a:r>
          </a:p>
        </p:txBody>
      </p:sp>
    </p:spTree>
    <p:extLst>
      <p:ext uri="{BB962C8B-B14F-4D97-AF65-F5344CB8AC3E}">
        <p14:creationId xmlns:p14="http://schemas.microsoft.com/office/powerpoint/2010/main" val="54776282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</p:txBody>
      </p:sp>
    </p:spTree>
    <p:extLst>
      <p:ext uri="{BB962C8B-B14F-4D97-AF65-F5344CB8AC3E}">
        <p14:creationId xmlns:p14="http://schemas.microsoft.com/office/powerpoint/2010/main" val="30480409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  <a:p>
            <a:r>
              <a:rPr lang="en-US" dirty="0"/>
              <a:t>&gt; your goods become more competitive &gt; you export more</a:t>
            </a:r>
          </a:p>
          <a:p>
            <a:r>
              <a:rPr lang="en-US" b="1" dirty="0"/>
              <a:t>As if you devalued the currency</a:t>
            </a:r>
          </a:p>
        </p:txBody>
      </p:sp>
    </p:spTree>
    <p:extLst>
      <p:ext uri="{BB962C8B-B14F-4D97-AF65-F5344CB8AC3E}">
        <p14:creationId xmlns:p14="http://schemas.microsoft.com/office/powerpoint/2010/main" val="333048085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27445386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39607823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</a:t>
            </a:r>
            <a:r>
              <a:rPr lang="en-US" b="1" dirty="0"/>
              <a:t>real depreciation</a:t>
            </a:r>
            <a:endParaRPr lang="en-US" dirty="0"/>
          </a:p>
          <a:p>
            <a:r>
              <a:rPr lang="en-US" b="1" dirty="0"/>
              <a:t>&gt; undervaluation, huge</a:t>
            </a:r>
            <a:r>
              <a:rPr lang="cs-CZ" b="1" dirty="0"/>
              <a:t> </a:t>
            </a:r>
            <a:r>
              <a:rPr lang="en-US" b="1" dirty="0"/>
              <a:t>trade surpluses!</a:t>
            </a:r>
          </a:p>
        </p:txBody>
      </p:sp>
    </p:spTree>
    <p:extLst>
      <p:ext uri="{BB962C8B-B14F-4D97-AF65-F5344CB8AC3E}">
        <p14:creationId xmlns:p14="http://schemas.microsoft.com/office/powerpoint/2010/main" val="342758764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9917B-63A1-4CDB-B3DB-9C64A6EB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8D86F6B-46DC-4FD6-8FDE-4DDFB5E09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06" y="1573620"/>
            <a:ext cx="8581970" cy="4424306"/>
          </a:xfrm>
        </p:spPr>
      </p:pic>
    </p:spTree>
    <p:extLst>
      <p:ext uri="{BB962C8B-B14F-4D97-AF65-F5344CB8AC3E}">
        <p14:creationId xmlns:p14="http://schemas.microsoft.com/office/powerpoint/2010/main" val="16949114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37190702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>
                <a:solidFill>
                  <a:srgbClr val="FF0000"/>
                </a:solidFill>
              </a:rPr>
              <a:t>= liberalization</a:t>
            </a:r>
          </a:p>
        </p:txBody>
      </p:sp>
    </p:spTree>
    <p:extLst>
      <p:ext uri="{BB962C8B-B14F-4D97-AF65-F5344CB8AC3E}">
        <p14:creationId xmlns:p14="http://schemas.microsoft.com/office/powerpoint/2010/main" val="134796545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1235536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CED11-ACB5-4B42-8B9D-7DF895D9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FE72BD-71D2-4348-9D73-0D7BB59DA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665" y="1825625"/>
            <a:ext cx="6388669" cy="4351338"/>
          </a:xfrm>
        </p:spPr>
      </p:pic>
    </p:spTree>
    <p:extLst>
      <p:ext uri="{BB962C8B-B14F-4D97-AF65-F5344CB8AC3E}">
        <p14:creationId xmlns:p14="http://schemas.microsoft.com/office/powerpoint/2010/main" val="127439463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  <a:p>
            <a:r>
              <a:rPr lang="en-US" dirty="0"/>
              <a:t>Abandoned because of the </a:t>
            </a:r>
            <a:r>
              <a:rPr lang="en-US" b="1" dirty="0"/>
              <a:t>1997 Asian Financial crisis</a:t>
            </a:r>
          </a:p>
        </p:txBody>
      </p:sp>
    </p:spTree>
    <p:extLst>
      <p:ext uri="{BB962C8B-B14F-4D97-AF65-F5344CB8AC3E}">
        <p14:creationId xmlns:p14="http://schemas.microsoft.com/office/powerpoint/2010/main" val="411673360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</a:t>
            </a:r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en-US" dirty="0"/>
              <a:t>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884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 </a:t>
            </a:r>
            <a:r>
              <a:rPr lang="en-US" b="1" dirty="0"/>
              <a:t>from textile exports to electronics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64917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</p:txBody>
      </p:sp>
    </p:spTree>
    <p:extLst>
      <p:ext uri="{BB962C8B-B14F-4D97-AF65-F5344CB8AC3E}">
        <p14:creationId xmlns:p14="http://schemas.microsoft.com/office/powerpoint/2010/main" val="376313181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  <a:p>
            <a:r>
              <a:rPr lang="en-US" b="1" dirty="0"/>
              <a:t>China‘s most capitalist moment </a:t>
            </a:r>
            <a:r>
              <a:rPr lang="en-US" dirty="0"/>
              <a:t>– after entering the WTO</a:t>
            </a:r>
            <a:r>
              <a:rPr lang="cs-CZ" dirty="0"/>
              <a:t> in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137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</p:txBody>
      </p:sp>
    </p:spTree>
    <p:extLst>
      <p:ext uri="{BB962C8B-B14F-4D97-AF65-F5344CB8AC3E}">
        <p14:creationId xmlns:p14="http://schemas.microsoft.com/office/powerpoint/2010/main" val="113676872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</p:txBody>
      </p:sp>
    </p:spTree>
    <p:extLst>
      <p:ext uri="{BB962C8B-B14F-4D97-AF65-F5344CB8AC3E}">
        <p14:creationId xmlns:p14="http://schemas.microsoft.com/office/powerpoint/2010/main" val="277219280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</p:txBody>
      </p:sp>
    </p:spTree>
    <p:extLst>
      <p:ext uri="{BB962C8B-B14F-4D97-AF65-F5344CB8AC3E}">
        <p14:creationId xmlns:p14="http://schemas.microsoft.com/office/powerpoint/2010/main" val="322671062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  <a:p>
            <a:r>
              <a:rPr lang="en-US" dirty="0"/>
              <a:t>In the United States, the </a:t>
            </a:r>
            <a:r>
              <a:rPr lang="en-US" b="1" dirty="0"/>
              <a:t>sum is around 20 %!</a:t>
            </a:r>
          </a:p>
          <a:p>
            <a:r>
              <a:rPr lang="en-US" dirty="0"/>
              <a:t>= China was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en-US" dirty="0"/>
              <a:t> far more opened than the world average or comparably large countries!</a:t>
            </a:r>
          </a:p>
        </p:txBody>
      </p:sp>
    </p:spTree>
    <p:extLst>
      <p:ext uri="{BB962C8B-B14F-4D97-AF65-F5344CB8AC3E}">
        <p14:creationId xmlns:p14="http://schemas.microsoft.com/office/powerpoint/2010/main" val="5240328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2009 – largest exporter in the world</a:t>
            </a:r>
            <a:endParaRPr lang="cs-CZ" b="1" dirty="0"/>
          </a:p>
          <a:p>
            <a:r>
              <a:rPr lang="en-US" b="1" dirty="0"/>
              <a:t>2011 – largest manufacturer</a:t>
            </a:r>
            <a:endParaRPr lang="cs-CZ" b="1" dirty="0"/>
          </a:p>
          <a:p>
            <a:r>
              <a:rPr lang="cs-CZ" b="1" dirty="0"/>
              <a:t>2012 – </a:t>
            </a:r>
            <a:r>
              <a:rPr lang="en-US" b="1" dirty="0"/>
              <a:t>largest GDP by purchasing power parity</a:t>
            </a:r>
          </a:p>
        </p:txBody>
      </p:sp>
    </p:spTree>
    <p:extLst>
      <p:ext uri="{BB962C8B-B14F-4D97-AF65-F5344CB8AC3E}">
        <p14:creationId xmlns:p14="http://schemas.microsoft.com/office/powerpoint/2010/main" val="3848245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</p:txBody>
      </p:sp>
    </p:spTree>
    <p:extLst>
      <p:ext uri="{BB962C8B-B14F-4D97-AF65-F5344CB8AC3E}">
        <p14:creationId xmlns:p14="http://schemas.microsoft.com/office/powerpoint/2010/main" val="66625661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4982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4855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  <a:p>
            <a:r>
              <a:rPr lang="cs-CZ" dirty="0"/>
              <a:t>&gt;</a:t>
            </a:r>
            <a:r>
              <a:rPr lang="en-US" dirty="0"/>
              <a:t> </a:t>
            </a:r>
            <a:r>
              <a:rPr lang="en-US" b="1" dirty="0"/>
              <a:t>accumulation of foreign exchange </a:t>
            </a:r>
            <a:r>
              <a:rPr lang="en-US" dirty="0"/>
              <a:t>(mostly dollars)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136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</p:txBody>
      </p:sp>
    </p:spTree>
    <p:extLst>
      <p:ext uri="{BB962C8B-B14F-4D97-AF65-F5344CB8AC3E}">
        <p14:creationId xmlns:p14="http://schemas.microsoft.com/office/powerpoint/2010/main" val="134812472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</p:txBody>
      </p:sp>
    </p:spTree>
    <p:extLst>
      <p:ext uri="{BB962C8B-B14F-4D97-AF65-F5344CB8AC3E}">
        <p14:creationId xmlns:p14="http://schemas.microsoft.com/office/powerpoint/2010/main" val="8040218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  <a:p>
            <a:r>
              <a:rPr lang="en-US"/>
              <a:t>Anxiety </a:t>
            </a:r>
            <a:r>
              <a:rPr lang="en-US" dirty="0"/>
              <a:t>after the </a:t>
            </a:r>
            <a:r>
              <a:rPr lang="en-US" b="1" dirty="0"/>
              <a:t>Asian monetary crisis of 1997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1265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781831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  <a:p>
            <a:r>
              <a:rPr lang="en-US" b="1" dirty="0"/>
              <a:t>- </a:t>
            </a:r>
            <a:r>
              <a:rPr lang="en-US" dirty="0"/>
              <a:t>China does have a fixed exchange rate – the yuan was first tied to the US dollar, since 2005, it is pegged to a basket of currencies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396316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90112713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</p:txBody>
      </p:sp>
    </p:spTree>
    <p:extLst>
      <p:ext uri="{BB962C8B-B14F-4D97-AF65-F5344CB8AC3E}">
        <p14:creationId xmlns:p14="http://schemas.microsoft.com/office/powerpoint/2010/main" val="91352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</p:txBody>
      </p:sp>
    </p:spTree>
    <p:extLst>
      <p:ext uri="{BB962C8B-B14F-4D97-AF65-F5344CB8AC3E}">
        <p14:creationId xmlns:p14="http://schemas.microsoft.com/office/powerpoint/2010/main" val="229751731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</p:txBody>
      </p:sp>
    </p:spTree>
    <p:extLst>
      <p:ext uri="{BB962C8B-B14F-4D97-AF65-F5344CB8AC3E}">
        <p14:creationId xmlns:p14="http://schemas.microsoft.com/office/powerpoint/2010/main" val="347631992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</p:txBody>
      </p:sp>
    </p:spTree>
    <p:extLst>
      <p:ext uri="{BB962C8B-B14F-4D97-AF65-F5344CB8AC3E}">
        <p14:creationId xmlns:p14="http://schemas.microsoft.com/office/powerpoint/2010/main" val="62953652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  <a:p>
            <a:r>
              <a:rPr lang="en-US" dirty="0"/>
              <a:t>If they fail &gt; </a:t>
            </a:r>
            <a:r>
              <a:rPr lang="en-US" b="1" dirty="0"/>
              <a:t>increased interest rates to stop the capital flight </a:t>
            </a:r>
            <a:r>
              <a:rPr lang="en-US" dirty="0"/>
              <a:t>&gt; drop of domestic credit &gt; </a:t>
            </a:r>
            <a:r>
              <a:rPr lang="en-US" b="1" dirty="0"/>
              <a:t>domestic recession</a:t>
            </a:r>
          </a:p>
        </p:txBody>
      </p:sp>
    </p:spTree>
    <p:extLst>
      <p:ext uri="{BB962C8B-B14F-4D97-AF65-F5344CB8AC3E}">
        <p14:creationId xmlns:p14="http://schemas.microsoft.com/office/powerpoint/2010/main" val="18728130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</a:t>
            </a:r>
            <a:r>
              <a:rPr lang="cs-CZ" dirty="0"/>
              <a:t>c</a:t>
            </a:r>
            <a:r>
              <a:rPr lang="en-US" dirty="0" err="1"/>
              <a:t>entral</a:t>
            </a:r>
            <a:r>
              <a:rPr lang="en-US" dirty="0"/>
              <a:t>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25355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CB2FD-B878-4515-8537-57742880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050E5-BB64-44E7-8844-FD77B9E30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China fears this scenario, so it keeps large reserves of foreign currency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6804810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CB2FD-B878-4515-8537-57742880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050E5-BB64-44E7-8844-FD77B9E30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China fears this scenario, so it keeps large reserves of foreign currency</a:t>
            </a:r>
            <a:endParaRPr lang="cs-CZ" b="1" dirty="0"/>
          </a:p>
          <a:p>
            <a:endParaRPr lang="cs-CZ" dirty="0"/>
          </a:p>
          <a:p>
            <a:r>
              <a:rPr lang="en-US" dirty="0"/>
              <a:t>&gt; if you sit upon a huge pile of dollars, you can defeat a speculative attack</a:t>
            </a:r>
          </a:p>
          <a:p>
            <a:r>
              <a:rPr lang="en-US" dirty="0"/>
              <a:t>Actually, you can </a:t>
            </a:r>
            <a:r>
              <a:rPr lang="en-US" b="1" dirty="0"/>
              <a:t>deter it</a:t>
            </a:r>
          </a:p>
        </p:txBody>
      </p:sp>
    </p:spTree>
    <p:extLst>
      <p:ext uri="{BB962C8B-B14F-4D97-AF65-F5344CB8AC3E}">
        <p14:creationId xmlns:p14="http://schemas.microsoft.com/office/powerpoint/2010/main" val="285700372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</p:txBody>
      </p:sp>
    </p:spTree>
    <p:extLst>
      <p:ext uri="{BB962C8B-B14F-4D97-AF65-F5344CB8AC3E}">
        <p14:creationId xmlns:p14="http://schemas.microsoft.com/office/powerpoint/2010/main" val="91922398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  <a:p>
            <a:r>
              <a:rPr lang="en-US" b="1"/>
              <a:t>Foreign investment </a:t>
            </a:r>
            <a:r>
              <a:rPr lang="en-US"/>
              <a:t>– purchases of Western companies; </a:t>
            </a:r>
            <a:r>
              <a:rPr lang="en-US" b="1"/>
              <a:t>Belt and Road Initiative</a:t>
            </a:r>
          </a:p>
        </p:txBody>
      </p:sp>
    </p:spTree>
    <p:extLst>
      <p:ext uri="{BB962C8B-B14F-4D97-AF65-F5344CB8AC3E}">
        <p14:creationId xmlns:p14="http://schemas.microsoft.com/office/powerpoint/2010/main" val="72666102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</p:txBody>
      </p:sp>
    </p:spTree>
    <p:extLst>
      <p:ext uri="{BB962C8B-B14F-4D97-AF65-F5344CB8AC3E}">
        <p14:creationId xmlns:p14="http://schemas.microsoft.com/office/powerpoint/2010/main" val="12883528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</p:txBody>
      </p:sp>
    </p:spTree>
    <p:extLst>
      <p:ext uri="{BB962C8B-B14F-4D97-AF65-F5344CB8AC3E}">
        <p14:creationId xmlns:p14="http://schemas.microsoft.com/office/powerpoint/2010/main" val="3011233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</p:txBody>
      </p:sp>
    </p:spTree>
    <p:extLst>
      <p:ext uri="{BB962C8B-B14F-4D97-AF65-F5344CB8AC3E}">
        <p14:creationId xmlns:p14="http://schemas.microsoft.com/office/powerpoint/2010/main" val="339590900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</p:txBody>
      </p:sp>
    </p:spTree>
    <p:extLst>
      <p:ext uri="{BB962C8B-B14F-4D97-AF65-F5344CB8AC3E}">
        <p14:creationId xmlns:p14="http://schemas.microsoft.com/office/powerpoint/2010/main" val="49990279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  <a:p>
            <a:r>
              <a:rPr lang="en-US" dirty="0"/>
              <a:t>Hu leadership – continuation of previous policies</a:t>
            </a:r>
          </a:p>
          <a:p>
            <a:r>
              <a:rPr lang="en-US" b="1" dirty="0"/>
              <a:t>More resources devoted to social spending </a:t>
            </a:r>
            <a:r>
              <a:rPr lang="en-US" dirty="0"/>
              <a:t>– healthcare, education</a:t>
            </a:r>
            <a:r>
              <a:rPr lang="cs-CZ" dirty="0"/>
              <a:t>, </a:t>
            </a:r>
            <a:r>
              <a:rPr lang="en-US" dirty="0"/>
              <a:t>alleviation of rural poverty</a:t>
            </a:r>
          </a:p>
        </p:txBody>
      </p:sp>
    </p:spTree>
    <p:extLst>
      <p:ext uri="{BB962C8B-B14F-4D97-AF65-F5344CB8AC3E}">
        <p14:creationId xmlns:p14="http://schemas.microsoft.com/office/powerpoint/2010/main" val="24488189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</p:txBody>
      </p:sp>
    </p:spTree>
    <p:extLst>
      <p:ext uri="{BB962C8B-B14F-4D97-AF65-F5344CB8AC3E}">
        <p14:creationId xmlns:p14="http://schemas.microsoft.com/office/powerpoint/2010/main" val="379146581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  <a:p>
            <a:r>
              <a:rPr lang="en-US" dirty="0"/>
              <a:t>= biggest story of the decade; </a:t>
            </a:r>
            <a:r>
              <a:rPr lang="en-US" dirty="0">
                <a:solidFill>
                  <a:srgbClr val="FF0000"/>
                </a:solidFill>
              </a:rPr>
              <a:t>the West overlooked it</a:t>
            </a:r>
          </a:p>
        </p:txBody>
      </p:sp>
    </p:spTree>
    <p:extLst>
      <p:ext uri="{BB962C8B-B14F-4D97-AF65-F5344CB8AC3E}">
        <p14:creationId xmlns:p14="http://schemas.microsoft.com/office/powerpoint/2010/main" val="133981456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42AE-1C5A-41A0-BE38-B835A278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5398-D78B-4199-A42B-CD734CDB5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: </a:t>
            </a:r>
          </a:p>
          <a:p>
            <a:r>
              <a:rPr lang="cs-CZ" dirty="0" err="1"/>
              <a:t>The</a:t>
            </a:r>
            <a:r>
              <a:rPr lang="cs-CZ" dirty="0"/>
              <a:t> return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fallout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2008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US-</a:t>
            </a:r>
            <a:r>
              <a:rPr lang="cs-CZ" dirty="0" err="1"/>
              <a:t>Chinese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/>
              <a:t>war</a:t>
            </a:r>
          </a:p>
        </p:txBody>
      </p:sp>
    </p:spTree>
    <p:extLst>
      <p:ext uri="{BB962C8B-B14F-4D97-AF65-F5344CB8AC3E}">
        <p14:creationId xmlns:p14="http://schemas.microsoft.com/office/powerpoint/2010/main" val="875570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  <a:p>
            <a:r>
              <a:rPr lang="cs-CZ" dirty="0"/>
              <a:t>6) </a:t>
            </a:r>
            <a:r>
              <a:rPr lang="en-US" dirty="0"/>
              <a:t>Did China‘s private sector originate is a program of privatization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82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B1D4E-BADC-4F8F-BD85-17EC885A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Today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D9AE4B-7162-4A89-ADFD-3083BFC0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1990s and 2000s – export-led </a:t>
            </a:r>
            <a:r>
              <a:rPr lang="cs-CZ" dirty="0" err="1"/>
              <a:t>growth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macro-economic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dealing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199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</p:txBody>
      </p:sp>
    </p:spTree>
    <p:extLst>
      <p:ext uri="{BB962C8B-B14F-4D97-AF65-F5344CB8AC3E}">
        <p14:creationId xmlns:p14="http://schemas.microsoft.com/office/powerpoint/2010/main" val="1334588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2724E-93B3-4F2C-A8FC-0305B37D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osoba, skupina, lidé, dav&#10;&#10;Popis byl vytvořen automaticky">
            <a:extLst>
              <a:ext uri="{FF2B5EF4-FFF2-40B4-BE49-F238E27FC236}">
                <a16:creationId xmlns:a16="http://schemas.microsoft.com/office/drawing/2014/main" id="{0B464075-796A-4533-A28E-D5885355F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234" y="1825625"/>
            <a:ext cx="6547532" cy="4351338"/>
          </a:xfrm>
        </p:spPr>
      </p:pic>
    </p:spTree>
    <p:extLst>
      <p:ext uri="{BB962C8B-B14F-4D97-AF65-F5344CB8AC3E}">
        <p14:creationId xmlns:p14="http://schemas.microsoft.com/office/powerpoint/2010/main" val="419354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</p:txBody>
      </p:sp>
    </p:spTree>
    <p:extLst>
      <p:ext uri="{BB962C8B-B14F-4D97-AF65-F5344CB8AC3E}">
        <p14:creationId xmlns:p14="http://schemas.microsoft.com/office/powerpoint/2010/main" val="128756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</p:txBody>
      </p:sp>
    </p:spTree>
    <p:extLst>
      <p:ext uri="{BB962C8B-B14F-4D97-AF65-F5344CB8AC3E}">
        <p14:creationId xmlns:p14="http://schemas.microsoft.com/office/powerpoint/2010/main" val="3949937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F0BE-C5DA-4B8E-82E1-F6B0EC6A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Zástupný obsah 8" descr="Obsah obrázku oblek, oblečení, osoba, oblečený&#10;&#10;Popis byl vytvořen automaticky">
            <a:extLst>
              <a:ext uri="{FF2B5EF4-FFF2-40B4-BE49-F238E27FC236}">
                <a16:creationId xmlns:a16="http://schemas.microsoft.com/office/drawing/2014/main" id="{C30C3D1C-7087-4CA5-82C9-D8290419F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342" y="2400300"/>
            <a:ext cx="4736496" cy="3352801"/>
          </a:xfrm>
        </p:spPr>
      </p:pic>
    </p:spTree>
    <p:extLst>
      <p:ext uri="{BB962C8B-B14F-4D97-AF65-F5344CB8AC3E}">
        <p14:creationId xmlns:p14="http://schemas.microsoft.com/office/powerpoint/2010/main" val="4244672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  <a:p>
            <a:r>
              <a:rPr lang="en-US" b="1" dirty="0"/>
              <a:t>Return to a pro-market policy</a:t>
            </a:r>
            <a:r>
              <a:rPr lang="en-US" dirty="0"/>
              <a:t>, but with more </a:t>
            </a:r>
            <a:r>
              <a:rPr lang="en-US" b="1" dirty="0"/>
              <a:t>cautious approach </a:t>
            </a:r>
            <a:r>
              <a:rPr lang="en-US" dirty="0"/>
              <a:t>than in the 1980s – fear of another Tiananmen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3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87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</p:txBody>
      </p:sp>
    </p:spTree>
    <p:extLst>
      <p:ext uri="{BB962C8B-B14F-4D97-AF65-F5344CB8AC3E}">
        <p14:creationId xmlns:p14="http://schemas.microsoft.com/office/powerpoint/2010/main" val="3219069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  <a:p>
            <a:r>
              <a:rPr lang="en-US" dirty="0"/>
              <a:t>Increased rural illiteracy!</a:t>
            </a:r>
          </a:p>
          <a:p>
            <a:r>
              <a:rPr lang="en-US" dirty="0"/>
              <a:t>Resources invested in urban areas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77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</a:t>
            </a:r>
            <a:r>
              <a:rPr lang="cs-CZ" b="1" dirty="0"/>
              <a:t> + </a:t>
            </a:r>
            <a:r>
              <a:rPr lang="en-US" b="1" dirty="0"/>
              <a:t>large projects</a:t>
            </a:r>
            <a:r>
              <a:rPr lang="cs-CZ" b="1" dirty="0"/>
              <a:t> +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+ export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2978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</a:t>
            </a:r>
            <a:r>
              <a:rPr lang="cs-CZ" b="1" dirty="0"/>
              <a:t> + </a:t>
            </a:r>
            <a:r>
              <a:rPr lang="en-US" b="1" dirty="0"/>
              <a:t>large projects</a:t>
            </a:r>
            <a:r>
              <a:rPr lang="cs-CZ" b="1" dirty="0"/>
              <a:t> +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+ </a:t>
            </a:r>
            <a:r>
              <a:rPr lang="cs-CZ" b="1" dirty="0">
                <a:solidFill>
                  <a:srgbClr val="FF0000"/>
                </a:solidFill>
              </a:rPr>
              <a:t>export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This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time</a:t>
            </a:r>
            <a:r>
              <a:rPr lang="cs-CZ" b="1" dirty="0">
                <a:solidFill>
                  <a:srgbClr val="FF0000"/>
                </a:solidFill>
              </a:rPr>
              <a:t>, export and </a:t>
            </a:r>
            <a:r>
              <a:rPr lang="cs-CZ" b="1" dirty="0" err="1">
                <a:solidFill>
                  <a:srgbClr val="FF0000"/>
                </a:solidFill>
              </a:rPr>
              <a:t>foreign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investment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really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became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engine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growth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7287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</p:txBody>
      </p:sp>
    </p:spTree>
    <p:extLst>
      <p:ext uri="{BB962C8B-B14F-4D97-AF65-F5344CB8AC3E}">
        <p14:creationId xmlns:p14="http://schemas.microsoft.com/office/powerpoint/2010/main" val="2423133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en-US" dirty="0"/>
              <a:t>SOEs transformed into </a:t>
            </a:r>
            <a:r>
              <a:rPr lang="en-US" b="1" dirty="0"/>
              <a:t>joint-stock companies, </a:t>
            </a:r>
            <a:r>
              <a:rPr lang="en-US" dirty="0"/>
              <a:t>but</a:t>
            </a:r>
            <a:r>
              <a:rPr lang="en-US" b="1" dirty="0"/>
              <a:t> the Party usually retains the controlling voting block</a:t>
            </a:r>
            <a:endParaRPr lang="cs-CZ" b="1" dirty="0"/>
          </a:p>
          <a:p>
            <a:r>
              <a:rPr lang="cs-CZ" b="1" dirty="0">
                <a:solidFill>
                  <a:srgbClr val="FF0000"/>
                </a:solidFill>
              </a:rPr>
              <a:t>= </a:t>
            </a:r>
            <a:r>
              <a:rPr lang="cs-CZ" b="1" dirty="0" err="1">
                <a:solidFill>
                  <a:srgbClr val="FF0000"/>
                </a:solidFill>
              </a:rPr>
              <a:t>mixed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ownership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dirty="0" err="1"/>
              <a:t>difficult</a:t>
            </a:r>
            <a:r>
              <a:rPr lang="cs-CZ" dirty="0"/>
              <a:t> to interpret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7177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</a:t>
            </a:r>
          </a:p>
        </p:txBody>
      </p:sp>
    </p:spTree>
    <p:extLst>
      <p:ext uri="{BB962C8B-B14F-4D97-AF65-F5344CB8AC3E}">
        <p14:creationId xmlns:p14="http://schemas.microsoft.com/office/powerpoint/2010/main" val="229770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>
                <a:solidFill>
                  <a:srgbClr val="FF0000"/>
                </a:solidFill>
              </a:rPr>
              <a:t>2) What is the role of banks in an economy?</a:t>
            </a:r>
          </a:p>
        </p:txBody>
      </p:sp>
    </p:spTree>
    <p:extLst>
      <p:ext uri="{BB962C8B-B14F-4D97-AF65-F5344CB8AC3E}">
        <p14:creationId xmlns:p14="http://schemas.microsoft.com/office/powerpoint/2010/main" val="688058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b="1" dirty="0">
                <a:solidFill>
                  <a:srgbClr val="444444"/>
                </a:solidFill>
                <a:effectLst/>
              </a:rPr>
              <a:t>Industrial policy </a:t>
            </a:r>
            <a:r>
              <a:rPr lang="en-US" b="0" i="0" dirty="0">
                <a:solidFill>
                  <a:srgbClr val="444444"/>
                </a:solidFill>
                <a:effectLst/>
              </a:rPr>
              <a:t>is defined as the </a:t>
            </a:r>
            <a:r>
              <a:rPr lang="en-US" b="1" i="0" dirty="0">
                <a:solidFill>
                  <a:srgbClr val="444444"/>
                </a:solidFill>
                <a:effectLst/>
              </a:rPr>
              <a:t>strategic effort by the state to encourage </a:t>
            </a:r>
            <a:r>
              <a:rPr lang="en-US" b="1" dirty="0">
                <a:solidFill>
                  <a:srgbClr val="444444"/>
                </a:solidFill>
                <a:effectLst/>
              </a:rPr>
              <a:t>economic transformation</a:t>
            </a:r>
            <a:r>
              <a:rPr lang="en-US" b="1" i="1" dirty="0">
                <a:solidFill>
                  <a:srgbClr val="444444"/>
                </a:solidFill>
                <a:effectLst/>
              </a:rPr>
              <a:t>, </a:t>
            </a:r>
            <a:r>
              <a:rPr lang="en-US" b="1" i="0" dirty="0">
                <a:solidFill>
                  <a:srgbClr val="444444"/>
                </a:solidFill>
                <a:effectLst/>
              </a:rPr>
              <a:t>i.e. the shift from lower to higher productivity activities</a:t>
            </a:r>
            <a:r>
              <a:rPr lang="en-US" b="0" i="0" dirty="0">
                <a:solidFill>
                  <a:srgbClr val="444444"/>
                </a:solidFill>
                <a:effectLst/>
              </a:rPr>
              <a:t>, between or within sectors.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525855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b="1" dirty="0">
                <a:solidFill>
                  <a:srgbClr val="444444"/>
                </a:solidFill>
                <a:effectLst/>
              </a:rPr>
              <a:t>Industrial policy </a:t>
            </a:r>
            <a:r>
              <a:rPr lang="en-US" b="0" i="0" dirty="0">
                <a:solidFill>
                  <a:srgbClr val="444444"/>
                </a:solidFill>
                <a:effectLst/>
              </a:rPr>
              <a:t>is defined as the </a:t>
            </a:r>
            <a:r>
              <a:rPr lang="en-US" b="1" i="0" dirty="0">
                <a:solidFill>
                  <a:srgbClr val="444444"/>
                </a:solidFill>
                <a:effectLst/>
              </a:rPr>
              <a:t>strategic effort by the state to encourage </a:t>
            </a:r>
            <a:r>
              <a:rPr lang="en-US" b="1" dirty="0">
                <a:solidFill>
                  <a:srgbClr val="444444"/>
                </a:solidFill>
                <a:effectLst/>
              </a:rPr>
              <a:t>economic transformation</a:t>
            </a:r>
            <a:r>
              <a:rPr lang="en-US" b="1" i="1" dirty="0">
                <a:solidFill>
                  <a:srgbClr val="444444"/>
                </a:solidFill>
                <a:effectLst/>
              </a:rPr>
              <a:t>, </a:t>
            </a:r>
            <a:r>
              <a:rPr lang="en-US" b="1" i="0" dirty="0">
                <a:solidFill>
                  <a:srgbClr val="444444"/>
                </a:solidFill>
                <a:effectLst/>
              </a:rPr>
              <a:t>i.e. the shift from lower to higher productivity activities</a:t>
            </a:r>
            <a:r>
              <a:rPr lang="en-US" b="0" i="0" dirty="0">
                <a:solidFill>
                  <a:srgbClr val="444444"/>
                </a:solidFill>
                <a:effectLst/>
              </a:rPr>
              <a:t>, between or within sectors.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“</a:t>
            </a: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dirty="0">
                <a:solidFill>
                  <a:srgbClr val="444444"/>
                </a:solidFill>
              </a:rPr>
              <a:t>x </a:t>
            </a:r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attempts to </a:t>
            </a:r>
            <a:r>
              <a:rPr lang="en-US" b="1" dirty="0">
                <a:solidFill>
                  <a:srgbClr val="444444"/>
                </a:solidFill>
              </a:rPr>
              <a:t>influence import and export</a:t>
            </a:r>
          </a:p>
        </p:txBody>
      </p:sp>
    </p:spTree>
    <p:extLst>
      <p:ext uri="{BB962C8B-B14F-4D97-AF65-F5344CB8AC3E}">
        <p14:creationId xmlns:p14="http://schemas.microsoft.com/office/powerpoint/2010/main" val="38578621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44444"/>
                </a:solidFill>
              </a:rPr>
              <a:t>Industrial policy </a:t>
            </a:r>
            <a:r>
              <a:rPr lang="en-US" dirty="0">
                <a:solidFill>
                  <a:srgbClr val="444444"/>
                </a:solidFill>
              </a:rPr>
              <a:t>- takes place </a:t>
            </a:r>
            <a:r>
              <a:rPr lang="en-US" b="1" dirty="0">
                <a:solidFill>
                  <a:srgbClr val="444444"/>
                </a:solidFill>
              </a:rPr>
              <a:t>within a country </a:t>
            </a:r>
            <a:r>
              <a:rPr lang="en-US" dirty="0">
                <a:solidFill>
                  <a:srgbClr val="444444"/>
                </a:solidFill>
              </a:rPr>
              <a:t>(subsidies, tax break, grants, privileged access to loans…)</a:t>
            </a:r>
          </a:p>
          <a:p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takes place </a:t>
            </a:r>
            <a:r>
              <a:rPr lang="en-US" b="1" dirty="0">
                <a:solidFill>
                  <a:srgbClr val="444444"/>
                </a:solidFill>
              </a:rPr>
              <a:t>at the border </a:t>
            </a:r>
            <a:r>
              <a:rPr lang="en-US" dirty="0">
                <a:solidFill>
                  <a:srgbClr val="444444"/>
                </a:solidFill>
              </a:rPr>
              <a:t>– tariffs and non-tariff barriers to trade</a:t>
            </a:r>
            <a:endParaRPr lang="cs-CZ" dirty="0">
              <a:solidFill>
                <a:srgbClr val="444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22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44444"/>
                </a:solidFill>
              </a:rPr>
              <a:t>Industrial policy </a:t>
            </a:r>
            <a:r>
              <a:rPr lang="en-US" dirty="0">
                <a:solidFill>
                  <a:srgbClr val="444444"/>
                </a:solidFill>
              </a:rPr>
              <a:t>- takes place </a:t>
            </a:r>
            <a:r>
              <a:rPr lang="en-US" b="1" dirty="0">
                <a:solidFill>
                  <a:srgbClr val="444444"/>
                </a:solidFill>
              </a:rPr>
              <a:t>within a country </a:t>
            </a:r>
            <a:r>
              <a:rPr lang="en-US" dirty="0">
                <a:solidFill>
                  <a:srgbClr val="444444"/>
                </a:solidFill>
              </a:rPr>
              <a:t>(subsidies, tax break, grants, privileged access to loans…)</a:t>
            </a:r>
          </a:p>
          <a:p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takes place </a:t>
            </a:r>
            <a:r>
              <a:rPr lang="en-US" b="1" dirty="0">
                <a:solidFill>
                  <a:srgbClr val="444444"/>
                </a:solidFill>
              </a:rPr>
              <a:t>at the border </a:t>
            </a:r>
            <a:r>
              <a:rPr lang="en-US" dirty="0">
                <a:solidFill>
                  <a:srgbClr val="444444"/>
                </a:solidFill>
              </a:rPr>
              <a:t>– tariffs and non-tariff barriers to trade</a:t>
            </a:r>
            <a:endParaRPr lang="cs-CZ" dirty="0">
              <a:solidFill>
                <a:srgbClr val="444444"/>
              </a:solidFill>
            </a:endParaRP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b="1" dirty="0">
                <a:solidFill>
                  <a:srgbClr val="444444"/>
                </a:solidFill>
              </a:rPr>
              <a:t>&gt; China is far more active in industrial policy</a:t>
            </a:r>
            <a:r>
              <a:rPr lang="cs-CZ" b="1" dirty="0">
                <a:solidFill>
                  <a:srgbClr val="444444"/>
                </a:solidFill>
              </a:rPr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0539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 –– </a:t>
            </a:r>
            <a:r>
              <a:rPr lang="en-US" b="1" dirty="0"/>
              <a:t>„</a:t>
            </a:r>
            <a:r>
              <a:rPr lang="en-US" b="1" dirty="0">
                <a:solidFill>
                  <a:srgbClr val="FF0000"/>
                </a:solidFill>
              </a:rPr>
              <a:t>national champions</a:t>
            </a:r>
            <a:r>
              <a:rPr lang="en-US" b="1" dirty="0"/>
              <a:t>“ – support of highly advanced companies such as Huawei </a:t>
            </a:r>
            <a:r>
              <a:rPr lang="en-US" dirty="0"/>
              <a:t>– attempts to push them to the global cutting edge</a:t>
            </a:r>
          </a:p>
        </p:txBody>
      </p:sp>
    </p:spTree>
    <p:extLst>
      <p:ext uri="{BB962C8B-B14F-4D97-AF65-F5344CB8AC3E}">
        <p14:creationId xmlns:p14="http://schemas.microsoft.com/office/powerpoint/2010/main" val="35163645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Letting go of the small</a:t>
            </a:r>
            <a:r>
              <a:rPr lang="en-US" dirty="0"/>
              <a:t>“ – small companies can be privatized and left to their own devices</a:t>
            </a:r>
          </a:p>
          <a:p>
            <a:r>
              <a:rPr lang="en-US" dirty="0"/>
              <a:t>If they go bankrupt, who cares?</a:t>
            </a:r>
          </a:p>
        </p:txBody>
      </p:sp>
    </p:spTree>
    <p:extLst>
      <p:ext uri="{BB962C8B-B14F-4D97-AF65-F5344CB8AC3E}">
        <p14:creationId xmlns:p14="http://schemas.microsoft.com/office/powerpoint/2010/main" val="2256964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</p:txBody>
      </p:sp>
    </p:spTree>
    <p:extLst>
      <p:ext uri="{BB962C8B-B14F-4D97-AF65-F5344CB8AC3E}">
        <p14:creationId xmlns:p14="http://schemas.microsoft.com/office/powerpoint/2010/main" val="40373120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</p:txBody>
      </p:sp>
    </p:spTree>
    <p:extLst>
      <p:ext uri="{BB962C8B-B14F-4D97-AF65-F5344CB8AC3E}">
        <p14:creationId xmlns:p14="http://schemas.microsoft.com/office/powerpoint/2010/main" val="2900725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</p:txBody>
      </p:sp>
    </p:spTree>
    <p:extLst>
      <p:ext uri="{BB962C8B-B14F-4D97-AF65-F5344CB8AC3E}">
        <p14:creationId xmlns:p14="http://schemas.microsoft.com/office/powerpoint/2010/main" val="25887072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  <a:p>
            <a:r>
              <a:rPr lang="en-US" dirty="0"/>
              <a:t>&gt; Chinese foreign investment is based on state-owned capital!</a:t>
            </a:r>
          </a:p>
        </p:txBody>
      </p:sp>
    </p:spTree>
    <p:extLst>
      <p:ext uri="{BB962C8B-B14F-4D97-AF65-F5344CB8AC3E}">
        <p14:creationId xmlns:p14="http://schemas.microsoft.com/office/powerpoint/2010/main" val="399981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11F4-E030-4F5A-AF3C-0ECF89A5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158CE-5128-494F-AC7B-88950DFF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266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27513-947E-4612-B182-1428705BB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27FD6-878F-4B27-BFCE-C6C6EF25E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„</a:t>
            </a:r>
            <a:r>
              <a:rPr lang="cs-CZ" i="1" dirty="0" err="1">
                <a:solidFill>
                  <a:srgbClr val="FF0000"/>
                </a:solidFill>
              </a:rPr>
              <a:t>state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capitalism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769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</p:txBody>
      </p:sp>
    </p:spTree>
    <p:extLst>
      <p:ext uri="{BB962C8B-B14F-4D97-AF65-F5344CB8AC3E}">
        <p14:creationId xmlns:p14="http://schemas.microsoft.com/office/powerpoint/2010/main" val="29569217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  <a:p>
            <a:r>
              <a:rPr lang="en-US" dirty="0"/>
              <a:t>= huge growth, but you can‘t enjoy its fruit, new wealth is immediately reinvested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5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„export-</a:t>
            </a:r>
            <a:r>
              <a:rPr lang="cs-CZ" b="1" dirty="0" err="1">
                <a:solidFill>
                  <a:srgbClr val="FF0000"/>
                </a:solidFill>
              </a:rPr>
              <a:t>processing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1503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13CE9-71FE-4EA2-BDEC-A5575614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632C13CA-6BF1-4DBA-8750-F54999441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27" y="2477386"/>
            <a:ext cx="8807452" cy="2796017"/>
          </a:xfrm>
        </p:spPr>
      </p:pic>
    </p:spTree>
    <p:extLst>
      <p:ext uri="{BB962C8B-B14F-4D97-AF65-F5344CB8AC3E}">
        <p14:creationId xmlns:p14="http://schemas.microsoft.com/office/powerpoint/2010/main" val="19113553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„export-</a:t>
            </a:r>
            <a:r>
              <a:rPr lang="cs-CZ" b="1" dirty="0" err="1">
                <a:solidFill>
                  <a:srgbClr val="FF0000"/>
                </a:solidFill>
              </a:rPr>
              <a:t>processing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&gt;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proliferation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export </a:t>
            </a:r>
            <a:r>
              <a:rPr lang="cs-CZ" dirty="0" err="1"/>
              <a:t>processing</a:t>
            </a:r>
            <a:r>
              <a:rPr lang="cs-CZ" dirty="0"/>
              <a:t> +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, </a:t>
            </a:r>
            <a:r>
              <a:rPr lang="cs-CZ" b="1" dirty="0" err="1">
                <a:solidFill>
                  <a:srgbClr val="FF0000"/>
                </a:solidFill>
              </a:rPr>
              <a:t>SEZs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gradually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became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relatively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less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special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067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0E877-7F75-483A-B77C-43D1D995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D2B786C6-CC72-403A-A6D4-16E38C7DB7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1886744"/>
            <a:ext cx="5429250" cy="4229100"/>
          </a:xfrm>
        </p:spPr>
      </p:pic>
    </p:spTree>
    <p:extLst>
      <p:ext uri="{BB962C8B-B14F-4D97-AF65-F5344CB8AC3E}">
        <p14:creationId xmlns:p14="http://schemas.microsoft.com/office/powerpoint/2010/main" val="42869711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52D3-0C07-4B0B-9828-334AEDBB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D5C86-BBCA-4004-9CFF-8D5E9CA97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22730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52D3-0C07-4B0B-9828-334AEDBB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D5C86-BBCA-4004-9CFF-8D5E9CA97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= a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firm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a </a:t>
            </a:r>
            <a:r>
              <a:rPr lang="cs-CZ" b="1" dirty="0" err="1"/>
              <a:t>large</a:t>
            </a:r>
            <a:r>
              <a:rPr lang="cs-CZ" b="1" dirty="0"/>
              <a:t> </a:t>
            </a:r>
            <a:r>
              <a:rPr lang="cs-CZ" b="1" dirty="0" err="1"/>
              <a:t>share</a:t>
            </a:r>
            <a:r>
              <a:rPr lang="cs-CZ" b="1" dirty="0"/>
              <a:t> in </a:t>
            </a: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existing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27306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52D3-0C07-4B0B-9828-334AEDBB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D5C86-BBCA-4004-9CFF-8D5E9CA97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= a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firm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a </a:t>
            </a:r>
            <a:r>
              <a:rPr lang="cs-CZ" b="1" dirty="0" err="1"/>
              <a:t>large</a:t>
            </a:r>
            <a:r>
              <a:rPr lang="cs-CZ" b="1" dirty="0"/>
              <a:t> </a:t>
            </a:r>
            <a:r>
              <a:rPr lang="cs-CZ" b="1" dirty="0" err="1"/>
              <a:t>share</a:t>
            </a:r>
            <a:r>
              <a:rPr lang="cs-CZ" b="1" dirty="0"/>
              <a:t> in </a:t>
            </a: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existing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vs. </a:t>
            </a:r>
            <a:r>
              <a:rPr lang="cs-CZ" b="1" dirty="0"/>
              <a:t>portfolio </a:t>
            </a:r>
            <a:r>
              <a:rPr lang="cs-CZ" b="1" dirty="0" err="1"/>
              <a:t>investment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smaller</a:t>
            </a:r>
            <a:r>
              <a:rPr lang="cs-CZ" dirty="0"/>
              <a:t> </a:t>
            </a:r>
            <a:r>
              <a:rPr lang="cs-CZ" dirty="0" err="1"/>
              <a:t>piecemall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– no </a:t>
            </a:r>
            <a:r>
              <a:rPr lang="cs-CZ" dirty="0" err="1"/>
              <a:t>desire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,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profit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0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11F4-E030-4F5A-AF3C-0ECF89A5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158CE-5128-494F-AC7B-88950DFF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China</a:t>
            </a:r>
            <a:r>
              <a:rPr lang="cs-CZ" dirty="0"/>
              <a:t>, </a:t>
            </a:r>
            <a:r>
              <a:rPr lang="cs-CZ" b="1" dirty="0" err="1"/>
              <a:t>banks</a:t>
            </a:r>
            <a:r>
              <a:rPr lang="cs-CZ" dirty="0"/>
              <a:t> (and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corporations</a:t>
            </a:r>
            <a:r>
              <a:rPr lang="cs-CZ" dirty="0"/>
              <a:t>) </a:t>
            </a:r>
            <a:r>
              <a:rPr lang="cs-CZ" b="1" dirty="0"/>
              <a:t>are</a:t>
            </a:r>
            <a:r>
              <a:rPr lang="cs-CZ" dirty="0"/>
              <a:t> </a:t>
            </a:r>
            <a:r>
              <a:rPr lang="cs-CZ" dirty="0" err="1"/>
              <a:t>overwhelmingly</a:t>
            </a:r>
            <a:r>
              <a:rPr lang="cs-CZ" dirty="0"/>
              <a:t> </a:t>
            </a:r>
            <a:r>
              <a:rPr lang="cs-CZ" b="1" dirty="0" err="1"/>
              <a:t>state-owned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046795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</p:txBody>
      </p:sp>
    </p:spTree>
    <p:extLst>
      <p:ext uri="{BB962C8B-B14F-4D97-AF65-F5344CB8AC3E}">
        <p14:creationId xmlns:p14="http://schemas.microsoft.com/office/powerpoint/2010/main" val="10103705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</p:txBody>
      </p:sp>
    </p:spTree>
    <p:extLst>
      <p:ext uri="{BB962C8B-B14F-4D97-AF65-F5344CB8AC3E}">
        <p14:creationId xmlns:p14="http://schemas.microsoft.com/office/powerpoint/2010/main" val="32542550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</p:txBody>
      </p:sp>
    </p:spTree>
    <p:extLst>
      <p:ext uri="{BB962C8B-B14F-4D97-AF65-F5344CB8AC3E}">
        <p14:creationId xmlns:p14="http://schemas.microsoft.com/office/powerpoint/2010/main" val="27392432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773CF-E85A-48D0-B928-0B777BBF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FDI as a </a:t>
            </a:r>
            <a:r>
              <a:rPr lang="cs-CZ" dirty="0" err="1"/>
              <a:t>percentage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GDP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0BEB26-E920-4CFA-B770-49C34C881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597" y="2183907"/>
            <a:ext cx="7099231" cy="4029517"/>
          </a:xfrm>
        </p:spPr>
      </p:pic>
    </p:spTree>
    <p:extLst>
      <p:ext uri="{BB962C8B-B14F-4D97-AF65-F5344CB8AC3E}">
        <p14:creationId xmlns:p14="http://schemas.microsoft.com/office/powerpoint/2010/main" val="20204187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  <a:endParaRPr lang="cs-CZ" b="1" dirty="0"/>
          </a:p>
          <a:p>
            <a:r>
              <a:rPr lang="cs-CZ" b="1" dirty="0" err="1"/>
              <a:t>Sources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FDI – </a:t>
            </a:r>
            <a:r>
              <a:rPr lang="cs-CZ" b="1" dirty="0" err="1"/>
              <a:t>now</a:t>
            </a:r>
            <a:r>
              <a:rPr lang="cs-CZ" b="1" dirty="0"/>
              <a:t> not </a:t>
            </a:r>
            <a:r>
              <a:rPr lang="cs-CZ" b="1" dirty="0" err="1"/>
              <a:t>only</a:t>
            </a:r>
            <a:r>
              <a:rPr lang="cs-CZ" b="1" dirty="0"/>
              <a:t> Taiwan and Hong Kong, </a:t>
            </a:r>
            <a:r>
              <a:rPr lang="cs-CZ" b="1" dirty="0">
                <a:solidFill>
                  <a:srgbClr val="FF0000"/>
                </a:solidFill>
              </a:rPr>
              <a:t>but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US and </a:t>
            </a:r>
            <a:r>
              <a:rPr lang="cs-CZ" b="1" dirty="0" err="1">
                <a:solidFill>
                  <a:srgbClr val="FF0000"/>
                </a:solidFill>
              </a:rPr>
              <a:t>Europe</a:t>
            </a:r>
            <a:r>
              <a:rPr lang="cs-CZ" b="1" dirty="0">
                <a:solidFill>
                  <a:srgbClr val="FF0000"/>
                </a:solidFill>
              </a:rPr>
              <a:t> as </a:t>
            </a:r>
            <a:r>
              <a:rPr lang="cs-CZ" b="1" dirty="0" err="1">
                <a:solidFill>
                  <a:srgbClr val="FF0000"/>
                </a:solidFill>
              </a:rPr>
              <a:t>well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841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3272-FD60-46B7-9F24-67199F85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3B603-1719-4F28-A5BA-93AE9884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FDI </a:t>
            </a:r>
            <a:r>
              <a:rPr lang="cs-CZ" dirty="0" err="1"/>
              <a:t>good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6131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3272-FD60-46B7-9F24-67199F85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3B603-1719-4F28-A5BA-93AE9884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FDI </a:t>
            </a:r>
            <a:r>
              <a:rPr lang="cs-CZ" dirty="0" err="1"/>
              <a:t>good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dirty="0"/>
              <a:t>(„</a:t>
            </a:r>
            <a:r>
              <a:rPr lang="cs-CZ" dirty="0" err="1"/>
              <a:t>money</a:t>
            </a:r>
            <a:r>
              <a:rPr lang="cs-CZ" dirty="0"/>
              <a:t>!“) -&gt; </a:t>
            </a:r>
            <a:r>
              <a:rPr lang="cs-CZ" b="1" dirty="0"/>
              <a:t>but </a:t>
            </a:r>
            <a:r>
              <a:rPr lang="cs-CZ" b="1" dirty="0" err="1"/>
              <a:t>China</a:t>
            </a:r>
            <a:r>
              <a:rPr lang="cs-CZ" b="1" dirty="0"/>
              <a:t> has </a:t>
            </a:r>
            <a:r>
              <a:rPr lang="cs-CZ" b="1" dirty="0" err="1"/>
              <a:t>enough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own</a:t>
            </a:r>
            <a:r>
              <a:rPr lang="cs-CZ" b="1" dirty="0"/>
              <a:t> </a:t>
            </a:r>
            <a:r>
              <a:rPr lang="cs-CZ" b="1" dirty="0" err="1"/>
              <a:t>savings</a:t>
            </a:r>
            <a:r>
              <a:rPr lang="cs-CZ" dirty="0"/>
              <a:t>, 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now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2751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3272-FD60-46B7-9F24-67199F85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3B603-1719-4F28-A5BA-93AE9884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FDI </a:t>
            </a:r>
            <a:r>
              <a:rPr lang="cs-CZ" dirty="0" err="1"/>
              <a:t>good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dirty="0"/>
              <a:t>(„</a:t>
            </a:r>
            <a:r>
              <a:rPr lang="cs-CZ" dirty="0" err="1"/>
              <a:t>money</a:t>
            </a:r>
            <a:r>
              <a:rPr lang="cs-CZ" dirty="0"/>
              <a:t>!“) -&gt; </a:t>
            </a:r>
            <a:r>
              <a:rPr lang="cs-CZ" b="1" dirty="0"/>
              <a:t>but </a:t>
            </a:r>
            <a:r>
              <a:rPr lang="cs-CZ" b="1" dirty="0" err="1"/>
              <a:t>China</a:t>
            </a:r>
            <a:r>
              <a:rPr lang="cs-CZ" b="1" dirty="0"/>
              <a:t> has </a:t>
            </a:r>
            <a:r>
              <a:rPr lang="cs-CZ" b="1" dirty="0" err="1"/>
              <a:t>enough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own</a:t>
            </a:r>
            <a:r>
              <a:rPr lang="cs-CZ" b="1" dirty="0"/>
              <a:t> </a:t>
            </a:r>
            <a:r>
              <a:rPr lang="cs-CZ" b="1" dirty="0" err="1"/>
              <a:t>savings</a:t>
            </a:r>
            <a:r>
              <a:rPr lang="cs-CZ" dirty="0"/>
              <a:t>, 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now</a:t>
            </a:r>
            <a:endParaRPr lang="cs-CZ" dirty="0"/>
          </a:p>
          <a:p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technologies</a:t>
            </a:r>
            <a:r>
              <a:rPr lang="cs-CZ" b="1" dirty="0"/>
              <a:t>, business know-how, </a:t>
            </a:r>
            <a:r>
              <a:rPr lang="cs-CZ" b="1" dirty="0" err="1"/>
              <a:t>connection</a:t>
            </a:r>
            <a:r>
              <a:rPr lang="cs-CZ" b="1" dirty="0"/>
              <a:t> to 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markets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6989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</p:txBody>
      </p:sp>
    </p:spTree>
    <p:extLst>
      <p:ext uri="{BB962C8B-B14F-4D97-AF65-F5344CB8AC3E}">
        <p14:creationId xmlns:p14="http://schemas.microsoft.com/office/powerpoint/2010/main" val="27810747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  <a:p>
            <a:r>
              <a:rPr lang="en-US" dirty="0"/>
              <a:t>Sometimes outright IP theft</a:t>
            </a:r>
          </a:p>
        </p:txBody>
      </p:sp>
    </p:spTree>
    <p:extLst>
      <p:ext uri="{BB962C8B-B14F-4D97-AF65-F5344CB8AC3E}">
        <p14:creationId xmlns:p14="http://schemas.microsoft.com/office/powerpoint/2010/main" val="79075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11F4-E030-4F5A-AF3C-0ECF89A5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158CE-5128-494F-AC7B-88950DFF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China</a:t>
            </a:r>
            <a:r>
              <a:rPr lang="cs-CZ" dirty="0"/>
              <a:t>, </a:t>
            </a:r>
            <a:r>
              <a:rPr lang="cs-CZ" b="1" dirty="0" err="1"/>
              <a:t>banks</a:t>
            </a:r>
            <a:r>
              <a:rPr lang="cs-CZ" dirty="0"/>
              <a:t> (and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corporations</a:t>
            </a:r>
            <a:r>
              <a:rPr lang="cs-CZ" dirty="0"/>
              <a:t>) </a:t>
            </a:r>
            <a:r>
              <a:rPr lang="cs-CZ" b="1" dirty="0"/>
              <a:t>are</a:t>
            </a:r>
            <a:r>
              <a:rPr lang="cs-CZ" dirty="0"/>
              <a:t> </a:t>
            </a:r>
            <a:r>
              <a:rPr lang="cs-CZ" dirty="0" err="1"/>
              <a:t>overwhelmingly</a:t>
            </a:r>
            <a:r>
              <a:rPr lang="cs-CZ" dirty="0"/>
              <a:t> </a:t>
            </a:r>
            <a:r>
              <a:rPr lang="cs-CZ" b="1" dirty="0" err="1"/>
              <a:t>state-owned</a:t>
            </a:r>
            <a:endParaRPr lang="cs-CZ" b="1" dirty="0"/>
          </a:p>
          <a:p>
            <a:r>
              <a:rPr lang="cs-CZ" b="1" dirty="0"/>
              <a:t>= 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over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-&gt; a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industrial</a:t>
            </a:r>
            <a:r>
              <a:rPr lang="cs-CZ" b="1" dirty="0"/>
              <a:t> and </a:t>
            </a:r>
            <a:r>
              <a:rPr lang="cs-CZ" b="1" dirty="0" err="1"/>
              <a:t>macroeconomic</a:t>
            </a:r>
            <a:r>
              <a:rPr lang="cs-CZ" b="1" dirty="0"/>
              <a:t> </a:t>
            </a:r>
            <a:r>
              <a:rPr lang="cs-CZ" b="1" dirty="0" err="1"/>
              <a:t>policy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660315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</a:t>
            </a:r>
            <a:r>
              <a:rPr lang="en-US" b="1" dirty="0" err="1"/>
              <a:t>upport</a:t>
            </a:r>
            <a:r>
              <a:rPr lang="en-US" b="1" dirty="0"/>
              <a:t> for large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en-US" b="1" dirty="0"/>
              <a:t> semi-state companies + foreign capital; indifference to small businesses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07072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Foreign</a:t>
            </a:r>
            <a:r>
              <a:rPr lang="cs-CZ" dirty="0"/>
              <a:t> direct </a:t>
            </a:r>
            <a:r>
              <a:rPr lang="cs-CZ" dirty="0" err="1"/>
              <a:t>investment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</a:t>
            </a:r>
            <a:r>
              <a:rPr lang="en-US" b="1" dirty="0" err="1"/>
              <a:t>upport</a:t>
            </a:r>
            <a:r>
              <a:rPr lang="en-US" b="1" dirty="0"/>
              <a:t> for large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en-US" b="1" dirty="0"/>
              <a:t> semi-state companies + foreign capital; indifference to small businesses</a:t>
            </a:r>
            <a:endParaRPr lang="cs-CZ" b="1" dirty="0"/>
          </a:p>
          <a:p>
            <a:endParaRPr lang="cs-CZ" b="1" dirty="0"/>
          </a:p>
          <a:p>
            <a:r>
              <a:rPr lang="en-US" b="1" dirty="0"/>
              <a:t>&gt;</a:t>
            </a:r>
            <a:r>
              <a:rPr lang="en-US" dirty="0"/>
              <a:t> best strategy for Chinese companies – get incorporated in Hong Kong, then </a:t>
            </a:r>
            <a:r>
              <a:rPr lang="en-US" b="1" dirty="0"/>
              <a:t>do business in China as a foreign company</a:t>
            </a:r>
          </a:p>
        </p:txBody>
      </p:sp>
    </p:spTree>
    <p:extLst>
      <p:ext uri="{BB962C8B-B14F-4D97-AF65-F5344CB8AC3E}">
        <p14:creationId xmlns:p14="http://schemas.microsoft.com/office/powerpoint/2010/main" val="36598581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5577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  <a:p>
            <a:r>
              <a:rPr lang="cs-CZ" dirty="0" err="1"/>
              <a:t>Now</a:t>
            </a:r>
            <a:r>
              <a:rPr lang="cs-CZ" dirty="0"/>
              <a:t> –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normal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trade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regime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=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</a:t>
            </a:r>
            <a:endParaRPr lang="cs-CZ" dirty="0"/>
          </a:p>
          <a:p>
            <a:r>
              <a:rPr lang="cs-CZ" dirty="0" err="1"/>
              <a:t>From</a:t>
            </a:r>
            <a:r>
              <a:rPr lang="cs-CZ" dirty="0"/>
              <a:t> 1980s </a:t>
            </a:r>
            <a:r>
              <a:rPr lang="cs-CZ" dirty="0" err="1"/>
              <a:t>onwards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054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</p:txBody>
      </p:sp>
    </p:spTree>
    <p:extLst>
      <p:ext uri="{BB962C8B-B14F-4D97-AF65-F5344CB8AC3E}">
        <p14:creationId xmlns:p14="http://schemas.microsoft.com/office/powerpoint/2010/main" val="33981946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</p:txBody>
      </p:sp>
    </p:spTree>
    <p:extLst>
      <p:ext uri="{BB962C8B-B14F-4D97-AF65-F5344CB8AC3E}">
        <p14:creationId xmlns:p14="http://schemas.microsoft.com/office/powerpoint/2010/main" val="41416655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  <a:p>
            <a:r>
              <a:rPr lang="en-US" b="1" dirty="0"/>
              <a:t>The </a:t>
            </a:r>
            <a:r>
              <a:rPr lang="cs-CZ" b="1" dirty="0"/>
              <a:t>FTC</a:t>
            </a:r>
            <a:r>
              <a:rPr lang="en-US" b="1" dirty="0"/>
              <a:t> system was only completely abolished in 2004</a:t>
            </a:r>
            <a:r>
              <a:rPr lang="en-US" dirty="0"/>
              <a:t>, after entering the </a:t>
            </a:r>
            <a:r>
              <a:rPr lang="en-US"/>
              <a:t>WTO!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122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23C1-C429-4051-9F54-113EB197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D8F68D0-5458-46C0-80DE-3C2F819CB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60" y="2381693"/>
            <a:ext cx="8801390" cy="2657795"/>
          </a:xfrm>
        </p:spPr>
      </p:pic>
    </p:spTree>
    <p:extLst>
      <p:ext uri="{BB962C8B-B14F-4D97-AF65-F5344CB8AC3E}">
        <p14:creationId xmlns:p14="http://schemas.microsoft.com/office/powerpoint/2010/main" val="28403468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</p:txBody>
      </p:sp>
    </p:spTree>
    <p:extLst>
      <p:ext uri="{BB962C8B-B14F-4D97-AF65-F5344CB8AC3E}">
        <p14:creationId xmlns:p14="http://schemas.microsoft.com/office/powerpoint/2010/main" val="41683992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7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11F4-E030-4F5A-AF3C-0ECF89A5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158CE-5128-494F-AC7B-88950DFF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China</a:t>
            </a:r>
            <a:r>
              <a:rPr lang="cs-CZ" dirty="0"/>
              <a:t>, </a:t>
            </a:r>
            <a:r>
              <a:rPr lang="cs-CZ" b="1" dirty="0" err="1"/>
              <a:t>banks</a:t>
            </a:r>
            <a:r>
              <a:rPr lang="cs-CZ" dirty="0"/>
              <a:t> (and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corporations</a:t>
            </a:r>
            <a:r>
              <a:rPr lang="cs-CZ" dirty="0"/>
              <a:t>) </a:t>
            </a:r>
            <a:r>
              <a:rPr lang="cs-CZ" b="1" dirty="0"/>
              <a:t>are</a:t>
            </a:r>
            <a:r>
              <a:rPr lang="cs-CZ" dirty="0"/>
              <a:t> </a:t>
            </a:r>
            <a:r>
              <a:rPr lang="cs-CZ" dirty="0" err="1"/>
              <a:t>overwhelmingly</a:t>
            </a:r>
            <a:r>
              <a:rPr lang="cs-CZ" dirty="0"/>
              <a:t> </a:t>
            </a:r>
            <a:r>
              <a:rPr lang="cs-CZ" b="1" dirty="0" err="1"/>
              <a:t>state-owned</a:t>
            </a:r>
            <a:endParaRPr lang="cs-CZ" b="1" dirty="0"/>
          </a:p>
          <a:p>
            <a:r>
              <a:rPr lang="cs-CZ" b="1" dirty="0"/>
              <a:t>= 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over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-&gt; a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industrial</a:t>
            </a:r>
            <a:r>
              <a:rPr lang="cs-CZ" b="1" dirty="0"/>
              <a:t> and </a:t>
            </a:r>
            <a:r>
              <a:rPr lang="cs-CZ" b="1" dirty="0" err="1"/>
              <a:t>macroeconomic</a:t>
            </a:r>
            <a:r>
              <a:rPr lang="cs-CZ" b="1" dirty="0"/>
              <a:t> </a:t>
            </a:r>
            <a:r>
              <a:rPr lang="cs-CZ" b="1" dirty="0" err="1"/>
              <a:t>policy</a:t>
            </a:r>
            <a:endParaRPr lang="cs-CZ" b="1" dirty="0"/>
          </a:p>
          <a:p>
            <a:r>
              <a:rPr lang="cs-CZ" dirty="0"/>
              <a:t>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banks</a:t>
            </a:r>
            <a:r>
              <a:rPr lang="cs-CZ" dirty="0"/>
              <a:t> to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lending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a </a:t>
            </a:r>
            <a:r>
              <a:rPr lang="cs-CZ" dirty="0" err="1"/>
              <a:t>crisis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to </a:t>
            </a:r>
            <a:r>
              <a:rPr lang="cs-CZ" dirty="0" err="1"/>
              <a:t>give</a:t>
            </a:r>
            <a:r>
              <a:rPr lang="cs-CZ" dirty="0"/>
              <a:t> „soft“ </a:t>
            </a:r>
            <a:r>
              <a:rPr lang="cs-CZ" dirty="0" err="1"/>
              <a:t>loans</a:t>
            </a:r>
            <a:r>
              <a:rPr lang="cs-CZ" dirty="0"/>
              <a:t> to a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industry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6505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  <a:p>
            <a:r>
              <a:rPr lang="en-US" dirty="0"/>
              <a:t>&gt; </a:t>
            </a:r>
            <a:r>
              <a:rPr lang="en-US" b="1" dirty="0"/>
              <a:t>give the central government a part of the foreign exchange</a:t>
            </a:r>
            <a:r>
              <a:rPr lang="en-US" dirty="0"/>
              <a:t>, keep the rest as use it to do more business</a:t>
            </a:r>
          </a:p>
        </p:txBody>
      </p:sp>
    </p:spTree>
    <p:extLst>
      <p:ext uri="{BB962C8B-B14F-4D97-AF65-F5344CB8AC3E}">
        <p14:creationId xmlns:p14="http://schemas.microsoft.com/office/powerpoint/2010/main" val="22969347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</p:txBody>
      </p:sp>
    </p:spTree>
    <p:extLst>
      <p:ext uri="{BB962C8B-B14F-4D97-AF65-F5344CB8AC3E}">
        <p14:creationId xmlns:p14="http://schemas.microsoft.com/office/powerpoint/2010/main" val="38665135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567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r>
              <a:rPr lang="en-US" b="1" dirty="0"/>
              <a:t>&gt; </a:t>
            </a:r>
            <a:r>
              <a:rPr lang="cs-CZ" b="1" dirty="0"/>
              <a:t>FTC</a:t>
            </a:r>
            <a:r>
              <a:rPr lang="en-US" b="1" dirty="0"/>
              <a:t>s as middlemen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236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</p:txBody>
      </p:sp>
    </p:spTree>
    <p:extLst>
      <p:ext uri="{BB962C8B-B14F-4D97-AF65-F5344CB8AC3E}">
        <p14:creationId xmlns:p14="http://schemas.microsoft.com/office/powerpoint/2010/main" val="33416080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5B8A-B9AF-4083-9284-88193A87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495B-FE40-4BDE-9801-814E0FFA4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Floating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commodity</a:t>
            </a:r>
            <a:r>
              <a:rPr lang="cs-CZ" dirty="0"/>
              <a:t>,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rises</a:t>
            </a:r>
            <a:r>
              <a:rPr lang="cs-CZ" b="1" dirty="0"/>
              <a:t> and </a:t>
            </a:r>
            <a:r>
              <a:rPr lang="cs-CZ" b="1" dirty="0" err="1"/>
              <a:t>falls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155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5B8A-B9AF-4083-9284-88193A87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495B-FE40-4BDE-9801-814E0FFA4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Floating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commodity</a:t>
            </a:r>
            <a:r>
              <a:rPr lang="cs-CZ" dirty="0"/>
              <a:t>,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rises</a:t>
            </a:r>
            <a:r>
              <a:rPr lang="cs-CZ" b="1" dirty="0"/>
              <a:t> and </a:t>
            </a:r>
            <a:r>
              <a:rPr lang="cs-CZ" b="1" dirty="0" err="1"/>
              <a:t>falls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  <a:p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surplus</a:t>
            </a:r>
            <a:r>
              <a:rPr lang="cs-CZ" b="1" dirty="0"/>
              <a:t> </a:t>
            </a:r>
            <a:r>
              <a:rPr lang="cs-CZ" dirty="0"/>
              <a:t>-&gt;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appreciates</a:t>
            </a:r>
            <a:r>
              <a:rPr lang="cs-CZ" b="1" dirty="0"/>
              <a:t> </a:t>
            </a:r>
            <a:r>
              <a:rPr lang="cs-CZ" dirty="0"/>
              <a:t>(=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28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5B8A-B9AF-4083-9284-88193A87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495B-FE40-4BDE-9801-814E0FFA4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Floating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commodity</a:t>
            </a:r>
            <a:r>
              <a:rPr lang="cs-CZ" dirty="0"/>
              <a:t>,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rises</a:t>
            </a:r>
            <a:r>
              <a:rPr lang="cs-CZ" b="1" dirty="0"/>
              <a:t> and </a:t>
            </a:r>
            <a:r>
              <a:rPr lang="cs-CZ" b="1" dirty="0" err="1"/>
              <a:t>falls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  <a:p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surplus</a:t>
            </a:r>
            <a:r>
              <a:rPr lang="cs-CZ" b="1" dirty="0"/>
              <a:t> </a:t>
            </a:r>
            <a:r>
              <a:rPr lang="cs-CZ" dirty="0"/>
              <a:t>-&gt;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appreciates</a:t>
            </a:r>
            <a:r>
              <a:rPr lang="cs-CZ" b="1" dirty="0"/>
              <a:t> </a:t>
            </a:r>
            <a:r>
              <a:rPr lang="cs-CZ" dirty="0"/>
              <a:t>(=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r>
              <a:rPr lang="cs-CZ" b="1" dirty="0"/>
              <a:t>Net </a:t>
            </a:r>
            <a:r>
              <a:rPr lang="cs-CZ" b="1" dirty="0" err="1"/>
              <a:t>inflow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capital</a:t>
            </a:r>
            <a:r>
              <a:rPr lang="cs-CZ" b="1" dirty="0"/>
              <a:t> </a:t>
            </a:r>
            <a:r>
              <a:rPr lang="cs-CZ" dirty="0"/>
              <a:t>&gt;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appreciates</a:t>
            </a:r>
            <a:r>
              <a:rPr lang="cs-CZ" b="1" dirty="0"/>
              <a:t> </a:t>
            </a:r>
            <a:r>
              <a:rPr lang="cs-CZ" dirty="0"/>
              <a:t>(=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06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5B8A-B9AF-4083-9284-88193A87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495B-FE40-4BDE-9801-814E0FFA4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Floating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commodity</a:t>
            </a:r>
            <a:r>
              <a:rPr lang="cs-CZ" dirty="0"/>
              <a:t>,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rises</a:t>
            </a:r>
            <a:r>
              <a:rPr lang="cs-CZ" b="1" dirty="0"/>
              <a:t> and </a:t>
            </a:r>
            <a:r>
              <a:rPr lang="cs-CZ" b="1" dirty="0" err="1"/>
              <a:t>falls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  <a:p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surplus</a:t>
            </a:r>
            <a:r>
              <a:rPr lang="cs-CZ" b="1" dirty="0"/>
              <a:t> </a:t>
            </a:r>
            <a:r>
              <a:rPr lang="cs-CZ" dirty="0"/>
              <a:t>-&gt;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appreciates</a:t>
            </a:r>
            <a:r>
              <a:rPr lang="cs-CZ" b="1" dirty="0"/>
              <a:t> </a:t>
            </a:r>
            <a:r>
              <a:rPr lang="cs-CZ" dirty="0"/>
              <a:t>(=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r>
              <a:rPr lang="cs-CZ" b="1" dirty="0"/>
              <a:t>Net </a:t>
            </a:r>
            <a:r>
              <a:rPr lang="cs-CZ" b="1" dirty="0" err="1"/>
              <a:t>inflow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capital</a:t>
            </a:r>
            <a:r>
              <a:rPr lang="cs-CZ" b="1" dirty="0"/>
              <a:t> </a:t>
            </a:r>
            <a:r>
              <a:rPr lang="cs-CZ" dirty="0"/>
              <a:t>&gt;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appreciates</a:t>
            </a:r>
            <a:r>
              <a:rPr lang="cs-CZ" b="1" dirty="0"/>
              <a:t> </a:t>
            </a:r>
            <a:r>
              <a:rPr lang="cs-CZ" dirty="0"/>
              <a:t>(=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r>
              <a:rPr lang="cs-CZ" dirty="0"/>
              <a:t>And vice versa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8500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6FB-E5DE-4FAA-ADF3-225CDDF9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4C109-9FD8-44C7-9927-22A0351F4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level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49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97E26-EB20-4AE8-B3DD-338D9B1D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C6C81-98A2-4A8C-9A92-F415221CD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US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 market </a:t>
            </a:r>
            <a:r>
              <a:rPr lang="cs-CZ" dirty="0" err="1"/>
              <a:t>plays</a:t>
            </a:r>
            <a:r>
              <a:rPr lang="cs-CZ" dirty="0"/>
              <a:t> a </a:t>
            </a:r>
            <a:r>
              <a:rPr lang="cs-CZ" dirty="0" err="1"/>
              <a:t>similar</a:t>
            </a:r>
            <a:r>
              <a:rPr lang="cs-CZ" dirty="0"/>
              <a:t> role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0725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6FB-E5DE-4FAA-ADF3-225CDDF9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4C109-9FD8-44C7-9927-22A0351F4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level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r>
              <a:rPr lang="cs-CZ" dirty="0" err="1"/>
              <a:t>Kept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by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interventions</a:t>
            </a:r>
            <a:r>
              <a:rPr lang="cs-CZ" b="1" dirty="0"/>
              <a:t> &gt;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central</a:t>
            </a:r>
            <a:r>
              <a:rPr lang="cs-CZ" b="1" dirty="0"/>
              <a:t> bank </a:t>
            </a:r>
            <a:r>
              <a:rPr lang="cs-CZ" b="1" dirty="0" err="1"/>
              <a:t>buys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sells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currency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210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6FB-E5DE-4FAA-ADF3-225CDDF9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4C109-9FD8-44C7-9927-22A0351F4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level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r>
              <a:rPr lang="cs-CZ" dirty="0" err="1"/>
              <a:t>Kept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by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interventions</a:t>
            </a:r>
            <a:r>
              <a:rPr lang="cs-CZ" b="1" dirty="0"/>
              <a:t> &gt;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central</a:t>
            </a:r>
            <a:r>
              <a:rPr lang="cs-CZ" b="1" dirty="0"/>
              <a:t> bank </a:t>
            </a:r>
            <a:r>
              <a:rPr lang="cs-CZ" b="1" dirty="0" err="1"/>
              <a:t>buys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sells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currency</a:t>
            </a:r>
            <a:endParaRPr lang="cs-CZ" b="1" dirty="0"/>
          </a:p>
          <a:p>
            <a:r>
              <a:rPr lang="cs-CZ" b="1" dirty="0"/>
              <a:t>It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always</a:t>
            </a:r>
            <a:r>
              <a:rPr lang="cs-CZ" b="1" dirty="0"/>
              <a:t> </a:t>
            </a:r>
            <a:r>
              <a:rPr lang="cs-CZ" b="1" dirty="0" err="1"/>
              <a:t>possible</a:t>
            </a:r>
            <a:r>
              <a:rPr lang="cs-CZ" b="1" dirty="0"/>
              <a:t> to </a:t>
            </a:r>
            <a:r>
              <a:rPr lang="cs-CZ" b="1" dirty="0" err="1"/>
              <a:t>devalue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currency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2372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6FB-E5DE-4FAA-ADF3-225CDDF9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4C109-9FD8-44C7-9927-22A0351F4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level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r>
              <a:rPr lang="cs-CZ" dirty="0" err="1"/>
              <a:t>Kept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by </a:t>
            </a:r>
            <a:r>
              <a:rPr lang="cs-CZ" b="1" dirty="0" err="1"/>
              <a:t>currency</a:t>
            </a:r>
            <a:r>
              <a:rPr lang="cs-CZ" b="1" dirty="0"/>
              <a:t> </a:t>
            </a:r>
            <a:r>
              <a:rPr lang="cs-CZ" b="1" dirty="0" err="1"/>
              <a:t>interventions</a:t>
            </a:r>
            <a:r>
              <a:rPr lang="cs-CZ" b="1" dirty="0"/>
              <a:t> &gt;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central</a:t>
            </a:r>
            <a:r>
              <a:rPr lang="cs-CZ" b="1" dirty="0"/>
              <a:t> bank </a:t>
            </a:r>
            <a:r>
              <a:rPr lang="cs-CZ" b="1" dirty="0" err="1"/>
              <a:t>buys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sells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currency</a:t>
            </a:r>
            <a:endParaRPr lang="cs-CZ" b="1" dirty="0"/>
          </a:p>
          <a:p>
            <a:r>
              <a:rPr lang="cs-CZ" b="1" dirty="0"/>
              <a:t>It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always</a:t>
            </a:r>
            <a:r>
              <a:rPr lang="cs-CZ" b="1" dirty="0"/>
              <a:t> </a:t>
            </a:r>
            <a:r>
              <a:rPr lang="cs-CZ" b="1" dirty="0" err="1"/>
              <a:t>possible</a:t>
            </a:r>
            <a:r>
              <a:rPr lang="cs-CZ" b="1" dirty="0"/>
              <a:t> to </a:t>
            </a:r>
            <a:r>
              <a:rPr lang="cs-CZ" b="1" dirty="0" err="1"/>
              <a:t>devalue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currency</a:t>
            </a:r>
            <a:endParaRPr lang="cs-CZ" b="1" dirty="0"/>
          </a:p>
          <a:p>
            <a:r>
              <a:rPr lang="cs-CZ" b="1" dirty="0" err="1"/>
              <a:t>Revaluation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more </a:t>
            </a:r>
            <a:r>
              <a:rPr lang="cs-CZ" b="1" dirty="0" err="1"/>
              <a:t>difficult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vs.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 more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772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12A0-24BC-43B3-92EF-E81B7499A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0267-E539-4455-B091-9389C7D89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– </a:t>
            </a:r>
            <a:r>
              <a:rPr lang="cs-CZ" b="1" dirty="0" err="1"/>
              <a:t>overvalued</a:t>
            </a:r>
            <a:r>
              <a:rPr lang="cs-CZ" b="1" dirty="0"/>
              <a:t> </a:t>
            </a:r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until</a:t>
            </a:r>
            <a:r>
              <a:rPr lang="cs-CZ" b="1" dirty="0"/>
              <a:t> 1994</a:t>
            </a:r>
            <a:r>
              <a:rPr lang="cs-CZ" dirty="0"/>
              <a:t> –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export</a:t>
            </a:r>
          </a:p>
        </p:txBody>
      </p:sp>
    </p:spTree>
    <p:extLst>
      <p:ext uri="{BB962C8B-B14F-4D97-AF65-F5344CB8AC3E}">
        <p14:creationId xmlns:p14="http://schemas.microsoft.com/office/powerpoint/2010/main" val="180233472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12A0-24BC-43B3-92EF-E81B7499A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0267-E539-4455-B091-9389C7D89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– </a:t>
            </a:r>
            <a:r>
              <a:rPr lang="cs-CZ" b="1" dirty="0" err="1"/>
              <a:t>overvalued</a:t>
            </a:r>
            <a:r>
              <a:rPr lang="cs-CZ" b="1" dirty="0"/>
              <a:t> </a:t>
            </a:r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until</a:t>
            </a:r>
            <a:r>
              <a:rPr lang="cs-CZ" b="1" dirty="0"/>
              <a:t> 1994</a:t>
            </a:r>
            <a:r>
              <a:rPr lang="cs-CZ" dirty="0"/>
              <a:t> –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export</a:t>
            </a:r>
          </a:p>
          <a:p>
            <a:r>
              <a:rPr lang="cs-CZ" b="1" dirty="0" err="1"/>
              <a:t>Undervalued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until</a:t>
            </a:r>
            <a:r>
              <a:rPr lang="cs-CZ" b="1" dirty="0"/>
              <a:t> </a:t>
            </a:r>
            <a:r>
              <a:rPr lang="cs-CZ" b="1" dirty="0" err="1"/>
              <a:t>circa</a:t>
            </a:r>
            <a:r>
              <a:rPr lang="cs-CZ" b="1" dirty="0"/>
              <a:t> 2009 – </a:t>
            </a:r>
            <a:r>
              <a:rPr lang="cs-CZ" b="1" dirty="0" err="1"/>
              <a:t>good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export</a:t>
            </a:r>
          </a:p>
        </p:txBody>
      </p:sp>
    </p:spTree>
    <p:extLst>
      <p:ext uri="{BB962C8B-B14F-4D97-AF65-F5344CB8AC3E}">
        <p14:creationId xmlns:p14="http://schemas.microsoft.com/office/powerpoint/2010/main" val="38575996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12A0-24BC-43B3-92EF-E81B7499A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0267-E539-4455-B091-9389C7D89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– </a:t>
            </a:r>
            <a:r>
              <a:rPr lang="cs-CZ" b="1" dirty="0" err="1"/>
              <a:t>overvalued</a:t>
            </a:r>
            <a:r>
              <a:rPr lang="cs-CZ" b="1" dirty="0"/>
              <a:t> </a:t>
            </a:r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until</a:t>
            </a:r>
            <a:r>
              <a:rPr lang="cs-CZ" b="1" dirty="0"/>
              <a:t> 1994</a:t>
            </a:r>
            <a:r>
              <a:rPr lang="cs-CZ" dirty="0"/>
              <a:t> –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export</a:t>
            </a:r>
          </a:p>
          <a:p>
            <a:r>
              <a:rPr lang="cs-CZ" b="1" dirty="0" err="1"/>
              <a:t>Undervalued</a:t>
            </a:r>
            <a:r>
              <a:rPr lang="cs-CZ" b="1" dirty="0"/>
              <a:t> </a:t>
            </a:r>
            <a:r>
              <a:rPr lang="cs-CZ" b="1" dirty="0" err="1"/>
              <a:t>exchange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until</a:t>
            </a:r>
            <a:r>
              <a:rPr lang="cs-CZ" b="1" dirty="0"/>
              <a:t> </a:t>
            </a:r>
            <a:r>
              <a:rPr lang="cs-CZ" b="1" dirty="0" err="1"/>
              <a:t>circa</a:t>
            </a:r>
            <a:r>
              <a:rPr lang="cs-CZ" b="1" dirty="0"/>
              <a:t> 2009 – </a:t>
            </a:r>
            <a:r>
              <a:rPr lang="cs-CZ" b="1" dirty="0" err="1"/>
              <a:t>good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export</a:t>
            </a:r>
          </a:p>
          <a:p>
            <a:endParaRPr lang="cs-CZ" dirty="0"/>
          </a:p>
          <a:p>
            <a:r>
              <a:rPr lang="cs-CZ" dirty="0" err="1"/>
              <a:t>Frequent</a:t>
            </a:r>
            <a:r>
              <a:rPr lang="cs-CZ" dirty="0"/>
              <a:t> </a:t>
            </a:r>
            <a:r>
              <a:rPr lang="cs-CZ" dirty="0" err="1"/>
              <a:t>adjusted</a:t>
            </a:r>
            <a:r>
              <a:rPr lang="cs-CZ" dirty="0"/>
              <a:t> fix </a:t>
            </a:r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circa</a:t>
            </a:r>
            <a:r>
              <a:rPr lang="cs-CZ" dirty="0"/>
              <a:t> 2010 –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undervalued</a:t>
            </a:r>
            <a:r>
              <a:rPr lang="cs-CZ" dirty="0"/>
              <a:t>, but </a:t>
            </a:r>
            <a:r>
              <a:rPr lang="cs-CZ" dirty="0" err="1"/>
              <a:t>less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60694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08992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</p:txBody>
      </p:sp>
    </p:spTree>
    <p:extLst>
      <p:ext uri="{BB962C8B-B14F-4D97-AF65-F5344CB8AC3E}">
        <p14:creationId xmlns:p14="http://schemas.microsoft.com/office/powerpoint/2010/main" val="17459266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</p:txBody>
      </p:sp>
    </p:spTree>
    <p:extLst>
      <p:ext uri="{BB962C8B-B14F-4D97-AF65-F5344CB8AC3E}">
        <p14:creationId xmlns:p14="http://schemas.microsoft.com/office/powerpoint/2010/main" val="170350532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  <a:p>
            <a:r>
              <a:rPr lang="en-US" dirty="0"/>
              <a:t>Which one was lower?</a:t>
            </a:r>
          </a:p>
        </p:txBody>
      </p:sp>
    </p:spTree>
    <p:extLst>
      <p:ext uri="{BB962C8B-B14F-4D97-AF65-F5344CB8AC3E}">
        <p14:creationId xmlns:p14="http://schemas.microsoft.com/office/powerpoint/2010/main" val="35018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97E26-EB20-4AE8-B3DD-338D9B1D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C6C81-98A2-4A8C-9A92-F415221CD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Banks</a:t>
            </a:r>
            <a:r>
              <a:rPr lang="cs-CZ" dirty="0"/>
              <a:t> – transfer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dirty="0" err="1"/>
              <a:t>loans</a:t>
            </a:r>
            <a:r>
              <a:rPr lang="cs-CZ" dirty="0"/>
              <a:t> -&gt; </a:t>
            </a:r>
            <a:r>
              <a:rPr lang="cs-CZ" b="1" dirty="0" err="1"/>
              <a:t>investment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US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 market </a:t>
            </a:r>
            <a:r>
              <a:rPr lang="cs-CZ" dirty="0" err="1"/>
              <a:t>plays</a:t>
            </a:r>
            <a:r>
              <a:rPr lang="cs-CZ" dirty="0"/>
              <a:t> a </a:t>
            </a:r>
            <a:r>
              <a:rPr lang="cs-CZ" dirty="0" err="1"/>
              <a:t>similar</a:t>
            </a:r>
            <a:r>
              <a:rPr lang="cs-CZ" dirty="0"/>
              <a:t> role</a:t>
            </a:r>
          </a:p>
          <a:p>
            <a:endParaRPr lang="cs-CZ" dirty="0"/>
          </a:p>
          <a:p>
            <a:r>
              <a:rPr lang="cs-CZ" dirty="0" err="1"/>
              <a:t>China</a:t>
            </a:r>
            <a:r>
              <a:rPr lang="cs-CZ" dirty="0"/>
              <a:t> –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speculation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/>
              <a:t>heavily</a:t>
            </a:r>
            <a:r>
              <a:rPr lang="cs-CZ" b="1" dirty="0"/>
              <a:t> </a:t>
            </a:r>
            <a:r>
              <a:rPr lang="cs-CZ" b="1" dirty="0" err="1"/>
              <a:t>regulated</a:t>
            </a:r>
            <a:r>
              <a:rPr lang="cs-CZ" b="1" dirty="0"/>
              <a:t> </a:t>
            </a:r>
            <a:r>
              <a:rPr lang="cs-CZ" dirty="0"/>
              <a:t>-&gt;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only</a:t>
            </a:r>
            <a:r>
              <a:rPr lang="cs-CZ" b="1" dirty="0"/>
              <a:t> </a:t>
            </a:r>
            <a:r>
              <a:rPr lang="cs-CZ" b="1" dirty="0" err="1"/>
              <a:t>avanue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land</a:t>
            </a:r>
            <a:r>
              <a:rPr lang="cs-CZ" b="1" dirty="0"/>
              <a:t> and </a:t>
            </a:r>
            <a:r>
              <a:rPr lang="cs-CZ" b="1" dirty="0" err="1"/>
              <a:t>real</a:t>
            </a:r>
            <a:r>
              <a:rPr lang="cs-CZ" b="1" dirty="0"/>
              <a:t> </a:t>
            </a:r>
            <a:r>
              <a:rPr lang="cs-CZ" b="1" dirty="0" err="1"/>
              <a:t>estate</a:t>
            </a:r>
            <a:r>
              <a:rPr lang="cs-CZ" dirty="0"/>
              <a:t> -&gt; </a:t>
            </a:r>
            <a:r>
              <a:rPr lang="cs-CZ" b="1" dirty="0" err="1"/>
              <a:t>extremely</a:t>
            </a:r>
            <a:r>
              <a:rPr lang="cs-CZ" b="1" dirty="0"/>
              <a:t> </a:t>
            </a:r>
            <a:r>
              <a:rPr lang="cs-CZ" b="1" dirty="0" err="1"/>
              <a:t>high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housing</a:t>
            </a:r>
            <a:r>
              <a:rPr lang="cs-CZ" b="1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1216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RMB to UDS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64631327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</p:txBody>
      </p:sp>
    </p:spTree>
    <p:extLst>
      <p:ext uri="{BB962C8B-B14F-4D97-AF65-F5344CB8AC3E}">
        <p14:creationId xmlns:p14="http://schemas.microsoft.com/office/powerpoint/2010/main" val="23494608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0890658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4701526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</p:txBody>
      </p:sp>
    </p:spTree>
    <p:extLst>
      <p:ext uri="{BB962C8B-B14F-4D97-AF65-F5344CB8AC3E}">
        <p14:creationId xmlns:p14="http://schemas.microsoft.com/office/powerpoint/2010/main" val="20762028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</p:txBody>
      </p:sp>
    </p:spTree>
    <p:extLst>
      <p:ext uri="{BB962C8B-B14F-4D97-AF65-F5344CB8AC3E}">
        <p14:creationId xmlns:p14="http://schemas.microsoft.com/office/powerpoint/2010/main" val="220122476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  <a:p>
            <a:r>
              <a:rPr lang="en-US" b="1" dirty="0"/>
              <a:t>Under floating, the rate would appreciate because of growing exports </a:t>
            </a:r>
            <a:endParaRPr lang="cs-CZ" b="1" dirty="0"/>
          </a:p>
          <a:p>
            <a:r>
              <a:rPr lang="cs-CZ" b="1" dirty="0"/>
              <a:t>=</a:t>
            </a:r>
            <a:r>
              <a:rPr lang="en-US" dirty="0"/>
              <a:t> as China became more competitive, the rate should have gone up</a:t>
            </a:r>
          </a:p>
        </p:txBody>
      </p:sp>
    </p:spTree>
    <p:extLst>
      <p:ext uri="{BB962C8B-B14F-4D97-AF65-F5344CB8AC3E}">
        <p14:creationId xmlns:p14="http://schemas.microsoft.com/office/powerpoint/2010/main" val="31110074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</a:p>
        </p:txBody>
      </p:sp>
    </p:spTree>
    <p:extLst>
      <p:ext uri="{BB962C8B-B14F-4D97-AF65-F5344CB8AC3E}">
        <p14:creationId xmlns:p14="http://schemas.microsoft.com/office/powerpoint/2010/main" val="116802751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59932945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</p:txBody>
      </p:sp>
    </p:spTree>
    <p:extLst>
      <p:ext uri="{BB962C8B-B14F-4D97-AF65-F5344CB8AC3E}">
        <p14:creationId xmlns:p14="http://schemas.microsoft.com/office/powerpoint/2010/main" val="19169472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4500</Words>
  <Application>Microsoft Office PowerPoint</Application>
  <PresentationFormat>Widescreen</PresentationFormat>
  <Paragraphs>452</Paragraphs>
  <Slides>144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144</vt:i4>
      </vt:variant>
    </vt:vector>
  </HeadingPairs>
  <TitlesOfParts>
    <vt:vector size="148" baseType="lpstr">
      <vt:lpstr>Arial</vt:lpstr>
      <vt:lpstr>Calibri</vt:lpstr>
      <vt:lpstr>Calibri Light</vt:lpstr>
      <vt:lpstr>Motiv Office</vt:lpstr>
      <vt:lpstr>Export-led growth</vt:lpstr>
      <vt:lpstr>Repetition from last time</vt:lpstr>
      <vt:lpstr>Repetition from last time</vt:lpstr>
      <vt:lpstr>The role of China‘s banks</vt:lpstr>
      <vt:lpstr>The role of China‘s banks</vt:lpstr>
      <vt:lpstr>The role of China‘s banks</vt:lpstr>
      <vt:lpstr>The role of China‘s banks</vt:lpstr>
      <vt:lpstr>The role of China‘s banks</vt:lpstr>
      <vt:lpstr>The role of China‘s banks</vt:lpstr>
      <vt:lpstr>PowerPoint Presentation</vt:lpstr>
      <vt:lpstr>PowerPoint Presentation</vt:lpstr>
      <vt:lpstr>Repetition from last time</vt:lpstr>
      <vt:lpstr>Repetition from last time</vt:lpstr>
      <vt:lpstr>Repetition from last time</vt:lpstr>
      <vt:lpstr>Repetition from last time</vt:lpstr>
      <vt:lpstr>Today</vt:lpstr>
      <vt:lpstr>Return to reform and opening up</vt:lpstr>
      <vt:lpstr>PowerPoint Presentation</vt:lpstr>
      <vt:lpstr>Return to reform and opening up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PowerPoint Presentation</vt:lpstr>
      <vt:lpstr>PowerPoint Presentation</vt:lpstr>
      <vt:lpstr>PowerPoint Presentation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PowerPoint Presentation</vt:lpstr>
      <vt:lpstr>Return to reform and opening up</vt:lpstr>
      <vt:lpstr>Return to reform and opening up</vt:lpstr>
      <vt:lpstr>Special economic zones</vt:lpstr>
      <vt:lpstr>PowerPoint Presentation</vt:lpstr>
      <vt:lpstr>Special economic zones</vt:lpstr>
      <vt:lpstr>PowerPoint Presentation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FDI as a percentage of GDP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Foreign direct investment</vt:lpstr>
      <vt:lpstr>Reforms to the „ordinary“ foreign trade</vt:lpstr>
      <vt:lpstr>Reforms to the „ordinary“ foreign trade</vt:lpstr>
      <vt:lpstr>Ordinary trade</vt:lpstr>
      <vt:lpstr>Ordinary trade</vt:lpstr>
      <vt:lpstr>Ordinary trade</vt:lpstr>
      <vt:lpstr>PowerPoint Presentation</vt:lpstr>
      <vt:lpstr>Ordinary trade</vt:lpstr>
      <vt:lpstr>Ordinary trade</vt:lpstr>
      <vt:lpstr>Ordinary trade</vt:lpstr>
      <vt:lpstr>Ordinary trade</vt:lpstr>
      <vt:lpstr>Ordinary trade</vt:lpstr>
      <vt:lpstr>Ordinary trade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The exchange rate</vt:lpstr>
      <vt:lpstr>USD to RMB</vt:lpstr>
      <vt:lpstr>The exchange rate</vt:lpstr>
      <vt:lpstr>The exchange rate</vt:lpstr>
      <vt:lpstr>The exchange rate</vt:lpstr>
      <vt:lpstr>RMB to UDS</vt:lpstr>
      <vt:lpstr>The exchange rate</vt:lpstr>
      <vt:lpstr>The exchange rate</vt:lpstr>
      <vt:lpstr>USD to RMB</vt:lpstr>
      <vt:lpstr>The exchange rate</vt:lpstr>
      <vt:lpstr>The exchange rate</vt:lpstr>
      <vt:lpstr>The exchange rate</vt:lpstr>
      <vt:lpstr>The exchange rate</vt:lpstr>
      <vt:lpstr>USD to RMB</vt:lpstr>
      <vt:lpstr>The exchange rate</vt:lpstr>
      <vt:lpstr>The exchange rate</vt:lpstr>
      <vt:lpstr>Real appreciation / depreciation</vt:lpstr>
      <vt:lpstr>Real appreciation / depreciation</vt:lpstr>
      <vt:lpstr>The exchange rate</vt:lpstr>
      <vt:lpstr>USD to RMB</vt:lpstr>
      <vt:lpstr>The exchange rate</vt:lpstr>
      <vt:lpstr>PowerPoint Presentation</vt:lpstr>
      <vt:lpstr>The exchange rate</vt:lpstr>
      <vt:lpstr>The exchange rate</vt:lpstr>
      <vt:lpstr>The exchange rate</vt:lpstr>
      <vt:lpstr>The exchange rate</vt:lpstr>
      <vt:lpstr>The 2000s – continuing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Fixed exchange rates and monetary crises</vt:lpstr>
      <vt:lpstr>Fixed exchange rates and monetary crises</vt:lpstr>
      <vt:lpstr>USD to RMB</vt:lpstr>
      <vt:lpstr>Fixed exchange rates and monetary crises</vt:lpstr>
      <vt:lpstr>Fixed exchange rates and monetary crises</vt:lpstr>
      <vt:lpstr>Fixed exchange rates and monetary crises</vt:lpstr>
      <vt:lpstr>Fixed exchange rates and monetary crises</vt:lpstr>
      <vt:lpstr>Fixed exchange rates and monetary crises</vt:lpstr>
      <vt:lpstr>How a monetary crisis works</vt:lpstr>
      <vt:lpstr>How a monetary crisis works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Xi Jinping era</dc:title>
  <dc:creator>Petr Svatoň</dc:creator>
  <cp:lastModifiedBy>Petr Svatoň</cp:lastModifiedBy>
  <cp:revision>49</cp:revision>
  <dcterms:created xsi:type="dcterms:W3CDTF">2021-10-09T07:32:56Z</dcterms:created>
  <dcterms:modified xsi:type="dcterms:W3CDTF">2024-10-15T19:34:47Z</dcterms:modified>
</cp:coreProperties>
</file>