
<file path=[Content_Types].xml><?xml version="1.0" encoding="utf-8"?>
<Types xmlns="http://schemas.openxmlformats.org/package/2006/content-types">
  <Default Extension="crdownload" ContentType="image/jpeg"/>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9"/>
  </p:notesMasterIdLst>
  <p:sldIdLst>
    <p:sldId id="256" r:id="rId2"/>
    <p:sldId id="257" r:id="rId3"/>
    <p:sldId id="319" r:id="rId4"/>
    <p:sldId id="318" r:id="rId5"/>
    <p:sldId id="307" r:id="rId6"/>
    <p:sldId id="309" r:id="rId7"/>
    <p:sldId id="308" r:id="rId8"/>
    <p:sldId id="310" r:id="rId9"/>
    <p:sldId id="322" r:id="rId10"/>
    <p:sldId id="321" r:id="rId11"/>
    <p:sldId id="317" r:id="rId12"/>
    <p:sldId id="296" r:id="rId13"/>
    <p:sldId id="311" r:id="rId14"/>
    <p:sldId id="312" r:id="rId15"/>
    <p:sldId id="313" r:id="rId16"/>
    <p:sldId id="314" r:id="rId17"/>
    <p:sldId id="320" r:id="rId18"/>
    <p:sldId id="303" r:id="rId19"/>
    <p:sldId id="323" r:id="rId20"/>
    <p:sldId id="316" r:id="rId21"/>
    <p:sldId id="299" r:id="rId22"/>
    <p:sldId id="306" r:id="rId23"/>
    <p:sldId id="259" r:id="rId24"/>
    <p:sldId id="260" r:id="rId25"/>
    <p:sldId id="258" r:id="rId26"/>
    <p:sldId id="261" r:id="rId27"/>
    <p:sldId id="324"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85CA6-304E-4B09-B63C-3959337153D8}" v="38" dt="2023-11-07T16:21:05.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82" autoAdjust="0"/>
  </p:normalViewPr>
  <p:slideViewPr>
    <p:cSldViewPr snapToGrid="0">
      <p:cViewPr varScale="1">
        <p:scale>
          <a:sx n="62" d="100"/>
          <a:sy n="62" d="100"/>
        </p:scale>
        <p:origin x="18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kova, Lenka" userId="d5c3d482-7944-496b-93f3-3bc32cfc229c" providerId="ADAL" clId="{C1385CA6-304E-4B09-B63C-3959337153D8}"/>
    <pc:docChg chg="undo custSel addSld delSld modSld sldOrd">
      <pc:chgData name="Martinkova, Lenka" userId="d5c3d482-7944-496b-93f3-3bc32cfc229c" providerId="ADAL" clId="{C1385CA6-304E-4B09-B63C-3959337153D8}" dt="2023-11-07T16:23:01.931" v="5322" actId="20577"/>
      <pc:docMkLst>
        <pc:docMk/>
      </pc:docMkLst>
      <pc:sldChg chg="modSp mod">
        <pc:chgData name="Martinkova, Lenka" userId="d5c3d482-7944-496b-93f3-3bc32cfc229c" providerId="ADAL" clId="{C1385CA6-304E-4B09-B63C-3959337153D8}" dt="2023-11-07T13:14:20.312" v="3513" actId="20577"/>
        <pc:sldMkLst>
          <pc:docMk/>
          <pc:sldMk cId="0" sldId="256"/>
        </pc:sldMkLst>
        <pc:spChg chg="mod">
          <ac:chgData name="Martinkova, Lenka" userId="d5c3d482-7944-496b-93f3-3bc32cfc229c" providerId="ADAL" clId="{C1385CA6-304E-4B09-B63C-3959337153D8}" dt="2023-11-07T13:14:20.312" v="3513" actId="20577"/>
          <ac:spMkLst>
            <pc:docMk/>
            <pc:sldMk cId="0" sldId="256"/>
            <ac:spMk id="4" creationId="{11DC1004-EAE0-EE86-097F-D3A254607B97}"/>
          </ac:spMkLst>
        </pc:spChg>
      </pc:sldChg>
      <pc:sldChg chg="modSp mod ord">
        <pc:chgData name="Martinkova, Lenka" userId="d5c3d482-7944-496b-93f3-3bc32cfc229c" providerId="ADAL" clId="{C1385CA6-304E-4B09-B63C-3959337153D8}" dt="2023-11-07T16:07:51.365" v="5165"/>
        <pc:sldMkLst>
          <pc:docMk/>
          <pc:sldMk cId="0" sldId="258"/>
        </pc:sldMkLst>
        <pc:spChg chg="mod">
          <ac:chgData name="Martinkova, Lenka" userId="d5c3d482-7944-496b-93f3-3bc32cfc229c" providerId="ADAL" clId="{C1385CA6-304E-4B09-B63C-3959337153D8}" dt="2023-11-07T16:05:47.557" v="5158" actId="27636"/>
          <ac:spMkLst>
            <pc:docMk/>
            <pc:sldMk cId="0" sldId="258"/>
            <ac:spMk id="97" creationId="{00000000-0000-0000-0000-000000000000}"/>
          </ac:spMkLst>
        </pc:spChg>
        <pc:picChg chg="mod">
          <ac:chgData name="Martinkova, Lenka" userId="d5c3d482-7944-496b-93f3-3bc32cfc229c" providerId="ADAL" clId="{C1385CA6-304E-4B09-B63C-3959337153D8}" dt="2023-11-07T15:54:12.304" v="5151" actId="14100"/>
          <ac:picMkLst>
            <pc:docMk/>
            <pc:sldMk cId="0" sldId="258"/>
            <ac:picMk id="2" creationId="{79D5AB0D-86DB-7343-FCFE-704330D98F68}"/>
          </ac:picMkLst>
        </pc:picChg>
      </pc:sldChg>
      <pc:sldChg chg="modSp mod modNotesTx">
        <pc:chgData name="Martinkova, Lenka" userId="d5c3d482-7944-496b-93f3-3bc32cfc229c" providerId="ADAL" clId="{C1385CA6-304E-4B09-B63C-3959337153D8}" dt="2023-11-07T15:47:10.871" v="4914" actId="5793"/>
        <pc:sldMkLst>
          <pc:docMk/>
          <pc:sldMk cId="0" sldId="259"/>
        </pc:sldMkLst>
        <pc:spChg chg="mod">
          <ac:chgData name="Martinkova, Lenka" userId="d5c3d482-7944-496b-93f3-3bc32cfc229c" providerId="ADAL" clId="{C1385CA6-304E-4B09-B63C-3959337153D8}" dt="2023-11-07T15:47:10.871" v="4914" actId="5793"/>
          <ac:spMkLst>
            <pc:docMk/>
            <pc:sldMk cId="0" sldId="259"/>
            <ac:spMk id="104" creationId="{00000000-0000-0000-0000-000000000000}"/>
          </ac:spMkLst>
        </pc:spChg>
        <pc:spChg chg="mod">
          <ac:chgData name="Martinkova, Lenka" userId="d5c3d482-7944-496b-93f3-3bc32cfc229c" providerId="ADAL" clId="{C1385CA6-304E-4B09-B63C-3959337153D8}" dt="2023-11-07T15:35:25.533" v="4639" actId="20577"/>
          <ac:spMkLst>
            <pc:docMk/>
            <pc:sldMk cId="0" sldId="259"/>
            <ac:spMk id="106" creationId="{00000000-0000-0000-0000-000000000000}"/>
          </ac:spMkLst>
        </pc:spChg>
      </pc:sldChg>
      <pc:sldChg chg="modSp mod modNotesTx">
        <pc:chgData name="Martinkova, Lenka" userId="d5c3d482-7944-496b-93f3-3bc32cfc229c" providerId="ADAL" clId="{C1385CA6-304E-4B09-B63C-3959337153D8}" dt="2023-11-07T15:52:50.223" v="5149" actId="27636"/>
        <pc:sldMkLst>
          <pc:docMk/>
          <pc:sldMk cId="0" sldId="260"/>
        </pc:sldMkLst>
        <pc:spChg chg="mod">
          <ac:chgData name="Martinkova, Lenka" userId="d5c3d482-7944-496b-93f3-3bc32cfc229c" providerId="ADAL" clId="{C1385CA6-304E-4B09-B63C-3959337153D8}" dt="2023-11-07T15:52:50.223" v="5149" actId="27636"/>
          <ac:spMkLst>
            <pc:docMk/>
            <pc:sldMk cId="0" sldId="260"/>
            <ac:spMk id="111" creationId="{00000000-0000-0000-0000-000000000000}"/>
          </ac:spMkLst>
        </pc:spChg>
        <pc:spChg chg="mod">
          <ac:chgData name="Martinkova, Lenka" userId="d5c3d482-7944-496b-93f3-3bc32cfc229c" providerId="ADAL" clId="{C1385CA6-304E-4B09-B63C-3959337153D8}" dt="2023-11-07T15:48:22.753" v="4986" actId="20577"/>
          <ac:spMkLst>
            <pc:docMk/>
            <pc:sldMk cId="0" sldId="260"/>
            <ac:spMk id="112" creationId="{00000000-0000-0000-0000-000000000000}"/>
          </ac:spMkLst>
        </pc:spChg>
        <pc:spChg chg="mod">
          <ac:chgData name="Martinkova, Lenka" userId="d5c3d482-7944-496b-93f3-3bc32cfc229c" providerId="ADAL" clId="{C1385CA6-304E-4B09-B63C-3959337153D8}" dt="2023-11-07T15:47:48.231" v="4938" actId="20577"/>
          <ac:spMkLst>
            <pc:docMk/>
            <pc:sldMk cId="0" sldId="260"/>
            <ac:spMk id="113" creationId="{00000000-0000-0000-0000-000000000000}"/>
          </ac:spMkLst>
        </pc:spChg>
      </pc:sldChg>
      <pc:sldChg chg="delSp modSp mod modNotesTx">
        <pc:chgData name="Martinkova, Lenka" userId="d5c3d482-7944-496b-93f3-3bc32cfc229c" providerId="ADAL" clId="{C1385CA6-304E-4B09-B63C-3959337153D8}" dt="2023-11-07T16:23:01.931" v="5322" actId="20577"/>
        <pc:sldMkLst>
          <pc:docMk/>
          <pc:sldMk cId="0" sldId="261"/>
        </pc:sldMkLst>
        <pc:spChg chg="mod">
          <ac:chgData name="Martinkova, Lenka" userId="d5c3d482-7944-496b-93f3-3bc32cfc229c" providerId="ADAL" clId="{C1385CA6-304E-4B09-B63C-3959337153D8}" dt="2023-11-07T16:23:01.931" v="5322" actId="20577"/>
          <ac:spMkLst>
            <pc:docMk/>
            <pc:sldMk cId="0" sldId="261"/>
            <ac:spMk id="118" creationId="{00000000-0000-0000-0000-000000000000}"/>
          </ac:spMkLst>
        </pc:spChg>
        <pc:spChg chg="del">
          <ac:chgData name="Martinkova, Lenka" userId="d5c3d482-7944-496b-93f3-3bc32cfc229c" providerId="ADAL" clId="{C1385CA6-304E-4B09-B63C-3959337153D8}" dt="2023-11-07T16:12:39.660" v="5187" actId="478"/>
          <ac:spMkLst>
            <pc:docMk/>
            <pc:sldMk cId="0" sldId="261"/>
            <ac:spMk id="119" creationId="{00000000-0000-0000-0000-000000000000}"/>
          </ac:spMkLst>
        </pc:spChg>
        <pc:spChg chg="mod">
          <ac:chgData name="Martinkova, Lenka" userId="d5c3d482-7944-496b-93f3-3bc32cfc229c" providerId="ADAL" clId="{C1385CA6-304E-4B09-B63C-3959337153D8}" dt="2023-11-07T16:12:44.132" v="5189" actId="20577"/>
          <ac:spMkLst>
            <pc:docMk/>
            <pc:sldMk cId="0" sldId="261"/>
            <ac:spMk id="120" creationId="{00000000-0000-0000-0000-000000000000}"/>
          </ac:spMkLst>
        </pc:spChg>
      </pc:sldChg>
      <pc:sldChg chg="addSp modSp mod ord">
        <pc:chgData name="Martinkova, Lenka" userId="d5c3d482-7944-496b-93f3-3bc32cfc229c" providerId="ADAL" clId="{C1385CA6-304E-4B09-B63C-3959337153D8}" dt="2023-11-07T13:51:18.735" v="3954" actId="1076"/>
        <pc:sldMkLst>
          <pc:docMk/>
          <pc:sldMk cId="3479245988" sldId="296"/>
        </pc:sldMkLst>
        <pc:spChg chg="mod">
          <ac:chgData name="Martinkova, Lenka" userId="d5c3d482-7944-496b-93f3-3bc32cfc229c" providerId="ADAL" clId="{C1385CA6-304E-4B09-B63C-3959337153D8}" dt="2023-11-07T13:51:16.863" v="3953" actId="27636"/>
          <ac:spMkLst>
            <pc:docMk/>
            <pc:sldMk cId="3479245988" sldId="296"/>
            <ac:spMk id="2" creationId="{58B83191-FC1D-D9EF-77D3-ECB20F2168B7}"/>
          </ac:spMkLst>
        </pc:spChg>
        <pc:picChg chg="add mod">
          <ac:chgData name="Martinkova, Lenka" userId="d5c3d482-7944-496b-93f3-3bc32cfc229c" providerId="ADAL" clId="{C1385CA6-304E-4B09-B63C-3959337153D8}" dt="2023-11-07T13:51:18.735" v="3954" actId="1076"/>
          <ac:picMkLst>
            <pc:docMk/>
            <pc:sldMk cId="3479245988" sldId="296"/>
            <ac:picMk id="6" creationId="{AD02D005-036F-E200-1186-56E1BC3E12AF}"/>
          </ac:picMkLst>
        </pc:picChg>
      </pc:sldChg>
      <pc:sldChg chg="addSp modSp mod modNotesTx">
        <pc:chgData name="Martinkova, Lenka" userId="d5c3d482-7944-496b-93f3-3bc32cfc229c" providerId="ADAL" clId="{C1385CA6-304E-4B09-B63C-3959337153D8}" dt="2023-11-07T16:21:46.724" v="5263" actId="6549"/>
        <pc:sldMkLst>
          <pc:docMk/>
          <pc:sldMk cId="796830718" sldId="299"/>
        </pc:sldMkLst>
        <pc:spChg chg="mod">
          <ac:chgData name="Martinkova, Lenka" userId="d5c3d482-7944-496b-93f3-3bc32cfc229c" providerId="ADAL" clId="{C1385CA6-304E-4B09-B63C-3959337153D8}" dt="2023-11-07T16:21:46.724" v="5263" actId="6549"/>
          <ac:spMkLst>
            <pc:docMk/>
            <pc:sldMk cId="796830718" sldId="299"/>
            <ac:spMk id="2" creationId="{E428FED0-BF56-6553-D8F2-78146725A7B9}"/>
          </ac:spMkLst>
        </pc:spChg>
        <pc:picChg chg="add mod">
          <ac:chgData name="Martinkova, Lenka" userId="d5c3d482-7944-496b-93f3-3bc32cfc229c" providerId="ADAL" clId="{C1385CA6-304E-4B09-B63C-3959337153D8}" dt="2023-11-07T16:21:09.019" v="5245" actId="1076"/>
          <ac:picMkLst>
            <pc:docMk/>
            <pc:sldMk cId="796830718" sldId="299"/>
            <ac:picMk id="6" creationId="{5BF150D7-985A-455F-0579-3A8EA425820D}"/>
          </ac:picMkLst>
        </pc:picChg>
      </pc:sldChg>
      <pc:sldChg chg="modSp mod modNotesTx">
        <pc:chgData name="Martinkova, Lenka" userId="d5c3d482-7944-496b-93f3-3bc32cfc229c" providerId="ADAL" clId="{C1385CA6-304E-4B09-B63C-3959337153D8}" dt="2023-11-07T15:12:49.202" v="4208"/>
        <pc:sldMkLst>
          <pc:docMk/>
          <pc:sldMk cId="1927431012" sldId="303"/>
        </pc:sldMkLst>
        <pc:spChg chg="mod">
          <ac:chgData name="Martinkova, Lenka" userId="d5c3d482-7944-496b-93f3-3bc32cfc229c" providerId="ADAL" clId="{C1385CA6-304E-4B09-B63C-3959337153D8}" dt="2023-11-07T09:43:34.222" v="1324" actId="20577"/>
          <ac:spMkLst>
            <pc:docMk/>
            <pc:sldMk cId="1927431012" sldId="303"/>
            <ac:spMk id="2" creationId="{2A1DA4D3-11ED-EEFE-D71E-BA4F1B334B85}"/>
          </ac:spMkLst>
        </pc:spChg>
      </pc:sldChg>
      <pc:sldChg chg="del">
        <pc:chgData name="Martinkova, Lenka" userId="d5c3d482-7944-496b-93f3-3bc32cfc229c" providerId="ADAL" clId="{C1385CA6-304E-4B09-B63C-3959337153D8}" dt="2023-11-07T13:15:39.679" v="3523" actId="47"/>
        <pc:sldMkLst>
          <pc:docMk/>
          <pc:sldMk cId="3480731710" sldId="304"/>
        </pc:sldMkLst>
      </pc:sldChg>
      <pc:sldChg chg="del">
        <pc:chgData name="Martinkova, Lenka" userId="d5c3d482-7944-496b-93f3-3bc32cfc229c" providerId="ADAL" clId="{C1385CA6-304E-4B09-B63C-3959337153D8}" dt="2023-11-07T13:15:43.011" v="3524" actId="47"/>
        <pc:sldMkLst>
          <pc:docMk/>
          <pc:sldMk cId="2422874844" sldId="305"/>
        </pc:sldMkLst>
      </pc:sldChg>
      <pc:sldChg chg="modSp mod modNotesTx">
        <pc:chgData name="Martinkova, Lenka" userId="d5c3d482-7944-496b-93f3-3bc32cfc229c" providerId="ADAL" clId="{C1385CA6-304E-4B09-B63C-3959337153D8}" dt="2023-11-07T16:17:09.569" v="5211" actId="27636"/>
        <pc:sldMkLst>
          <pc:docMk/>
          <pc:sldMk cId="3517051932" sldId="306"/>
        </pc:sldMkLst>
        <pc:spChg chg="mod">
          <ac:chgData name="Martinkova, Lenka" userId="d5c3d482-7944-496b-93f3-3bc32cfc229c" providerId="ADAL" clId="{C1385CA6-304E-4B09-B63C-3959337153D8}" dt="2023-11-07T16:17:09.569" v="5211" actId="27636"/>
          <ac:spMkLst>
            <pc:docMk/>
            <pc:sldMk cId="3517051932" sldId="306"/>
            <ac:spMk id="2" creationId="{93224C75-4B96-57DF-CAA9-BF15FBF0DCB6}"/>
          </ac:spMkLst>
        </pc:spChg>
      </pc:sldChg>
      <pc:sldChg chg="addSp modSp mod ord modNotesTx">
        <pc:chgData name="Martinkova, Lenka" userId="d5c3d482-7944-496b-93f3-3bc32cfc229c" providerId="ADAL" clId="{C1385CA6-304E-4B09-B63C-3959337153D8}" dt="2023-11-07T13:25:13.057" v="3588" actId="6549"/>
        <pc:sldMkLst>
          <pc:docMk/>
          <pc:sldMk cId="2768567193" sldId="308"/>
        </pc:sldMkLst>
        <pc:spChg chg="mod">
          <ac:chgData name="Martinkova, Lenka" userId="d5c3d482-7944-496b-93f3-3bc32cfc229c" providerId="ADAL" clId="{C1385CA6-304E-4B09-B63C-3959337153D8}" dt="2023-11-07T13:25:13.057" v="3588" actId="6549"/>
          <ac:spMkLst>
            <pc:docMk/>
            <pc:sldMk cId="2768567193" sldId="308"/>
            <ac:spMk id="2" creationId="{539F3A92-2DB6-7A99-EE0D-06251903F7EE}"/>
          </ac:spMkLst>
        </pc:spChg>
        <pc:picChg chg="add mod">
          <ac:chgData name="Martinkova, Lenka" userId="d5c3d482-7944-496b-93f3-3bc32cfc229c" providerId="ADAL" clId="{C1385CA6-304E-4B09-B63C-3959337153D8}" dt="2023-11-07T12:43:15.031" v="3188" actId="14100"/>
          <ac:picMkLst>
            <pc:docMk/>
            <pc:sldMk cId="2768567193" sldId="308"/>
            <ac:picMk id="6" creationId="{884662D5-084D-BD45-2A4C-BF225A2845CE}"/>
          </ac:picMkLst>
        </pc:picChg>
        <pc:picChg chg="add mod">
          <ac:chgData name="Martinkova, Lenka" userId="d5c3d482-7944-496b-93f3-3bc32cfc229c" providerId="ADAL" clId="{C1385CA6-304E-4B09-B63C-3959337153D8}" dt="2023-11-07T13:25:07.220" v="3585" actId="1076"/>
          <ac:picMkLst>
            <pc:docMk/>
            <pc:sldMk cId="2768567193" sldId="308"/>
            <ac:picMk id="8" creationId="{7E8729DA-AD22-3D8F-C61A-4721BD55511C}"/>
          </ac:picMkLst>
        </pc:picChg>
      </pc:sldChg>
      <pc:sldChg chg="addSp modSp mod ord modNotesTx">
        <pc:chgData name="Martinkova, Lenka" userId="d5c3d482-7944-496b-93f3-3bc32cfc229c" providerId="ADAL" clId="{C1385CA6-304E-4B09-B63C-3959337153D8}" dt="2023-11-07T13:55:55.859" v="3967" actId="20577"/>
        <pc:sldMkLst>
          <pc:docMk/>
          <pc:sldMk cId="2051810597" sldId="309"/>
        </pc:sldMkLst>
        <pc:spChg chg="mod">
          <ac:chgData name="Martinkova, Lenka" userId="d5c3d482-7944-496b-93f3-3bc32cfc229c" providerId="ADAL" clId="{C1385CA6-304E-4B09-B63C-3959337153D8}" dt="2023-11-07T13:55:55.859" v="3967" actId="20577"/>
          <ac:spMkLst>
            <pc:docMk/>
            <pc:sldMk cId="2051810597" sldId="309"/>
            <ac:spMk id="2" creationId="{42875D6B-75DD-FC3C-01E8-63FD7AE3B897}"/>
          </ac:spMkLst>
        </pc:spChg>
        <pc:picChg chg="add mod">
          <ac:chgData name="Martinkova, Lenka" userId="d5c3d482-7944-496b-93f3-3bc32cfc229c" providerId="ADAL" clId="{C1385CA6-304E-4B09-B63C-3959337153D8}" dt="2023-11-07T12:43:01.920" v="3185" actId="14100"/>
          <ac:picMkLst>
            <pc:docMk/>
            <pc:sldMk cId="2051810597" sldId="309"/>
            <ac:picMk id="6" creationId="{BAF55D82-ED2B-722F-2D63-DB3B65BFC3FA}"/>
          </ac:picMkLst>
        </pc:picChg>
        <pc:picChg chg="add mod">
          <ac:chgData name="Martinkova, Lenka" userId="d5c3d482-7944-496b-93f3-3bc32cfc229c" providerId="ADAL" clId="{C1385CA6-304E-4B09-B63C-3959337153D8}" dt="2023-11-07T13:17:40.815" v="3548" actId="1076"/>
          <ac:picMkLst>
            <pc:docMk/>
            <pc:sldMk cId="2051810597" sldId="309"/>
            <ac:picMk id="8" creationId="{8AF52B05-9A72-2F65-F0DA-1C1FF979254B}"/>
          </ac:picMkLst>
        </pc:picChg>
      </pc:sldChg>
      <pc:sldChg chg="addSp modSp mod ord modNotesTx">
        <pc:chgData name="Martinkova, Lenka" userId="d5c3d482-7944-496b-93f3-3bc32cfc229c" providerId="ADAL" clId="{C1385CA6-304E-4B09-B63C-3959337153D8}" dt="2023-11-07T13:54:47.340" v="3964" actId="20577"/>
        <pc:sldMkLst>
          <pc:docMk/>
          <pc:sldMk cId="719855219" sldId="310"/>
        </pc:sldMkLst>
        <pc:spChg chg="mod">
          <ac:chgData name="Martinkova, Lenka" userId="d5c3d482-7944-496b-93f3-3bc32cfc229c" providerId="ADAL" clId="{C1385CA6-304E-4B09-B63C-3959337153D8}" dt="2023-11-07T13:54:47.340" v="3964" actId="20577"/>
          <ac:spMkLst>
            <pc:docMk/>
            <pc:sldMk cId="719855219" sldId="310"/>
            <ac:spMk id="2" creationId="{726AE035-62B2-80CF-713F-829783FB28A1}"/>
          </ac:spMkLst>
        </pc:spChg>
        <pc:spChg chg="mod">
          <ac:chgData name="Martinkova, Lenka" userId="d5c3d482-7944-496b-93f3-3bc32cfc229c" providerId="ADAL" clId="{C1385CA6-304E-4B09-B63C-3959337153D8}" dt="2023-11-07T09:54:34.869" v="1723" actId="20577"/>
          <ac:spMkLst>
            <pc:docMk/>
            <pc:sldMk cId="719855219" sldId="310"/>
            <ac:spMk id="3" creationId="{AFF88D3C-BE90-B762-4D02-1DE9A9B690E9}"/>
          </ac:spMkLst>
        </pc:spChg>
        <pc:picChg chg="add mod">
          <ac:chgData name="Martinkova, Lenka" userId="d5c3d482-7944-496b-93f3-3bc32cfc229c" providerId="ADAL" clId="{C1385CA6-304E-4B09-B63C-3959337153D8}" dt="2023-11-07T13:16:38.607" v="3531" actId="14100"/>
          <ac:picMkLst>
            <pc:docMk/>
            <pc:sldMk cId="719855219" sldId="310"/>
            <ac:picMk id="6" creationId="{8C98E250-7436-78A8-161B-C3DB78DA2AB4}"/>
          </ac:picMkLst>
        </pc:picChg>
      </pc:sldChg>
      <pc:sldChg chg="addSp delSp modSp new mod ord modNotesTx">
        <pc:chgData name="Martinkova, Lenka" userId="d5c3d482-7944-496b-93f3-3bc32cfc229c" providerId="ADAL" clId="{C1385CA6-304E-4B09-B63C-3959337153D8}" dt="2023-11-07T16:09:15.724" v="5171" actId="27636"/>
        <pc:sldMkLst>
          <pc:docMk/>
          <pc:sldMk cId="2337006847" sldId="311"/>
        </pc:sldMkLst>
        <pc:spChg chg="mod">
          <ac:chgData name="Martinkova, Lenka" userId="d5c3d482-7944-496b-93f3-3bc32cfc229c" providerId="ADAL" clId="{C1385CA6-304E-4B09-B63C-3959337153D8}" dt="2023-11-07T16:09:15.724" v="5171" actId="27636"/>
          <ac:spMkLst>
            <pc:docMk/>
            <pc:sldMk cId="2337006847" sldId="311"/>
            <ac:spMk id="2" creationId="{B2FEF97B-02A1-F8BB-FFA6-8B2C86138EAA}"/>
          </ac:spMkLst>
        </pc:spChg>
        <pc:spChg chg="del">
          <ac:chgData name="Martinkova, Lenka" userId="d5c3d482-7944-496b-93f3-3bc32cfc229c" providerId="ADAL" clId="{C1385CA6-304E-4B09-B63C-3959337153D8}" dt="2023-11-07T09:15:17.047" v="363" actId="478"/>
          <ac:spMkLst>
            <pc:docMk/>
            <pc:sldMk cId="2337006847" sldId="311"/>
            <ac:spMk id="3" creationId="{EFAF895B-33C4-DEF7-7329-3E147EFE8C16}"/>
          </ac:spMkLst>
        </pc:spChg>
        <pc:spChg chg="mod">
          <ac:chgData name="Martinkova, Lenka" userId="d5c3d482-7944-496b-93f3-3bc32cfc229c" providerId="ADAL" clId="{C1385CA6-304E-4B09-B63C-3959337153D8}" dt="2023-11-07T09:11:45.338" v="23" actId="1076"/>
          <ac:spMkLst>
            <pc:docMk/>
            <pc:sldMk cId="2337006847" sldId="311"/>
            <ac:spMk id="4" creationId="{71C41352-C283-3023-DDA3-1F03BBC27933}"/>
          </ac:spMkLst>
        </pc:spChg>
        <pc:picChg chg="add mod">
          <ac:chgData name="Martinkova, Lenka" userId="d5c3d482-7944-496b-93f3-3bc32cfc229c" providerId="ADAL" clId="{C1385CA6-304E-4B09-B63C-3959337153D8}" dt="2023-11-07T13:51:34.271" v="3957" actId="1076"/>
          <ac:picMkLst>
            <pc:docMk/>
            <pc:sldMk cId="2337006847" sldId="311"/>
            <ac:picMk id="6" creationId="{C4A6B96F-BF11-AA51-9075-C1401FF9CCD8}"/>
          </ac:picMkLst>
        </pc:picChg>
      </pc:sldChg>
      <pc:sldChg chg="new del">
        <pc:chgData name="Martinkova, Lenka" userId="d5c3d482-7944-496b-93f3-3bc32cfc229c" providerId="ADAL" clId="{C1385CA6-304E-4B09-B63C-3959337153D8}" dt="2023-11-07T09:16:55.571" v="369" actId="47"/>
        <pc:sldMkLst>
          <pc:docMk/>
          <pc:sldMk cId="1865181167" sldId="312"/>
        </pc:sldMkLst>
      </pc:sldChg>
      <pc:sldChg chg="addSp modSp new mod ord modNotesTx">
        <pc:chgData name="Martinkova, Lenka" userId="d5c3d482-7944-496b-93f3-3bc32cfc229c" providerId="ADAL" clId="{C1385CA6-304E-4B09-B63C-3959337153D8}" dt="2023-11-07T15:16:03.958" v="4296" actId="14100"/>
        <pc:sldMkLst>
          <pc:docMk/>
          <pc:sldMk cId="2941434084" sldId="312"/>
        </pc:sldMkLst>
        <pc:spChg chg="mod">
          <ac:chgData name="Martinkova, Lenka" userId="d5c3d482-7944-496b-93f3-3bc32cfc229c" providerId="ADAL" clId="{C1385CA6-304E-4B09-B63C-3959337153D8}" dt="2023-11-07T15:16:03.958" v="4296" actId="14100"/>
          <ac:spMkLst>
            <pc:docMk/>
            <pc:sldMk cId="2941434084" sldId="312"/>
            <ac:spMk id="2" creationId="{C3184480-196F-4F59-8961-F4D081A3581D}"/>
          </ac:spMkLst>
        </pc:spChg>
        <pc:spChg chg="mod">
          <ac:chgData name="Martinkova, Lenka" userId="d5c3d482-7944-496b-93f3-3bc32cfc229c" providerId="ADAL" clId="{C1385CA6-304E-4B09-B63C-3959337153D8}" dt="2023-11-07T09:27:47.179" v="901"/>
          <ac:spMkLst>
            <pc:docMk/>
            <pc:sldMk cId="2941434084" sldId="312"/>
            <ac:spMk id="3" creationId="{4256BF72-1A77-36E6-43D8-84CC33679DD4}"/>
          </ac:spMkLst>
        </pc:spChg>
        <pc:spChg chg="mod">
          <ac:chgData name="Martinkova, Lenka" userId="d5c3d482-7944-496b-93f3-3bc32cfc229c" providerId="ADAL" clId="{C1385CA6-304E-4B09-B63C-3959337153D8}" dt="2023-11-07T09:17:04.615" v="379" actId="1076"/>
          <ac:spMkLst>
            <pc:docMk/>
            <pc:sldMk cId="2941434084" sldId="312"/>
            <ac:spMk id="4" creationId="{E22530F2-BDDC-9C5A-22B4-B73124281684}"/>
          </ac:spMkLst>
        </pc:spChg>
        <pc:picChg chg="add mod">
          <ac:chgData name="Martinkova, Lenka" userId="d5c3d482-7944-496b-93f3-3bc32cfc229c" providerId="ADAL" clId="{C1385CA6-304E-4B09-B63C-3959337153D8}" dt="2023-11-07T15:16:01.183" v="4295" actId="14100"/>
          <ac:picMkLst>
            <pc:docMk/>
            <pc:sldMk cId="2941434084" sldId="312"/>
            <ac:picMk id="6" creationId="{E6DACA98-EE97-AE98-92FD-A9DF952A3082}"/>
          </ac:picMkLst>
        </pc:picChg>
      </pc:sldChg>
      <pc:sldChg chg="addSp modSp new mod ord modNotesTx">
        <pc:chgData name="Martinkova, Lenka" userId="d5c3d482-7944-496b-93f3-3bc32cfc229c" providerId="ADAL" clId="{C1385CA6-304E-4B09-B63C-3959337153D8}" dt="2023-11-07T16:19:41.124" v="5235" actId="14100"/>
        <pc:sldMkLst>
          <pc:docMk/>
          <pc:sldMk cId="1995208898" sldId="313"/>
        </pc:sldMkLst>
        <pc:spChg chg="mod">
          <ac:chgData name="Martinkova, Lenka" userId="d5c3d482-7944-496b-93f3-3bc32cfc229c" providerId="ADAL" clId="{C1385CA6-304E-4B09-B63C-3959337153D8}" dt="2023-11-07T16:18:44.146" v="5232" actId="368"/>
          <ac:spMkLst>
            <pc:docMk/>
            <pc:sldMk cId="1995208898" sldId="313"/>
            <ac:spMk id="2" creationId="{AE9ED6A2-7DD0-0543-BE1E-44AAADCBEFB9}"/>
          </ac:spMkLst>
        </pc:spChg>
        <pc:spChg chg="mod">
          <ac:chgData name="Martinkova, Lenka" userId="d5c3d482-7944-496b-93f3-3bc32cfc229c" providerId="ADAL" clId="{C1385CA6-304E-4B09-B63C-3959337153D8}" dt="2023-11-07T09:30:54.595" v="1006" actId="27636"/>
          <ac:spMkLst>
            <pc:docMk/>
            <pc:sldMk cId="1995208898" sldId="313"/>
            <ac:spMk id="3" creationId="{14756275-DEF6-D3E0-2333-CBA5069E3945}"/>
          </ac:spMkLst>
        </pc:spChg>
        <pc:spChg chg="mod">
          <ac:chgData name="Martinkova, Lenka" userId="d5c3d482-7944-496b-93f3-3bc32cfc229c" providerId="ADAL" clId="{C1385CA6-304E-4B09-B63C-3959337153D8}" dt="2023-11-07T09:30:52.823" v="1004" actId="20577"/>
          <ac:spMkLst>
            <pc:docMk/>
            <pc:sldMk cId="1995208898" sldId="313"/>
            <ac:spMk id="4" creationId="{0EAEE14F-9706-6445-9EC0-BF6B89F73B6D}"/>
          </ac:spMkLst>
        </pc:spChg>
        <pc:picChg chg="add mod">
          <ac:chgData name="Martinkova, Lenka" userId="d5c3d482-7944-496b-93f3-3bc32cfc229c" providerId="ADAL" clId="{C1385CA6-304E-4B09-B63C-3959337153D8}" dt="2023-11-07T16:19:41.124" v="5235" actId="14100"/>
          <ac:picMkLst>
            <pc:docMk/>
            <pc:sldMk cId="1995208898" sldId="313"/>
            <ac:picMk id="6" creationId="{E9E46D33-B404-298C-10C3-A9F2509A090E}"/>
          </ac:picMkLst>
        </pc:picChg>
      </pc:sldChg>
      <pc:sldChg chg="addSp modSp new mod ord">
        <pc:chgData name="Martinkova, Lenka" userId="d5c3d482-7944-496b-93f3-3bc32cfc229c" providerId="ADAL" clId="{C1385CA6-304E-4B09-B63C-3959337153D8}" dt="2023-11-07T09:35:45.507" v="1085"/>
        <pc:sldMkLst>
          <pc:docMk/>
          <pc:sldMk cId="3885977854" sldId="314"/>
        </pc:sldMkLst>
        <pc:spChg chg="mod">
          <ac:chgData name="Martinkova, Lenka" userId="d5c3d482-7944-496b-93f3-3bc32cfc229c" providerId="ADAL" clId="{C1385CA6-304E-4B09-B63C-3959337153D8}" dt="2023-11-07T09:33:15.848" v="1012" actId="27636"/>
          <ac:spMkLst>
            <pc:docMk/>
            <pc:sldMk cId="3885977854" sldId="314"/>
            <ac:spMk id="3" creationId="{E4C64038-CCDE-545F-3DCA-11D31376A3F1}"/>
          </ac:spMkLst>
        </pc:spChg>
        <pc:spChg chg="mod">
          <ac:chgData name="Martinkova, Lenka" userId="d5c3d482-7944-496b-93f3-3bc32cfc229c" providerId="ADAL" clId="{C1385CA6-304E-4B09-B63C-3959337153D8}" dt="2023-11-07T09:33:15.847" v="1011" actId="27636"/>
          <ac:spMkLst>
            <pc:docMk/>
            <pc:sldMk cId="3885977854" sldId="314"/>
            <ac:spMk id="4" creationId="{5DAFC921-7E07-2426-20B5-D1B163ABCAEA}"/>
          </ac:spMkLst>
        </pc:spChg>
        <pc:picChg chg="add mod">
          <ac:chgData name="Martinkova, Lenka" userId="d5c3d482-7944-496b-93f3-3bc32cfc229c" providerId="ADAL" clId="{C1385CA6-304E-4B09-B63C-3959337153D8}" dt="2023-11-07T09:33:23.148" v="1016" actId="962"/>
          <ac:picMkLst>
            <pc:docMk/>
            <pc:sldMk cId="3885977854" sldId="314"/>
            <ac:picMk id="6" creationId="{0A8D6ADA-3A76-3E7A-432C-3E42ACE59EC1}"/>
          </ac:picMkLst>
        </pc:picChg>
      </pc:sldChg>
      <pc:sldChg chg="modSp new del mod">
        <pc:chgData name="Martinkova, Lenka" userId="d5c3d482-7944-496b-93f3-3bc32cfc229c" providerId="ADAL" clId="{C1385CA6-304E-4B09-B63C-3959337153D8}" dt="2023-11-07T13:15:06.948" v="3522" actId="47"/>
        <pc:sldMkLst>
          <pc:docMk/>
          <pc:sldMk cId="1432108236" sldId="315"/>
        </pc:sldMkLst>
        <pc:spChg chg="mod">
          <ac:chgData name="Martinkova, Lenka" userId="d5c3d482-7944-496b-93f3-3bc32cfc229c" providerId="ADAL" clId="{C1385CA6-304E-4B09-B63C-3959337153D8}" dt="2023-11-07T09:48:49.263" v="1597" actId="20577"/>
          <ac:spMkLst>
            <pc:docMk/>
            <pc:sldMk cId="1432108236" sldId="315"/>
            <ac:spMk id="3" creationId="{DE732030-017A-B50B-7540-868C68168D02}"/>
          </ac:spMkLst>
        </pc:spChg>
        <pc:spChg chg="mod">
          <ac:chgData name="Martinkova, Lenka" userId="d5c3d482-7944-496b-93f3-3bc32cfc229c" providerId="ADAL" clId="{C1385CA6-304E-4B09-B63C-3959337153D8}" dt="2023-11-07T09:44:25.281" v="1346" actId="1076"/>
          <ac:spMkLst>
            <pc:docMk/>
            <pc:sldMk cId="1432108236" sldId="315"/>
            <ac:spMk id="4" creationId="{4D4D6222-6B85-A848-EF71-EB45CE3D98A7}"/>
          </ac:spMkLst>
        </pc:spChg>
      </pc:sldChg>
      <pc:sldChg chg="modSp new mod modNotesTx">
        <pc:chgData name="Martinkova, Lenka" userId="d5c3d482-7944-496b-93f3-3bc32cfc229c" providerId="ADAL" clId="{C1385CA6-304E-4B09-B63C-3959337153D8}" dt="2023-11-07T15:28:21.584" v="4474"/>
        <pc:sldMkLst>
          <pc:docMk/>
          <pc:sldMk cId="2939384041" sldId="316"/>
        </pc:sldMkLst>
        <pc:spChg chg="mod">
          <ac:chgData name="Martinkova, Lenka" userId="d5c3d482-7944-496b-93f3-3bc32cfc229c" providerId="ADAL" clId="{C1385CA6-304E-4B09-B63C-3959337153D8}" dt="2023-11-07T09:47:55.871" v="1562" actId="5793"/>
          <ac:spMkLst>
            <pc:docMk/>
            <pc:sldMk cId="2939384041" sldId="316"/>
            <ac:spMk id="2" creationId="{979EAC93-5FB6-2A6F-E5BC-DCBC3A6F87BA}"/>
          </ac:spMkLst>
        </pc:spChg>
        <pc:spChg chg="mod">
          <ac:chgData name="Martinkova, Lenka" userId="d5c3d482-7944-496b-93f3-3bc32cfc229c" providerId="ADAL" clId="{C1385CA6-304E-4B09-B63C-3959337153D8}" dt="2023-11-07T09:45:21.166" v="1453" actId="20577"/>
          <ac:spMkLst>
            <pc:docMk/>
            <pc:sldMk cId="2939384041" sldId="316"/>
            <ac:spMk id="3" creationId="{4BD5B31E-5C78-B804-B9D0-17490E1C2A13}"/>
          </ac:spMkLst>
        </pc:spChg>
        <pc:spChg chg="mod">
          <ac:chgData name="Martinkova, Lenka" userId="d5c3d482-7944-496b-93f3-3bc32cfc229c" providerId="ADAL" clId="{C1385CA6-304E-4B09-B63C-3959337153D8}" dt="2023-11-07T09:45:17.057" v="1435" actId="1076"/>
          <ac:spMkLst>
            <pc:docMk/>
            <pc:sldMk cId="2939384041" sldId="316"/>
            <ac:spMk id="4" creationId="{6F15802B-44A2-7FF9-FCB9-904825F75C48}"/>
          </ac:spMkLst>
        </pc:spChg>
      </pc:sldChg>
      <pc:sldChg chg="modSp new mod ord modNotesTx">
        <pc:chgData name="Martinkova, Lenka" userId="d5c3d482-7944-496b-93f3-3bc32cfc229c" providerId="ADAL" clId="{C1385CA6-304E-4B09-B63C-3959337153D8}" dt="2023-11-07T13:14:34.787" v="3515"/>
        <pc:sldMkLst>
          <pc:docMk/>
          <pc:sldMk cId="4131588351" sldId="317"/>
        </pc:sldMkLst>
        <pc:spChg chg="mod">
          <ac:chgData name="Martinkova, Lenka" userId="d5c3d482-7944-496b-93f3-3bc32cfc229c" providerId="ADAL" clId="{C1385CA6-304E-4B09-B63C-3959337153D8}" dt="2023-11-07T13:09:50.717" v="3459" actId="20577"/>
          <ac:spMkLst>
            <pc:docMk/>
            <pc:sldMk cId="4131588351" sldId="317"/>
            <ac:spMk id="2" creationId="{3E12D807-72D9-294F-AB9F-3BB075BCF3B0}"/>
          </ac:spMkLst>
        </pc:spChg>
        <pc:spChg chg="mod">
          <ac:chgData name="Martinkova, Lenka" userId="d5c3d482-7944-496b-93f3-3bc32cfc229c" providerId="ADAL" clId="{C1385CA6-304E-4B09-B63C-3959337153D8}" dt="2023-11-07T13:12:06.954" v="3490" actId="20577"/>
          <ac:spMkLst>
            <pc:docMk/>
            <pc:sldMk cId="4131588351" sldId="317"/>
            <ac:spMk id="3" creationId="{E2CEFF14-5992-D541-6EB1-FB7EFCFBA724}"/>
          </ac:spMkLst>
        </pc:spChg>
        <pc:spChg chg="mod">
          <ac:chgData name="Martinkova, Lenka" userId="d5c3d482-7944-496b-93f3-3bc32cfc229c" providerId="ADAL" clId="{C1385CA6-304E-4B09-B63C-3959337153D8}" dt="2023-11-07T13:01:32.303" v="3319" actId="1076"/>
          <ac:spMkLst>
            <pc:docMk/>
            <pc:sldMk cId="4131588351" sldId="317"/>
            <ac:spMk id="4" creationId="{1A1D46DA-2160-7801-0030-87B590879B4B}"/>
          </ac:spMkLst>
        </pc:spChg>
      </pc:sldChg>
      <pc:sldChg chg="addSp delSp modSp new mod ord">
        <pc:chgData name="Martinkova, Lenka" userId="d5c3d482-7944-496b-93f3-3bc32cfc229c" providerId="ADAL" clId="{C1385CA6-304E-4B09-B63C-3959337153D8}" dt="2023-11-07T13:14:43.690" v="3521"/>
        <pc:sldMkLst>
          <pc:docMk/>
          <pc:sldMk cId="4799238" sldId="318"/>
        </pc:sldMkLst>
        <pc:spChg chg="del">
          <ac:chgData name="Martinkova, Lenka" userId="d5c3d482-7944-496b-93f3-3bc32cfc229c" providerId="ADAL" clId="{C1385CA6-304E-4B09-B63C-3959337153D8}" dt="2023-11-07T12:58:38.451" v="3249" actId="478"/>
          <ac:spMkLst>
            <pc:docMk/>
            <pc:sldMk cId="4799238" sldId="318"/>
            <ac:spMk id="2" creationId="{B62C9DBC-B444-DA5D-BFFC-D5CC67B46904}"/>
          </ac:spMkLst>
        </pc:spChg>
        <pc:spChg chg="del mod">
          <ac:chgData name="Martinkova, Lenka" userId="d5c3d482-7944-496b-93f3-3bc32cfc229c" providerId="ADAL" clId="{C1385CA6-304E-4B09-B63C-3959337153D8}" dt="2023-11-07T12:58:40.148" v="3250" actId="478"/>
          <ac:spMkLst>
            <pc:docMk/>
            <pc:sldMk cId="4799238" sldId="318"/>
            <ac:spMk id="3" creationId="{7E316B67-63A8-AE8E-C5AD-8D89E52A4674}"/>
          </ac:spMkLst>
        </pc:spChg>
        <pc:spChg chg="mod">
          <ac:chgData name="Martinkova, Lenka" userId="d5c3d482-7944-496b-93f3-3bc32cfc229c" providerId="ADAL" clId="{C1385CA6-304E-4B09-B63C-3959337153D8}" dt="2023-11-07T12:57:26.696" v="3239" actId="1076"/>
          <ac:spMkLst>
            <pc:docMk/>
            <pc:sldMk cId="4799238" sldId="318"/>
            <ac:spMk id="4" creationId="{110CA511-88D3-5592-5DD8-C5A512E83478}"/>
          </ac:spMkLst>
        </pc:spChg>
        <pc:picChg chg="add mod">
          <ac:chgData name="Martinkova, Lenka" userId="d5c3d482-7944-496b-93f3-3bc32cfc229c" providerId="ADAL" clId="{C1385CA6-304E-4B09-B63C-3959337153D8}" dt="2023-11-07T12:57:43.953" v="3244" actId="1076"/>
          <ac:picMkLst>
            <pc:docMk/>
            <pc:sldMk cId="4799238" sldId="318"/>
            <ac:picMk id="6" creationId="{BF5F1F32-5984-DCA4-3CD3-23C07541F073}"/>
          </ac:picMkLst>
        </pc:picChg>
        <pc:picChg chg="add mod">
          <ac:chgData name="Martinkova, Lenka" userId="d5c3d482-7944-496b-93f3-3bc32cfc229c" providerId="ADAL" clId="{C1385CA6-304E-4B09-B63C-3959337153D8}" dt="2023-11-07T12:58:34.280" v="3248" actId="14100"/>
          <ac:picMkLst>
            <pc:docMk/>
            <pc:sldMk cId="4799238" sldId="318"/>
            <ac:picMk id="8" creationId="{64C8BFCB-CFB3-E7BB-202E-DCB96CB862E8}"/>
          </ac:picMkLst>
        </pc:picChg>
      </pc:sldChg>
      <pc:sldChg chg="addSp modSp new mod modNotesTx">
        <pc:chgData name="Martinkova, Lenka" userId="d5c3d482-7944-496b-93f3-3bc32cfc229c" providerId="ADAL" clId="{C1385CA6-304E-4B09-B63C-3959337153D8}" dt="2023-11-07T15:15:17.029" v="4289" actId="1076"/>
        <pc:sldMkLst>
          <pc:docMk/>
          <pc:sldMk cId="852816406" sldId="319"/>
        </pc:sldMkLst>
        <pc:spChg chg="mod">
          <ac:chgData name="Martinkova, Lenka" userId="d5c3d482-7944-496b-93f3-3bc32cfc229c" providerId="ADAL" clId="{C1385CA6-304E-4B09-B63C-3959337153D8}" dt="2023-11-07T13:21:18.922" v="3576" actId="368"/>
          <ac:spMkLst>
            <pc:docMk/>
            <pc:sldMk cId="852816406" sldId="319"/>
            <ac:spMk id="2" creationId="{E5E36D6C-4E4E-D63A-14C3-7C155D2C1619}"/>
          </ac:spMkLst>
        </pc:spChg>
        <pc:spChg chg="mod">
          <ac:chgData name="Martinkova, Lenka" userId="d5c3d482-7944-496b-93f3-3bc32cfc229c" providerId="ADAL" clId="{C1385CA6-304E-4B09-B63C-3959337153D8}" dt="2023-11-07T15:14:57.444" v="4284" actId="20577"/>
          <ac:spMkLst>
            <pc:docMk/>
            <pc:sldMk cId="852816406" sldId="319"/>
            <ac:spMk id="3" creationId="{9CAACE9B-1488-FD2C-47C6-FF5E0B673425}"/>
          </ac:spMkLst>
        </pc:spChg>
        <pc:spChg chg="mod">
          <ac:chgData name="Martinkova, Lenka" userId="d5c3d482-7944-496b-93f3-3bc32cfc229c" providerId="ADAL" clId="{C1385CA6-304E-4B09-B63C-3959337153D8}" dt="2023-11-07T12:59:20.969" v="3261" actId="1076"/>
          <ac:spMkLst>
            <pc:docMk/>
            <pc:sldMk cId="852816406" sldId="319"/>
            <ac:spMk id="4" creationId="{A8F4D92A-EA88-017D-6426-A560AE6B95A2}"/>
          </ac:spMkLst>
        </pc:spChg>
        <pc:picChg chg="add mod">
          <ac:chgData name="Martinkova, Lenka" userId="d5c3d482-7944-496b-93f3-3bc32cfc229c" providerId="ADAL" clId="{C1385CA6-304E-4B09-B63C-3959337153D8}" dt="2023-11-07T15:14:49.621" v="4275" actId="1076"/>
          <ac:picMkLst>
            <pc:docMk/>
            <pc:sldMk cId="852816406" sldId="319"/>
            <ac:picMk id="6" creationId="{1D330A16-B8B3-E06C-8A87-0FC3E6DDAE45}"/>
          </ac:picMkLst>
        </pc:picChg>
        <pc:picChg chg="add mod">
          <ac:chgData name="Martinkova, Lenka" userId="d5c3d482-7944-496b-93f3-3bc32cfc229c" providerId="ADAL" clId="{C1385CA6-304E-4B09-B63C-3959337153D8}" dt="2023-11-07T15:15:17.029" v="4289" actId="1076"/>
          <ac:picMkLst>
            <pc:docMk/>
            <pc:sldMk cId="852816406" sldId="319"/>
            <ac:picMk id="8" creationId="{BD45186B-3135-1E09-4248-40E89082FC2B}"/>
          </ac:picMkLst>
        </pc:picChg>
      </pc:sldChg>
      <pc:sldChg chg="new del">
        <pc:chgData name="Martinkova, Lenka" userId="d5c3d482-7944-496b-93f3-3bc32cfc229c" providerId="ADAL" clId="{C1385CA6-304E-4B09-B63C-3959337153D8}" dt="2023-11-07T13:24:36.630" v="3578" actId="47"/>
        <pc:sldMkLst>
          <pc:docMk/>
          <pc:sldMk cId="220682827" sldId="320"/>
        </pc:sldMkLst>
      </pc:sldChg>
      <pc:sldChg chg="modSp new mod modNotesTx">
        <pc:chgData name="Martinkova, Lenka" userId="d5c3d482-7944-496b-93f3-3bc32cfc229c" providerId="ADAL" clId="{C1385CA6-304E-4B09-B63C-3959337153D8}" dt="2023-11-07T15:26:09.860" v="4471" actId="6549"/>
        <pc:sldMkLst>
          <pc:docMk/>
          <pc:sldMk cId="3701653703" sldId="320"/>
        </pc:sldMkLst>
        <pc:spChg chg="mod">
          <ac:chgData name="Martinkova, Lenka" userId="d5c3d482-7944-496b-93f3-3bc32cfc229c" providerId="ADAL" clId="{C1385CA6-304E-4B09-B63C-3959337153D8}" dt="2023-11-07T15:23:34.233" v="4452" actId="6549"/>
          <ac:spMkLst>
            <pc:docMk/>
            <pc:sldMk cId="3701653703" sldId="320"/>
            <ac:spMk id="2" creationId="{C4C0C3FD-10E6-9EBD-EBCF-840B8966DBDB}"/>
          </ac:spMkLst>
        </pc:spChg>
        <pc:spChg chg="mod">
          <ac:chgData name="Martinkova, Lenka" userId="d5c3d482-7944-496b-93f3-3bc32cfc229c" providerId="ADAL" clId="{C1385CA6-304E-4B09-B63C-3959337153D8}" dt="2023-11-07T13:26:25.023" v="3615" actId="20577"/>
          <ac:spMkLst>
            <pc:docMk/>
            <pc:sldMk cId="3701653703" sldId="320"/>
            <ac:spMk id="3" creationId="{042FAE62-6A55-D0A2-4677-9F3D642401B2}"/>
          </ac:spMkLst>
        </pc:spChg>
        <pc:spChg chg="mod">
          <ac:chgData name="Martinkova, Lenka" userId="d5c3d482-7944-496b-93f3-3bc32cfc229c" providerId="ADAL" clId="{C1385CA6-304E-4B09-B63C-3959337153D8}" dt="2023-11-07T13:26:23.004" v="3610" actId="1076"/>
          <ac:spMkLst>
            <pc:docMk/>
            <pc:sldMk cId="3701653703" sldId="320"/>
            <ac:spMk id="4" creationId="{E5E7B107-4584-DD3F-EAAF-E720A660456D}"/>
          </ac:spMkLst>
        </pc:spChg>
      </pc:sldChg>
      <pc:sldChg chg="delSp modSp new mod modNotesTx">
        <pc:chgData name="Martinkova, Lenka" userId="d5c3d482-7944-496b-93f3-3bc32cfc229c" providerId="ADAL" clId="{C1385CA6-304E-4B09-B63C-3959337153D8}" dt="2023-11-07T16:22:48.021" v="5321" actId="478"/>
        <pc:sldMkLst>
          <pc:docMk/>
          <pc:sldMk cId="3579868168" sldId="321"/>
        </pc:sldMkLst>
        <pc:spChg chg="mod">
          <ac:chgData name="Martinkova, Lenka" userId="d5c3d482-7944-496b-93f3-3bc32cfc229c" providerId="ADAL" clId="{C1385CA6-304E-4B09-B63C-3959337153D8}" dt="2023-11-07T13:57:05.683" v="4017" actId="20577"/>
          <ac:spMkLst>
            <pc:docMk/>
            <pc:sldMk cId="3579868168" sldId="321"/>
            <ac:spMk id="2" creationId="{BC777BFF-20C7-0892-1926-6C4B6DD6526A}"/>
          </ac:spMkLst>
        </pc:spChg>
        <pc:spChg chg="del mod">
          <ac:chgData name="Martinkova, Lenka" userId="d5c3d482-7944-496b-93f3-3bc32cfc229c" providerId="ADAL" clId="{C1385CA6-304E-4B09-B63C-3959337153D8}" dt="2023-11-07T16:22:48.021" v="5321" actId="478"/>
          <ac:spMkLst>
            <pc:docMk/>
            <pc:sldMk cId="3579868168" sldId="321"/>
            <ac:spMk id="3" creationId="{37D51671-6732-B07F-9DC8-3EEE8C23CA64}"/>
          </ac:spMkLst>
        </pc:spChg>
        <pc:spChg chg="mod">
          <ac:chgData name="Martinkova, Lenka" userId="d5c3d482-7944-496b-93f3-3bc32cfc229c" providerId="ADAL" clId="{C1385CA6-304E-4B09-B63C-3959337153D8}" dt="2023-11-07T13:56:39.465" v="4003" actId="20577"/>
          <ac:spMkLst>
            <pc:docMk/>
            <pc:sldMk cId="3579868168" sldId="321"/>
            <ac:spMk id="4" creationId="{68CD92C8-B462-247F-D889-E30CB1F04CFE}"/>
          </ac:spMkLst>
        </pc:spChg>
      </pc:sldChg>
      <pc:sldChg chg="modSp new mod modNotesTx">
        <pc:chgData name="Martinkova, Lenka" userId="d5c3d482-7944-496b-93f3-3bc32cfc229c" providerId="ADAL" clId="{C1385CA6-304E-4B09-B63C-3959337153D8}" dt="2023-11-07T15:05:22.757" v="4127" actId="27636"/>
        <pc:sldMkLst>
          <pc:docMk/>
          <pc:sldMk cId="3536627744" sldId="322"/>
        </pc:sldMkLst>
        <pc:spChg chg="mod">
          <ac:chgData name="Martinkova, Lenka" userId="d5c3d482-7944-496b-93f3-3bc32cfc229c" providerId="ADAL" clId="{C1385CA6-304E-4B09-B63C-3959337153D8}" dt="2023-11-07T13:59:10.485" v="4063"/>
          <ac:spMkLst>
            <pc:docMk/>
            <pc:sldMk cId="3536627744" sldId="322"/>
            <ac:spMk id="2" creationId="{68989942-037D-EEAA-BAEE-B61DB9FE9771}"/>
          </ac:spMkLst>
        </pc:spChg>
        <pc:spChg chg="mod">
          <ac:chgData name="Martinkova, Lenka" userId="d5c3d482-7944-496b-93f3-3bc32cfc229c" providerId="ADAL" clId="{C1385CA6-304E-4B09-B63C-3959337153D8}" dt="2023-11-07T15:05:22.757" v="4127" actId="27636"/>
          <ac:spMkLst>
            <pc:docMk/>
            <pc:sldMk cId="3536627744" sldId="322"/>
            <ac:spMk id="3" creationId="{3D4F8D97-5CDD-D7F8-7CFB-56C7EA652755}"/>
          </ac:spMkLst>
        </pc:spChg>
        <pc:spChg chg="mod">
          <ac:chgData name="Martinkova, Lenka" userId="d5c3d482-7944-496b-93f3-3bc32cfc229c" providerId="ADAL" clId="{C1385CA6-304E-4B09-B63C-3959337153D8}" dt="2023-11-07T13:58:37.884" v="4054" actId="1076"/>
          <ac:spMkLst>
            <pc:docMk/>
            <pc:sldMk cId="3536627744" sldId="322"/>
            <ac:spMk id="4" creationId="{0697B4E3-3BC0-4582-6D91-48A7956B7538}"/>
          </ac:spMkLst>
        </pc:spChg>
      </pc:sldChg>
      <pc:sldChg chg="modSp new mod modNotesTx">
        <pc:chgData name="Martinkova, Lenka" userId="d5c3d482-7944-496b-93f3-3bc32cfc229c" providerId="ADAL" clId="{C1385CA6-304E-4B09-B63C-3959337153D8}" dt="2023-11-07T15:22:38.172" v="4448" actId="20577"/>
        <pc:sldMkLst>
          <pc:docMk/>
          <pc:sldMk cId="3287473344" sldId="323"/>
        </pc:sldMkLst>
        <pc:spChg chg="mod">
          <ac:chgData name="Martinkova, Lenka" userId="d5c3d482-7944-496b-93f3-3bc32cfc229c" providerId="ADAL" clId="{C1385CA6-304E-4B09-B63C-3959337153D8}" dt="2023-11-07T15:22:09.741" v="4445" actId="20577"/>
          <ac:spMkLst>
            <pc:docMk/>
            <pc:sldMk cId="3287473344" sldId="323"/>
            <ac:spMk id="2" creationId="{EFC8F364-23AF-CC34-2609-2F33C4151756}"/>
          </ac:spMkLst>
        </pc:spChg>
        <pc:spChg chg="mod">
          <ac:chgData name="Martinkova, Lenka" userId="d5c3d482-7944-496b-93f3-3bc32cfc229c" providerId="ADAL" clId="{C1385CA6-304E-4B09-B63C-3959337153D8}" dt="2023-11-07T15:19:36.650" v="4359" actId="20577"/>
          <ac:spMkLst>
            <pc:docMk/>
            <pc:sldMk cId="3287473344" sldId="323"/>
            <ac:spMk id="3" creationId="{27E77E2B-3812-DC5B-3C6F-DE6D282B5CE8}"/>
          </ac:spMkLst>
        </pc:spChg>
        <pc:spChg chg="mod">
          <ac:chgData name="Martinkova, Lenka" userId="d5c3d482-7944-496b-93f3-3bc32cfc229c" providerId="ADAL" clId="{C1385CA6-304E-4B09-B63C-3959337153D8}" dt="2023-11-07T15:21:02.732" v="4396" actId="5793"/>
          <ac:spMkLst>
            <pc:docMk/>
            <pc:sldMk cId="3287473344" sldId="323"/>
            <ac:spMk id="4" creationId="{1BDE664D-2566-2F77-D160-4800B50893D7}"/>
          </ac:spMkLst>
        </pc:spChg>
      </pc:sldChg>
      <pc:sldChg chg="new del">
        <pc:chgData name="Martinkova, Lenka" userId="d5c3d482-7944-496b-93f3-3bc32cfc229c" providerId="ADAL" clId="{C1385CA6-304E-4B09-B63C-3959337153D8}" dt="2023-11-07T16:22:08.154" v="5265" actId="47"/>
        <pc:sldMkLst>
          <pc:docMk/>
          <pc:sldMk cId="592074972" sldId="324"/>
        </pc:sldMkLst>
      </pc:sldChg>
      <pc:sldChg chg="modSp new mod">
        <pc:chgData name="Martinkova, Lenka" userId="d5c3d482-7944-496b-93f3-3bc32cfc229c" providerId="ADAL" clId="{C1385CA6-304E-4B09-B63C-3959337153D8}" dt="2023-11-07T16:22:39.810" v="5320" actId="255"/>
        <pc:sldMkLst>
          <pc:docMk/>
          <pc:sldMk cId="1384561379" sldId="324"/>
        </pc:sldMkLst>
        <pc:spChg chg="mod">
          <ac:chgData name="Martinkova, Lenka" userId="d5c3d482-7944-496b-93f3-3bc32cfc229c" providerId="ADAL" clId="{C1385CA6-304E-4B09-B63C-3959337153D8}" dt="2023-11-07T16:22:39.810" v="5320" actId="255"/>
          <ac:spMkLst>
            <pc:docMk/>
            <pc:sldMk cId="1384561379" sldId="324"/>
            <ac:spMk id="2" creationId="{B404CABE-266C-E06B-79DA-7899A177B66F}"/>
          </ac:spMkLst>
        </pc:spChg>
      </pc:sldChg>
      <pc:sldMasterChg chg="delSldLayout">
        <pc:chgData name="Martinkova, Lenka" userId="d5c3d482-7944-496b-93f3-3bc32cfc229c" providerId="ADAL" clId="{C1385CA6-304E-4B09-B63C-3959337153D8}" dt="2023-11-07T16:22:08.154" v="5265" actId="47"/>
        <pc:sldMasterMkLst>
          <pc:docMk/>
          <pc:sldMasterMk cId="0" sldId="2147483661"/>
        </pc:sldMasterMkLst>
        <pc:sldLayoutChg chg="del">
          <pc:chgData name="Martinkova, Lenka" userId="d5c3d482-7944-496b-93f3-3bc32cfc229c" providerId="ADAL" clId="{C1385CA6-304E-4B09-B63C-3959337153D8}" dt="2023-11-07T09:16:55.571" v="369" actId="47"/>
          <pc:sldLayoutMkLst>
            <pc:docMk/>
            <pc:sldMasterMk cId="0" sldId="2147483661"/>
            <pc:sldLayoutMk cId="0" sldId="2147483651"/>
          </pc:sldLayoutMkLst>
        </pc:sldLayoutChg>
        <pc:sldLayoutChg chg="del">
          <pc:chgData name="Martinkova, Lenka" userId="d5c3d482-7944-496b-93f3-3bc32cfc229c" providerId="ADAL" clId="{C1385CA6-304E-4B09-B63C-3959337153D8}" dt="2023-11-07T16:22:08.154" v="5265" actId="47"/>
          <pc:sldLayoutMkLst>
            <pc:docMk/>
            <pc:sldMasterMk cId="0" sldId="2147483661"/>
            <pc:sldLayoutMk cId="0" sldId="2147483657"/>
          </pc:sldLayoutMkLst>
        </pc:sldLayoutChg>
      </pc:sldMasterChg>
    </pc:docChg>
  </pc:docChgLst>
  <pc:docChgLst>
    <pc:chgData name="Martinkova, Lenka" userId="d5c3d482-7944-496b-93f3-3bc32cfc229c" providerId="ADAL" clId="{6486C01A-402C-4834-B5A6-FA02E4227D13}"/>
    <pc:docChg chg="custSel addSld modSld">
      <pc:chgData name="Martinkova, Lenka" userId="d5c3d482-7944-496b-93f3-3bc32cfc229c" providerId="ADAL" clId="{6486C01A-402C-4834-B5A6-FA02E4227D13}" dt="2023-10-19T08:01:33.086" v="21"/>
      <pc:docMkLst>
        <pc:docMk/>
      </pc:docMkLst>
      <pc:sldChg chg="modSp mod">
        <pc:chgData name="Martinkova, Lenka" userId="d5c3d482-7944-496b-93f3-3bc32cfc229c" providerId="ADAL" clId="{6486C01A-402C-4834-B5A6-FA02E4227D13}" dt="2023-10-19T08:00:59.377" v="4" actId="20577"/>
        <pc:sldMkLst>
          <pc:docMk/>
          <pc:sldMk cId="0" sldId="256"/>
        </pc:sldMkLst>
        <pc:spChg chg="mod">
          <ac:chgData name="Martinkova, Lenka" userId="d5c3d482-7944-496b-93f3-3bc32cfc229c" providerId="ADAL" clId="{6486C01A-402C-4834-B5A6-FA02E4227D13}" dt="2023-10-19T08:00:59.377" v="4" actId="20577"/>
          <ac:spMkLst>
            <pc:docMk/>
            <pc:sldMk cId="0" sldId="256"/>
            <ac:spMk id="85" creationId="{00000000-0000-0000-0000-000000000000}"/>
          </ac:spMkLst>
        </pc:spChg>
      </pc:sldChg>
      <pc:sldChg chg="modSp mod">
        <pc:chgData name="Martinkova, Lenka" userId="d5c3d482-7944-496b-93f3-3bc32cfc229c" providerId="ADAL" clId="{6486C01A-402C-4834-B5A6-FA02E4227D13}" dt="2023-10-19T08:01:07.593" v="15" actId="27636"/>
        <pc:sldMkLst>
          <pc:docMk/>
          <pc:sldMk cId="0" sldId="257"/>
        </pc:sldMkLst>
        <pc:spChg chg="mod">
          <ac:chgData name="Martinkova, Lenka" userId="d5c3d482-7944-496b-93f3-3bc32cfc229c" providerId="ADAL" clId="{6486C01A-402C-4834-B5A6-FA02E4227D13}" dt="2023-10-19T08:01:07.592" v="14" actId="27636"/>
          <ac:spMkLst>
            <pc:docMk/>
            <pc:sldMk cId="0" sldId="257"/>
            <ac:spMk id="91" creationId="{00000000-0000-0000-0000-000000000000}"/>
          </ac:spMkLst>
        </pc:spChg>
        <pc:spChg chg="mod">
          <ac:chgData name="Martinkova, Lenka" userId="d5c3d482-7944-496b-93f3-3bc32cfc229c" providerId="ADAL" clId="{6486C01A-402C-4834-B5A6-FA02E4227D13}" dt="2023-10-19T08:01:07.593" v="15" actId="27636"/>
          <ac:spMkLst>
            <pc:docMk/>
            <pc:sldMk cId="0" sldId="257"/>
            <ac:spMk id="92" creationId="{00000000-0000-0000-0000-000000000000}"/>
          </ac:spMkLst>
        </pc:spChg>
      </pc:sldChg>
      <pc:sldChg chg="modSp mod">
        <pc:chgData name="Martinkova, Lenka" userId="d5c3d482-7944-496b-93f3-3bc32cfc229c" providerId="ADAL" clId="{6486C01A-402C-4834-B5A6-FA02E4227D13}" dt="2023-10-19T08:01:07.575" v="7" actId="27636"/>
        <pc:sldMkLst>
          <pc:docMk/>
          <pc:sldMk cId="0" sldId="258"/>
        </pc:sldMkLst>
        <pc:spChg chg="mod">
          <ac:chgData name="Martinkova, Lenka" userId="d5c3d482-7944-496b-93f3-3bc32cfc229c" providerId="ADAL" clId="{6486C01A-402C-4834-B5A6-FA02E4227D13}" dt="2023-10-19T08:01:07.575" v="7" actId="27636"/>
          <ac:spMkLst>
            <pc:docMk/>
            <pc:sldMk cId="0" sldId="258"/>
            <ac:spMk id="98" creationId="{00000000-0000-0000-0000-000000000000}"/>
          </ac:spMkLst>
        </pc:spChg>
        <pc:spChg chg="mod">
          <ac:chgData name="Martinkova, Lenka" userId="d5c3d482-7944-496b-93f3-3bc32cfc229c" providerId="ADAL" clId="{6486C01A-402C-4834-B5A6-FA02E4227D13}" dt="2023-10-19T08:01:07.574" v="6" actId="27636"/>
          <ac:spMkLst>
            <pc:docMk/>
            <pc:sldMk cId="0" sldId="258"/>
            <ac:spMk id="99" creationId="{00000000-0000-0000-0000-000000000000}"/>
          </ac:spMkLst>
        </pc:spChg>
      </pc:sldChg>
      <pc:sldChg chg="modSp mod">
        <pc:chgData name="Martinkova, Lenka" userId="d5c3d482-7944-496b-93f3-3bc32cfc229c" providerId="ADAL" clId="{6486C01A-402C-4834-B5A6-FA02E4227D13}" dt="2023-10-19T08:01:07.580" v="9" actId="27636"/>
        <pc:sldMkLst>
          <pc:docMk/>
          <pc:sldMk cId="0" sldId="259"/>
        </pc:sldMkLst>
        <pc:spChg chg="mod">
          <ac:chgData name="Martinkova, Lenka" userId="d5c3d482-7944-496b-93f3-3bc32cfc229c" providerId="ADAL" clId="{6486C01A-402C-4834-B5A6-FA02E4227D13}" dt="2023-10-19T08:01:07.579" v="8" actId="27636"/>
          <ac:spMkLst>
            <pc:docMk/>
            <pc:sldMk cId="0" sldId="259"/>
            <ac:spMk id="105" creationId="{00000000-0000-0000-0000-000000000000}"/>
          </ac:spMkLst>
        </pc:spChg>
        <pc:spChg chg="mod">
          <ac:chgData name="Martinkova, Lenka" userId="d5c3d482-7944-496b-93f3-3bc32cfc229c" providerId="ADAL" clId="{6486C01A-402C-4834-B5A6-FA02E4227D13}" dt="2023-10-19T08:01:07.580" v="9" actId="27636"/>
          <ac:spMkLst>
            <pc:docMk/>
            <pc:sldMk cId="0" sldId="259"/>
            <ac:spMk id="106" creationId="{00000000-0000-0000-0000-000000000000}"/>
          </ac:spMkLst>
        </pc:spChg>
      </pc:sldChg>
      <pc:sldChg chg="modSp mod">
        <pc:chgData name="Martinkova, Lenka" userId="d5c3d482-7944-496b-93f3-3bc32cfc229c" providerId="ADAL" clId="{6486C01A-402C-4834-B5A6-FA02E4227D13}" dt="2023-10-19T08:01:07.585" v="11" actId="27636"/>
        <pc:sldMkLst>
          <pc:docMk/>
          <pc:sldMk cId="0" sldId="260"/>
        </pc:sldMkLst>
        <pc:spChg chg="mod">
          <ac:chgData name="Martinkova, Lenka" userId="d5c3d482-7944-496b-93f3-3bc32cfc229c" providerId="ADAL" clId="{6486C01A-402C-4834-B5A6-FA02E4227D13}" dt="2023-10-19T08:01:07.584" v="10" actId="27636"/>
          <ac:spMkLst>
            <pc:docMk/>
            <pc:sldMk cId="0" sldId="260"/>
            <ac:spMk id="112" creationId="{00000000-0000-0000-0000-000000000000}"/>
          </ac:spMkLst>
        </pc:spChg>
        <pc:spChg chg="mod">
          <ac:chgData name="Martinkova, Lenka" userId="d5c3d482-7944-496b-93f3-3bc32cfc229c" providerId="ADAL" clId="{6486C01A-402C-4834-B5A6-FA02E4227D13}" dt="2023-10-19T08:01:07.585" v="11" actId="27636"/>
          <ac:spMkLst>
            <pc:docMk/>
            <pc:sldMk cId="0" sldId="260"/>
            <ac:spMk id="113" creationId="{00000000-0000-0000-0000-000000000000}"/>
          </ac:spMkLst>
        </pc:spChg>
      </pc:sldChg>
      <pc:sldChg chg="modSp mod">
        <pc:chgData name="Martinkova, Lenka" userId="d5c3d482-7944-496b-93f3-3bc32cfc229c" providerId="ADAL" clId="{6486C01A-402C-4834-B5A6-FA02E4227D13}" dt="2023-10-19T08:01:07.589" v="13" actId="27636"/>
        <pc:sldMkLst>
          <pc:docMk/>
          <pc:sldMk cId="0" sldId="261"/>
        </pc:sldMkLst>
        <pc:spChg chg="mod">
          <ac:chgData name="Martinkova, Lenka" userId="d5c3d482-7944-496b-93f3-3bc32cfc229c" providerId="ADAL" clId="{6486C01A-402C-4834-B5A6-FA02E4227D13}" dt="2023-10-19T08:01:07.589" v="13" actId="27636"/>
          <ac:spMkLst>
            <pc:docMk/>
            <pc:sldMk cId="0" sldId="261"/>
            <ac:spMk id="119" creationId="{00000000-0000-0000-0000-000000000000}"/>
          </ac:spMkLst>
        </pc:spChg>
        <pc:spChg chg="mod">
          <ac:chgData name="Martinkova, Lenka" userId="d5c3d482-7944-496b-93f3-3bc32cfc229c" providerId="ADAL" clId="{6486C01A-402C-4834-B5A6-FA02E4227D13}" dt="2023-10-19T08:01:07.587" v="12" actId="27636"/>
          <ac:spMkLst>
            <pc:docMk/>
            <pc:sldMk cId="0" sldId="261"/>
            <ac:spMk id="120" creationId="{00000000-0000-0000-0000-000000000000}"/>
          </ac:spMkLst>
        </pc:spChg>
      </pc:sldChg>
      <pc:sldChg chg="add">
        <pc:chgData name="Martinkova, Lenka" userId="d5c3d482-7944-496b-93f3-3bc32cfc229c" providerId="ADAL" clId="{6486C01A-402C-4834-B5A6-FA02E4227D13}" dt="2023-10-19T08:01:20.531" v="17"/>
        <pc:sldMkLst>
          <pc:docMk/>
          <pc:sldMk cId="3479245988" sldId="296"/>
        </pc:sldMkLst>
      </pc:sldChg>
      <pc:sldChg chg="add">
        <pc:chgData name="Martinkova, Lenka" userId="d5c3d482-7944-496b-93f3-3bc32cfc229c" providerId="ADAL" clId="{6486C01A-402C-4834-B5A6-FA02E4227D13}" dt="2023-10-19T08:01:15.706" v="16"/>
        <pc:sldMkLst>
          <pc:docMk/>
          <pc:sldMk cId="796830718" sldId="299"/>
        </pc:sldMkLst>
      </pc:sldChg>
      <pc:sldChg chg="add">
        <pc:chgData name="Martinkova, Lenka" userId="d5c3d482-7944-496b-93f3-3bc32cfc229c" providerId="ADAL" clId="{6486C01A-402C-4834-B5A6-FA02E4227D13}" dt="2023-10-19T08:01:07.499" v="5"/>
        <pc:sldMkLst>
          <pc:docMk/>
          <pc:sldMk cId="1927431012" sldId="303"/>
        </pc:sldMkLst>
      </pc:sldChg>
      <pc:sldChg chg="add">
        <pc:chgData name="Martinkova, Lenka" userId="d5c3d482-7944-496b-93f3-3bc32cfc229c" providerId="ADAL" clId="{6486C01A-402C-4834-B5A6-FA02E4227D13}" dt="2023-10-19T08:01:24.024" v="18"/>
        <pc:sldMkLst>
          <pc:docMk/>
          <pc:sldMk cId="3480731710" sldId="304"/>
        </pc:sldMkLst>
      </pc:sldChg>
      <pc:sldChg chg="modSp add mod">
        <pc:chgData name="Martinkova, Lenka" userId="d5c3d482-7944-496b-93f3-3bc32cfc229c" providerId="ADAL" clId="{6486C01A-402C-4834-B5A6-FA02E4227D13}" dt="2023-10-19T08:01:29.157" v="20" actId="27636"/>
        <pc:sldMkLst>
          <pc:docMk/>
          <pc:sldMk cId="2422874844" sldId="305"/>
        </pc:sldMkLst>
        <pc:spChg chg="mod">
          <ac:chgData name="Martinkova, Lenka" userId="d5c3d482-7944-496b-93f3-3bc32cfc229c" providerId="ADAL" clId="{6486C01A-402C-4834-B5A6-FA02E4227D13}" dt="2023-10-19T08:01:29.157" v="20" actId="27636"/>
          <ac:spMkLst>
            <pc:docMk/>
            <pc:sldMk cId="2422874844" sldId="305"/>
            <ac:spMk id="3" creationId="{0C7163C3-CDBD-4192-64F5-5251581D0A82}"/>
          </ac:spMkLst>
        </pc:spChg>
      </pc:sldChg>
      <pc:sldChg chg="add">
        <pc:chgData name="Martinkova, Lenka" userId="d5c3d482-7944-496b-93f3-3bc32cfc229c" providerId="ADAL" clId="{6486C01A-402C-4834-B5A6-FA02E4227D13}" dt="2023-10-19T08:01:33.086" v="21"/>
        <pc:sldMkLst>
          <pc:docMk/>
          <pc:sldMk cId="3517051932"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Arial"/>
                <a:ea typeface="Arial"/>
                <a:cs typeface="Arial"/>
                <a:sym typeface="Arial"/>
              </a:defRPr>
            </a:lvl1pPr>
            <a:lvl2pPr marL="914400" marR="0" lvl="1" indent="-228600" algn="l" rtl="0">
              <a:spcBef>
                <a:spcPts val="400"/>
              </a:spcBef>
              <a:spcAft>
                <a:spcPts val="0"/>
              </a:spcAft>
              <a:buSzPts val="1400"/>
              <a:buNone/>
              <a:defRPr sz="1200" b="0" i="0" u="none" strike="noStrike" cap="none">
                <a:latin typeface="Arial"/>
                <a:ea typeface="Arial"/>
                <a:cs typeface="Arial"/>
                <a:sym typeface="Arial"/>
              </a:defRPr>
            </a:lvl2pPr>
            <a:lvl3pPr marL="1371600" marR="0" lvl="2" indent="-228600" algn="l" rtl="0">
              <a:spcBef>
                <a:spcPts val="400"/>
              </a:spcBef>
              <a:spcAft>
                <a:spcPts val="0"/>
              </a:spcAft>
              <a:buSzPts val="1400"/>
              <a:buNone/>
              <a:defRPr sz="1200" b="0" i="0" u="none" strike="noStrike" cap="none">
                <a:latin typeface="Arial"/>
                <a:ea typeface="Arial"/>
                <a:cs typeface="Arial"/>
                <a:sym typeface="Arial"/>
              </a:defRPr>
            </a:lvl3pPr>
            <a:lvl4pPr marL="1828800" marR="0" lvl="3" indent="-228600" algn="l" rtl="0">
              <a:spcBef>
                <a:spcPts val="400"/>
              </a:spcBef>
              <a:spcAft>
                <a:spcPts val="0"/>
              </a:spcAft>
              <a:buSzPts val="1400"/>
              <a:buNone/>
              <a:defRPr sz="1200" b="0" i="0" u="none" strike="noStrike" cap="none">
                <a:latin typeface="Arial"/>
                <a:ea typeface="Arial"/>
                <a:cs typeface="Arial"/>
                <a:sym typeface="Arial"/>
              </a:defRPr>
            </a:lvl4pPr>
            <a:lvl5pPr marL="2286000" marR="0" lvl="4" indent="-228600" algn="l" rtl="0">
              <a:spcBef>
                <a:spcPts val="400"/>
              </a:spcBef>
              <a:spcAft>
                <a:spcPts val="0"/>
              </a:spcAft>
              <a:buSzPts val="1400"/>
              <a:buNone/>
              <a:defRPr sz="1200" b="0" i="0" u="none" strike="noStrike" cap="none">
                <a:latin typeface="Arial"/>
                <a:ea typeface="Arial"/>
                <a:cs typeface="Arial"/>
                <a:sym typeface="Arial"/>
              </a:defRPr>
            </a:lvl5pPr>
            <a:lvl6pPr marL="2743200" marR="0" lvl="5" indent="-228600" algn="l" rtl="0">
              <a:spcBef>
                <a:spcPts val="400"/>
              </a:spcBef>
              <a:spcAft>
                <a:spcPts val="0"/>
              </a:spcAft>
              <a:buSzPts val="1400"/>
              <a:buNone/>
              <a:defRPr sz="1200" b="0" i="0" u="none" strike="noStrike" cap="none">
                <a:latin typeface="Arial"/>
                <a:ea typeface="Arial"/>
                <a:cs typeface="Arial"/>
                <a:sym typeface="Arial"/>
              </a:defRPr>
            </a:lvl6pPr>
            <a:lvl7pPr marL="3200400" marR="0" lvl="6" indent="-228600" algn="l" rtl="0">
              <a:spcBef>
                <a:spcPts val="400"/>
              </a:spcBef>
              <a:spcAft>
                <a:spcPts val="0"/>
              </a:spcAft>
              <a:buSzPts val="1400"/>
              <a:buNone/>
              <a:defRPr sz="1200" b="0" i="0" u="none" strike="noStrike" cap="none">
                <a:latin typeface="Arial"/>
                <a:ea typeface="Arial"/>
                <a:cs typeface="Arial"/>
                <a:sym typeface="Arial"/>
              </a:defRPr>
            </a:lvl7pPr>
            <a:lvl8pPr marL="3657600" marR="0" lvl="7" indent="-228600" algn="l" rtl="0">
              <a:spcBef>
                <a:spcPts val="400"/>
              </a:spcBef>
              <a:spcAft>
                <a:spcPts val="0"/>
              </a:spcAft>
              <a:buSzPts val="1400"/>
              <a:buNone/>
              <a:defRPr sz="1200" b="0" i="0" u="none" strike="noStrike" cap="none">
                <a:latin typeface="Arial"/>
                <a:ea typeface="Arial"/>
                <a:cs typeface="Arial"/>
                <a:sym typeface="Arial"/>
              </a:defRPr>
            </a:lvl8pPr>
            <a:lvl9pPr marL="4114800" marR="0" lvl="8" indent="-228600" algn="l" rtl="0">
              <a:spcBef>
                <a:spcPts val="400"/>
              </a:spcBef>
              <a:spcAft>
                <a:spcPts val="0"/>
              </a:spcAft>
              <a:buSzPts val="1400"/>
              <a:buNone/>
              <a:defRPr sz="1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Houthi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Yemen" TargetMode="External"/><Relationship Id="rId7" Type="http://schemas.openxmlformats.org/officeDocument/2006/relationships/hyperlink" Target="https://en.wikipedia.org/wiki/Politics_of_Yeme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Houthis" TargetMode="External"/><Relationship Id="rId5" Type="http://schemas.openxmlformats.org/officeDocument/2006/relationships/hyperlink" Target="https://en.wikipedia.org/wiki/Sunni_Islam" TargetMode="External"/><Relationship Id="rId4" Type="http://schemas.openxmlformats.org/officeDocument/2006/relationships/hyperlink" Target="https://en.wikipedia.org/wiki/Houthi_insurgency_in_Yem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Yemen" TargetMode="External"/><Relationship Id="rId3" Type="http://schemas.openxmlformats.org/officeDocument/2006/relationships/hyperlink" Target="https://en.wikipedia.org/wiki/Ali_Abdullah_Saleh" TargetMode="External"/><Relationship Id="rId7" Type="http://schemas.openxmlformats.org/officeDocument/2006/relationships/hyperlink" Target="https://en.wikipedia.org/wiki/Paramilita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Political_movement" TargetMode="External"/><Relationship Id="rId5" Type="http://schemas.openxmlformats.org/officeDocument/2006/relationships/hyperlink" Target="https://en.wikipedia.org/wiki/Houthi" TargetMode="External"/><Relationship Id="rId4" Type="http://schemas.openxmlformats.org/officeDocument/2006/relationships/hyperlink" Target="https://en.wikipedia.org/wiki/Abdrabbuh_Mansur_Hadi" TargetMode="External"/><Relationship Id="rId9" Type="http://schemas.openxmlformats.org/officeDocument/2006/relationships/hyperlink" Target="https://en.wikipedia.org/wiki/South_Yeme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Tiham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n.wikipedia.org/wiki/Hadramaw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Yemeni_Socialist_Par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Ali_Abdullah_Saleh"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Southern_Transitional_Council" TargetMode="External"/><Relationship Id="rId5" Type="http://schemas.openxmlformats.org/officeDocument/2006/relationships/hyperlink" Target="https://en.wikipedia.org/wiki/Battle_of_Aden_(2015)" TargetMode="External"/><Relationship Id="rId4" Type="http://schemas.openxmlformats.org/officeDocument/2006/relationships/hyperlink" Target="https://en.wikipedia.org/wiki/Abdrabbuh_Mansur_Had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Kingdom of Yemen or, retrospectively, as North Yemen, existed between 1918 and 1962 in the northern part of what is now Yemen. Its capital was Sana`a until 1948, then </a:t>
            </a:r>
            <a:r>
              <a:rPr lang="en-US" b="0" i="0" dirty="0" err="1">
                <a:solidFill>
                  <a:srgbClr val="202122"/>
                </a:solidFill>
                <a:effectLst/>
                <a:latin typeface="Arial" panose="020B0604020202020204" pitchFamily="34" charset="0"/>
              </a:rPr>
              <a:t>Ta'izz</a:t>
            </a:r>
            <a:r>
              <a:rPr lang="en-US" b="0" i="0" dirty="0">
                <a:solidFill>
                  <a:srgbClr val="202122"/>
                </a:solidFill>
                <a:effectLst/>
                <a:latin typeface="Arial" panose="020B0604020202020204" pitchFamily="34" charset="0"/>
              </a:rPr>
              <a:t>.</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In the 21st century, the most prominent Zaidi movement is the </a:t>
            </a:r>
            <a:r>
              <a:rPr lang="en-US" b="0" i="1" dirty="0">
                <a:solidFill>
                  <a:srgbClr val="202122"/>
                </a:solidFill>
                <a:effectLst/>
                <a:latin typeface="Arial" panose="020B0604020202020204" pitchFamily="34" charset="0"/>
              </a:rPr>
              <a:t>Shabab Al </a:t>
            </a:r>
            <a:r>
              <a:rPr lang="en-US" b="0" i="1" dirty="0" err="1">
                <a:solidFill>
                  <a:srgbClr val="202122"/>
                </a:solidFill>
                <a:effectLst/>
                <a:latin typeface="Arial" panose="020B0604020202020204" pitchFamily="34" charset="0"/>
              </a:rPr>
              <a:t>Mu'mineen</a:t>
            </a:r>
            <a:r>
              <a:rPr lang="en-US" b="0" i="0" dirty="0">
                <a:solidFill>
                  <a:srgbClr val="202122"/>
                </a:solidFill>
                <a:effectLst/>
                <a:latin typeface="Arial" panose="020B0604020202020204" pitchFamily="34" charset="0"/>
              </a:rPr>
              <a:t>, commonly known as </a:t>
            </a:r>
            <a:r>
              <a:rPr lang="en-US" b="0" i="1" u="none" strike="noStrike" dirty="0">
                <a:solidFill>
                  <a:srgbClr val="3366CC"/>
                </a:solidFill>
                <a:effectLst/>
                <a:latin typeface="Arial" panose="020B0604020202020204" pitchFamily="34" charset="0"/>
                <a:hlinkClick r:id="rId3" tooltip="Houthis"/>
              </a:rPr>
              <a:t>Houthis</a:t>
            </a:r>
            <a:r>
              <a:rPr lang="en-US" b="0" i="0" dirty="0">
                <a:solidFill>
                  <a:srgbClr val="202122"/>
                </a:solidFill>
                <a:effectLst/>
                <a:latin typeface="Arial" panose="020B0604020202020204" pitchFamily="34" charset="0"/>
              </a:rPr>
              <a:t>, who have been engaged in an uprising against the Yemeni Government in which the Army has lost 743 men and thousands of innocent civilians have been killed or displaced by government forces and Houthi, causing a grave humanitarian crisis in north Yemen.</a:t>
            </a:r>
            <a:endParaRPr lang="en-US" dirty="0"/>
          </a:p>
        </p:txBody>
      </p:sp>
    </p:spTree>
    <p:extLst>
      <p:ext uri="{BB962C8B-B14F-4D97-AF65-F5344CB8AC3E}">
        <p14:creationId xmlns:p14="http://schemas.microsoft.com/office/powerpoint/2010/main" val="236318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Since 2004 in </a:t>
            </a:r>
            <a:r>
              <a:rPr lang="en-US" b="0" i="0" u="none" strike="noStrike" dirty="0">
                <a:solidFill>
                  <a:srgbClr val="3366CC"/>
                </a:solidFill>
                <a:effectLst/>
                <a:latin typeface="Arial" panose="020B0604020202020204" pitchFamily="34" charset="0"/>
                <a:hlinkClick r:id="rId3" tooltip="Yemen"/>
              </a:rPr>
              <a:t>Yemen</a:t>
            </a:r>
            <a:r>
              <a:rPr lang="en-US" b="0" i="0" dirty="0">
                <a:solidFill>
                  <a:srgbClr val="202122"/>
                </a:solidFill>
                <a:effectLst/>
                <a:latin typeface="Arial" panose="020B0604020202020204" pitchFamily="34" charset="0"/>
              </a:rPr>
              <a:t>, Zaidi fighters have been waging an </a:t>
            </a:r>
            <a:r>
              <a:rPr lang="en-US" b="0" i="0" u="none" strike="noStrike" dirty="0">
                <a:solidFill>
                  <a:srgbClr val="3366CC"/>
                </a:solidFill>
                <a:effectLst/>
                <a:latin typeface="Arial" panose="020B0604020202020204" pitchFamily="34" charset="0"/>
                <a:hlinkClick r:id="rId4"/>
              </a:rPr>
              <a:t>uprising</a:t>
            </a:r>
            <a:r>
              <a:rPr lang="en-US" b="0" i="0" dirty="0">
                <a:solidFill>
                  <a:srgbClr val="202122"/>
                </a:solidFill>
                <a:effectLst/>
                <a:latin typeface="Arial" panose="020B0604020202020204" pitchFamily="34" charset="0"/>
              </a:rPr>
              <a:t> against factions belonging to the </a:t>
            </a:r>
            <a:r>
              <a:rPr lang="en-US" b="0" i="0" u="none" strike="noStrike" dirty="0">
                <a:solidFill>
                  <a:srgbClr val="3366CC"/>
                </a:solidFill>
                <a:effectLst/>
                <a:latin typeface="Arial" panose="020B0604020202020204" pitchFamily="34" charset="0"/>
                <a:hlinkClick r:id="rId5" tooltip="Sunni Islam"/>
              </a:rPr>
              <a:t>Sunni</a:t>
            </a:r>
            <a:r>
              <a:rPr lang="en-US" b="0" i="0" dirty="0">
                <a:solidFill>
                  <a:srgbClr val="202122"/>
                </a:solidFill>
                <a:effectLst/>
                <a:latin typeface="Arial" panose="020B0604020202020204" pitchFamily="34" charset="0"/>
              </a:rPr>
              <a:t> majority group in the country. The </a:t>
            </a:r>
            <a:r>
              <a:rPr lang="en-US" b="0" i="0" u="none" strike="noStrike" dirty="0">
                <a:solidFill>
                  <a:srgbClr val="3366CC"/>
                </a:solidFill>
                <a:effectLst/>
                <a:latin typeface="Arial" panose="020B0604020202020204" pitchFamily="34" charset="0"/>
                <a:hlinkClick r:id="rId6" tooltip="Houthis"/>
              </a:rPr>
              <a:t>Houthis</a:t>
            </a:r>
            <a:r>
              <a:rPr lang="en-US" b="0" i="0" dirty="0">
                <a:solidFill>
                  <a:srgbClr val="202122"/>
                </a:solidFill>
                <a:effectLst/>
                <a:latin typeface="Arial" panose="020B0604020202020204" pitchFamily="34" charset="0"/>
              </a:rPr>
              <a:t>, as they are often called, have asserted that their actions are for the defense of their community from the government and discrimination, though the </a:t>
            </a:r>
            <a:r>
              <a:rPr lang="en-US" b="0" i="0" u="none" strike="noStrike" dirty="0">
                <a:solidFill>
                  <a:srgbClr val="3366CC"/>
                </a:solidFill>
                <a:effectLst/>
                <a:latin typeface="Arial" panose="020B0604020202020204" pitchFamily="34" charset="0"/>
                <a:hlinkClick r:id="rId7" tooltip="Politics of Yemen"/>
              </a:rPr>
              <a:t>Yemeni government</a:t>
            </a:r>
            <a:r>
              <a:rPr lang="en-US" b="0" i="0" dirty="0">
                <a:solidFill>
                  <a:srgbClr val="202122"/>
                </a:solidFill>
                <a:effectLst/>
                <a:latin typeface="Arial" panose="020B0604020202020204" pitchFamily="34" charset="0"/>
              </a:rPr>
              <a:t> in turn accused them of wishing to bring it down and institute religious law.</a:t>
            </a:r>
            <a:endParaRPr lang="en-US" dirty="0"/>
          </a:p>
        </p:txBody>
      </p:sp>
    </p:spTree>
    <p:extLst>
      <p:ext uri="{BB962C8B-B14F-4D97-AF65-F5344CB8AC3E}">
        <p14:creationId xmlns:p14="http://schemas.microsoft.com/office/powerpoint/2010/main" val="277703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attacks of 9/11/2001 have been an important milestone in the fight against terrorism and Yemen cooperated with the USA in the War on Terror</a:t>
            </a:r>
          </a:p>
          <a:p>
            <a:pPr>
              <a:buFont typeface="Arial" panose="020B0604020202020204" pitchFamily="34" charset="0"/>
              <a:buChar char="•"/>
            </a:pPr>
            <a:r>
              <a:rPr lang="en-US" dirty="0"/>
              <a:t>In 2003 was Yemen the most underdeveloped country in the region</a:t>
            </a:r>
          </a:p>
          <a:p>
            <a:pPr>
              <a:buFont typeface="Arial" panose="020B0604020202020204" pitchFamily="34" charset="0"/>
              <a:buChar char="•"/>
            </a:pPr>
            <a:r>
              <a:rPr lang="en-US" dirty="0"/>
              <a:t>In 2006 reelection of Saleh for president means that Yemen received foreign loans for the development of infrastructure, trade, manufacturing, and long-term investments</a:t>
            </a:r>
          </a:p>
          <a:p>
            <a:pPr>
              <a:buFont typeface="Arial" panose="020B0604020202020204" pitchFamily="34" charset="0"/>
              <a:buChar char="•"/>
            </a:pPr>
            <a:r>
              <a:rPr lang="en-US" dirty="0"/>
              <a:t>In 2009 a change of constitution was made to declare a lifetime presidency mandate for Saleh and later added a repeatable mandate for president. In 2009 the government was very unstable and decided to postpone the parliamentary elections for 2011.</a:t>
            </a:r>
          </a:p>
        </p:txBody>
      </p:sp>
    </p:spTree>
    <p:extLst>
      <p:ext uri="{BB962C8B-B14F-4D97-AF65-F5344CB8AC3E}">
        <p14:creationId xmlns:p14="http://schemas.microsoft.com/office/powerpoint/2010/main" val="318446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In the beginning, these were peaceful demands for change and civil liberties, but during the next 9 months the atmosphere changed and the demands of the protesters became more radical. President decided to order shooting as a means to disperse the crowd. </a:t>
            </a:r>
          </a:p>
          <a:p>
            <a:pPr>
              <a:buFont typeface="Arial" panose="020B0604020202020204" pitchFamily="34" charset="0"/>
              <a:buChar char="•"/>
            </a:pPr>
            <a:r>
              <a:rPr lang="en-US" dirty="0"/>
              <a:t>The solidarity among protesters was surprising, as Yemen is not culturally or socially unified.</a:t>
            </a:r>
          </a:p>
          <a:p>
            <a:pPr>
              <a:buFont typeface="Arial" panose="020B0604020202020204" pitchFamily="34" charset="0"/>
              <a:buChar char="•"/>
            </a:pPr>
            <a:r>
              <a:rPr lang="en-US" dirty="0"/>
              <a:t>Call for a new constitution</a:t>
            </a:r>
          </a:p>
          <a:p>
            <a:pPr>
              <a:buFont typeface="Arial" panose="020B0604020202020204" pitchFamily="34" charset="0"/>
              <a:buChar char="•"/>
            </a:pPr>
            <a:endParaRPr lang="en-US" dirty="0"/>
          </a:p>
          <a:p>
            <a:pPr>
              <a:buFont typeface="Arial" panose="020B0604020202020204" pitchFamily="34" charset="0"/>
              <a:buChar char="•"/>
            </a:pPr>
            <a:r>
              <a:rPr lang="en-US" dirty="0"/>
              <a:t>Saleh had to use loyal elite squads, militia and secret police, volunteers, and released convicts who were armed to fight for Saleh</a:t>
            </a:r>
          </a:p>
          <a:p>
            <a:pPr>
              <a:buFont typeface="Arial" panose="020B0604020202020204" pitchFamily="34" charset="0"/>
              <a:buChar char="•"/>
            </a:pPr>
            <a:r>
              <a:rPr lang="en-US" dirty="0"/>
              <a:t>dissolution of the government and the dismissal of high military and police officers because these went on to support the opposition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55976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b="0" i="0" dirty="0">
                <a:solidFill>
                  <a:srgbClr val="202122"/>
                </a:solidFill>
                <a:effectLst/>
                <a:latin typeface="Arial" panose="020B0604020202020204" pitchFamily="34" charset="0"/>
              </a:rPr>
              <a:t>National Dialogue is a key part of the agreement brokered by the UN and the Gulf Co-operation Council that saw long-time President </a:t>
            </a:r>
            <a:r>
              <a:rPr lang="en-US" b="0" i="0" u="none" strike="noStrike" dirty="0">
                <a:solidFill>
                  <a:srgbClr val="3366CC"/>
                </a:solidFill>
                <a:effectLst/>
                <a:latin typeface="Arial" panose="020B0604020202020204" pitchFamily="34" charset="0"/>
                <a:hlinkClick r:id="rId3" tooltip="Ali Abdullah Saleh"/>
              </a:rPr>
              <a:t>Ali </a:t>
            </a:r>
            <a:r>
              <a:rPr lang="en-US" dirty="0">
                <a:hlinkClick r:id="rId3" tooltip="Ali Abdullah Saleh"/>
              </a:rPr>
              <a:t>Abdullah</a:t>
            </a:r>
            <a:r>
              <a:rPr lang="en-US" b="0" i="0" u="none" strike="noStrike" dirty="0">
                <a:solidFill>
                  <a:srgbClr val="3366CC"/>
                </a:solidFill>
                <a:effectLst/>
                <a:latin typeface="Arial" panose="020B0604020202020204" pitchFamily="34" charset="0"/>
                <a:hlinkClick r:id="rId3" tooltip="Ali Abdullah Saleh"/>
              </a:rPr>
              <a:t> Saleh</a:t>
            </a:r>
            <a:r>
              <a:rPr lang="en-US" b="0" i="0" dirty="0">
                <a:solidFill>
                  <a:srgbClr val="202122"/>
                </a:solidFill>
                <a:effectLst/>
                <a:latin typeface="Arial" panose="020B0604020202020204" pitchFamily="34" charset="0"/>
              </a:rPr>
              <a:t> hand over power to </a:t>
            </a:r>
            <a:r>
              <a:rPr lang="en-US" b="0" i="0" u="none" strike="noStrike" dirty="0" err="1">
                <a:solidFill>
                  <a:srgbClr val="3366CC"/>
                </a:solidFill>
                <a:effectLst/>
                <a:latin typeface="Arial" panose="020B0604020202020204" pitchFamily="34" charset="0"/>
                <a:hlinkClick r:id="rId4" tooltip="Abdrabbuh Mansur Hadi"/>
              </a:rPr>
              <a:t>Abdrabbuh</a:t>
            </a:r>
            <a:r>
              <a:rPr lang="en-US" b="0" i="0" u="none" strike="noStrike" dirty="0">
                <a:solidFill>
                  <a:srgbClr val="3366CC"/>
                </a:solidFill>
                <a:effectLst/>
                <a:latin typeface="Arial" panose="020B0604020202020204" pitchFamily="34" charset="0"/>
                <a:hlinkClick r:id="rId4" tooltip="Abdrabbuh Mansur Hadi"/>
              </a:rPr>
              <a:t> Mansour Hadi</a:t>
            </a:r>
            <a:r>
              <a:rPr lang="en-US" b="0" i="0" dirty="0">
                <a:solidFill>
                  <a:srgbClr val="202122"/>
                </a:solidFill>
                <a:effectLst/>
                <a:latin typeface="Arial" panose="020B0604020202020204" pitchFamily="34" charset="0"/>
              </a:rPr>
              <a:t> in November 2011 after an uprising.</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b="0" i="0" dirty="0">
                <a:solidFill>
                  <a:srgbClr val="202122"/>
                </a:solidFill>
                <a:effectLst/>
                <a:latin typeface="Arial" panose="020B0604020202020204" pitchFamily="34" charset="0"/>
              </a:rPr>
              <a:t>Hadi was subsequently sworn in for a two-year term as president in February 2012 after an election in which he stood unopposed.</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endParaRPr lang="en-US" b="0" i="0" dirty="0">
              <a:solidFill>
                <a:srgbClr val="202122"/>
              </a:solidFill>
              <a:effectLst/>
              <a:latin typeface="Arial" panose="020B0604020202020204" pitchFamily="34" charset="0"/>
            </a:endParaRP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b="0" i="0" dirty="0">
                <a:solidFill>
                  <a:srgbClr val="202122"/>
                </a:solidFill>
                <a:effectLst/>
                <a:latin typeface="Arial" panose="020B0604020202020204" pitchFamily="34" charset="0"/>
              </a:rPr>
              <a:t>agreement that did not address the legitimate grievances of southern separatists or the </a:t>
            </a:r>
            <a:r>
              <a:rPr lang="en-US" b="0" i="0" u="none" strike="noStrike" dirty="0">
                <a:solidFill>
                  <a:srgbClr val="3366CC"/>
                </a:solidFill>
                <a:effectLst/>
                <a:latin typeface="Arial" panose="020B0604020202020204" pitchFamily="34" charset="0"/>
                <a:hlinkClick r:id="rId5" tooltip="Houthi"/>
              </a:rPr>
              <a:t>Houthi</a:t>
            </a:r>
            <a:r>
              <a:rPr lang="en-US" b="0" i="0" dirty="0">
                <a:solidFill>
                  <a:srgbClr val="202122"/>
                </a:solidFill>
                <a:effectLst/>
                <a:latin typeface="Arial" panose="020B0604020202020204" pitchFamily="34" charset="0"/>
              </a:rPr>
              <a:t> coalition</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b="0" i="0" dirty="0">
                <a:solidFill>
                  <a:srgbClr val="202122"/>
                </a:solidFill>
                <a:effectLst/>
                <a:latin typeface="Arial" panose="020B0604020202020204" pitchFamily="34" charset="0"/>
              </a:rPr>
              <a:t>general distrust of Hadi, who had profited from corruption as Saleh’s long time Vice President for nearly three decades</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GB" dirty="0"/>
              <a:t>Southern separatist movement al-</a:t>
            </a:r>
            <a:r>
              <a:rPr lang="en-GB" dirty="0" err="1"/>
              <a:t>Hirak</a:t>
            </a:r>
            <a:r>
              <a:rPr lang="en-GB" b="0" i="0" dirty="0">
                <a:solidFill>
                  <a:srgbClr val="000000"/>
                </a:solidFill>
                <a:effectLst/>
                <a:latin typeface="Arial"/>
              </a:rPr>
              <a:t> </a:t>
            </a:r>
            <a:r>
              <a:rPr lang="en-US" b="0" i="0" dirty="0">
                <a:solidFill>
                  <a:srgbClr val="202122"/>
                </a:solidFill>
                <a:effectLst/>
                <a:latin typeface="Arial" panose="020B0604020202020204" pitchFamily="34" charset="0"/>
              </a:rPr>
              <a:t>is a </a:t>
            </a:r>
            <a:r>
              <a:rPr lang="en-US" b="0" i="0" u="none" strike="noStrike" dirty="0">
                <a:solidFill>
                  <a:srgbClr val="3366CC"/>
                </a:solidFill>
                <a:effectLst/>
                <a:latin typeface="Arial" panose="020B0604020202020204" pitchFamily="34" charset="0"/>
                <a:hlinkClick r:id="rId6" tooltip="Political movement"/>
              </a:rPr>
              <a:t>political movement</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7" tooltip="Paramilitary"/>
              </a:rPr>
              <a:t>paramilitary</a:t>
            </a:r>
            <a:r>
              <a:rPr lang="en-US" b="0" i="0" dirty="0">
                <a:solidFill>
                  <a:srgbClr val="202122"/>
                </a:solidFill>
                <a:effectLst/>
                <a:latin typeface="Arial" panose="020B0604020202020204" pitchFamily="34" charset="0"/>
              </a:rPr>
              <a:t> organization active in the south of </a:t>
            </a:r>
            <a:r>
              <a:rPr lang="en-US" b="0" i="0" u="none" strike="noStrike" dirty="0">
                <a:solidFill>
                  <a:srgbClr val="3366CC"/>
                </a:solidFill>
                <a:effectLst/>
                <a:latin typeface="Arial" panose="020B0604020202020204" pitchFamily="34" charset="0"/>
                <a:hlinkClick r:id="rId8" tooltip="Yemen"/>
              </a:rPr>
              <a:t>Yemen</a:t>
            </a:r>
            <a:r>
              <a:rPr lang="en-US" b="0" i="0" dirty="0">
                <a:solidFill>
                  <a:srgbClr val="202122"/>
                </a:solidFill>
                <a:effectLst/>
                <a:latin typeface="Arial" panose="020B0604020202020204" pitchFamily="34" charset="0"/>
              </a:rPr>
              <a:t> since 2007, demanding secession from the </a:t>
            </a:r>
            <a:r>
              <a:rPr lang="en-US" b="0" i="0" u="none" strike="noStrike" dirty="0">
                <a:solidFill>
                  <a:srgbClr val="3366CC"/>
                </a:solidFill>
                <a:effectLst/>
                <a:latin typeface="Arial" panose="020B0604020202020204" pitchFamily="34" charset="0"/>
                <a:hlinkClick r:id="rId8" tooltip="Yemen"/>
              </a:rPr>
              <a:t>Republic of Yemen</a:t>
            </a:r>
            <a:r>
              <a:rPr lang="en-US" b="0" i="0" dirty="0">
                <a:solidFill>
                  <a:srgbClr val="202122"/>
                </a:solidFill>
                <a:effectLst/>
                <a:latin typeface="Arial" panose="020B0604020202020204" pitchFamily="34" charset="0"/>
              </a:rPr>
              <a:t> and a return to the former independent state of </a:t>
            </a:r>
            <a:r>
              <a:rPr lang="en-US" b="0" i="0" u="none" strike="noStrike" dirty="0">
                <a:solidFill>
                  <a:srgbClr val="3366CC"/>
                </a:solidFill>
                <a:effectLst/>
                <a:latin typeface="Arial" panose="020B0604020202020204" pitchFamily="34" charset="0"/>
                <a:hlinkClick r:id="rId9" tooltip="South Yemen"/>
              </a:rPr>
              <a:t>South Yemen</a:t>
            </a:r>
            <a:endParaRPr lang="en-US" dirty="0"/>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endParaRPr lang="en-US" b="0" i="0" dirty="0">
              <a:solidFill>
                <a:srgbClr val="202122"/>
              </a:solidFill>
              <a:effectLst/>
              <a:latin typeface="Arial" panose="020B0604020202020204" pitchFamily="34" charset="0"/>
            </a:endParaRP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endParaRPr lang="en-US" b="0" i="0" dirty="0">
              <a:solidFill>
                <a:srgbClr val="202122"/>
              </a:solidFill>
              <a:effectLst/>
              <a:latin typeface="Arial" panose="020B0604020202020204" pitchFamily="34" charset="0"/>
            </a:endParaRP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b="0" i="0" dirty="0">
                <a:solidFill>
                  <a:srgbClr val="202122"/>
                </a:solidFill>
                <a:effectLst/>
                <a:latin typeface="Arial" panose="020B0604020202020204" pitchFamily="34" charset="0"/>
              </a:rPr>
              <a:t>restructuring of parliament and the Shura Council, which will be composed of 50% northerners and 50% southerners</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3836228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proposed deal for president Saleh was to leave the post in exchange for immunity for his crimes (corruption, clientelism, etc.). </a:t>
            </a:r>
          </a:p>
          <a:p>
            <a:pPr>
              <a:buFont typeface="Arial" panose="020B0604020202020204" pitchFamily="34" charset="0"/>
              <a:buChar char="•"/>
            </a:pPr>
            <a:r>
              <a:rPr lang="en-US" dirty="0"/>
              <a:t>Instead of him, Hadi should be appointed as the president</a:t>
            </a:r>
          </a:p>
          <a:p>
            <a:pPr>
              <a:buFont typeface="Arial" panose="020B0604020202020204" pitchFamily="34" charset="0"/>
              <a:buChar char="•"/>
            </a:pPr>
            <a:r>
              <a:rPr lang="en-US" dirty="0"/>
              <a:t>H.S. </a:t>
            </a:r>
            <a:r>
              <a:rPr lang="en-US" dirty="0" err="1"/>
              <a:t>Sinwa</a:t>
            </a:r>
            <a:r>
              <a:rPr lang="en-US" dirty="0"/>
              <a:t> would be the prime minister</a:t>
            </a:r>
          </a:p>
          <a:p>
            <a:pPr>
              <a:buFont typeface="Arial" panose="020B0604020202020204" pitchFamily="34" charset="0"/>
              <a:buChar char="•"/>
            </a:pPr>
            <a:endParaRPr lang="en-US" dirty="0"/>
          </a:p>
          <a:p>
            <a:pPr>
              <a:buFont typeface="Arial" panose="020B0604020202020204" pitchFamily="34" charset="0"/>
              <a:buChar char="•"/>
            </a:pPr>
            <a:r>
              <a:rPr lang="en-US" dirty="0"/>
              <a:t>Youth movement protesters and radicals</a:t>
            </a:r>
          </a:p>
          <a:p>
            <a:pPr>
              <a:buFont typeface="Arial" panose="020B0604020202020204" pitchFamily="34" charset="0"/>
              <a:buChar char="•"/>
            </a:pPr>
            <a:r>
              <a:rPr lang="en-US" dirty="0"/>
              <a:t>The variety of protesting bodies does not leave an option for a unified integrated opposition front and thus there were no prospects for democratic elections leading to any reasonable solution to the politically unstable situation in the country</a:t>
            </a:r>
          </a:p>
        </p:txBody>
      </p:sp>
    </p:spTree>
    <p:extLst>
      <p:ext uri="{BB962C8B-B14F-4D97-AF65-F5344CB8AC3E}">
        <p14:creationId xmlns:p14="http://schemas.microsoft.com/office/powerpoint/2010/main" val="118552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Azal, Saba, </a:t>
            </a:r>
            <a:r>
              <a:rPr lang="en-US" b="0" i="0" dirty="0" err="1">
                <a:solidFill>
                  <a:srgbClr val="202122"/>
                </a:solidFill>
                <a:effectLst/>
                <a:latin typeface="Arial" panose="020B0604020202020204" pitchFamily="34" charset="0"/>
              </a:rPr>
              <a:t>Janad</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3" tooltip="Tihama"/>
              </a:rPr>
              <a:t>Tihama</a:t>
            </a:r>
            <a:r>
              <a:rPr lang="en-US" b="0" i="0" dirty="0">
                <a:solidFill>
                  <a:srgbClr val="202122"/>
                </a:solidFill>
                <a:effectLst/>
                <a:latin typeface="Arial" panose="020B0604020202020204" pitchFamily="34" charset="0"/>
              </a:rPr>
              <a:t>, Aden and </a:t>
            </a:r>
            <a:r>
              <a:rPr lang="en-US" b="0" i="0" u="none" strike="noStrike" dirty="0">
                <a:solidFill>
                  <a:srgbClr val="3366CC"/>
                </a:solidFill>
                <a:effectLst/>
                <a:latin typeface="Arial" panose="020B0604020202020204" pitchFamily="34" charset="0"/>
                <a:hlinkClick r:id="rId4" tooltip="Hadramawt"/>
              </a:rPr>
              <a:t>Hadramawt</a:t>
            </a:r>
            <a:endParaRPr lang="en-US" b="0" i="0" u="none" strike="noStrike" dirty="0">
              <a:solidFill>
                <a:srgbClr val="3366CC"/>
              </a:solidFill>
              <a:effectLst/>
              <a:latin typeface="Arial" panose="020B0604020202020204" pitchFamily="34" charset="0"/>
            </a:endParaRPr>
          </a:p>
          <a:p>
            <a:endParaRPr lang="en-US" b="0" i="0" u="none" strike="noStrike" dirty="0">
              <a:solidFill>
                <a:srgbClr val="3366CC"/>
              </a:solidFill>
              <a:effectLst/>
              <a:latin typeface="Arial" panose="020B0604020202020204" pitchFamily="34" charset="0"/>
            </a:endParaRPr>
          </a:p>
          <a:p>
            <a:r>
              <a:rPr lang="en-US" dirty="0"/>
              <a:t>2012 presidential election was won by Hadi with 99,6% votes, the attendance was 60%. This election was boycotted by Houthi, Youth, and South Yemenis</a:t>
            </a:r>
            <a:endParaRPr lang="en-US" b="0" i="0" u="none" strike="noStrike" dirty="0">
              <a:solidFill>
                <a:srgbClr val="3366CC"/>
              </a:solidFill>
              <a:effectLst/>
              <a:latin typeface="Arial" panose="020B0604020202020204" pitchFamily="34" charset="0"/>
            </a:endParaRPr>
          </a:p>
          <a:p>
            <a:endParaRPr lang="en-US" b="0" i="0" u="none" strike="noStrike" dirty="0">
              <a:solidFill>
                <a:srgbClr val="3366CC"/>
              </a:solidFill>
              <a:effectLst/>
              <a:latin typeface="Arial" panose="020B0604020202020204" pitchFamily="34" charset="0"/>
            </a:endParaRPr>
          </a:p>
          <a:p>
            <a:r>
              <a:rPr lang="en-US" b="0" i="0" dirty="0">
                <a:solidFill>
                  <a:srgbClr val="202122"/>
                </a:solidFill>
                <a:effectLst/>
                <a:latin typeface="Arial" panose="020B0604020202020204" pitchFamily="34" charset="0"/>
              </a:rPr>
              <a:t>rejected by southern leaders including Mohammad Ali Ahmed</a:t>
            </a:r>
          </a:p>
          <a:p>
            <a:endParaRPr lang="en-US" b="0" i="0" u="none" strike="noStrike"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Southern Issue Working Group</a:t>
            </a:r>
            <a:r>
              <a:rPr lang="en-US" b="0" i="0" u="none" strike="noStrike" dirty="0">
                <a:solidFill>
                  <a:srgbClr val="202122"/>
                </a:solidFill>
                <a:effectLst/>
                <a:latin typeface="Arial" panose="020B0604020202020204" pitchFamily="34" charset="0"/>
              </a:rPr>
              <a:t> did not get the fair system representing the south</a:t>
            </a:r>
          </a:p>
          <a:p>
            <a:endParaRPr lang="en-US" b="0" i="0" u="none" strike="noStrike" dirty="0">
              <a:solidFill>
                <a:srgbClr val="202122"/>
              </a:solidFill>
              <a:effectLst/>
              <a:latin typeface="Arial" panose="020B0604020202020204" pitchFamily="34" charset="0"/>
            </a:endParaRPr>
          </a:p>
          <a:p>
            <a:r>
              <a:rPr lang="en-US" b="0" i="0" u="none" strike="noStrike" dirty="0">
                <a:solidFill>
                  <a:srgbClr val="202122"/>
                </a:solidFill>
                <a:effectLst/>
                <a:latin typeface="Arial" panose="020B0604020202020204" pitchFamily="34" charset="0"/>
              </a:rPr>
              <a:t>NDC “</a:t>
            </a:r>
            <a:r>
              <a:rPr lang="en-US" b="0" i="0" dirty="0">
                <a:solidFill>
                  <a:srgbClr val="202122"/>
                </a:solidFill>
                <a:effectLst/>
                <a:latin typeface="Arial" panose="020B0604020202020204" pitchFamily="34" charset="0"/>
              </a:rPr>
              <a:t>has set an example in the region" for transitional phases</a:t>
            </a:r>
            <a:r>
              <a:rPr lang="en-US" b="0" i="0" u="none" strike="noStrike" dirty="0">
                <a:solidFill>
                  <a:srgbClr val="202122"/>
                </a:solidFill>
                <a:effectLst/>
                <a:latin typeface="Arial" panose="020B0604020202020204" pitchFamily="34" charset="0"/>
              </a:rPr>
              <a:t>”</a:t>
            </a:r>
          </a:p>
          <a:p>
            <a:endParaRPr lang="en-US" b="0" i="0" u="none" strike="noStrike" dirty="0">
              <a:solidFill>
                <a:srgbClr val="202122"/>
              </a:solidFill>
              <a:effectLst/>
              <a:latin typeface="Arial" panose="020B0604020202020204" pitchFamily="34" charset="0"/>
            </a:endParaRPr>
          </a:p>
          <a:p>
            <a:r>
              <a:rPr lang="en-US" b="0" i="0" u="none" strike="noStrike" dirty="0">
                <a:solidFill>
                  <a:srgbClr val="202122"/>
                </a:solidFill>
                <a:effectLst/>
                <a:latin typeface="Arial" panose="020B0604020202020204" pitchFamily="34" charset="0"/>
              </a:rPr>
              <a:t>Houthis “</a:t>
            </a:r>
            <a:r>
              <a:rPr lang="en-US" b="0" i="0" dirty="0">
                <a:solidFill>
                  <a:srgbClr val="202122"/>
                </a:solidFill>
                <a:effectLst/>
                <a:latin typeface="Arial" panose="020B0604020202020204" pitchFamily="34" charset="0"/>
              </a:rPr>
              <a:t>"because it divides Yemen into poor and wealthy regions</a:t>
            </a:r>
            <a:r>
              <a:rPr lang="en-US" b="0" i="0" u="none" strike="noStrike" dirty="0">
                <a:solidFill>
                  <a:srgbClr val="202122"/>
                </a:solidFill>
                <a:effectLst/>
                <a:latin typeface="Arial" panose="020B0604020202020204" pitchFamily="34" charset="0"/>
              </a:rPr>
              <a:t>”</a:t>
            </a:r>
          </a:p>
          <a:p>
            <a:r>
              <a:rPr lang="en-US" b="0" i="0" u="none" strike="noStrike" dirty="0">
                <a:solidFill>
                  <a:srgbClr val="202122"/>
                </a:solidFill>
                <a:effectLst/>
                <a:latin typeface="Arial" panose="020B0604020202020204" pitchFamily="34" charset="0"/>
              </a:rPr>
              <a:t>Southerners “</a:t>
            </a:r>
            <a:r>
              <a:rPr lang="en-US" b="0" i="0" dirty="0">
                <a:solidFill>
                  <a:srgbClr val="202122"/>
                </a:solidFill>
                <a:effectLst/>
                <a:latin typeface="Arial" panose="020B0604020202020204" pitchFamily="34" charset="0"/>
              </a:rPr>
              <a:t>"what has been announced about the six regions is a coup against what had been agreed at the (NDC) dialogue”</a:t>
            </a:r>
          </a:p>
          <a:p>
            <a:r>
              <a:rPr lang="en-US" b="0" i="0" dirty="0">
                <a:solidFill>
                  <a:srgbClr val="202122"/>
                </a:solidFill>
                <a:effectLst/>
                <a:latin typeface="Arial" panose="020B0604020202020204" pitchFamily="34" charset="0"/>
              </a:rPr>
              <a:t>Nasser al-</a:t>
            </a:r>
            <a:r>
              <a:rPr lang="en-US" b="0" i="0" dirty="0" err="1">
                <a:solidFill>
                  <a:srgbClr val="202122"/>
                </a:solidFill>
                <a:effectLst/>
                <a:latin typeface="Arial" panose="020B0604020202020204" pitchFamily="34" charset="0"/>
              </a:rPr>
              <a:t>Nawba</a:t>
            </a:r>
            <a:r>
              <a:rPr lang="en-US" b="0" i="0" dirty="0">
                <a:solidFill>
                  <a:srgbClr val="202122"/>
                </a:solidFill>
                <a:effectLst/>
                <a:latin typeface="Arial" panose="020B0604020202020204" pitchFamily="34" charset="0"/>
              </a:rPr>
              <a:t> </a:t>
            </a:r>
            <a:r>
              <a:rPr lang="en-US" b="0" i="0" dirty="0" err="1">
                <a:solidFill>
                  <a:srgbClr val="BDC1C6"/>
                </a:solidFill>
                <a:effectLst/>
                <a:latin typeface="arial" panose="020B0604020202020204" pitchFamily="34" charset="0"/>
              </a:rPr>
              <a:t>Hirak</a:t>
            </a:r>
            <a:r>
              <a:rPr lang="en-US" b="0" i="0" dirty="0">
                <a:solidFill>
                  <a:srgbClr val="BDC1C6"/>
                </a:solidFill>
                <a:effectLst/>
                <a:latin typeface="arial" panose="020B0604020202020204" pitchFamily="34" charset="0"/>
              </a:rPr>
              <a:t> separatist movement </a:t>
            </a:r>
            <a:r>
              <a:rPr lang="en-US" b="0" i="0" dirty="0">
                <a:solidFill>
                  <a:srgbClr val="202122"/>
                </a:solidFill>
                <a:effectLst/>
                <a:latin typeface="Arial" panose="020B0604020202020204" pitchFamily="34" charset="0"/>
              </a:rPr>
              <a:t>"We will continue our peaceful struggle until we achieve independence."</a:t>
            </a:r>
          </a:p>
          <a:p>
            <a:endParaRPr lang="en-US" b="0" i="0" u="none" strike="noStrike" dirty="0">
              <a:solidFill>
                <a:srgbClr val="3366CC"/>
              </a:solidFill>
              <a:effectLst/>
              <a:latin typeface="Arial" panose="020B0604020202020204" pitchFamily="34" charset="0"/>
            </a:endParaRPr>
          </a:p>
          <a:p>
            <a:endParaRPr lang="en-US" b="0" i="0" u="none" strike="noStrike" dirty="0">
              <a:solidFill>
                <a:srgbClr val="3366CC"/>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143995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endParaRPr lang="en-US" b="0" i="0" dirty="0">
              <a:solidFill>
                <a:srgbClr val="202122"/>
              </a:solidFill>
              <a:effectLst/>
              <a:latin typeface="Arial" panose="020B0604020202020204" pitchFamily="34" charset="0"/>
            </a:endParaRP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Since 2012 there has been a strong involvement of foreign actors (Saudi, US, Iran, UAE,...) and president Hadi escaped to exile to Saudi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Saudi enters the conflict on the side of the official government and provides the use of the army.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The majority of Sunny Arab states back the government, Shia states back the Houthis.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Since 2014 Yemen has been officially in the Civil War.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81659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In 2015 Operation Decisive Storm took place without the Security Council UN but formally following the UN Charter Article 2.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President Hadi has officially authorized intervention in a call to ”willing countries that wish to help Yemen to provide immediate support for the legitimate authority by all means and measures to protect Yemen and deter the Houthi aggression"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It is an action of the Saudi army and </a:t>
            </a:r>
            <a:r>
              <a:rPr lang="en-US" dirty="0" err="1"/>
              <a:t>airforce</a:t>
            </a:r>
            <a:r>
              <a:rPr lang="en-US" dirty="0"/>
              <a:t> and NATO - USA, GB, FR logistics, and political support.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The conflict led to the formation of a coalition of Saudis, UAE, Kuwait, Sudan, </a:t>
            </a:r>
            <a:r>
              <a:rPr lang="en-US" dirty="0" err="1"/>
              <a:t>etc.</a:t>
            </a:r>
            <a:r>
              <a:rPr lang="en-US" b="0" i="0" dirty="0" err="1">
                <a:solidFill>
                  <a:srgbClr val="202122"/>
                </a:solidFill>
                <a:effectLst/>
                <a:latin typeface="Arial" panose="020B0604020202020204" pitchFamily="34" charset="0"/>
              </a:rPr>
              <a:t>e</a:t>
            </a:r>
            <a:r>
              <a:rPr lang="en-US" b="0" i="0" dirty="0">
                <a:solidFill>
                  <a:srgbClr val="202122"/>
                </a:solidFill>
                <a:effectLst/>
                <a:latin typeface="Arial" panose="020B0604020202020204" pitchFamily="34" charset="0"/>
              </a:rPr>
              <a:t> </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endParaRPr lang="en-US" b="0" i="0" dirty="0">
              <a:solidFill>
                <a:srgbClr val="202122"/>
              </a:solidFill>
              <a:effectLst/>
              <a:latin typeface="Arial" panose="020B0604020202020204" pitchFamily="34" charset="0"/>
            </a:endParaRP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panose="020B0604020202020204" pitchFamily="34" charset="0"/>
              <a:buChar char="•"/>
              <a:tabLst/>
              <a:defRPr/>
            </a:pPr>
            <a:r>
              <a:rPr lang="en-US" dirty="0"/>
              <a:t>Stockholm talks NDC : 500 representatives of all concerned parties of Yemen conflict and external actors a common goal was set up for the drafting of a new constitution and plan for 6 region states (along the boundary lines of existing provinces and newly granting Saada</a:t>
            </a:r>
            <a:endParaRPr lang="en-US" b="0" i="0" dirty="0">
              <a:solidFill>
                <a:srgbClr val="202122"/>
              </a:solidFill>
              <a:effectLst/>
              <a:latin typeface="Arial" panose="020B0604020202020204" pitchFamily="34" charset="0"/>
            </a:endParaRPr>
          </a:p>
          <a:p>
            <a:endParaRPr lang="en-US" dirty="0"/>
          </a:p>
          <a:p>
            <a:r>
              <a:rPr lang="en-US" dirty="0"/>
              <a:t>Riyadh agreement: cooperation of Hadi’s government and STC (Southern Transitional </a:t>
            </a:r>
            <a:r>
              <a:rPr lang="en-US" dirty="0" err="1"/>
              <a:t>Counsil</a:t>
            </a:r>
            <a:r>
              <a:rPr lang="en-US" dirty="0"/>
              <a:t>)</a:t>
            </a:r>
          </a:p>
          <a:p>
            <a:endParaRPr lang="en-US" dirty="0"/>
          </a:p>
        </p:txBody>
      </p:sp>
    </p:spTree>
    <p:extLst>
      <p:ext uri="{BB962C8B-B14F-4D97-AF65-F5344CB8AC3E}">
        <p14:creationId xmlns:p14="http://schemas.microsoft.com/office/powerpoint/2010/main" val="34046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lvl="0" indent="-171450" algn="l" rtl="0">
              <a:spcBef>
                <a:spcPts val="400"/>
              </a:spcBef>
              <a:spcAft>
                <a:spcPts val="0"/>
              </a:spcAft>
              <a:buFont typeface="Arial" panose="020B0604020202020204" pitchFamily="34" charset="0"/>
              <a:buChar char="•"/>
            </a:pPr>
            <a:r>
              <a:rPr lang="en-US" dirty="0"/>
              <a:t>biggest one in the world, pointing out the level of famine</a:t>
            </a:r>
          </a:p>
          <a:p>
            <a:pPr marL="171450" lvl="0" indent="-171450" algn="l" rtl="0">
              <a:spcBef>
                <a:spcPts val="400"/>
              </a:spcBef>
              <a:spcAft>
                <a:spcPts val="0"/>
              </a:spcAft>
              <a:buFont typeface="Arial" panose="020B0604020202020204" pitchFamily="34" charset="0"/>
              <a:buChar char="•"/>
            </a:pPr>
            <a:r>
              <a:rPr lang="en-US" dirty="0"/>
              <a:t>Houthis have been confiscating the food supplies and reselling it to get more financial means for the war</a:t>
            </a:r>
          </a:p>
          <a:p>
            <a:pPr marL="171450" lvl="0" indent="-171450" algn="l" rtl="0">
              <a:spcBef>
                <a:spcPts val="400"/>
              </a:spcBef>
              <a:spcAft>
                <a:spcPts val="0"/>
              </a:spcAft>
              <a:buFont typeface="Arial" panose="020B0604020202020204" pitchFamily="34" charset="0"/>
              <a:buChar char="•"/>
            </a:pPr>
            <a:r>
              <a:rPr lang="en-US" dirty="0"/>
              <a:t>Saudi-led coalition has been attacking civilians including homes, farms, schools, and hospitals, but also food tracks</a:t>
            </a:r>
          </a:p>
          <a:p>
            <a:pPr marL="171450" lvl="0" indent="-171450" algn="l" rtl="0">
              <a:spcBef>
                <a:spcPts val="400"/>
              </a:spcBef>
              <a:spcAft>
                <a:spcPts val="0"/>
              </a:spcAft>
              <a:buFont typeface="Arial" panose="020B0604020202020204" pitchFamily="34" charset="0"/>
              <a:buChar char="•"/>
            </a:pPr>
            <a:endParaRPr lang="en-GB" dirty="0"/>
          </a:p>
          <a:p>
            <a:pPr marL="171450" lvl="0" indent="-171450" algn="l" rtl="0">
              <a:spcBef>
                <a:spcPts val="400"/>
              </a:spcBef>
              <a:spcAft>
                <a:spcPts val="0"/>
              </a:spcAft>
              <a:buFont typeface="Arial" panose="020B0604020202020204" pitchFamily="34" charset="0"/>
              <a:buChar char="•"/>
            </a:pPr>
            <a:endParaRPr lang="en-GB" dirty="0"/>
          </a:p>
          <a:p>
            <a:pPr marL="171450" lvl="0" indent="-171450" algn="l" rtl="0">
              <a:spcBef>
                <a:spcPts val="400"/>
              </a:spcBef>
              <a:spcAft>
                <a:spcPts val="0"/>
              </a:spcAft>
              <a:buFont typeface="Arial" panose="020B0604020202020204" pitchFamily="34" charset="0"/>
              <a:buChar char="•"/>
            </a:pPr>
            <a:r>
              <a:rPr lang="en-US" dirty="0"/>
              <a:t>breach of international humanitarian law</a:t>
            </a:r>
          </a:p>
          <a:p>
            <a:pPr marL="171450" lvl="0" indent="-171450" algn="l" rtl="0">
              <a:spcBef>
                <a:spcPts val="400"/>
              </a:spcBef>
              <a:spcAft>
                <a:spcPts val="0"/>
              </a:spcAft>
              <a:buFont typeface="Arial" panose="020B0604020202020204" pitchFamily="34" charset="0"/>
              <a:buChar char="•"/>
            </a:pPr>
            <a:r>
              <a:rPr lang="en-US" dirty="0"/>
              <a:t>sexual violence has raised about 60%</a:t>
            </a:r>
          </a:p>
          <a:p>
            <a:pPr marL="171450" lvl="0" indent="-171450" algn="l" rtl="0">
              <a:spcBef>
                <a:spcPts val="400"/>
              </a:spcBef>
              <a:spcAft>
                <a:spcPts val="0"/>
              </a:spcAft>
              <a:buFont typeface="Arial" panose="020B0604020202020204" pitchFamily="34" charset="0"/>
              <a:buChar char="•"/>
            </a:pPr>
            <a:r>
              <a:rPr lang="en-US" dirty="0"/>
              <a:t>Houthis targetter education and schools</a:t>
            </a:r>
          </a:p>
          <a:p>
            <a:pPr marL="171450" lvl="0" indent="-171450" algn="l" rtl="0">
              <a:spcBef>
                <a:spcPts val="400"/>
              </a:spcBef>
              <a:spcAft>
                <a:spcPts val="0"/>
              </a:spcAft>
              <a:buFont typeface="Arial" panose="020B0604020202020204" pitchFamily="34" charset="0"/>
              <a:buChar char="•"/>
            </a:pPr>
            <a:r>
              <a:rPr lang="en-US" dirty="0"/>
              <a:t>4 million Yemeni inhabitants have been displaced</a:t>
            </a:r>
          </a:p>
          <a:p>
            <a:pPr marL="171450" lvl="0" indent="-171450" algn="l" rtl="0">
              <a:spcBef>
                <a:spcPts val="400"/>
              </a:spcBef>
              <a:spcAft>
                <a:spcPts val="0"/>
              </a:spcAft>
              <a:buFont typeface="Arial" panose="020B0604020202020204" pitchFamily="34" charset="0"/>
              <a:buChar char="•"/>
            </a:pPr>
            <a:r>
              <a:rPr lang="en-US" dirty="0"/>
              <a:t>famine and hunger became “weapons”,</a:t>
            </a:r>
          </a:p>
          <a:p>
            <a:pPr marL="171450" lvl="0" indent="-171450" algn="l" rtl="0">
              <a:spcBef>
                <a:spcPts val="400"/>
              </a:spcBef>
              <a:spcAft>
                <a:spcPts val="0"/>
              </a:spcAft>
              <a:buFont typeface="Arial" panose="020B0604020202020204" pitchFamily="34" charset="0"/>
              <a:buChar char="•"/>
            </a:pPr>
            <a:endParaRPr dirty="0"/>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dirty="0"/>
              <a:t>Yemen is highly dependent on oil with regards to its energy production</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dirty="0"/>
              <a:t>Before war 40% of rural areas had the access to public water</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dirty="0"/>
              <a:t>Lack of sustainable agricultural technics </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dirty="0"/>
              <a:t>most of the arable land is situated on the west coast near big cities and port cities where irrigation systems are developed – war zones</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endParaRPr lang="en-US" dirty="0"/>
          </a:p>
          <a:p>
            <a:pPr marL="0" lvl="0" indent="0" algn="l" rtl="0">
              <a:spcBef>
                <a:spcPts val="400"/>
              </a:spcBef>
              <a:spcAft>
                <a:spcPts val="0"/>
              </a:spcAft>
              <a:buNone/>
            </a:pPr>
            <a:endParaRPr dirty="0"/>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There is no military solution to this war</a:t>
            </a:r>
          </a:p>
          <a:p>
            <a:pPr marL="0" lvl="0" indent="0" algn="l" rtl="0">
              <a:spcBef>
                <a:spcPts val="400"/>
              </a:spcBef>
              <a:spcAft>
                <a:spcPts val="0"/>
              </a:spcAft>
              <a:buNone/>
            </a:pPr>
            <a:r>
              <a:rPr lang="en-US" dirty="0"/>
              <a:t>2021 Joe Biden announced an end to U.S. support for Saudi-led offensive operations in Yemen</a:t>
            </a:r>
          </a:p>
          <a:p>
            <a:pPr marL="0" lvl="0" indent="0" algn="l" rtl="0">
              <a:spcBef>
                <a:spcPts val="400"/>
              </a:spcBef>
              <a:spcAft>
                <a:spcPts val="0"/>
              </a:spcAft>
              <a:buNone/>
            </a:pPr>
            <a:endParaRPr lang="en-US" dirty="0"/>
          </a:p>
          <a:p>
            <a:pPr marL="0" lvl="0" indent="0" algn="l" rtl="0">
              <a:spcBef>
                <a:spcPts val="400"/>
              </a:spcBef>
              <a:spcAft>
                <a:spcPts val="0"/>
              </a:spcAft>
              <a:buNone/>
            </a:pPr>
            <a:endParaRPr dirty="0"/>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4 civil wars in north + today</a:t>
            </a:r>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GB" dirty="0"/>
              <a:t>4 civil wars in south + today</a:t>
            </a:r>
          </a:p>
          <a:p>
            <a:endParaRPr lang="en-US" dirty="0"/>
          </a:p>
          <a:p>
            <a:r>
              <a:rPr lang="en-US" b="0" i="0" dirty="0">
                <a:solidFill>
                  <a:srgbClr val="BDC1C6"/>
                </a:solidFill>
                <a:effectLst/>
                <a:latin typeface="Google Sans"/>
              </a:rPr>
              <a:t>0.2% of the world's total oil reserves</a:t>
            </a:r>
            <a:endParaRPr lang="en-US" dirty="0"/>
          </a:p>
        </p:txBody>
      </p:sp>
    </p:spTree>
    <p:extLst>
      <p:ext uri="{BB962C8B-B14F-4D97-AF65-F5344CB8AC3E}">
        <p14:creationId xmlns:p14="http://schemas.microsoft.com/office/powerpoint/2010/main" val="39435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buFont typeface="Arial" panose="020B0604020202020204" pitchFamily="34" charset="0"/>
              <a:buChar char="•"/>
            </a:pPr>
            <a:r>
              <a:rPr lang="en-US" b="0" i="0" dirty="0">
                <a:solidFill>
                  <a:srgbClr val="535353"/>
                </a:solidFill>
                <a:effectLst/>
                <a:latin typeface="Open Sans" panose="020B0606030504020204" pitchFamily="34" charset="0"/>
              </a:rPr>
              <a:t>British signed treaties with tribal leaders in the interior, promising military protection and subsidies in exchange for loyalty; </a:t>
            </a:r>
          </a:p>
          <a:p>
            <a:pPr algn="ctr">
              <a:buFont typeface="Arial" panose="020B0604020202020204" pitchFamily="34" charset="0"/>
              <a:buChar char="•"/>
            </a:pPr>
            <a:r>
              <a:rPr lang="en-US" b="0" i="0" dirty="0">
                <a:solidFill>
                  <a:srgbClr val="535353"/>
                </a:solidFill>
                <a:effectLst/>
                <a:latin typeface="Open Sans" panose="020B0606030504020204" pitchFamily="34" charset="0"/>
              </a:rPr>
              <a:t>British authority was extended to other mainland areas to the east of Aden. </a:t>
            </a:r>
          </a:p>
          <a:p>
            <a:pPr algn="ctr">
              <a:buFont typeface="Arial" panose="020B0604020202020204" pitchFamily="34" charset="0"/>
              <a:buChar char="•"/>
            </a:pPr>
            <a:r>
              <a:rPr lang="en-US" b="0" i="0" dirty="0">
                <a:solidFill>
                  <a:srgbClr val="535353"/>
                </a:solidFill>
                <a:effectLst/>
                <a:latin typeface="Open Sans" panose="020B0606030504020204" pitchFamily="34" charset="0"/>
              </a:rPr>
              <a:t>1937 the area was designated the Aden Protectorates. </a:t>
            </a:r>
          </a:p>
          <a:p>
            <a:pPr marL="400050" indent="-171450" algn="ctr">
              <a:buFont typeface="Arial" panose="020B0604020202020204" pitchFamily="34" charset="0"/>
              <a:buChar char="•"/>
            </a:pPr>
            <a:r>
              <a:rPr lang="en-US" b="0" i="0" dirty="0">
                <a:solidFill>
                  <a:srgbClr val="535353"/>
                </a:solidFill>
                <a:effectLst/>
                <a:latin typeface="Open Sans" panose="020B0606030504020204" pitchFamily="34" charset="0"/>
              </a:rPr>
              <a:t>In 1958 six small states within the protectorates formed a British-sponsored federation. This federation was later expanded to include Aden and the remaining states of the region, and was renamed the Federation of South Arabia in 1965.</a:t>
            </a:r>
          </a:p>
          <a:p>
            <a:pPr marL="400050" indent="-171450" algn="ctr">
              <a:buFont typeface="Arial" panose="020B0604020202020204" pitchFamily="34" charset="0"/>
              <a:buChar char="•"/>
            </a:pPr>
            <a:r>
              <a:rPr lang="en-US" b="0" i="0" dirty="0">
                <a:solidFill>
                  <a:srgbClr val="535353"/>
                </a:solidFill>
                <a:effectLst/>
                <a:latin typeface="Open Sans" panose="020B0606030504020204" pitchFamily="34" charset="0"/>
              </a:rPr>
              <a:t>Great Britain finally withdrew from the area in 1967, when the dominant opposition group, the National Liberation Front (NLF), forced the collapse of the federation and assumed political control. </a:t>
            </a:r>
          </a:p>
          <a:p>
            <a:pPr marL="400050" indent="-171450" algn="ctr">
              <a:buFont typeface="Arial" panose="020B0604020202020204" pitchFamily="34" charset="0"/>
              <a:buChar char="•"/>
            </a:pPr>
            <a:r>
              <a:rPr lang="en-US" b="0" i="0" dirty="0">
                <a:solidFill>
                  <a:srgbClr val="535353"/>
                </a:solidFill>
                <a:effectLst/>
                <a:latin typeface="Open Sans" panose="020B0606030504020204" pitchFamily="34" charset="0"/>
              </a:rPr>
              <a:t>South Yemen became independent as the People's Republic of South Yemen in November of that year. The NLF became the only recognized political party and its leader, </a:t>
            </a:r>
            <a:r>
              <a:rPr lang="en-US" b="0" i="0" dirty="0" err="1">
                <a:solidFill>
                  <a:srgbClr val="535353"/>
                </a:solidFill>
                <a:effectLst/>
                <a:latin typeface="Open Sans" panose="020B0606030504020204" pitchFamily="34" charset="0"/>
              </a:rPr>
              <a:t>Qahtan</a:t>
            </a:r>
            <a:r>
              <a:rPr lang="en-US" b="0" i="0" dirty="0">
                <a:solidFill>
                  <a:srgbClr val="535353"/>
                </a:solidFill>
                <a:effectLst/>
                <a:latin typeface="Open Sans" panose="020B0606030504020204" pitchFamily="34" charset="0"/>
              </a:rPr>
              <a:t> Muhammad al-Shaabi, was installed as president. </a:t>
            </a:r>
          </a:p>
          <a:p>
            <a:pPr marL="400050" indent="-171450" algn="ctr">
              <a:buFont typeface="Arial" panose="020B0604020202020204" pitchFamily="34" charset="0"/>
              <a:buChar char="•"/>
            </a:pPr>
            <a:r>
              <a:rPr lang="en-US" b="0" i="0" dirty="0">
                <a:solidFill>
                  <a:srgbClr val="535353"/>
                </a:solidFill>
                <a:effectLst/>
                <a:latin typeface="Open Sans" panose="020B0606030504020204" pitchFamily="34" charset="0"/>
              </a:rPr>
              <a:t>In 1969 al-Shaabi was ousted and replaced by Salem Ali </a:t>
            </a:r>
            <a:r>
              <a:rPr lang="en-US" b="0" i="0" dirty="0" err="1">
                <a:solidFill>
                  <a:srgbClr val="535353"/>
                </a:solidFill>
                <a:effectLst/>
                <a:latin typeface="Open Sans" panose="020B0606030504020204" pitchFamily="34" charset="0"/>
              </a:rPr>
              <a:t>Rubayi</a:t>
            </a:r>
            <a:r>
              <a:rPr lang="en-US" b="0" i="0" dirty="0">
                <a:solidFill>
                  <a:srgbClr val="535353"/>
                </a:solidFill>
                <a:effectLst/>
                <a:latin typeface="Open Sans" panose="020B0606030504020204" pitchFamily="34" charset="0"/>
              </a:rPr>
              <a:t>; until 1978, South Yemen was governed under the co-leadership of </a:t>
            </a:r>
            <a:r>
              <a:rPr lang="en-US" b="0" i="0" dirty="0" err="1">
                <a:solidFill>
                  <a:srgbClr val="535353"/>
                </a:solidFill>
                <a:effectLst/>
                <a:latin typeface="Open Sans" panose="020B0606030504020204" pitchFamily="34" charset="0"/>
              </a:rPr>
              <a:t>Rubayi</a:t>
            </a:r>
            <a:r>
              <a:rPr lang="en-US" b="0" i="0" dirty="0">
                <a:solidFill>
                  <a:srgbClr val="535353"/>
                </a:solidFill>
                <a:effectLst/>
                <a:latin typeface="Open Sans" panose="020B0606030504020204" pitchFamily="34" charset="0"/>
              </a:rPr>
              <a:t> and his rival, Abdel Fattah Ismail, both of whom made efforts to organize the country according to their versions of Marxism.</a:t>
            </a:r>
          </a:p>
          <a:p>
            <a:pPr marL="400050" indent="-171450" algn="ctr">
              <a:buFont typeface="Arial" panose="020B0604020202020204" pitchFamily="34" charset="0"/>
              <a:buChar char="•"/>
            </a:pPr>
            <a:endParaRPr lang="en-US" b="0" i="0" dirty="0">
              <a:solidFill>
                <a:srgbClr val="535353"/>
              </a:solidFill>
              <a:effectLst/>
              <a:latin typeface="Open Sans" panose="020B0606030504020204" pitchFamily="34" charset="0"/>
            </a:endParaRPr>
          </a:p>
          <a:p>
            <a:pPr algn="ctr">
              <a:buFont typeface="Arial" panose="020B0604020202020204" pitchFamily="34" charset="0"/>
              <a:buChar char="•"/>
            </a:pPr>
            <a:r>
              <a:rPr lang="en-US" b="0" i="0" dirty="0">
                <a:solidFill>
                  <a:srgbClr val="535353"/>
                </a:solidFill>
                <a:effectLst/>
                <a:latin typeface="Open Sans" panose="020B0606030504020204" pitchFamily="34" charset="0"/>
              </a:rPr>
              <a:t>In 1970 the country was renamed the People's Democratic Republic of Yemen (PDRY). Foreign-owned properties were nationalized, and close ties were established with the USSR. </a:t>
            </a:r>
            <a:r>
              <a:rPr lang="en-US" b="0" i="0" dirty="0" err="1">
                <a:solidFill>
                  <a:srgbClr val="535353"/>
                </a:solidFill>
                <a:effectLst/>
                <a:latin typeface="Open Sans" panose="020B0606030504020204" pitchFamily="34" charset="0"/>
              </a:rPr>
              <a:t>Rubayi</a:t>
            </a:r>
            <a:r>
              <a:rPr lang="en-US" b="0" i="0" dirty="0">
                <a:solidFill>
                  <a:srgbClr val="535353"/>
                </a:solidFill>
                <a:effectLst/>
                <a:latin typeface="Open Sans" panose="020B0606030504020204" pitchFamily="34" charset="0"/>
              </a:rPr>
              <a:t> was deposed and executed in 1978; under the prevailing authority of Ismail, </a:t>
            </a:r>
          </a:p>
          <a:p>
            <a:pPr algn="ctr">
              <a:buFont typeface="Arial" panose="020B0604020202020204" pitchFamily="34" charset="0"/>
              <a:buChar char="•"/>
            </a:pPr>
            <a:r>
              <a:rPr lang="en-US" b="1" i="0" dirty="0">
                <a:solidFill>
                  <a:srgbClr val="202122"/>
                </a:solidFill>
                <a:effectLst/>
                <a:latin typeface="Arial" panose="020B0604020202020204" pitchFamily="34" charset="0"/>
              </a:rPr>
              <a:t>The Events of ‘86</a:t>
            </a:r>
          </a:p>
          <a:p>
            <a:pPr algn="ctr">
              <a:buFont typeface="Arial" panose="020B0604020202020204" pitchFamily="34" charset="0"/>
              <a:buChar char="•"/>
            </a:pPr>
            <a:r>
              <a:rPr lang="en-US" b="0" i="0" dirty="0">
                <a:solidFill>
                  <a:srgbClr val="202122"/>
                </a:solidFill>
                <a:effectLst/>
                <a:latin typeface="Arial" panose="020B0604020202020204" pitchFamily="34" charset="0"/>
              </a:rPr>
              <a:t>result of ideological differences, and later tribal tensions, between two factions of the ruling </a:t>
            </a:r>
            <a:r>
              <a:rPr lang="en-US" b="0" i="0" u="none" strike="noStrike" dirty="0">
                <a:solidFill>
                  <a:srgbClr val="3366CC"/>
                </a:solidFill>
                <a:effectLst/>
                <a:latin typeface="Arial" panose="020B0604020202020204" pitchFamily="34" charset="0"/>
                <a:hlinkClick r:id="rId3" tooltip="Yemeni Socialist Party"/>
              </a:rPr>
              <a:t>Yemeni Socialist Party</a:t>
            </a:r>
            <a:endParaRPr lang="en-US" b="0" i="0" dirty="0">
              <a:solidFill>
                <a:srgbClr val="535353"/>
              </a:solidFill>
              <a:effectLst/>
              <a:latin typeface="Open Sans" panose="020B0606030504020204" pitchFamily="34" charset="0"/>
            </a:endParaRPr>
          </a:p>
          <a:p>
            <a:pPr algn="ctr"/>
            <a:endParaRPr lang="en-US" b="0" i="0" dirty="0">
              <a:solidFill>
                <a:srgbClr val="535353"/>
              </a:solidFill>
              <a:effectLst/>
              <a:latin typeface="Open Sans" panose="020B0606030504020204" pitchFamily="34" charset="0"/>
            </a:endParaRPr>
          </a:p>
          <a:p>
            <a:pPr algn="ctr">
              <a:buFont typeface="Arial" panose="020B0604020202020204" pitchFamily="34" charset="0"/>
              <a:buChar char="•"/>
            </a:pPr>
            <a:r>
              <a:rPr lang="en-US" b="0" i="0" dirty="0">
                <a:solidFill>
                  <a:srgbClr val="535353"/>
                </a:solidFill>
                <a:effectLst/>
                <a:latin typeface="Open Sans" panose="020B0606030504020204" pitchFamily="34" charset="0"/>
              </a:rPr>
              <a:t>Soviet influence intensified in South Yemen. Ismail was replaced by Ali Nasser Muhammad al-Hasani in 1980. In 1986 a civil war erupted within the government of South Yemen; the war ended after 12 days, and al-Hasani fled into exile. Former premier </a:t>
            </a:r>
            <a:r>
              <a:rPr lang="en-US" b="0" i="0" dirty="0" err="1">
                <a:solidFill>
                  <a:srgbClr val="535353"/>
                </a:solidFill>
                <a:effectLst/>
                <a:latin typeface="Open Sans" panose="020B0606030504020204" pitchFamily="34" charset="0"/>
              </a:rPr>
              <a:t>Haydar</a:t>
            </a:r>
            <a:r>
              <a:rPr lang="en-US" b="0" i="0" dirty="0">
                <a:solidFill>
                  <a:srgbClr val="535353"/>
                </a:solidFill>
                <a:effectLst/>
                <a:latin typeface="Open Sans" panose="020B0606030504020204" pitchFamily="34" charset="0"/>
              </a:rPr>
              <a:t> Bakr al-Attas was elected president in October.</a:t>
            </a:r>
          </a:p>
          <a:p>
            <a:endParaRPr lang="en-US" dirty="0"/>
          </a:p>
        </p:txBody>
      </p:sp>
    </p:spTree>
    <p:extLst>
      <p:ext uri="{BB962C8B-B14F-4D97-AF65-F5344CB8AC3E}">
        <p14:creationId xmlns:p14="http://schemas.microsoft.com/office/powerpoint/2010/main" val="208465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535353"/>
                </a:solidFill>
                <a:effectLst/>
                <a:latin typeface="Open Sans" panose="020B0606030504020204" pitchFamily="34" charset="0"/>
              </a:rPr>
              <a:t>In 1965 Egyptian president Gamal Abdel Nasser met with King Faisal of Saudi Arabia to consider a possible settlement to the civil war. </a:t>
            </a:r>
          </a:p>
          <a:p>
            <a:r>
              <a:rPr lang="en-US" b="0" i="0" dirty="0">
                <a:solidFill>
                  <a:srgbClr val="535353"/>
                </a:solidFill>
                <a:effectLst/>
                <a:latin typeface="Open Sans" panose="020B0606030504020204" pitchFamily="34" charset="0"/>
              </a:rPr>
              <a:t>The meeting resulted in an agreement whereby both countries pledged to end their involvement and allow the people of North Yemen to choose their own government. Subsequent peace conferences were ineffectual, however, and fighting flared up again in 1966.</a:t>
            </a:r>
          </a:p>
          <a:p>
            <a:endParaRPr lang="en-US" b="0" i="0" dirty="0">
              <a:solidFill>
                <a:srgbClr val="535353"/>
              </a:solidFill>
              <a:effectLst/>
              <a:latin typeface="Open Sans" panose="020B0606030504020204" pitchFamily="34" charset="0"/>
            </a:endParaRPr>
          </a:p>
          <a:p>
            <a:pPr algn="ctr">
              <a:buFont typeface="Arial" panose="020B0604020202020204" pitchFamily="34" charset="0"/>
              <a:buChar char="•"/>
            </a:pPr>
            <a:r>
              <a:rPr lang="en-US" b="0" i="0" dirty="0">
                <a:solidFill>
                  <a:srgbClr val="535353"/>
                </a:solidFill>
                <a:effectLst/>
                <a:latin typeface="Open Sans" panose="020B0606030504020204" pitchFamily="34" charset="0"/>
              </a:rPr>
              <a:t>1967 the war had reached a stalemate, and the republicans had split into opposing factions concerning relations with Egypt and Saudi Arabia. </a:t>
            </a:r>
          </a:p>
          <a:p>
            <a:pPr algn="ctr">
              <a:buFont typeface="Arial" panose="020B0604020202020204" pitchFamily="34" charset="0"/>
              <a:buChar char="•"/>
            </a:pPr>
            <a:r>
              <a:rPr lang="en-US" b="0" i="0" dirty="0">
                <a:solidFill>
                  <a:srgbClr val="535353"/>
                </a:solidFill>
                <a:effectLst/>
                <a:latin typeface="Open Sans" panose="020B0606030504020204" pitchFamily="34" charset="0"/>
              </a:rPr>
              <a:t>In late 1967 Al-</a:t>
            </a:r>
            <a:r>
              <a:rPr lang="en-US" b="0" i="0" dirty="0" err="1">
                <a:solidFill>
                  <a:srgbClr val="535353"/>
                </a:solidFill>
                <a:effectLst/>
                <a:latin typeface="Open Sans" panose="020B0606030504020204" pitchFamily="34" charset="0"/>
              </a:rPr>
              <a:t>Sallal's</a:t>
            </a:r>
            <a:r>
              <a:rPr lang="en-US" b="0" i="0" dirty="0">
                <a:solidFill>
                  <a:srgbClr val="535353"/>
                </a:solidFill>
                <a:effectLst/>
                <a:latin typeface="Open Sans" panose="020B0606030504020204" pitchFamily="34" charset="0"/>
              </a:rPr>
              <a:t> government was overthrown and he was replaced as president by Abdul Rahman al-</a:t>
            </a:r>
            <a:r>
              <a:rPr lang="en-US" b="0" i="0" dirty="0" err="1">
                <a:solidFill>
                  <a:srgbClr val="535353"/>
                </a:solidFill>
                <a:effectLst/>
                <a:latin typeface="Open Sans" panose="020B0606030504020204" pitchFamily="34" charset="0"/>
              </a:rPr>
              <a:t>Iryani</a:t>
            </a:r>
            <a:r>
              <a:rPr lang="en-US" b="0" i="0" dirty="0">
                <a:solidFill>
                  <a:srgbClr val="535353"/>
                </a:solidFill>
                <a:effectLst/>
                <a:latin typeface="Open Sans" panose="020B0606030504020204" pitchFamily="34" charset="0"/>
              </a:rPr>
              <a:t>. Fighting continued until 1970, when Saudi Arabia halted its aid to royalists and established diplomatic ties with North Yemen. Al-</a:t>
            </a:r>
            <a:r>
              <a:rPr lang="en-US" b="0" i="0" dirty="0" err="1">
                <a:solidFill>
                  <a:srgbClr val="535353"/>
                </a:solidFill>
                <a:effectLst/>
                <a:latin typeface="Open Sans" panose="020B0606030504020204" pitchFamily="34" charset="0"/>
              </a:rPr>
              <a:t>Iryani</a:t>
            </a:r>
            <a:r>
              <a:rPr lang="en-US" b="0" i="0" dirty="0">
                <a:solidFill>
                  <a:srgbClr val="535353"/>
                </a:solidFill>
                <a:effectLst/>
                <a:latin typeface="Open Sans" panose="020B0606030504020204" pitchFamily="34" charset="0"/>
              </a:rPr>
              <a:t> effected the long-sought truce between republican and royalist forces, and presided over the adoption of a democratic constitution in 1970.</a:t>
            </a:r>
          </a:p>
          <a:p>
            <a:pPr algn="ctr">
              <a:buFont typeface="Arial" panose="020B0604020202020204" pitchFamily="34" charset="0"/>
              <a:buChar char="•"/>
            </a:pPr>
            <a:r>
              <a:rPr lang="en-US" b="0" i="0" dirty="0">
                <a:solidFill>
                  <a:srgbClr val="535353"/>
                </a:solidFill>
                <a:effectLst/>
                <a:latin typeface="Open Sans" panose="020B0606030504020204" pitchFamily="34" charset="0"/>
              </a:rPr>
              <a:t>1974 military officers led by Colonel Ibrahim al-Hamdi staged a bloodless coup, claiming that the government of Al-</a:t>
            </a:r>
            <a:r>
              <a:rPr lang="en-US" b="0" i="0" dirty="0" err="1">
                <a:solidFill>
                  <a:srgbClr val="535353"/>
                </a:solidFill>
                <a:effectLst/>
                <a:latin typeface="Open Sans" panose="020B0606030504020204" pitchFamily="34" charset="0"/>
              </a:rPr>
              <a:t>Iryani</a:t>
            </a:r>
            <a:r>
              <a:rPr lang="en-US" b="0" i="0" dirty="0">
                <a:solidFill>
                  <a:srgbClr val="535353"/>
                </a:solidFill>
                <a:effectLst/>
                <a:latin typeface="Open Sans" panose="020B0606030504020204" pitchFamily="34" charset="0"/>
              </a:rPr>
              <a:t> had become ineffective. The constitution was suspended, and executive power was vested in a command council, dominated by the military. Al-Hamdi chaired the council and attempted to strengthen and restructure politics in North Yemen. </a:t>
            </a:r>
          </a:p>
          <a:p>
            <a:pPr algn="ctr">
              <a:buFont typeface="Arial" panose="020B0604020202020204" pitchFamily="34" charset="0"/>
              <a:buChar char="•"/>
            </a:pPr>
            <a:r>
              <a:rPr lang="en-US" b="0" i="0" dirty="0">
                <a:solidFill>
                  <a:srgbClr val="535353"/>
                </a:solidFill>
                <a:effectLst/>
                <a:latin typeface="Open Sans" panose="020B0606030504020204" pitchFamily="34" charset="0"/>
              </a:rPr>
              <a:t>Al-Hamdi was assassinated in 1977, and his successor, former Chief of Staff Ahmed Hussein al-</a:t>
            </a:r>
            <a:r>
              <a:rPr lang="en-US" b="0" i="0" dirty="0" err="1">
                <a:solidFill>
                  <a:srgbClr val="535353"/>
                </a:solidFill>
                <a:effectLst/>
                <a:latin typeface="Open Sans" panose="020B0606030504020204" pitchFamily="34" charset="0"/>
              </a:rPr>
              <a:t>Ghashmi</a:t>
            </a:r>
            <a:r>
              <a:rPr lang="en-US" b="0" i="0" dirty="0">
                <a:solidFill>
                  <a:srgbClr val="535353"/>
                </a:solidFill>
                <a:effectLst/>
                <a:latin typeface="Open Sans" panose="020B0606030504020204" pitchFamily="34" charset="0"/>
              </a:rPr>
              <a:t>, was killed in June 1978. </a:t>
            </a:r>
          </a:p>
          <a:p>
            <a:pPr algn="ctr">
              <a:buFont typeface="Arial" panose="020B0604020202020204" pitchFamily="34" charset="0"/>
              <a:buChar char="•"/>
            </a:pPr>
            <a:endParaRPr lang="en-US" b="0" i="0" dirty="0">
              <a:solidFill>
                <a:srgbClr val="535353"/>
              </a:solidFill>
              <a:effectLst/>
              <a:latin typeface="Open Sans" panose="020B0606030504020204" pitchFamily="34" charset="0"/>
            </a:endParaRPr>
          </a:p>
          <a:p>
            <a:pPr algn="ctr">
              <a:buFont typeface="Arial" panose="020B0604020202020204" pitchFamily="34" charset="0"/>
              <a:buChar char="•"/>
            </a:pPr>
            <a:r>
              <a:rPr lang="en-US" b="0" i="0" dirty="0">
                <a:solidFill>
                  <a:srgbClr val="535353"/>
                </a:solidFill>
                <a:effectLst/>
                <a:latin typeface="Open Sans" panose="020B0606030504020204" pitchFamily="34" charset="0"/>
              </a:rPr>
              <a:t>President Ali Abdullah Saleh, who ruled North Yemen from 1978 until it merged with South Yemen in 1990, proved more stable. Saleh strengthened the political system, while an influx of foreign aid and the discovery of oil in North Yemen held out the prospect of economic expansion and development.</a:t>
            </a:r>
          </a:p>
          <a:p>
            <a:endParaRPr lang="en-US" dirty="0"/>
          </a:p>
        </p:txBody>
      </p:sp>
    </p:spTree>
    <p:extLst>
      <p:ext uri="{BB962C8B-B14F-4D97-AF65-F5344CB8AC3E}">
        <p14:creationId xmlns:p14="http://schemas.microsoft.com/office/powerpoint/2010/main" val="128295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a:p>
            <a:pPr>
              <a:buFont typeface="Arial" panose="020B0604020202020204" pitchFamily="34" charset="0"/>
              <a:buChar char="•"/>
            </a:pPr>
            <a:r>
              <a:rPr lang="en-US" b="0" i="0" dirty="0">
                <a:solidFill>
                  <a:srgbClr val="202122"/>
                </a:solidFill>
                <a:effectLst/>
                <a:latin typeface="Arial" panose="020B0604020202020204" pitchFamily="34" charset="0"/>
              </a:rPr>
              <a:t>leaders independent southern state declared an end to the unity deal amidst an alleged power-grabbing usurp by their northern counterparts CIVIL WAR</a:t>
            </a:r>
          </a:p>
          <a:p>
            <a:pPr>
              <a:buFont typeface="Arial" panose="020B0604020202020204" pitchFamily="34" charset="0"/>
              <a:buChar char="•"/>
            </a:pPr>
            <a:r>
              <a:rPr lang="en-US" b="0" i="0" dirty="0">
                <a:solidFill>
                  <a:srgbClr val="202122"/>
                </a:solidFill>
                <a:effectLst/>
                <a:latin typeface="Arial" panose="020B0604020202020204" pitchFamily="34" charset="0"/>
              </a:rPr>
              <a:t>swift defeat of the weakened southern forces and the expulsion of most of its leaders out of Yemen</a:t>
            </a:r>
          </a:p>
          <a:p>
            <a:pPr>
              <a:buFont typeface="Arial" panose="020B0604020202020204" pitchFamily="34" charset="0"/>
              <a:buChar char="•"/>
            </a:pPr>
            <a:r>
              <a:rPr lang="en-US" b="0" i="0" dirty="0">
                <a:solidFill>
                  <a:srgbClr val="202122"/>
                </a:solidFill>
                <a:effectLst/>
                <a:latin typeface="Arial" panose="020B0604020202020204" pitchFamily="34" charset="0"/>
              </a:rPr>
              <a:t>new ruling party based in Sana'a, led by President </a:t>
            </a:r>
            <a:r>
              <a:rPr lang="en-US" b="0" i="0" u="none" strike="noStrike" dirty="0">
                <a:solidFill>
                  <a:srgbClr val="3366CC"/>
                </a:solidFill>
                <a:effectLst/>
                <a:latin typeface="Arial" panose="020B0604020202020204" pitchFamily="34" charset="0"/>
                <a:hlinkClick r:id="rId3"/>
              </a:rPr>
              <a:t>Ali Abdullah Saleh</a:t>
            </a:r>
            <a:r>
              <a:rPr lang="en-US" b="0" i="0" dirty="0">
                <a:solidFill>
                  <a:srgbClr val="202122"/>
                </a:solidFill>
                <a:effectLst/>
                <a:latin typeface="Arial" panose="020B0604020202020204" pitchFamily="34" charset="0"/>
              </a:rPr>
              <a:t>, as well as a mishandling of the power-sharing arrangement agreed to by both parties in the 1990 unity deal.</a:t>
            </a:r>
          </a:p>
          <a:p>
            <a:r>
              <a:rPr lang="en-US" dirty="0"/>
              <a:t>SOUTH – oil, wealth…exploitation, corruption, neglect of the southern parts</a:t>
            </a:r>
          </a:p>
          <a:p>
            <a:r>
              <a:rPr lang="en-US" dirty="0"/>
              <a:t>Retired military personnel from South</a:t>
            </a:r>
          </a:p>
          <a:p>
            <a:r>
              <a:rPr lang="en-US" b="0" i="0" dirty="0">
                <a:solidFill>
                  <a:srgbClr val="202122"/>
                </a:solidFill>
                <a:effectLst/>
                <a:latin typeface="Arial" panose="020B0604020202020204" pitchFamily="34" charset="0"/>
              </a:rPr>
              <a:t>new investments appeared to be </a:t>
            </a:r>
            <a:r>
              <a:rPr lang="en-US" b="0" i="0" dirty="0" err="1">
                <a:solidFill>
                  <a:srgbClr val="202122"/>
                </a:solidFill>
                <a:effectLst/>
                <a:latin typeface="Arial" panose="020B0604020202020204" pitchFamily="34" charset="0"/>
              </a:rPr>
              <a:t>focussed</a:t>
            </a:r>
            <a:r>
              <a:rPr lang="en-US" b="0" i="0" dirty="0">
                <a:solidFill>
                  <a:srgbClr val="202122"/>
                </a:solidFill>
                <a:effectLst/>
                <a:latin typeface="Arial" panose="020B0604020202020204" pitchFamily="34" charset="0"/>
              </a:rPr>
              <a:t> instead on northern Sana’a - new capital</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North – tribalism, religious influence,</a:t>
            </a:r>
          </a:p>
          <a:p>
            <a:endParaRPr lang="en-US" b="0" i="0" dirty="0">
              <a:solidFill>
                <a:srgbClr val="202122"/>
              </a:solidFill>
              <a:effectLst/>
              <a:latin typeface="Arial" panose="020B0604020202020204" pitchFamily="34" charset="0"/>
            </a:endParaRPr>
          </a:p>
          <a:p>
            <a:pPr>
              <a:buFont typeface="Arial" panose="020B0604020202020204" pitchFamily="34" charset="0"/>
              <a:buChar char="•"/>
            </a:pPr>
            <a:r>
              <a:rPr lang="en-US" b="0" i="0" dirty="0">
                <a:solidFill>
                  <a:srgbClr val="202122"/>
                </a:solidFill>
                <a:effectLst/>
                <a:latin typeface="Arial" panose="020B0604020202020204" pitchFamily="34" charset="0"/>
              </a:rPr>
              <a:t>history was distinct from that of their northern </a:t>
            </a:r>
            <a:r>
              <a:rPr lang="en-US" b="0" i="0" dirty="0" err="1">
                <a:solidFill>
                  <a:srgbClr val="202122"/>
                </a:solidFill>
                <a:effectLst/>
                <a:latin typeface="Arial" panose="020B0604020202020204" pitchFamily="34" charset="0"/>
              </a:rPr>
              <a:t>neighbours</a:t>
            </a:r>
            <a:endParaRPr lang="en-US" b="0" i="0" dirty="0">
              <a:solidFill>
                <a:srgbClr val="202122"/>
              </a:solidFill>
              <a:effectLst/>
              <a:latin typeface="Arial" panose="020B0604020202020204" pitchFamily="34" charset="0"/>
            </a:endParaRPr>
          </a:p>
          <a:p>
            <a:pPr>
              <a:buFont typeface="Arial" panose="020B0604020202020204" pitchFamily="34" charset="0"/>
              <a:buChar char="•"/>
            </a:pPr>
            <a:r>
              <a:rPr lang="en-US" b="0" i="0" dirty="0">
                <a:solidFill>
                  <a:srgbClr val="202122"/>
                </a:solidFill>
                <a:effectLst/>
                <a:latin typeface="Arial" panose="020B0604020202020204" pitchFamily="34" charset="0"/>
              </a:rPr>
              <a:t>After 128 years of British rule, South Yemen was an independent state for 23 years.</a:t>
            </a:r>
          </a:p>
          <a:p>
            <a:pPr>
              <a:buFont typeface="Arial" panose="020B0604020202020204" pitchFamily="34" charset="0"/>
              <a:buChar char="•"/>
            </a:pPr>
            <a:endParaRPr lang="en-US" b="0" i="0" dirty="0">
              <a:solidFill>
                <a:srgbClr val="202122"/>
              </a:solidFill>
              <a:effectLst/>
              <a:latin typeface="Arial" panose="020B0604020202020204" pitchFamily="34" charset="0"/>
            </a:endParaRPr>
          </a:p>
          <a:p>
            <a:pPr>
              <a:buFont typeface="Arial" panose="020B0604020202020204" pitchFamily="34" charset="0"/>
              <a:buChar char="•"/>
            </a:pPr>
            <a:r>
              <a:rPr lang="en-US" b="0" i="0" dirty="0">
                <a:solidFill>
                  <a:srgbClr val="202122"/>
                </a:solidFill>
                <a:effectLst/>
                <a:latin typeface="Arial" panose="020B0604020202020204" pitchFamily="34" charset="0"/>
              </a:rPr>
              <a:t>Multiple protests by the Southern Movement took place between 2007–09, during which 100 were killed.</a:t>
            </a:r>
          </a:p>
          <a:p>
            <a:pPr>
              <a:buFont typeface="Arial" panose="020B0604020202020204" pitchFamily="34" charset="0"/>
              <a:buChar char="•"/>
            </a:pPr>
            <a:r>
              <a:rPr lang="en-US" b="0" i="0" dirty="0">
                <a:solidFill>
                  <a:srgbClr val="202122"/>
                </a:solidFill>
                <a:effectLst/>
                <a:latin typeface="Arial" panose="020B0604020202020204" pitchFamily="34" charset="0"/>
              </a:rPr>
              <a:t>2015, the Southern Movement rose to prominence after entering into a loose alliance with the exiled President </a:t>
            </a:r>
            <a:r>
              <a:rPr lang="en-US" b="0" i="0" u="none" strike="noStrike" dirty="0">
                <a:solidFill>
                  <a:srgbClr val="3366CC"/>
                </a:solidFill>
                <a:effectLst/>
                <a:latin typeface="Arial" panose="020B0604020202020204" pitchFamily="34" charset="0"/>
                <a:hlinkClick r:id="rId4" tooltip="Abdrabbuh Mansur Hadi"/>
              </a:rPr>
              <a:t>Hadi</a:t>
            </a:r>
            <a:r>
              <a:rPr lang="en-US" b="0" i="0" dirty="0">
                <a:solidFill>
                  <a:srgbClr val="202122"/>
                </a:solidFill>
                <a:effectLst/>
                <a:latin typeface="Arial" panose="020B0604020202020204" pitchFamily="34" charset="0"/>
              </a:rPr>
              <a:t> and proving to be a vital force in the </a:t>
            </a:r>
            <a:r>
              <a:rPr lang="en-US" b="0" i="0" u="none" strike="noStrike" dirty="0">
                <a:solidFill>
                  <a:srgbClr val="3366CC"/>
                </a:solidFill>
                <a:effectLst/>
                <a:latin typeface="Arial" panose="020B0604020202020204" pitchFamily="34" charset="0"/>
                <a:hlinkClick r:id="rId5" tooltip="Battle of Aden (2015)"/>
              </a:rPr>
              <a:t>pushback</a:t>
            </a:r>
            <a:r>
              <a:rPr lang="en-US" b="0" i="0" dirty="0">
                <a:solidFill>
                  <a:srgbClr val="202122"/>
                </a:solidFill>
                <a:effectLst/>
                <a:latin typeface="Arial" panose="020B0604020202020204" pitchFamily="34" charset="0"/>
              </a:rPr>
              <a:t> against Houthi forces from the southern city of Aden</a:t>
            </a:r>
          </a:p>
          <a:p>
            <a:pPr>
              <a:buFont typeface="Arial" panose="020B0604020202020204" pitchFamily="34" charset="0"/>
              <a:buChar char="•"/>
            </a:pPr>
            <a:endParaRPr lang="en-US" b="0" i="0" dirty="0">
              <a:solidFill>
                <a:srgbClr val="202122"/>
              </a:solidFill>
              <a:effectLst/>
              <a:latin typeface="Arial" panose="020B0604020202020204" pitchFamily="34" charset="0"/>
            </a:endParaRPr>
          </a:p>
          <a:p>
            <a:pPr>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6" tooltip="Southern Transitional Council"/>
              </a:rPr>
              <a:t>Southern Transitional Council</a:t>
            </a:r>
            <a:endParaRPr lang="en-US" b="0" i="0" u="none" strike="noStrike" dirty="0">
              <a:solidFill>
                <a:srgbClr val="202122"/>
              </a:solidFill>
              <a:effectLst/>
              <a:latin typeface="Arial" panose="020B0604020202020204" pitchFamily="34" charset="0"/>
            </a:endParaRPr>
          </a:p>
          <a:p>
            <a:pPr>
              <a:buFont typeface="Arial" panose="020B0604020202020204" pitchFamily="34" charset="0"/>
              <a:buChar char="•"/>
            </a:pPr>
            <a:r>
              <a:rPr lang="en-US" b="0" i="0" dirty="0">
                <a:solidFill>
                  <a:srgbClr val="202122"/>
                </a:solidFill>
                <a:effectLst/>
                <a:latin typeface="Arial" panose="020B0604020202020204" pitchFamily="34" charset="0"/>
              </a:rPr>
              <a:t>Today, the Southern Movement through its political branch the </a:t>
            </a:r>
            <a:r>
              <a:rPr lang="en-US" b="0" i="0" u="none" strike="noStrike" dirty="0">
                <a:solidFill>
                  <a:srgbClr val="3366CC"/>
                </a:solidFill>
                <a:effectLst/>
                <a:latin typeface="Arial" panose="020B0604020202020204" pitchFamily="34" charset="0"/>
                <a:hlinkClick r:id="rId6" tooltip="Southern Transitional Council"/>
              </a:rPr>
              <a:t>Southern Transitional Council</a:t>
            </a:r>
            <a:r>
              <a:rPr lang="en-US" b="0" i="0" dirty="0">
                <a:solidFill>
                  <a:srgbClr val="202122"/>
                </a:solidFill>
                <a:effectLst/>
                <a:latin typeface="Arial" panose="020B0604020202020204" pitchFamily="34" charset="0"/>
              </a:rPr>
              <a:t> has a significant presence in all areas of the former southern territories</a:t>
            </a:r>
          </a:p>
          <a:p>
            <a:endParaRPr lang="en-US" dirty="0"/>
          </a:p>
          <a:p>
            <a:endParaRPr lang="en-US" dirty="0"/>
          </a:p>
          <a:p>
            <a:endParaRPr lang="en-US" dirty="0"/>
          </a:p>
        </p:txBody>
      </p:sp>
    </p:spTree>
    <p:extLst>
      <p:ext uri="{BB962C8B-B14F-4D97-AF65-F5344CB8AC3E}">
        <p14:creationId xmlns:p14="http://schemas.microsoft.com/office/powerpoint/2010/main" val="255544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Iraqi invasion of Kuwait in 1990 happened during the Yemenis presidency in the Security Council of the United Nations. </a:t>
            </a:r>
          </a:p>
          <a:p>
            <a:pPr>
              <a:buFont typeface="Arial" panose="020B0604020202020204" pitchFamily="34" charset="0"/>
              <a:buChar char="•"/>
            </a:pPr>
            <a:r>
              <a:rPr lang="en-US" dirty="0"/>
              <a:t>Unfortunately, unified Yemen expressed support for Iraqi dictator Hussain. </a:t>
            </a:r>
          </a:p>
          <a:p>
            <a:pPr>
              <a:buFont typeface="Arial" panose="020B0604020202020204" pitchFamily="34" charset="0"/>
              <a:buChar char="•"/>
            </a:pPr>
            <a:r>
              <a:rPr lang="en-US" dirty="0"/>
              <a:t>This has caused anger among Arab countries and resulted in the huge expulsion of Yemenis workers from neighboring Gulf countries. </a:t>
            </a:r>
          </a:p>
          <a:p>
            <a:pPr>
              <a:buFont typeface="Arial" panose="020B0604020202020204" pitchFamily="34" charset="0"/>
              <a:buChar char="•"/>
            </a:pPr>
            <a:r>
              <a:rPr lang="en-US" dirty="0"/>
              <a:t>Yemen remained isolated</a:t>
            </a:r>
          </a:p>
          <a:p>
            <a:pPr>
              <a:buFont typeface="Arial" panose="020B0604020202020204" pitchFamily="34" charset="0"/>
              <a:buChar char="•"/>
            </a:pPr>
            <a:r>
              <a:rPr lang="en-US" dirty="0"/>
              <a:t>connection between Yemen and Iraq was strengthened after the Iraqi-Iranian war</a:t>
            </a:r>
          </a:p>
          <a:p>
            <a:pPr>
              <a:buFont typeface="Arial" panose="020B0604020202020204" pitchFamily="34" charset="0"/>
              <a:buChar char="•"/>
            </a:pPr>
            <a:r>
              <a:rPr lang="en-US" dirty="0"/>
              <a:t>the only country in the area has not been accepted to the GCC</a:t>
            </a:r>
          </a:p>
          <a:p>
            <a:endParaRPr lang="en-US" dirty="0"/>
          </a:p>
          <a:p>
            <a:pPr>
              <a:buFont typeface="Arial" panose="020B0604020202020204" pitchFamily="34" charset="0"/>
              <a:buChar char="•"/>
            </a:pPr>
            <a:r>
              <a:rPr lang="en-US" dirty="0"/>
              <a:t>non-demarcated borders with Saudi and Oman 90s</a:t>
            </a:r>
          </a:p>
          <a:p>
            <a:pPr>
              <a:buFont typeface="Arial" panose="020B0604020202020204" pitchFamily="34" charset="0"/>
              <a:buChar char="•"/>
            </a:pPr>
            <a:r>
              <a:rPr lang="en-US" dirty="0"/>
              <a:t>1995 Yemen and Oman demarcated borders</a:t>
            </a:r>
          </a:p>
          <a:p>
            <a:pPr>
              <a:buFont typeface="Arial" panose="020B0604020202020204" pitchFamily="34" charset="0"/>
              <a:buChar char="•"/>
            </a:pPr>
            <a:r>
              <a:rPr lang="en-US" dirty="0"/>
              <a:t>2000 Saudis and Yemen agreed on the disputed territory</a:t>
            </a:r>
          </a:p>
          <a:p>
            <a:pPr>
              <a:buFont typeface="Arial" panose="020B0604020202020204" pitchFamily="34" charset="0"/>
              <a:buChar char="•"/>
            </a:pPr>
            <a:endParaRPr lang="en-US" dirty="0"/>
          </a:p>
          <a:p>
            <a:pPr>
              <a:buFont typeface="Arial" panose="020B0604020202020204" pitchFamily="34" charset="0"/>
              <a:buChar char="•"/>
            </a:pPr>
            <a:r>
              <a:rPr lang="en-US" dirty="0"/>
              <a:t>Yemen and Eritrea, about the disputed territory in borderland consisting mainly of islands in the Red Sea. The conflict had to be resolved by arbitration of the International Criminal Court in Haag in 1998 mostly on behalf of Yemen. This arbitration is seen as one of the most significant at the end of the 20th century</a:t>
            </a:r>
          </a:p>
        </p:txBody>
      </p:sp>
    </p:spTree>
    <p:extLst>
      <p:ext uri="{BB962C8B-B14F-4D97-AF65-F5344CB8AC3E}">
        <p14:creationId xmlns:p14="http://schemas.microsoft.com/office/powerpoint/2010/main" val="281781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terrain consists of parts of the country in mountains which are, and always will be, out of reach of the central government</a:t>
            </a:r>
          </a:p>
          <a:p>
            <a:pPr>
              <a:buFont typeface="Arial" panose="020B0604020202020204" pitchFamily="34" charset="0"/>
              <a:buChar char="•"/>
            </a:pPr>
            <a:r>
              <a:rPr lang="en-US" dirty="0"/>
              <a:t>strong tradition of blood vengeance</a:t>
            </a:r>
          </a:p>
          <a:p>
            <a:pPr>
              <a:buFont typeface="Arial" panose="020B0604020202020204" pitchFamily="34" charset="0"/>
              <a:buChar char="•"/>
            </a:pPr>
            <a:r>
              <a:rPr lang="en-US" dirty="0"/>
              <a:t>Yemen population includes many recruits of the Afghan-Soviet war - radical ideology and spreading the influence of Al Qaeda in Yemen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fall of the USSR</a:t>
            </a:r>
          </a:p>
        </p:txBody>
      </p:sp>
    </p:spTree>
    <p:extLst>
      <p:ext uri="{BB962C8B-B14F-4D97-AF65-F5344CB8AC3E}">
        <p14:creationId xmlns:p14="http://schemas.microsoft.com/office/powerpoint/2010/main" val="149039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1167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í snímek"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title"/>
          </p:nvPr>
        </p:nvSpPr>
        <p:spPr>
          <a:xfrm>
            <a:off x="398502" y="2900365"/>
            <a:ext cx="11361601" cy="11715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1"/>
              </a:buClr>
              <a:buSzPts val="4400"/>
              <a:buFont typeface="Arial"/>
              <a:buNone/>
              <a:defRPr sz="4400"/>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13" name="Google Shape;13;p2"/>
          <p:cNvSpPr txBox="1">
            <a:spLocks noGrp="1"/>
          </p:cNvSpPr>
          <p:nvPr>
            <p:ph type="body" idx="1"/>
          </p:nvPr>
        </p:nvSpPr>
        <p:spPr>
          <a:xfrm>
            <a:off x="398502" y="4116401"/>
            <a:ext cx="11361601" cy="6984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400"/>
              <a:buFont typeface="Arial"/>
              <a:buNone/>
              <a:defRPr sz="2400"/>
            </a:lvl1pPr>
            <a:lvl2pPr marL="914400" lvl="1" indent="-228600" algn="l">
              <a:lnSpc>
                <a:spcPct val="100000"/>
              </a:lnSpc>
              <a:spcBef>
                <a:spcPts val="0"/>
              </a:spcBef>
              <a:spcAft>
                <a:spcPts val="0"/>
              </a:spcAft>
              <a:buClr>
                <a:srgbClr val="000000"/>
              </a:buClr>
              <a:buSzPts val="2400"/>
              <a:buFont typeface="Arial"/>
              <a:buNone/>
              <a:defRPr sz="2400"/>
            </a:lvl2pPr>
            <a:lvl3pPr marL="1371600" lvl="2" indent="-228600" algn="l">
              <a:lnSpc>
                <a:spcPct val="100000"/>
              </a:lnSpc>
              <a:spcBef>
                <a:spcPts val="0"/>
              </a:spcBef>
              <a:spcAft>
                <a:spcPts val="0"/>
              </a:spcAft>
              <a:buClr>
                <a:srgbClr val="000000"/>
              </a:buClr>
              <a:buSzPts val="2400"/>
              <a:buFont typeface="Arial"/>
              <a:buNone/>
              <a:defRPr sz="2400"/>
            </a:lvl3pPr>
            <a:lvl4pPr marL="1828800" lvl="3" indent="-228600" algn="l">
              <a:lnSpc>
                <a:spcPct val="100000"/>
              </a:lnSpc>
              <a:spcBef>
                <a:spcPts val="0"/>
              </a:spcBef>
              <a:spcAft>
                <a:spcPts val="0"/>
              </a:spcAft>
              <a:buClr>
                <a:srgbClr val="000000"/>
              </a:buClr>
              <a:buSzPts val="2400"/>
              <a:buFont typeface="Arial"/>
              <a:buNone/>
              <a:defRPr sz="2400"/>
            </a:lvl4pPr>
            <a:lvl5pPr marL="2286000" lvl="4" indent="-228600" algn="l">
              <a:lnSpc>
                <a:spcPct val="100000"/>
              </a:lnSpc>
              <a:spcBef>
                <a:spcPts val="0"/>
              </a:spcBef>
              <a:spcAft>
                <a:spcPts val="0"/>
              </a:spcAft>
              <a:buClr>
                <a:srgbClr val="000000"/>
              </a:buClr>
              <a:buSzPts val="2400"/>
              <a:buFont typeface="Arial"/>
              <a:buNone/>
              <a:defRPr sz="2400"/>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14" name="Google Shape;14;p2" descr="Obrázek 9"/>
          <p:cNvPicPr preferRelativeResize="0"/>
          <p:nvPr/>
        </p:nvPicPr>
        <p:blipFill rotWithShape="1">
          <a:blip r:embed="rId2">
            <a:alphaModFix/>
          </a:blip>
          <a:srcRect/>
          <a:stretch/>
        </p:blipFill>
        <p:spPr>
          <a:xfrm>
            <a:off x="414000" y="414000"/>
            <a:ext cx="1501592" cy="1036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UNI FSS slide">
  <p:cSld name="MUNI FSS slide">
    <p:bg>
      <p:bgPr>
        <a:solidFill>
          <a:srgbClr val="008C78"/>
        </a:solidFill>
        <a:effectLst/>
      </p:bgPr>
    </p:bg>
    <p:spTree>
      <p:nvGrpSpPr>
        <p:cNvPr id="1" name="Shape 74"/>
        <p:cNvGrpSpPr/>
        <p:nvPr/>
      </p:nvGrpSpPr>
      <p:grpSpPr>
        <a:xfrm>
          <a:off x="0" y="0"/>
          <a:ext cx="0" cy="0"/>
          <a:chOff x="0" y="0"/>
          <a:chExt cx="0" cy="0"/>
        </a:xfrm>
      </p:grpSpPr>
      <p:pic>
        <p:nvPicPr>
          <p:cNvPr id="75" name="Google Shape;75;p13" descr="Obrázek 2"/>
          <p:cNvPicPr preferRelativeResize="0"/>
          <p:nvPr/>
        </p:nvPicPr>
        <p:blipFill rotWithShape="1">
          <a:blip r:embed="rId2">
            <a:alphaModFix/>
          </a:blip>
          <a:srcRect/>
          <a:stretch/>
        </p:blipFill>
        <p:spPr>
          <a:xfrm>
            <a:off x="4042869" y="2019299"/>
            <a:ext cx="4087671" cy="2820492"/>
          </a:xfrm>
          <a:prstGeom prst="rect">
            <a:avLst/>
          </a:prstGeom>
          <a:noFill/>
          <a:ln>
            <a:noFill/>
          </a:ln>
        </p:spPr>
      </p:pic>
      <p:sp>
        <p:nvSpPr>
          <p:cNvPr id="76" name="Google Shape;76;p13"/>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008C78"/>
              </a:buClr>
              <a:buSzPts val="1200"/>
              <a:buFont typeface="Arial"/>
              <a:buNone/>
              <a:defRPr>
                <a:solidFill>
                  <a:srgbClr val="008C78"/>
                </a:solidFill>
              </a:defRPr>
            </a:lvl1pPr>
            <a:lvl2pPr marL="0" lvl="1" indent="0" algn="l">
              <a:lnSpc>
                <a:spcPct val="100000"/>
              </a:lnSpc>
              <a:spcBef>
                <a:spcPts val="0"/>
              </a:spcBef>
              <a:spcAft>
                <a:spcPts val="0"/>
              </a:spcAft>
              <a:buClr>
                <a:srgbClr val="008C78"/>
              </a:buClr>
              <a:buSzPts val="1200"/>
              <a:buFont typeface="Arial"/>
              <a:buNone/>
              <a:defRPr>
                <a:solidFill>
                  <a:srgbClr val="008C78"/>
                </a:solidFill>
              </a:defRPr>
            </a:lvl2pPr>
            <a:lvl3pPr marL="0" lvl="2" indent="0" algn="l">
              <a:lnSpc>
                <a:spcPct val="100000"/>
              </a:lnSpc>
              <a:spcBef>
                <a:spcPts val="0"/>
              </a:spcBef>
              <a:spcAft>
                <a:spcPts val="0"/>
              </a:spcAft>
              <a:buClr>
                <a:srgbClr val="008C78"/>
              </a:buClr>
              <a:buSzPts val="1200"/>
              <a:buFont typeface="Arial"/>
              <a:buNone/>
              <a:defRPr>
                <a:solidFill>
                  <a:srgbClr val="008C78"/>
                </a:solidFill>
              </a:defRPr>
            </a:lvl3pPr>
            <a:lvl4pPr marL="0" lvl="3" indent="0" algn="l">
              <a:lnSpc>
                <a:spcPct val="100000"/>
              </a:lnSpc>
              <a:spcBef>
                <a:spcPts val="0"/>
              </a:spcBef>
              <a:spcAft>
                <a:spcPts val="0"/>
              </a:spcAft>
              <a:buClr>
                <a:srgbClr val="008C78"/>
              </a:buClr>
              <a:buSzPts val="1200"/>
              <a:buFont typeface="Arial"/>
              <a:buNone/>
              <a:defRPr>
                <a:solidFill>
                  <a:srgbClr val="008C78"/>
                </a:solidFill>
              </a:defRPr>
            </a:lvl4pPr>
            <a:lvl5pPr marL="0" lvl="4" indent="0" algn="l">
              <a:lnSpc>
                <a:spcPct val="100000"/>
              </a:lnSpc>
              <a:spcBef>
                <a:spcPts val="0"/>
              </a:spcBef>
              <a:spcAft>
                <a:spcPts val="0"/>
              </a:spcAft>
              <a:buClr>
                <a:srgbClr val="008C78"/>
              </a:buClr>
              <a:buSzPts val="1200"/>
              <a:buFont typeface="Arial"/>
              <a:buNone/>
              <a:defRPr>
                <a:solidFill>
                  <a:srgbClr val="008C78"/>
                </a:solidFill>
              </a:defRPr>
            </a:lvl5pPr>
            <a:lvl6pPr marL="0" lvl="5" indent="0" algn="l">
              <a:lnSpc>
                <a:spcPct val="100000"/>
              </a:lnSpc>
              <a:spcBef>
                <a:spcPts val="0"/>
              </a:spcBef>
              <a:spcAft>
                <a:spcPts val="0"/>
              </a:spcAft>
              <a:buClr>
                <a:srgbClr val="008C78"/>
              </a:buClr>
              <a:buSzPts val="1200"/>
              <a:buFont typeface="Arial"/>
              <a:buNone/>
              <a:defRPr>
                <a:solidFill>
                  <a:srgbClr val="008C78"/>
                </a:solidFill>
              </a:defRPr>
            </a:lvl6pPr>
            <a:lvl7pPr marL="0" lvl="6" indent="0" algn="l">
              <a:lnSpc>
                <a:spcPct val="100000"/>
              </a:lnSpc>
              <a:spcBef>
                <a:spcPts val="0"/>
              </a:spcBef>
              <a:spcAft>
                <a:spcPts val="0"/>
              </a:spcAft>
              <a:buClr>
                <a:srgbClr val="008C78"/>
              </a:buClr>
              <a:buSzPts val="1200"/>
              <a:buFont typeface="Arial"/>
              <a:buNone/>
              <a:defRPr>
                <a:solidFill>
                  <a:srgbClr val="008C78"/>
                </a:solidFill>
              </a:defRPr>
            </a:lvl7pPr>
            <a:lvl8pPr marL="0" lvl="7" indent="0" algn="l">
              <a:lnSpc>
                <a:spcPct val="100000"/>
              </a:lnSpc>
              <a:spcBef>
                <a:spcPts val="0"/>
              </a:spcBef>
              <a:spcAft>
                <a:spcPts val="0"/>
              </a:spcAft>
              <a:buClr>
                <a:srgbClr val="008C78"/>
              </a:buClr>
              <a:buSzPts val="1200"/>
              <a:buFont typeface="Arial"/>
              <a:buNone/>
              <a:defRPr>
                <a:solidFill>
                  <a:srgbClr val="008C78"/>
                </a:solidFill>
              </a:defRPr>
            </a:lvl8pPr>
            <a:lvl9pPr marL="0" lvl="8" indent="0" algn="l">
              <a:lnSpc>
                <a:spcPct val="100000"/>
              </a:lnSpc>
              <a:spcBef>
                <a:spcPts val="0"/>
              </a:spcBef>
              <a:spcAft>
                <a:spcPts val="0"/>
              </a:spcAft>
              <a:buClr>
                <a:srgbClr val="008C78"/>
              </a:buClr>
              <a:buSzPts val="1200"/>
              <a:buFont typeface="Arial"/>
              <a:buNone/>
              <a:defRPr>
                <a:solidFill>
                  <a:srgbClr val="008C78"/>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MUNI slide">
  <p:cSld name="MUNI slide">
    <p:bg>
      <p:bgPr>
        <a:solidFill>
          <a:schemeClr val="accent1"/>
        </a:solidFill>
        <a:effectLst/>
      </p:bgPr>
    </p:bg>
    <p:spTree>
      <p:nvGrpSpPr>
        <p:cNvPr id="1" name="Shape 77"/>
        <p:cNvGrpSpPr/>
        <p:nvPr/>
      </p:nvGrpSpPr>
      <p:grpSpPr>
        <a:xfrm>
          <a:off x="0" y="0"/>
          <a:ext cx="0" cy="0"/>
          <a:chOff x="0" y="0"/>
          <a:chExt cx="0" cy="0"/>
        </a:xfrm>
      </p:grpSpPr>
      <p:pic>
        <p:nvPicPr>
          <p:cNvPr id="78" name="Google Shape;78;p14" descr="Obrázek 1"/>
          <p:cNvPicPr preferRelativeResize="0"/>
          <p:nvPr/>
        </p:nvPicPr>
        <p:blipFill rotWithShape="1">
          <a:blip r:embed="rId2">
            <a:alphaModFix/>
          </a:blip>
          <a:srcRect/>
          <a:stretch/>
        </p:blipFill>
        <p:spPr>
          <a:xfrm>
            <a:off x="1644027" y="2285078"/>
            <a:ext cx="8890090" cy="2304839"/>
          </a:xfrm>
          <a:prstGeom prst="rect">
            <a:avLst/>
          </a:prstGeom>
          <a:noFill/>
          <a:ln>
            <a:noFill/>
          </a:ln>
        </p:spPr>
      </p:pic>
      <p:sp>
        <p:nvSpPr>
          <p:cNvPr id="79" name="Google Shape;79;p14"/>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Heading, subheading and text"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lvl1pPr marL="457200" lvl="0" indent="-342900" algn="l">
              <a:lnSpc>
                <a:spcPct val="150000"/>
              </a:lnSpc>
              <a:spcBef>
                <a:spcPts val="0"/>
              </a:spcBef>
              <a:spcAft>
                <a:spcPts val="0"/>
              </a:spcAft>
              <a:buSzPts val="1800"/>
              <a:buChar char="̶"/>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17" name="Google Shape;17;p3"/>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3"/>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19" name="Google Shape;19;p3"/>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pic>
        <p:nvPicPr>
          <p:cNvPr id="20" name="Google Shape;20;p3" descr="Obrázek 7"/>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inverse">
  <p:cSld name="Title slide – inverse">
    <p:bg>
      <p:bgPr>
        <a:solidFill>
          <a:srgbClr val="008C78"/>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FFFFFF"/>
              </a:buClr>
              <a:buSzPts val="1200"/>
              <a:buFont typeface="Arial"/>
              <a:buNone/>
              <a:defRPr>
                <a:solidFill>
                  <a:srgbClr val="FFFFFF"/>
                </a:solidFill>
              </a:defRPr>
            </a:lvl1pPr>
            <a:lvl2pPr marL="0" lvl="1" indent="0" algn="l">
              <a:lnSpc>
                <a:spcPct val="100000"/>
              </a:lnSpc>
              <a:spcBef>
                <a:spcPts val="0"/>
              </a:spcBef>
              <a:spcAft>
                <a:spcPts val="0"/>
              </a:spcAft>
              <a:buClr>
                <a:srgbClr val="FFFFFF"/>
              </a:buClr>
              <a:buSzPts val="1200"/>
              <a:buFont typeface="Arial"/>
              <a:buNone/>
              <a:defRPr>
                <a:solidFill>
                  <a:srgbClr val="FFFFFF"/>
                </a:solidFill>
              </a:defRPr>
            </a:lvl2pPr>
            <a:lvl3pPr marL="0" lvl="2" indent="0" algn="l">
              <a:lnSpc>
                <a:spcPct val="100000"/>
              </a:lnSpc>
              <a:spcBef>
                <a:spcPts val="0"/>
              </a:spcBef>
              <a:spcAft>
                <a:spcPts val="0"/>
              </a:spcAft>
              <a:buClr>
                <a:srgbClr val="FFFFFF"/>
              </a:buClr>
              <a:buSzPts val="1200"/>
              <a:buFont typeface="Arial"/>
              <a:buNone/>
              <a:defRPr>
                <a:solidFill>
                  <a:srgbClr val="FFFFFF"/>
                </a:solidFill>
              </a:defRPr>
            </a:lvl3pPr>
            <a:lvl4pPr marL="0" lvl="3" indent="0" algn="l">
              <a:lnSpc>
                <a:spcPct val="100000"/>
              </a:lnSpc>
              <a:spcBef>
                <a:spcPts val="0"/>
              </a:spcBef>
              <a:spcAft>
                <a:spcPts val="0"/>
              </a:spcAft>
              <a:buClr>
                <a:srgbClr val="FFFFFF"/>
              </a:buClr>
              <a:buSzPts val="1200"/>
              <a:buFont typeface="Arial"/>
              <a:buNone/>
              <a:defRPr>
                <a:solidFill>
                  <a:srgbClr val="FFFFFF"/>
                </a:solidFill>
              </a:defRPr>
            </a:lvl4pPr>
            <a:lvl5pPr marL="0" lvl="4" indent="0" algn="l">
              <a:lnSpc>
                <a:spcPct val="100000"/>
              </a:lnSpc>
              <a:spcBef>
                <a:spcPts val="0"/>
              </a:spcBef>
              <a:spcAft>
                <a:spcPts val="0"/>
              </a:spcAft>
              <a:buClr>
                <a:srgbClr val="FFFFFF"/>
              </a:buClr>
              <a:buSzPts val="1200"/>
              <a:buFont typeface="Arial"/>
              <a:buNone/>
              <a:defRPr>
                <a:solidFill>
                  <a:srgbClr val="FFFFFF"/>
                </a:solidFill>
              </a:defRPr>
            </a:lvl5pPr>
            <a:lvl6pPr marL="0" lvl="5" indent="0" algn="l">
              <a:lnSpc>
                <a:spcPct val="100000"/>
              </a:lnSpc>
              <a:spcBef>
                <a:spcPts val="0"/>
              </a:spcBef>
              <a:spcAft>
                <a:spcPts val="0"/>
              </a:spcAft>
              <a:buClr>
                <a:srgbClr val="FFFFFF"/>
              </a:buClr>
              <a:buSzPts val="1200"/>
              <a:buFont typeface="Arial"/>
              <a:buNone/>
              <a:defRPr>
                <a:solidFill>
                  <a:srgbClr val="FFFFFF"/>
                </a:solidFill>
              </a:defRPr>
            </a:lvl6pPr>
            <a:lvl7pPr marL="0" lvl="6" indent="0" algn="l">
              <a:lnSpc>
                <a:spcPct val="100000"/>
              </a:lnSpc>
              <a:spcBef>
                <a:spcPts val="0"/>
              </a:spcBef>
              <a:spcAft>
                <a:spcPts val="0"/>
              </a:spcAft>
              <a:buClr>
                <a:srgbClr val="FFFFFF"/>
              </a:buClr>
              <a:buSzPts val="1200"/>
              <a:buFont typeface="Arial"/>
              <a:buNone/>
              <a:defRPr>
                <a:solidFill>
                  <a:srgbClr val="FFFFFF"/>
                </a:solidFill>
              </a:defRPr>
            </a:lvl7pPr>
            <a:lvl8pPr marL="0" lvl="7" indent="0" algn="l">
              <a:lnSpc>
                <a:spcPct val="100000"/>
              </a:lnSpc>
              <a:spcBef>
                <a:spcPts val="0"/>
              </a:spcBef>
              <a:spcAft>
                <a:spcPts val="0"/>
              </a:spcAft>
              <a:buClr>
                <a:srgbClr val="FFFFFF"/>
              </a:buClr>
              <a:buSzPts val="1200"/>
              <a:buFont typeface="Arial"/>
              <a:buNone/>
              <a:defRPr>
                <a:solidFill>
                  <a:srgbClr val="FFFFFF"/>
                </a:solidFill>
              </a:defRPr>
            </a:lvl8pPr>
            <a:lvl9pPr marL="0" lvl="8" indent="0" algn="l">
              <a:lnSpc>
                <a:spcPct val="100000"/>
              </a:lnSpc>
              <a:spcBef>
                <a:spcPts val="0"/>
              </a:spcBef>
              <a:spcAft>
                <a:spcPts val="0"/>
              </a:spcAft>
              <a:buClr>
                <a:srgbClr val="FFFFFF"/>
              </a:buClr>
              <a:buSzPts val="1200"/>
              <a:buFont typeface="Arial"/>
              <a:buNone/>
              <a:defRPr>
                <a:solidFill>
                  <a:srgbClr val="FFFFFF"/>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
        <p:nvSpPr>
          <p:cNvPr id="23" name="Google Shape;23;p4"/>
          <p:cNvSpPr txBox="1">
            <a:spLocks noGrp="1"/>
          </p:cNvSpPr>
          <p:nvPr>
            <p:ph type="title"/>
          </p:nvPr>
        </p:nvSpPr>
        <p:spPr>
          <a:xfrm>
            <a:off x="398502" y="2900365"/>
            <a:ext cx="11361601" cy="11715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FFFFFF"/>
              </a:buClr>
              <a:buSzPts val="4400"/>
              <a:buFont typeface="Arial"/>
              <a:buNone/>
              <a:defRPr sz="4400">
                <a:solidFill>
                  <a:srgbClr val="FFFFFF"/>
                </a:solidFill>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24" name="Google Shape;24;p4"/>
          <p:cNvSpPr txBox="1">
            <a:spLocks noGrp="1"/>
          </p:cNvSpPr>
          <p:nvPr>
            <p:ph type="body" idx="1"/>
          </p:nvPr>
        </p:nvSpPr>
        <p:spPr>
          <a:xfrm>
            <a:off x="398502" y="4116401"/>
            <a:ext cx="11361601" cy="6984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FFFFFF"/>
              </a:buClr>
              <a:buSzPts val="2400"/>
              <a:buFont typeface="Arial"/>
              <a:buNone/>
              <a:defRPr sz="2400">
                <a:solidFill>
                  <a:srgbClr val="FFFFFF"/>
                </a:solidFill>
              </a:defRPr>
            </a:lvl1pPr>
            <a:lvl2pPr marL="914400" lvl="1" indent="-228600" algn="l">
              <a:lnSpc>
                <a:spcPct val="100000"/>
              </a:lnSpc>
              <a:spcBef>
                <a:spcPts val="0"/>
              </a:spcBef>
              <a:spcAft>
                <a:spcPts val="0"/>
              </a:spcAft>
              <a:buClr>
                <a:srgbClr val="FFFFFF"/>
              </a:buClr>
              <a:buSzPts val="2400"/>
              <a:buFont typeface="Arial"/>
              <a:buNone/>
              <a:defRPr sz="2400">
                <a:solidFill>
                  <a:srgbClr val="FFFFFF"/>
                </a:solidFill>
              </a:defRPr>
            </a:lvl2pPr>
            <a:lvl3pPr marL="1371600" lvl="2" indent="-228600" algn="l">
              <a:lnSpc>
                <a:spcPct val="100000"/>
              </a:lnSpc>
              <a:spcBef>
                <a:spcPts val="0"/>
              </a:spcBef>
              <a:spcAft>
                <a:spcPts val="0"/>
              </a:spcAft>
              <a:buClr>
                <a:srgbClr val="FFFFFF"/>
              </a:buClr>
              <a:buSzPts val="2400"/>
              <a:buFont typeface="Arial"/>
              <a:buNone/>
              <a:defRPr sz="2400">
                <a:solidFill>
                  <a:srgbClr val="FFFFFF"/>
                </a:solidFill>
              </a:defRPr>
            </a:lvl3pPr>
            <a:lvl4pPr marL="1828800" lvl="3" indent="-228600" algn="l">
              <a:lnSpc>
                <a:spcPct val="100000"/>
              </a:lnSpc>
              <a:spcBef>
                <a:spcPts val="0"/>
              </a:spcBef>
              <a:spcAft>
                <a:spcPts val="0"/>
              </a:spcAft>
              <a:buClr>
                <a:srgbClr val="FFFFFF"/>
              </a:buClr>
              <a:buSzPts val="2400"/>
              <a:buFont typeface="Arial"/>
              <a:buNone/>
              <a:defRPr sz="2400">
                <a:solidFill>
                  <a:srgbClr val="FFFFFF"/>
                </a:solidFill>
              </a:defRPr>
            </a:lvl4pPr>
            <a:lvl5pPr marL="2286000" lvl="4" indent="-228600" algn="l">
              <a:lnSpc>
                <a:spcPct val="100000"/>
              </a:lnSpc>
              <a:spcBef>
                <a:spcPts val="0"/>
              </a:spcBef>
              <a:spcAft>
                <a:spcPts val="0"/>
              </a:spcAft>
              <a:buClr>
                <a:srgbClr val="FFFFFF"/>
              </a:buClr>
              <a:buSzPts val="2400"/>
              <a:buFont typeface="Arial"/>
              <a:buNone/>
              <a:defRPr sz="2400">
                <a:solidFill>
                  <a:srgbClr val="FFFFFF"/>
                </a:solidFill>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25" name="Google Shape;25;p4" descr="Obrázek 9"/>
          <p:cNvPicPr preferRelativeResize="0"/>
          <p:nvPr/>
        </p:nvPicPr>
        <p:blipFill rotWithShape="1">
          <a:blip r:embed="rId2">
            <a:alphaModFix/>
          </a:blip>
          <a:srcRect/>
          <a:stretch/>
        </p:blipFill>
        <p:spPr>
          <a:xfrm>
            <a:off x="414000" y="414000"/>
            <a:ext cx="1490963" cy="10287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Heading, content and text">
  <p:cSld name="Heading, content and text">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719137" y="1695074"/>
            <a:ext cx="5218413" cy="38967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34" name="Google Shape;34;p6"/>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6"/>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36" name="Google Shape;36;p6"/>
          <p:cNvSpPr txBox="1">
            <a:spLocks noGrp="1"/>
          </p:cNvSpPr>
          <p:nvPr>
            <p:ph type="body" idx="2"/>
          </p:nvPr>
        </p:nvSpPr>
        <p:spPr>
          <a:xfrm>
            <a:off x="720724" y="5599669"/>
            <a:ext cx="5218414"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37" name="Google Shape;37;p6" descr="Obrázek 9"/>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Heading, subheading and three columns">
  <p:cSld name="Heading, subheading and three columns">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4439999" y="1692001"/>
            <a:ext cx="3311526" cy="22307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0" name="Google Shape;40;p7"/>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7"/>
          <p:cNvSpPr txBox="1">
            <a:spLocks noGrp="1"/>
          </p:cNvSpPr>
          <p:nvPr>
            <p:ph type="body" idx="2"/>
          </p:nvPr>
        </p:nvSpPr>
        <p:spPr>
          <a:xfrm>
            <a:off x="719998" y="4414270"/>
            <a:ext cx="3312002"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2" name="Google Shape;42;p7"/>
          <p:cNvSpPr txBox="1">
            <a:spLocks noGrp="1"/>
          </p:cNvSpPr>
          <p:nvPr>
            <p:ph type="body" idx="3"/>
          </p:nvPr>
        </p:nvSpPr>
        <p:spPr>
          <a:xfrm>
            <a:off x="4439999" y="4414270"/>
            <a:ext cx="3312001"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3" name="Google Shape;43;p7"/>
          <p:cNvSpPr txBox="1">
            <a:spLocks noGrp="1"/>
          </p:cNvSpPr>
          <p:nvPr>
            <p:ph type="body" idx="4"/>
          </p:nvPr>
        </p:nvSpPr>
        <p:spPr>
          <a:xfrm>
            <a:off x="8161200" y="4414270"/>
            <a:ext cx="3312001"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4" name="Google Shape;44;p7"/>
          <p:cNvSpPr txBox="1">
            <a:spLocks noGrp="1"/>
          </p:cNvSpPr>
          <p:nvPr>
            <p:ph type="body" idx="5"/>
          </p:nvPr>
        </p:nvSpPr>
        <p:spPr>
          <a:xfrm>
            <a:off x="720725" y="4025136"/>
            <a:ext cx="3311525"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5" name="Google Shape;45;p7"/>
          <p:cNvSpPr txBox="1">
            <a:spLocks noGrp="1"/>
          </p:cNvSpPr>
          <p:nvPr>
            <p:ph type="body" idx="6"/>
          </p:nvPr>
        </p:nvSpPr>
        <p:spPr>
          <a:xfrm>
            <a:off x="4440475" y="4025136"/>
            <a:ext cx="3311526"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6" name="Google Shape;46;p7"/>
          <p:cNvSpPr txBox="1">
            <a:spLocks noGrp="1"/>
          </p:cNvSpPr>
          <p:nvPr>
            <p:ph type="body" idx="7"/>
          </p:nvPr>
        </p:nvSpPr>
        <p:spPr>
          <a:xfrm>
            <a:off x="8161435" y="4025136"/>
            <a:ext cx="3311526"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7" name="Google Shape;47;p7"/>
          <p:cNvSpPr txBox="1">
            <a:spLocks noGrp="1"/>
          </p:cNvSpPr>
          <p:nvPr>
            <p:ph type="body" idx="8"/>
          </p:nvPr>
        </p:nvSpPr>
        <p:spPr>
          <a:xfrm>
            <a:off x="720724" y="1296001"/>
            <a:ext cx="10752140"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8" name="Google Shape;48;p7"/>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pic>
        <p:nvPicPr>
          <p:cNvPr id="49" name="Google Shape;49;p7" descr="Obrázek 21"/>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and text without heading">
  <p:cSld name="Content and text without heading">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body" idx="1"/>
          </p:nvPr>
        </p:nvSpPr>
        <p:spPr>
          <a:xfrm>
            <a:off x="6272212" y="692150"/>
            <a:ext cx="5200988" cy="5139850"/>
          </a:xfrm>
          <a:prstGeom prst="rect">
            <a:avLst/>
          </a:prstGeom>
          <a:noFill/>
          <a:ln>
            <a:noFill/>
          </a:ln>
        </p:spPr>
        <p:txBody>
          <a:bodyPr spcFirstLastPara="1" wrap="square" lIns="0" tIns="0" rIns="0" bIns="0" anchor="t" anchorCtr="0">
            <a:normAutofit/>
          </a:bodyPr>
          <a:lstStyle>
            <a:lvl1pPr marL="457200" lvl="0" indent="-355600" algn="l">
              <a:lnSpc>
                <a:spcPct val="150000"/>
              </a:lnSpc>
              <a:spcBef>
                <a:spcPts val="0"/>
              </a:spcBef>
              <a:spcAft>
                <a:spcPts val="0"/>
              </a:spcAft>
              <a:buSzPts val="2000"/>
              <a:buChar char="̶"/>
              <a:defRPr sz="2000"/>
            </a:lvl1pPr>
            <a:lvl2pPr marL="914400" lvl="1" indent="-355600" algn="l">
              <a:lnSpc>
                <a:spcPct val="150000"/>
              </a:lnSpc>
              <a:spcBef>
                <a:spcPts val="0"/>
              </a:spcBef>
              <a:spcAft>
                <a:spcPts val="0"/>
              </a:spcAft>
              <a:buSzPts val="2000"/>
              <a:buChar char="̶"/>
              <a:defRPr sz="2000"/>
            </a:lvl2pPr>
            <a:lvl3pPr marL="1371600" lvl="2" indent="-228600" algn="l">
              <a:lnSpc>
                <a:spcPct val="150000"/>
              </a:lnSpc>
              <a:spcBef>
                <a:spcPts val="0"/>
              </a:spcBef>
              <a:spcAft>
                <a:spcPts val="0"/>
              </a:spcAft>
              <a:buSzPts val="2000"/>
              <a:buNone/>
              <a:defRPr sz="2000"/>
            </a:lvl3pPr>
            <a:lvl4pPr marL="1828800" lvl="3" indent="-228600" algn="l">
              <a:lnSpc>
                <a:spcPct val="150000"/>
              </a:lnSpc>
              <a:spcBef>
                <a:spcPts val="0"/>
              </a:spcBef>
              <a:spcAft>
                <a:spcPts val="0"/>
              </a:spcAft>
              <a:buSzPts val="2000"/>
              <a:buNone/>
              <a:defRPr sz="2000"/>
            </a:lvl4pPr>
            <a:lvl5pPr marL="2286000" lvl="4" indent="-228600" algn="l">
              <a:lnSpc>
                <a:spcPct val="150000"/>
              </a:lnSpc>
              <a:spcBef>
                <a:spcPts val="0"/>
              </a:spcBef>
              <a:spcAft>
                <a:spcPts val="0"/>
              </a:spcAft>
              <a:buSzPts val="2000"/>
              <a:buNone/>
              <a:defRPr sz="2000"/>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53" name="Google Shape;53;p8"/>
          <p:cNvSpPr txBox="1">
            <a:spLocks noGrp="1"/>
          </p:cNvSpPr>
          <p:nvPr>
            <p:ph type="body" idx="2"/>
          </p:nvPr>
        </p:nvSpPr>
        <p:spPr>
          <a:xfrm>
            <a:off x="720724" y="5599669"/>
            <a:ext cx="5218414"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54" name="Google Shape;54;p8" descr="Obrázek 7"/>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out heading">
  <p:cSld name="Content without heading">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9"/>
          <p:cNvSpPr txBox="1">
            <a:spLocks noGrp="1"/>
          </p:cNvSpPr>
          <p:nvPr>
            <p:ph type="body" idx="1"/>
          </p:nvPr>
        </p:nvSpPr>
        <p:spPr>
          <a:xfrm>
            <a:off x="719999" y="692150"/>
            <a:ext cx="10753202" cy="5139850"/>
          </a:xfrm>
          <a:prstGeom prst="rect">
            <a:avLst/>
          </a:prstGeom>
          <a:noFill/>
          <a:ln>
            <a:noFill/>
          </a:ln>
        </p:spPr>
        <p:txBody>
          <a:bodyPr spcFirstLastPara="1" wrap="square" lIns="0" tIns="0" rIns="0" bIns="0" anchor="t" anchorCtr="0">
            <a:normAutofit/>
          </a:bodyPr>
          <a:lstStyle>
            <a:lvl1pPr marL="457200" lvl="0" indent="-342900" algn="l">
              <a:lnSpc>
                <a:spcPct val="150000"/>
              </a:lnSpc>
              <a:spcBef>
                <a:spcPts val="0"/>
              </a:spcBef>
              <a:spcAft>
                <a:spcPts val="0"/>
              </a:spcAft>
              <a:buSzPts val="1800"/>
              <a:buChar char="̶"/>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58" name="Google Shape;58;p9" descr="Obrázek 5"/>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mages, text – two columns">
  <p:cSld name="Images, text – two columns">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719996" y="718711"/>
            <a:ext cx="5220003" cy="32040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1" name="Google Shape;61;p10"/>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10"/>
          <p:cNvSpPr txBox="1">
            <a:spLocks noGrp="1"/>
          </p:cNvSpPr>
          <p:nvPr>
            <p:ph type="body" idx="2"/>
          </p:nvPr>
        </p:nvSpPr>
        <p:spPr>
          <a:xfrm>
            <a:off x="719998" y="4500000"/>
            <a:ext cx="5220001" cy="13319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3" name="Google Shape;63;p10"/>
          <p:cNvSpPr txBox="1">
            <a:spLocks noGrp="1"/>
          </p:cNvSpPr>
          <p:nvPr>
            <p:ph type="body" idx="3"/>
          </p:nvPr>
        </p:nvSpPr>
        <p:spPr>
          <a:xfrm>
            <a:off x="720723" y="4068000"/>
            <a:ext cx="5220001" cy="360001"/>
          </a:xfrm>
          <a:prstGeom prst="rect">
            <a:avLst/>
          </a:prstGeom>
          <a:noFill/>
          <a:ln>
            <a:noFill/>
          </a:ln>
        </p:spPr>
        <p:txBody>
          <a:bodyPr spcFirstLastPara="1" wrap="square" lIns="0" tIns="0" rIns="0" bIns="0" anchor="t" anchorCtr="0">
            <a:normAutofit/>
          </a:bodyPr>
          <a:lstStyle>
            <a:lvl1pPr marL="457200" lvl="0" indent="-228600" algn="l">
              <a:lnSpc>
                <a:spcPct val="122222"/>
              </a:lnSpc>
              <a:spcBef>
                <a:spcPts val="0"/>
              </a:spcBef>
              <a:spcAft>
                <a:spcPts val="0"/>
              </a:spcAft>
              <a:buClr>
                <a:srgbClr val="000000"/>
              </a:buClr>
              <a:buSzPts val="900"/>
              <a:buFont typeface="Arial"/>
              <a:buNone/>
              <a:defRPr sz="900" b="1"/>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4" name="Google Shape;64;p10"/>
          <p:cNvSpPr txBox="1">
            <a:spLocks noGrp="1"/>
          </p:cNvSpPr>
          <p:nvPr>
            <p:ph type="body" idx="4"/>
          </p:nvPr>
        </p:nvSpPr>
        <p:spPr>
          <a:xfrm>
            <a:off x="6251278" y="4500000"/>
            <a:ext cx="5220001" cy="13319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5" name="Google Shape;65;p10"/>
          <p:cNvSpPr txBox="1">
            <a:spLocks noGrp="1"/>
          </p:cNvSpPr>
          <p:nvPr>
            <p:ph type="body" idx="5"/>
          </p:nvPr>
        </p:nvSpPr>
        <p:spPr>
          <a:xfrm>
            <a:off x="6252002" y="4068000"/>
            <a:ext cx="5220001" cy="360001"/>
          </a:xfrm>
          <a:prstGeom prst="rect">
            <a:avLst/>
          </a:prstGeom>
          <a:noFill/>
          <a:ln>
            <a:noFill/>
          </a:ln>
        </p:spPr>
        <p:txBody>
          <a:bodyPr spcFirstLastPara="1" wrap="square" lIns="0" tIns="0" rIns="0" bIns="0" anchor="t" anchorCtr="0">
            <a:normAutofit/>
          </a:bodyPr>
          <a:lstStyle>
            <a:lvl1pPr marL="457200" lvl="0" indent="-228600" algn="l">
              <a:lnSpc>
                <a:spcPct val="122222"/>
              </a:lnSpc>
              <a:spcBef>
                <a:spcPts val="0"/>
              </a:spcBef>
              <a:spcAft>
                <a:spcPts val="0"/>
              </a:spcAft>
              <a:buClr>
                <a:srgbClr val="000000"/>
              </a:buClr>
              <a:buSzPts val="900"/>
              <a:buFont typeface="Arial"/>
              <a:buNone/>
              <a:defRPr sz="900" b="1"/>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66" name="Google Shape;66;p10" descr="Obrázek 15"/>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nverse slide with image">
  <p:cSld name="Inverse slide with image">
    <p:bg>
      <p:bgPr>
        <a:solidFill>
          <a:srgbClr val="008C78"/>
        </a:solidFill>
        <a:effectLst/>
      </p:bgPr>
    </p:bg>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FFFFFF"/>
              </a:buClr>
              <a:buSzPts val="1200"/>
              <a:buFont typeface="Arial"/>
              <a:buNone/>
              <a:defRPr>
                <a:solidFill>
                  <a:srgbClr val="FFFFFF"/>
                </a:solidFill>
              </a:defRPr>
            </a:lvl1pPr>
            <a:lvl2pPr marL="0" lvl="1" indent="0" algn="l">
              <a:lnSpc>
                <a:spcPct val="100000"/>
              </a:lnSpc>
              <a:spcBef>
                <a:spcPts val="0"/>
              </a:spcBef>
              <a:spcAft>
                <a:spcPts val="0"/>
              </a:spcAft>
              <a:buClr>
                <a:srgbClr val="FFFFFF"/>
              </a:buClr>
              <a:buSzPts val="1200"/>
              <a:buFont typeface="Arial"/>
              <a:buNone/>
              <a:defRPr>
                <a:solidFill>
                  <a:srgbClr val="FFFFFF"/>
                </a:solidFill>
              </a:defRPr>
            </a:lvl2pPr>
            <a:lvl3pPr marL="0" lvl="2" indent="0" algn="l">
              <a:lnSpc>
                <a:spcPct val="100000"/>
              </a:lnSpc>
              <a:spcBef>
                <a:spcPts val="0"/>
              </a:spcBef>
              <a:spcAft>
                <a:spcPts val="0"/>
              </a:spcAft>
              <a:buClr>
                <a:srgbClr val="FFFFFF"/>
              </a:buClr>
              <a:buSzPts val="1200"/>
              <a:buFont typeface="Arial"/>
              <a:buNone/>
              <a:defRPr>
                <a:solidFill>
                  <a:srgbClr val="FFFFFF"/>
                </a:solidFill>
              </a:defRPr>
            </a:lvl3pPr>
            <a:lvl4pPr marL="0" lvl="3" indent="0" algn="l">
              <a:lnSpc>
                <a:spcPct val="100000"/>
              </a:lnSpc>
              <a:spcBef>
                <a:spcPts val="0"/>
              </a:spcBef>
              <a:spcAft>
                <a:spcPts val="0"/>
              </a:spcAft>
              <a:buClr>
                <a:srgbClr val="FFFFFF"/>
              </a:buClr>
              <a:buSzPts val="1200"/>
              <a:buFont typeface="Arial"/>
              <a:buNone/>
              <a:defRPr>
                <a:solidFill>
                  <a:srgbClr val="FFFFFF"/>
                </a:solidFill>
              </a:defRPr>
            </a:lvl4pPr>
            <a:lvl5pPr marL="0" lvl="4" indent="0" algn="l">
              <a:lnSpc>
                <a:spcPct val="100000"/>
              </a:lnSpc>
              <a:spcBef>
                <a:spcPts val="0"/>
              </a:spcBef>
              <a:spcAft>
                <a:spcPts val="0"/>
              </a:spcAft>
              <a:buClr>
                <a:srgbClr val="FFFFFF"/>
              </a:buClr>
              <a:buSzPts val="1200"/>
              <a:buFont typeface="Arial"/>
              <a:buNone/>
              <a:defRPr>
                <a:solidFill>
                  <a:srgbClr val="FFFFFF"/>
                </a:solidFill>
              </a:defRPr>
            </a:lvl5pPr>
            <a:lvl6pPr marL="0" lvl="5" indent="0" algn="l">
              <a:lnSpc>
                <a:spcPct val="100000"/>
              </a:lnSpc>
              <a:spcBef>
                <a:spcPts val="0"/>
              </a:spcBef>
              <a:spcAft>
                <a:spcPts val="0"/>
              </a:spcAft>
              <a:buClr>
                <a:srgbClr val="FFFFFF"/>
              </a:buClr>
              <a:buSzPts val="1200"/>
              <a:buFont typeface="Arial"/>
              <a:buNone/>
              <a:defRPr>
                <a:solidFill>
                  <a:srgbClr val="FFFFFF"/>
                </a:solidFill>
              </a:defRPr>
            </a:lvl6pPr>
            <a:lvl7pPr marL="0" lvl="6" indent="0" algn="l">
              <a:lnSpc>
                <a:spcPct val="100000"/>
              </a:lnSpc>
              <a:spcBef>
                <a:spcPts val="0"/>
              </a:spcBef>
              <a:spcAft>
                <a:spcPts val="0"/>
              </a:spcAft>
              <a:buClr>
                <a:srgbClr val="FFFFFF"/>
              </a:buClr>
              <a:buSzPts val="1200"/>
              <a:buFont typeface="Arial"/>
              <a:buNone/>
              <a:defRPr>
                <a:solidFill>
                  <a:srgbClr val="FFFFFF"/>
                </a:solidFill>
              </a:defRPr>
            </a:lvl7pPr>
            <a:lvl8pPr marL="0" lvl="7" indent="0" algn="l">
              <a:lnSpc>
                <a:spcPct val="100000"/>
              </a:lnSpc>
              <a:spcBef>
                <a:spcPts val="0"/>
              </a:spcBef>
              <a:spcAft>
                <a:spcPts val="0"/>
              </a:spcAft>
              <a:buClr>
                <a:srgbClr val="FFFFFF"/>
              </a:buClr>
              <a:buSzPts val="1200"/>
              <a:buFont typeface="Arial"/>
              <a:buNone/>
              <a:defRPr>
                <a:solidFill>
                  <a:srgbClr val="FFFFFF"/>
                </a:solidFill>
              </a:defRPr>
            </a:lvl8pPr>
            <a:lvl9pPr marL="0" lvl="8" indent="0" algn="l">
              <a:lnSpc>
                <a:spcPct val="100000"/>
              </a:lnSpc>
              <a:spcBef>
                <a:spcPts val="0"/>
              </a:spcBef>
              <a:spcAft>
                <a:spcPts val="0"/>
              </a:spcAft>
              <a:buClr>
                <a:srgbClr val="FFFFFF"/>
              </a:buClr>
              <a:buSzPts val="1200"/>
              <a:buFont typeface="Arial"/>
              <a:buNone/>
              <a:defRPr>
                <a:solidFill>
                  <a:srgbClr val="FFFFFF"/>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
        <p:nvSpPr>
          <p:cNvPr id="72" name="Google Shape;72;p12"/>
          <p:cNvSpPr>
            <a:spLocks noGrp="1"/>
          </p:cNvSpPr>
          <p:nvPr>
            <p:ph type="pic" idx="2"/>
          </p:nvPr>
        </p:nvSpPr>
        <p:spPr>
          <a:xfrm>
            <a:off x="0" y="1"/>
            <a:ext cx="12192000" cy="5842001"/>
          </a:xfrm>
          <a:prstGeom prst="rect">
            <a:avLst/>
          </a:prstGeom>
          <a:noFill/>
          <a:ln>
            <a:noFill/>
          </a:ln>
        </p:spPr>
      </p:sp>
      <p:pic>
        <p:nvPicPr>
          <p:cNvPr id="73" name="Google Shape;73;p12" descr="Obrázek 6"/>
          <p:cNvPicPr preferRelativeResize="0"/>
          <p:nvPr/>
        </p:nvPicPr>
        <p:blipFill rotWithShape="1">
          <a:blip r:embed="rId2">
            <a:alphaModFix/>
          </a:blip>
          <a:srcRect/>
          <a:stretch/>
        </p:blipFill>
        <p:spPr>
          <a:xfrm>
            <a:off x="10883731" y="6048047"/>
            <a:ext cx="866087" cy="5976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lvl1pPr marL="457200" marR="0" lvl="0"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5pPr>
            <a:lvl6pPr marL="2743200" marR="0" lvl="5"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7pPr>
            <a:lvl8pPr marL="3657600" marR="0" lvl="7"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8pPr>
            <a:lvl9pPr marL="4114800" marR="0" lvl="8"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9" name="Google Shape;9;p1" descr="Obrázek 8"/>
          <p:cNvPicPr preferRelativeResize="0"/>
          <p:nvPr/>
        </p:nvPicPr>
        <p:blipFill rotWithShape="1">
          <a:blip r:embed="rId13">
            <a:alphaModFix/>
          </a:blip>
          <a:srcRect/>
          <a:stretch/>
        </p:blipFill>
        <p:spPr>
          <a:xfrm>
            <a:off x="10893990" y="6062548"/>
            <a:ext cx="841914" cy="580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crdownload"/></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sldNum" idx="12"/>
          </p:nvPr>
        </p:nvSpPr>
        <p:spPr>
          <a:xfrm>
            <a:off x="414000" y="6267592"/>
            <a:ext cx="127001" cy="172816"/>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200"/>
              <a:buFont typeface="Arial"/>
              <a:buNone/>
            </a:pPr>
            <a:fld id="{00000000-1234-1234-1234-123412341234}" type="slidenum">
              <a:rPr lang="en-US"/>
              <a:t>1</a:t>
            </a:fld>
            <a:endParaRPr/>
          </a:p>
        </p:txBody>
      </p:sp>
      <p:sp>
        <p:nvSpPr>
          <p:cNvPr id="85" name="Google Shape;85;p15"/>
          <p:cNvSpPr txBox="1">
            <a:spLocks noGrp="1"/>
          </p:cNvSpPr>
          <p:nvPr>
            <p:ph type="ctrTitle" idx="4294967295"/>
          </p:nvPr>
        </p:nvSpPr>
        <p:spPr>
          <a:xfrm>
            <a:off x="413999" y="2597164"/>
            <a:ext cx="11361602" cy="1171581"/>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chemeClr val="accent1"/>
              </a:buClr>
              <a:buSzPts val="4400"/>
              <a:buFont typeface="Arial"/>
              <a:buNone/>
            </a:pPr>
            <a:r>
              <a:rPr lang="en-GB" sz="4400" b="1" i="0" u="none" strike="noStrike" cap="none" dirty="0">
                <a:solidFill>
                  <a:schemeClr val="accent1"/>
                </a:solidFill>
                <a:latin typeface="Arial"/>
                <a:ea typeface="Arial"/>
                <a:cs typeface="Arial"/>
                <a:sym typeface="Arial"/>
              </a:rPr>
              <a:t>Yemen</a:t>
            </a:r>
            <a:endParaRPr sz="4400" b="1" i="0" u="none" strike="noStrike" cap="none" dirty="0">
              <a:solidFill>
                <a:schemeClr val="accent1"/>
              </a:solidFill>
              <a:latin typeface="Arial"/>
              <a:ea typeface="Arial"/>
              <a:cs typeface="Arial"/>
              <a:sym typeface="Arial"/>
            </a:endParaRPr>
          </a:p>
        </p:txBody>
      </p:sp>
      <p:pic>
        <p:nvPicPr>
          <p:cNvPr id="3" name="Picture 2" descr="A red white and black flag&#10;&#10;Description automatically generated">
            <a:extLst>
              <a:ext uri="{FF2B5EF4-FFF2-40B4-BE49-F238E27FC236}">
                <a16:creationId xmlns:a16="http://schemas.microsoft.com/office/drawing/2014/main" id="{8665FE3F-9EA9-10E2-64D2-460B9A4CD6F4}"/>
              </a:ext>
            </a:extLst>
          </p:cNvPr>
          <p:cNvPicPr>
            <a:picLocks noChangeAspect="1"/>
          </p:cNvPicPr>
          <p:nvPr/>
        </p:nvPicPr>
        <p:blipFill>
          <a:blip r:embed="rId3"/>
          <a:stretch>
            <a:fillRect/>
          </a:stretch>
        </p:blipFill>
        <p:spPr>
          <a:xfrm>
            <a:off x="8271553" y="341830"/>
            <a:ext cx="3798656" cy="3798656"/>
          </a:xfrm>
          <a:prstGeom prst="rect">
            <a:avLst/>
          </a:prstGeom>
        </p:spPr>
      </p:pic>
      <p:sp>
        <p:nvSpPr>
          <p:cNvPr id="4" name="TextBox 3">
            <a:extLst>
              <a:ext uri="{FF2B5EF4-FFF2-40B4-BE49-F238E27FC236}">
                <a16:creationId xmlns:a16="http://schemas.microsoft.com/office/drawing/2014/main" id="{11DC1004-EAE0-EE86-097F-D3A254607B97}"/>
              </a:ext>
            </a:extLst>
          </p:cNvPr>
          <p:cNvSpPr txBox="1"/>
          <p:nvPr/>
        </p:nvSpPr>
        <p:spPr>
          <a:xfrm>
            <a:off x="541001" y="5137079"/>
            <a:ext cx="4534433" cy="523220"/>
          </a:xfrm>
          <a:prstGeom prst="rect">
            <a:avLst/>
          </a:prstGeom>
          <a:noFill/>
        </p:spPr>
        <p:txBody>
          <a:bodyPr wrap="square" rtlCol="0">
            <a:spAutoFit/>
          </a:bodyPr>
          <a:lstStyle/>
          <a:p>
            <a:r>
              <a:rPr lang="en-GB" dirty="0"/>
              <a:t>Mgr. Lenka Martinkova</a:t>
            </a:r>
          </a:p>
          <a:p>
            <a:r>
              <a:rPr lang="en-GB" dirty="0"/>
              <a:t>7 November 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777BFF-20C7-0892-1926-6C4B6DD6526A}"/>
              </a:ext>
            </a:extLst>
          </p:cNvPr>
          <p:cNvSpPr>
            <a:spLocks noGrp="1"/>
          </p:cNvSpPr>
          <p:nvPr>
            <p:ph type="body" idx="1"/>
          </p:nvPr>
        </p:nvSpPr>
        <p:spPr/>
        <p:txBody>
          <a:bodyPr/>
          <a:lstStyle/>
          <a:p>
            <a:r>
              <a:rPr lang="en-US" dirty="0"/>
              <a:t>economy </a:t>
            </a:r>
          </a:p>
          <a:p>
            <a:r>
              <a:rPr lang="en-US" dirty="0"/>
              <a:t>religion </a:t>
            </a:r>
          </a:p>
          <a:p>
            <a:r>
              <a:rPr lang="en-US" dirty="0"/>
              <a:t>geographical differences </a:t>
            </a:r>
          </a:p>
          <a:p>
            <a:r>
              <a:rPr lang="en-US" dirty="0"/>
              <a:t>social status </a:t>
            </a:r>
          </a:p>
          <a:p>
            <a:r>
              <a:rPr lang="en-US" dirty="0"/>
              <a:t>culture</a:t>
            </a:r>
          </a:p>
          <a:p>
            <a:r>
              <a:rPr lang="en-US" dirty="0"/>
              <a:t>traditions</a:t>
            </a:r>
          </a:p>
        </p:txBody>
      </p:sp>
      <p:sp>
        <p:nvSpPr>
          <p:cNvPr id="4" name="Title 3">
            <a:extLst>
              <a:ext uri="{FF2B5EF4-FFF2-40B4-BE49-F238E27FC236}">
                <a16:creationId xmlns:a16="http://schemas.microsoft.com/office/drawing/2014/main" id="{68CD92C8-B462-247F-D889-E30CB1F04CFE}"/>
              </a:ext>
            </a:extLst>
          </p:cNvPr>
          <p:cNvSpPr>
            <a:spLocks noGrp="1"/>
          </p:cNvSpPr>
          <p:nvPr>
            <p:ph type="title"/>
          </p:nvPr>
        </p:nvSpPr>
        <p:spPr>
          <a:xfrm>
            <a:off x="719399" y="0"/>
            <a:ext cx="10753202" cy="451578"/>
          </a:xfrm>
        </p:spPr>
        <p:txBody>
          <a:bodyPr>
            <a:normAutofit fontScale="90000"/>
          </a:bodyPr>
          <a:lstStyle/>
          <a:p>
            <a:r>
              <a:rPr lang="en-GB" dirty="0"/>
              <a:t>Main differences between Yemenis</a:t>
            </a:r>
            <a:endParaRPr lang="en-US" dirty="0"/>
          </a:p>
        </p:txBody>
      </p:sp>
    </p:spTree>
    <p:extLst>
      <p:ext uri="{BB962C8B-B14F-4D97-AF65-F5344CB8AC3E}">
        <p14:creationId xmlns:p14="http://schemas.microsoft.com/office/powerpoint/2010/main" val="357986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2D807-72D9-294F-AB9F-3BB075BCF3B0}"/>
              </a:ext>
            </a:extLst>
          </p:cNvPr>
          <p:cNvSpPr>
            <a:spLocks noGrp="1"/>
          </p:cNvSpPr>
          <p:nvPr>
            <p:ph type="body" idx="1"/>
          </p:nvPr>
        </p:nvSpPr>
        <p:spPr/>
        <p:txBody>
          <a:bodyPr>
            <a:normAutofit fontScale="92500" lnSpcReduction="20000"/>
          </a:bodyPr>
          <a:lstStyle/>
          <a:p>
            <a:r>
              <a:rPr lang="en-US" dirty="0"/>
              <a:t>elected president for 7 years</a:t>
            </a:r>
          </a:p>
          <a:p>
            <a:r>
              <a:rPr lang="en-US" dirty="0"/>
              <a:t>Prime minister</a:t>
            </a:r>
          </a:p>
          <a:p>
            <a:r>
              <a:rPr lang="en-US" b="0" i="0" dirty="0">
                <a:solidFill>
                  <a:srgbClr val="202122"/>
                </a:solidFill>
                <a:effectLst/>
                <a:latin typeface="Arial" panose="020B0604020202020204" pitchFamily="34" charset="0"/>
              </a:rPr>
              <a:t>The Council of Ministers</a:t>
            </a:r>
            <a:endParaRPr lang="en-US" dirty="0"/>
          </a:p>
          <a:p>
            <a:r>
              <a:rPr lang="en-US" dirty="0"/>
              <a:t>an elected 301-seat House of Representatives (</a:t>
            </a:r>
            <a:r>
              <a:rPr lang="en-US" b="0" i="1" dirty="0">
                <a:solidFill>
                  <a:srgbClr val="202122"/>
                </a:solidFill>
                <a:effectLst/>
                <a:latin typeface="Arial" panose="020B0604020202020204" pitchFamily="34" charset="0"/>
              </a:rPr>
              <a:t>Majlis al-</a:t>
            </a:r>
            <a:r>
              <a:rPr lang="en-US" b="0" i="1" dirty="0" err="1">
                <a:solidFill>
                  <a:srgbClr val="202122"/>
                </a:solidFill>
                <a:effectLst/>
                <a:latin typeface="Arial" panose="020B0604020202020204" pitchFamily="34" charset="0"/>
              </a:rPr>
              <a:t>Nuwaab</a:t>
            </a:r>
            <a:r>
              <a:rPr lang="en-US" b="0" i="1" dirty="0">
                <a:solidFill>
                  <a:srgbClr val="202122"/>
                </a:solidFill>
                <a:effectLst/>
                <a:latin typeface="Arial" panose="020B0604020202020204" pitchFamily="34" charset="0"/>
              </a:rPr>
              <a:t>)</a:t>
            </a:r>
            <a:r>
              <a:rPr lang="en-US" dirty="0"/>
              <a:t> for 6 years</a:t>
            </a:r>
          </a:p>
          <a:p>
            <a:r>
              <a:rPr lang="en-US" dirty="0"/>
              <a:t>111-member (Shura Council) </a:t>
            </a:r>
            <a:r>
              <a:rPr lang="en-US" b="0" i="0" dirty="0">
                <a:solidFill>
                  <a:srgbClr val="202122"/>
                </a:solidFill>
                <a:effectLst/>
                <a:latin typeface="Arial" panose="020B0604020202020204" pitchFamily="34" charset="0"/>
              </a:rPr>
              <a:t>Consultative Council appointed by the president, no fixed time period, president  removes them for political reasons</a:t>
            </a:r>
            <a:endParaRPr lang="en-US" dirty="0"/>
          </a:p>
        </p:txBody>
      </p:sp>
      <p:sp>
        <p:nvSpPr>
          <p:cNvPr id="3" name="Text Placeholder 2">
            <a:extLst>
              <a:ext uri="{FF2B5EF4-FFF2-40B4-BE49-F238E27FC236}">
                <a16:creationId xmlns:a16="http://schemas.microsoft.com/office/drawing/2014/main" id="{E2CEFF14-5992-D541-6EB1-FB7EFCFBA724}"/>
              </a:ext>
            </a:extLst>
          </p:cNvPr>
          <p:cNvSpPr>
            <a:spLocks noGrp="1"/>
          </p:cNvSpPr>
          <p:nvPr>
            <p:ph type="body" idx="2"/>
          </p:nvPr>
        </p:nvSpPr>
        <p:spPr/>
        <p:txBody>
          <a:bodyPr>
            <a:normAutofit fontScale="92500" lnSpcReduction="10000"/>
          </a:bodyPr>
          <a:lstStyle/>
          <a:p>
            <a:r>
              <a:rPr lang="en-GB" dirty="0"/>
              <a:t>Pre-war</a:t>
            </a:r>
            <a:endParaRPr lang="en-US" dirty="0"/>
          </a:p>
        </p:txBody>
      </p:sp>
      <p:sp>
        <p:nvSpPr>
          <p:cNvPr id="4" name="Title 3">
            <a:extLst>
              <a:ext uri="{FF2B5EF4-FFF2-40B4-BE49-F238E27FC236}">
                <a16:creationId xmlns:a16="http://schemas.microsoft.com/office/drawing/2014/main" id="{1A1D46DA-2160-7801-0030-87B590879B4B}"/>
              </a:ext>
            </a:extLst>
          </p:cNvPr>
          <p:cNvSpPr>
            <a:spLocks noGrp="1"/>
          </p:cNvSpPr>
          <p:nvPr>
            <p:ph type="title"/>
          </p:nvPr>
        </p:nvSpPr>
        <p:spPr>
          <a:xfrm>
            <a:off x="719399" y="0"/>
            <a:ext cx="10753202" cy="451578"/>
          </a:xfrm>
        </p:spPr>
        <p:txBody>
          <a:bodyPr>
            <a:normAutofit fontScale="90000"/>
          </a:bodyPr>
          <a:lstStyle/>
          <a:p>
            <a:r>
              <a:rPr lang="en-GB" dirty="0"/>
              <a:t>Political system</a:t>
            </a:r>
            <a:endParaRPr lang="en-US" dirty="0"/>
          </a:p>
        </p:txBody>
      </p:sp>
    </p:spTree>
    <p:extLst>
      <p:ext uri="{BB962C8B-B14F-4D97-AF65-F5344CB8AC3E}">
        <p14:creationId xmlns:p14="http://schemas.microsoft.com/office/powerpoint/2010/main" val="413158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83191-FC1D-D9EF-77D3-ECB20F2168B7}"/>
              </a:ext>
            </a:extLst>
          </p:cNvPr>
          <p:cNvSpPr>
            <a:spLocks noGrp="1"/>
          </p:cNvSpPr>
          <p:nvPr>
            <p:ph type="body" idx="1"/>
          </p:nvPr>
        </p:nvSpPr>
        <p:spPr>
          <a:xfrm>
            <a:off x="719999" y="1692001"/>
            <a:ext cx="7277126" cy="4140000"/>
          </a:xfrm>
        </p:spPr>
        <p:txBody>
          <a:bodyPr>
            <a:normAutofit fontScale="62500" lnSpcReduction="20000"/>
          </a:bodyPr>
          <a:lstStyle/>
          <a:p>
            <a:r>
              <a:rPr lang="en-US" dirty="0"/>
              <a:t>During the norther Yemeni kingdom </a:t>
            </a:r>
            <a:r>
              <a:rPr lang="en-US" b="1" dirty="0" err="1"/>
              <a:t>fakhd</a:t>
            </a:r>
            <a:r>
              <a:rPr lang="en-US" b="1" dirty="0"/>
              <a:t> (subgroup) </a:t>
            </a:r>
            <a:r>
              <a:rPr lang="en-US" dirty="0"/>
              <a:t>of a tribe was obliged to send representatives to be held by the imam as a hostage to ensure the tribal loyalty to the imam</a:t>
            </a:r>
          </a:p>
          <a:p>
            <a:r>
              <a:rPr lang="en-US" dirty="0"/>
              <a:t>These complex networks of families or clans are intertwined together through common lineages, customs and alliances.</a:t>
            </a:r>
          </a:p>
          <a:p>
            <a:r>
              <a:rPr lang="en-US" dirty="0" err="1"/>
              <a:t>Cca</a:t>
            </a:r>
            <a:r>
              <a:rPr lang="en-US" dirty="0"/>
              <a:t> 42 “tribes” in total</a:t>
            </a:r>
          </a:p>
          <a:p>
            <a:r>
              <a:rPr lang="en-US" dirty="0"/>
              <a:t> </a:t>
            </a:r>
            <a:r>
              <a:rPr lang="en-US" b="1" dirty="0"/>
              <a:t>tribal confederation </a:t>
            </a:r>
            <a:r>
              <a:rPr lang="en-US" dirty="0" err="1"/>
              <a:t>Hashid</a:t>
            </a:r>
            <a:r>
              <a:rPr lang="en-US" dirty="0"/>
              <a:t>, the most powerful</a:t>
            </a:r>
          </a:p>
          <a:p>
            <a:r>
              <a:rPr lang="en-US" dirty="0"/>
              <a:t>2011 The Alliance of Yemeni Tribes, opposed to the government</a:t>
            </a:r>
          </a:p>
          <a:p>
            <a:r>
              <a:rPr lang="en-US" dirty="0"/>
              <a:t>collective security arrangement with the Yemeni protest movement</a:t>
            </a:r>
          </a:p>
        </p:txBody>
      </p:sp>
      <p:sp>
        <p:nvSpPr>
          <p:cNvPr id="3" name="Text Placeholder 2">
            <a:extLst>
              <a:ext uri="{FF2B5EF4-FFF2-40B4-BE49-F238E27FC236}">
                <a16:creationId xmlns:a16="http://schemas.microsoft.com/office/drawing/2014/main" id="{60F40A1D-D350-F5BC-AB14-8615C7C85072}"/>
              </a:ext>
            </a:extLst>
          </p:cNvPr>
          <p:cNvSpPr>
            <a:spLocks noGrp="1"/>
          </p:cNvSpPr>
          <p:nvPr>
            <p:ph type="body" idx="2"/>
          </p:nvPr>
        </p:nvSpPr>
        <p:spPr/>
        <p:txBody>
          <a:bodyPr>
            <a:normAutofit fontScale="92500" lnSpcReduction="10000"/>
          </a:bodyPr>
          <a:lstStyle/>
          <a:p>
            <a:r>
              <a:rPr lang="cs-CZ" dirty="0"/>
              <a:t>Understanding the Yemeni social and cultural grievances</a:t>
            </a:r>
            <a:endParaRPr lang="en-US" dirty="0"/>
          </a:p>
        </p:txBody>
      </p:sp>
      <p:sp>
        <p:nvSpPr>
          <p:cNvPr id="4" name="Title 3">
            <a:extLst>
              <a:ext uri="{FF2B5EF4-FFF2-40B4-BE49-F238E27FC236}">
                <a16:creationId xmlns:a16="http://schemas.microsoft.com/office/drawing/2014/main" id="{77966102-84BA-5525-D503-548ED561454C}"/>
              </a:ext>
            </a:extLst>
          </p:cNvPr>
          <p:cNvSpPr>
            <a:spLocks noGrp="1"/>
          </p:cNvSpPr>
          <p:nvPr>
            <p:ph type="title"/>
          </p:nvPr>
        </p:nvSpPr>
        <p:spPr>
          <a:xfrm>
            <a:off x="719399" y="147344"/>
            <a:ext cx="10753202" cy="451578"/>
          </a:xfrm>
        </p:spPr>
        <p:txBody>
          <a:bodyPr>
            <a:normAutofit fontScale="90000"/>
          </a:bodyPr>
          <a:lstStyle/>
          <a:p>
            <a:r>
              <a:rPr lang="cs-CZ" dirty="0"/>
              <a:t>Tribes and separatism</a:t>
            </a:r>
            <a:endParaRPr lang="en-US" dirty="0"/>
          </a:p>
        </p:txBody>
      </p:sp>
      <p:pic>
        <p:nvPicPr>
          <p:cNvPr id="6" name="Picture 5" descr="A group of people holding guns&#10;&#10;Description automatically generated">
            <a:extLst>
              <a:ext uri="{FF2B5EF4-FFF2-40B4-BE49-F238E27FC236}">
                <a16:creationId xmlns:a16="http://schemas.microsoft.com/office/drawing/2014/main" id="{AD02D005-036F-E200-1186-56E1BC3E12AF}"/>
              </a:ext>
            </a:extLst>
          </p:cNvPr>
          <p:cNvPicPr>
            <a:picLocks noChangeAspect="1"/>
          </p:cNvPicPr>
          <p:nvPr/>
        </p:nvPicPr>
        <p:blipFill>
          <a:blip r:embed="rId2"/>
          <a:stretch>
            <a:fillRect/>
          </a:stretch>
        </p:blipFill>
        <p:spPr>
          <a:xfrm>
            <a:off x="7997125" y="147344"/>
            <a:ext cx="4028914" cy="2264738"/>
          </a:xfrm>
          <a:prstGeom prst="rect">
            <a:avLst/>
          </a:prstGeom>
        </p:spPr>
      </p:pic>
    </p:spTree>
    <p:extLst>
      <p:ext uri="{BB962C8B-B14F-4D97-AF65-F5344CB8AC3E}">
        <p14:creationId xmlns:p14="http://schemas.microsoft.com/office/powerpoint/2010/main" val="347924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EF97B-02A1-F8BB-FFA6-8B2C86138EAA}"/>
              </a:ext>
            </a:extLst>
          </p:cNvPr>
          <p:cNvSpPr>
            <a:spLocks noGrp="1"/>
          </p:cNvSpPr>
          <p:nvPr>
            <p:ph type="body" idx="1"/>
          </p:nvPr>
        </p:nvSpPr>
        <p:spPr>
          <a:xfrm>
            <a:off x="719999" y="1270861"/>
            <a:ext cx="6347228" cy="4561140"/>
          </a:xfrm>
        </p:spPr>
        <p:txBody>
          <a:bodyPr>
            <a:normAutofit fontScale="70000" lnSpcReduction="20000"/>
          </a:bodyPr>
          <a:lstStyle/>
          <a:p>
            <a:r>
              <a:rPr lang="en-GB" dirty="0"/>
              <a:t>Branch of Shia Islam</a:t>
            </a:r>
          </a:p>
          <a:p>
            <a:r>
              <a:rPr lang="en-GB" dirty="0"/>
              <a:t>Since the 8</a:t>
            </a:r>
            <a:r>
              <a:rPr lang="en-GB" baseline="30000" dirty="0"/>
              <a:t>th</a:t>
            </a:r>
            <a:r>
              <a:rPr lang="en-GB" dirty="0"/>
              <a:t> century</a:t>
            </a:r>
          </a:p>
          <a:p>
            <a:r>
              <a:rPr lang="en-GB" dirty="0"/>
              <a:t>Leader of the Umma can be only direct descendants of Fatima (Mohamed’s only daughter) – blood origins</a:t>
            </a:r>
          </a:p>
          <a:p>
            <a:r>
              <a:rPr lang="en-GB" dirty="0"/>
              <a:t>Obedience to Imam is obligatory</a:t>
            </a:r>
          </a:p>
          <a:p>
            <a:r>
              <a:rPr lang="en-GB" dirty="0"/>
              <a:t>Strong significant of Jihad</a:t>
            </a:r>
          </a:p>
          <a:p>
            <a:r>
              <a:rPr lang="en-GB" dirty="0"/>
              <a:t>Exclusive for Northern Yemen and parts of Saudi Arabia</a:t>
            </a:r>
          </a:p>
          <a:p>
            <a:r>
              <a:rPr lang="en-US" dirty="0"/>
              <a:t>northern tribes are descendants of imam Zaidi, seen as Shia nobility</a:t>
            </a:r>
          </a:p>
        </p:txBody>
      </p:sp>
      <p:sp>
        <p:nvSpPr>
          <p:cNvPr id="4" name="Title 3">
            <a:extLst>
              <a:ext uri="{FF2B5EF4-FFF2-40B4-BE49-F238E27FC236}">
                <a16:creationId xmlns:a16="http://schemas.microsoft.com/office/drawing/2014/main" id="{71C41352-C283-3023-DDA3-1F03BBC27933}"/>
              </a:ext>
            </a:extLst>
          </p:cNvPr>
          <p:cNvSpPr>
            <a:spLocks noGrp="1"/>
          </p:cNvSpPr>
          <p:nvPr>
            <p:ph type="title"/>
          </p:nvPr>
        </p:nvSpPr>
        <p:spPr>
          <a:xfrm>
            <a:off x="719399" y="0"/>
            <a:ext cx="10753202" cy="451578"/>
          </a:xfrm>
        </p:spPr>
        <p:txBody>
          <a:bodyPr>
            <a:normAutofit fontScale="90000"/>
          </a:bodyPr>
          <a:lstStyle/>
          <a:p>
            <a:r>
              <a:rPr lang="en-GB" dirty="0"/>
              <a:t>Zaydism</a:t>
            </a:r>
            <a:endParaRPr lang="en-US" dirty="0"/>
          </a:p>
        </p:txBody>
      </p:sp>
      <p:pic>
        <p:nvPicPr>
          <p:cNvPr id="6" name="Picture 5" descr="A group of people marching in a street&#10;&#10;Description automatically generated">
            <a:extLst>
              <a:ext uri="{FF2B5EF4-FFF2-40B4-BE49-F238E27FC236}">
                <a16:creationId xmlns:a16="http://schemas.microsoft.com/office/drawing/2014/main" id="{C4A6B96F-BF11-AA51-9075-C1401FF9CCD8}"/>
              </a:ext>
            </a:extLst>
          </p:cNvPr>
          <p:cNvPicPr>
            <a:picLocks noChangeAspect="1"/>
          </p:cNvPicPr>
          <p:nvPr/>
        </p:nvPicPr>
        <p:blipFill>
          <a:blip r:embed="rId3"/>
          <a:stretch>
            <a:fillRect/>
          </a:stretch>
        </p:blipFill>
        <p:spPr>
          <a:xfrm>
            <a:off x="7230285" y="251847"/>
            <a:ext cx="4533609" cy="3177153"/>
          </a:xfrm>
          <a:prstGeom prst="rect">
            <a:avLst/>
          </a:prstGeom>
        </p:spPr>
      </p:pic>
    </p:spTree>
    <p:extLst>
      <p:ext uri="{BB962C8B-B14F-4D97-AF65-F5344CB8AC3E}">
        <p14:creationId xmlns:p14="http://schemas.microsoft.com/office/powerpoint/2010/main" val="233700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184480-196F-4F59-8961-F4D081A3581D}"/>
              </a:ext>
            </a:extLst>
          </p:cNvPr>
          <p:cNvSpPr>
            <a:spLocks noGrp="1"/>
          </p:cNvSpPr>
          <p:nvPr>
            <p:ph type="body" idx="1"/>
          </p:nvPr>
        </p:nvSpPr>
        <p:spPr>
          <a:xfrm>
            <a:off x="719999" y="1692001"/>
            <a:ext cx="6967160" cy="4140000"/>
          </a:xfrm>
        </p:spPr>
        <p:txBody>
          <a:bodyPr>
            <a:normAutofit fontScale="77500" lnSpcReduction="20000"/>
          </a:bodyPr>
          <a:lstStyle/>
          <a:p>
            <a:r>
              <a:rPr lang="en-US" dirty="0"/>
              <a:t>Islamist political and armed organization</a:t>
            </a:r>
          </a:p>
          <a:p>
            <a:r>
              <a:rPr lang="en-GB" dirty="0"/>
              <a:t>Houthi tribe, Zaydi </a:t>
            </a:r>
            <a:r>
              <a:rPr lang="en-GB" dirty="0" err="1"/>
              <a:t>shia</a:t>
            </a:r>
            <a:r>
              <a:rPr lang="en-GB" dirty="0"/>
              <a:t> religious group</a:t>
            </a:r>
          </a:p>
          <a:p>
            <a:r>
              <a:rPr lang="en-GB" dirty="0"/>
              <a:t>2004 uprisings against Sunni majority (government)</a:t>
            </a:r>
          </a:p>
          <a:p>
            <a:r>
              <a:rPr lang="en-GB" dirty="0"/>
              <a:t>Wish for religious law</a:t>
            </a:r>
          </a:p>
          <a:p>
            <a:r>
              <a:rPr lang="en-GB" dirty="0"/>
              <a:t>2014 control of the government to Houthis (UN patronage)</a:t>
            </a:r>
          </a:p>
          <a:p>
            <a:r>
              <a:rPr lang="en-GB" dirty="0"/>
              <a:t>Tribal militias</a:t>
            </a:r>
          </a:p>
          <a:p>
            <a:r>
              <a:rPr lang="en-GB" dirty="0"/>
              <a:t>2015 declaring control over Yemen</a:t>
            </a:r>
          </a:p>
          <a:p>
            <a:endParaRPr lang="en-US" dirty="0"/>
          </a:p>
        </p:txBody>
      </p:sp>
      <p:sp>
        <p:nvSpPr>
          <p:cNvPr id="3" name="Text Placeholder 2">
            <a:extLst>
              <a:ext uri="{FF2B5EF4-FFF2-40B4-BE49-F238E27FC236}">
                <a16:creationId xmlns:a16="http://schemas.microsoft.com/office/drawing/2014/main" id="{4256BF72-1A77-36E6-43D8-84CC33679DD4}"/>
              </a:ext>
            </a:extLst>
          </p:cNvPr>
          <p:cNvSpPr>
            <a:spLocks noGrp="1"/>
          </p:cNvSpPr>
          <p:nvPr>
            <p:ph type="body" idx="2"/>
          </p:nvPr>
        </p:nvSpPr>
        <p:spPr/>
        <p:txBody>
          <a:bodyPr>
            <a:normAutofit fontScale="92500" lnSpcReduction="10000"/>
          </a:bodyPr>
          <a:lstStyle/>
          <a:p>
            <a:r>
              <a:rPr lang="en-US" b="0" i="1" dirty="0">
                <a:solidFill>
                  <a:srgbClr val="202122"/>
                </a:solidFill>
                <a:effectLst/>
                <a:latin typeface="Arial" panose="020B0604020202020204" pitchFamily="34" charset="0"/>
              </a:rPr>
              <a:t>Shabab Al </a:t>
            </a:r>
            <a:r>
              <a:rPr lang="en-US" b="0" i="1" dirty="0" err="1">
                <a:solidFill>
                  <a:srgbClr val="202122"/>
                </a:solidFill>
                <a:effectLst/>
                <a:latin typeface="Arial" panose="020B0604020202020204" pitchFamily="34" charset="0"/>
              </a:rPr>
              <a:t>Mu'mineen</a:t>
            </a:r>
            <a:r>
              <a:rPr lang="en-US" b="0" i="1" dirty="0">
                <a:solidFill>
                  <a:srgbClr val="202122"/>
                </a:solidFill>
                <a:effectLst/>
                <a:latin typeface="Arial" panose="020B0604020202020204" pitchFamily="34" charset="0"/>
              </a:rPr>
              <a:t> or </a:t>
            </a:r>
            <a:r>
              <a:rPr lang="en-US" b="1" i="0" dirty="0">
                <a:solidFill>
                  <a:srgbClr val="202122"/>
                </a:solidFill>
                <a:effectLst/>
                <a:latin typeface="Arial" panose="020B0604020202020204" pitchFamily="34" charset="0"/>
              </a:rPr>
              <a:t>Ansar Allah</a:t>
            </a:r>
            <a:endParaRPr lang="en-US" dirty="0"/>
          </a:p>
        </p:txBody>
      </p:sp>
      <p:sp>
        <p:nvSpPr>
          <p:cNvPr id="4" name="Title 3">
            <a:extLst>
              <a:ext uri="{FF2B5EF4-FFF2-40B4-BE49-F238E27FC236}">
                <a16:creationId xmlns:a16="http://schemas.microsoft.com/office/drawing/2014/main" id="{E22530F2-BDDC-9C5A-22B4-B73124281684}"/>
              </a:ext>
            </a:extLst>
          </p:cNvPr>
          <p:cNvSpPr>
            <a:spLocks noGrp="1"/>
          </p:cNvSpPr>
          <p:nvPr>
            <p:ph type="title"/>
          </p:nvPr>
        </p:nvSpPr>
        <p:spPr>
          <a:xfrm>
            <a:off x="719399" y="150656"/>
            <a:ext cx="10753202" cy="451578"/>
          </a:xfrm>
        </p:spPr>
        <p:txBody>
          <a:bodyPr>
            <a:normAutofit fontScale="90000"/>
          </a:bodyPr>
          <a:lstStyle/>
          <a:p>
            <a:r>
              <a:rPr lang="en-GB" dirty="0"/>
              <a:t>Houthis</a:t>
            </a:r>
            <a:endParaRPr lang="en-US" dirty="0"/>
          </a:p>
        </p:txBody>
      </p:sp>
      <p:pic>
        <p:nvPicPr>
          <p:cNvPr id="6" name="Picture 5" descr="A group of people holding signs&#10;&#10;Description automatically generated">
            <a:extLst>
              <a:ext uri="{FF2B5EF4-FFF2-40B4-BE49-F238E27FC236}">
                <a16:creationId xmlns:a16="http://schemas.microsoft.com/office/drawing/2014/main" id="{E6DACA98-EE97-AE98-92FD-A9DF952A3082}"/>
              </a:ext>
            </a:extLst>
          </p:cNvPr>
          <p:cNvPicPr>
            <a:picLocks noChangeAspect="1"/>
          </p:cNvPicPr>
          <p:nvPr/>
        </p:nvPicPr>
        <p:blipFill>
          <a:blip r:embed="rId3"/>
          <a:stretch>
            <a:fillRect/>
          </a:stretch>
        </p:blipFill>
        <p:spPr>
          <a:xfrm>
            <a:off x="7951960" y="235161"/>
            <a:ext cx="4100554" cy="2306562"/>
          </a:xfrm>
          <a:prstGeom prst="rect">
            <a:avLst/>
          </a:prstGeom>
        </p:spPr>
      </p:pic>
    </p:spTree>
    <p:extLst>
      <p:ext uri="{BB962C8B-B14F-4D97-AF65-F5344CB8AC3E}">
        <p14:creationId xmlns:p14="http://schemas.microsoft.com/office/powerpoint/2010/main" val="294143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ED6A2-7DD0-0543-BE1E-44AAADCBEFB9}"/>
              </a:ext>
            </a:extLst>
          </p:cNvPr>
          <p:cNvSpPr>
            <a:spLocks noGrp="1"/>
          </p:cNvSpPr>
          <p:nvPr>
            <p:ph type="body" idx="1"/>
          </p:nvPr>
        </p:nvSpPr>
        <p:spPr/>
        <p:txBody>
          <a:bodyPr>
            <a:normAutofit/>
          </a:bodyPr>
          <a:lstStyle/>
          <a:p>
            <a:r>
              <a:rPr lang="en-US" dirty="0"/>
              <a:t>Hussein </a:t>
            </a:r>
            <a:r>
              <a:rPr lang="en-US" dirty="0" err="1"/>
              <a:t>Badreddin</a:t>
            </a:r>
            <a:r>
              <a:rPr lang="en-US" dirty="0"/>
              <a:t> al-Houthi</a:t>
            </a:r>
          </a:p>
          <a:p>
            <a:r>
              <a:rPr lang="en-US" dirty="0"/>
              <a:t>After 2001 cooperation with the US (perceived negatively)</a:t>
            </a:r>
          </a:p>
          <a:p>
            <a:r>
              <a:rPr lang="en-US" dirty="0"/>
              <a:t>“Cry” against USA since 2003</a:t>
            </a:r>
          </a:p>
          <a:p>
            <a:r>
              <a:rPr lang="en-US" dirty="0"/>
              <a:t>coordinating with other opposition groups during 2011 Arab Spring</a:t>
            </a:r>
          </a:p>
          <a:p>
            <a:r>
              <a:rPr lang="en-US" dirty="0"/>
              <a:t>Latest leader Abdul Malik al-Houthi</a:t>
            </a:r>
          </a:p>
          <a:p>
            <a:endParaRPr lang="en-US" dirty="0"/>
          </a:p>
          <a:p>
            <a:endParaRPr lang="en-US" dirty="0">
              <a:latin typeface="Linux Libertine"/>
            </a:endParaRPr>
          </a:p>
          <a:p>
            <a:endParaRPr lang="en-US" b="0" i="0" dirty="0">
              <a:solidFill>
                <a:srgbClr val="000000"/>
              </a:solidFill>
              <a:effectLst/>
              <a:latin typeface="Linux Libertine"/>
            </a:endParaRPr>
          </a:p>
          <a:p>
            <a:endParaRPr lang="en-US" dirty="0"/>
          </a:p>
          <a:p>
            <a:endParaRPr lang="en-US" dirty="0"/>
          </a:p>
        </p:txBody>
      </p:sp>
      <p:sp>
        <p:nvSpPr>
          <p:cNvPr id="3" name="Text Placeholder 2">
            <a:extLst>
              <a:ext uri="{FF2B5EF4-FFF2-40B4-BE49-F238E27FC236}">
                <a16:creationId xmlns:a16="http://schemas.microsoft.com/office/drawing/2014/main" id="{14756275-DEF6-D3E0-2333-CBA5069E3945}"/>
              </a:ext>
            </a:extLst>
          </p:cNvPr>
          <p:cNvSpPr>
            <a:spLocks noGrp="1"/>
          </p:cNvSpPr>
          <p:nvPr>
            <p:ph type="body" idx="2"/>
          </p:nvPr>
        </p:nvSpPr>
        <p:spPr/>
        <p:txBody>
          <a:bodyPr>
            <a:normAutofit fontScale="92500" lnSpcReduction="10000"/>
          </a:bodyPr>
          <a:lstStyle/>
          <a:p>
            <a:r>
              <a:rPr lang="en-US" b="0" i="0" dirty="0">
                <a:solidFill>
                  <a:srgbClr val="202122"/>
                </a:solidFill>
                <a:effectLst/>
                <a:latin typeface="Arial" panose="020B0604020202020204" pitchFamily="34" charset="0"/>
              </a:rPr>
              <a:t>"God is great, death to the US, death to Israel, curse the Jews, and victory for Islam",</a:t>
            </a:r>
            <a:endParaRPr lang="en-US" dirty="0"/>
          </a:p>
        </p:txBody>
      </p:sp>
      <p:sp>
        <p:nvSpPr>
          <p:cNvPr id="4" name="Title 3">
            <a:extLst>
              <a:ext uri="{FF2B5EF4-FFF2-40B4-BE49-F238E27FC236}">
                <a16:creationId xmlns:a16="http://schemas.microsoft.com/office/drawing/2014/main" id="{0EAEE14F-9706-6445-9EC0-BF6B89F73B6D}"/>
              </a:ext>
            </a:extLst>
          </p:cNvPr>
          <p:cNvSpPr>
            <a:spLocks noGrp="1"/>
          </p:cNvSpPr>
          <p:nvPr>
            <p:ph type="title"/>
          </p:nvPr>
        </p:nvSpPr>
        <p:spPr>
          <a:xfrm>
            <a:off x="719999" y="0"/>
            <a:ext cx="10753202" cy="451578"/>
          </a:xfrm>
        </p:spPr>
        <p:txBody>
          <a:bodyPr>
            <a:normAutofit fontScale="90000"/>
          </a:bodyPr>
          <a:lstStyle/>
          <a:p>
            <a:r>
              <a:rPr lang="en-GB" dirty="0"/>
              <a:t>Houthis rise in the power</a:t>
            </a:r>
            <a:endParaRPr lang="en-US" dirty="0"/>
          </a:p>
        </p:txBody>
      </p:sp>
      <p:pic>
        <p:nvPicPr>
          <p:cNvPr id="6" name="Picture 5" descr="A person with a beard and mustache wearing a white shirt and brown jacket&#10;&#10;Description automatically generated">
            <a:extLst>
              <a:ext uri="{FF2B5EF4-FFF2-40B4-BE49-F238E27FC236}">
                <a16:creationId xmlns:a16="http://schemas.microsoft.com/office/drawing/2014/main" id="{E9E46D33-B404-298C-10C3-A9F2509A090E}"/>
              </a:ext>
            </a:extLst>
          </p:cNvPr>
          <p:cNvPicPr>
            <a:picLocks noChangeAspect="1"/>
          </p:cNvPicPr>
          <p:nvPr/>
        </p:nvPicPr>
        <p:blipFill>
          <a:blip r:embed="rId3"/>
          <a:stretch>
            <a:fillRect/>
          </a:stretch>
        </p:blipFill>
        <p:spPr>
          <a:xfrm>
            <a:off x="9528564" y="322127"/>
            <a:ext cx="1942711" cy="2095610"/>
          </a:xfrm>
          <a:prstGeom prst="rect">
            <a:avLst/>
          </a:prstGeom>
        </p:spPr>
      </p:pic>
    </p:spTree>
    <p:extLst>
      <p:ext uri="{BB962C8B-B14F-4D97-AF65-F5344CB8AC3E}">
        <p14:creationId xmlns:p14="http://schemas.microsoft.com/office/powerpoint/2010/main" val="199520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8E3ADC-BC2E-3C00-5E8F-B2208558FB83}"/>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E4C64038-CCDE-545F-3DCA-11D31376A3F1}"/>
              </a:ext>
            </a:extLst>
          </p:cNvPr>
          <p:cNvSpPr>
            <a:spLocks noGrp="1"/>
          </p:cNvSpPr>
          <p:nvPr>
            <p:ph type="body" idx="2"/>
          </p:nvPr>
        </p:nvSpPr>
        <p:spPr/>
        <p:txBody>
          <a:bodyPr>
            <a:normAutofit fontScale="92500" lnSpcReduction="10000"/>
          </a:bodyPr>
          <a:lstStyle/>
          <a:p>
            <a:endParaRPr lang="en-US"/>
          </a:p>
        </p:txBody>
      </p:sp>
      <p:sp>
        <p:nvSpPr>
          <p:cNvPr id="4" name="Title 3">
            <a:extLst>
              <a:ext uri="{FF2B5EF4-FFF2-40B4-BE49-F238E27FC236}">
                <a16:creationId xmlns:a16="http://schemas.microsoft.com/office/drawing/2014/main" id="{5DAFC921-7E07-2426-20B5-D1B163ABCAEA}"/>
              </a:ext>
            </a:extLst>
          </p:cNvPr>
          <p:cNvSpPr>
            <a:spLocks noGrp="1"/>
          </p:cNvSpPr>
          <p:nvPr>
            <p:ph type="title"/>
          </p:nvPr>
        </p:nvSpPr>
        <p:spPr/>
        <p:txBody>
          <a:bodyPr>
            <a:normAutofit fontScale="90000"/>
          </a:bodyPr>
          <a:lstStyle/>
          <a:p>
            <a:endParaRPr lang="en-US"/>
          </a:p>
        </p:txBody>
      </p:sp>
      <p:pic>
        <p:nvPicPr>
          <p:cNvPr id="6" name="Picture 5" descr="A person with glasses and a beard">
            <a:extLst>
              <a:ext uri="{FF2B5EF4-FFF2-40B4-BE49-F238E27FC236}">
                <a16:creationId xmlns:a16="http://schemas.microsoft.com/office/drawing/2014/main" id="{0A8D6ADA-3A76-3E7A-432C-3E42ACE59EC1}"/>
              </a:ext>
            </a:extLst>
          </p:cNvPr>
          <p:cNvPicPr>
            <a:picLocks noChangeAspect="1"/>
          </p:cNvPicPr>
          <p:nvPr/>
        </p:nvPicPr>
        <p:blipFill>
          <a:blip r:embed="rId2"/>
          <a:stretch>
            <a:fillRect/>
          </a:stretch>
        </p:blipFill>
        <p:spPr>
          <a:xfrm>
            <a:off x="202795" y="207034"/>
            <a:ext cx="11753416" cy="6650966"/>
          </a:xfrm>
          <a:prstGeom prst="rect">
            <a:avLst/>
          </a:prstGeom>
        </p:spPr>
      </p:pic>
    </p:spTree>
    <p:extLst>
      <p:ext uri="{BB962C8B-B14F-4D97-AF65-F5344CB8AC3E}">
        <p14:creationId xmlns:p14="http://schemas.microsoft.com/office/powerpoint/2010/main" val="388597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0C3FD-10E6-9EBD-EBCF-840B8966DBDB}"/>
              </a:ext>
            </a:extLst>
          </p:cNvPr>
          <p:cNvSpPr>
            <a:spLocks noGrp="1"/>
          </p:cNvSpPr>
          <p:nvPr>
            <p:ph type="body" idx="1"/>
          </p:nvPr>
        </p:nvSpPr>
        <p:spPr/>
        <p:txBody>
          <a:bodyPr>
            <a:normAutofit fontScale="77500" lnSpcReduction="20000"/>
          </a:bodyPr>
          <a:lstStyle/>
          <a:p>
            <a:r>
              <a:rPr lang="en-US" dirty="0"/>
              <a:t>clientelism for the </a:t>
            </a:r>
            <a:r>
              <a:rPr lang="en-US" dirty="0" err="1"/>
              <a:t>Hashid</a:t>
            </a:r>
            <a:r>
              <a:rPr lang="en-US" dirty="0"/>
              <a:t> tribe, huge unemployment, worsening economic situation, lack of water, high illiteracy (over 50%), young population (15-25 years old form 50% of the population) and unreasonable use of oil production resources </a:t>
            </a:r>
          </a:p>
          <a:p>
            <a:r>
              <a:rPr lang="en-US" dirty="0"/>
              <a:t>government's proposals to modify Yemen's constitution</a:t>
            </a:r>
          </a:p>
          <a:p>
            <a:r>
              <a:rPr lang="en-US" dirty="0"/>
              <a:t>Mass defections from the military</a:t>
            </a:r>
          </a:p>
          <a:p>
            <a:r>
              <a:rPr lang="en-US" dirty="0"/>
              <a:t>16,000 protesters took place in </a:t>
            </a:r>
            <a:r>
              <a:rPr lang="en-US" dirty="0" err="1"/>
              <a:t>Sanaʽa</a:t>
            </a:r>
            <a:endParaRPr lang="en-US" dirty="0"/>
          </a:p>
          <a:p>
            <a:r>
              <a:rPr lang="en-US" b="0" i="0" dirty="0">
                <a:solidFill>
                  <a:srgbClr val="202122"/>
                </a:solidFill>
                <a:effectLst/>
                <a:latin typeface="Arial" panose="020B0604020202020204" pitchFamily="34" charset="0"/>
              </a:rPr>
              <a:t> "Friday of No Return" on 11 March</a:t>
            </a:r>
          </a:p>
          <a:p>
            <a:r>
              <a:rPr lang="en-US" dirty="0">
                <a:solidFill>
                  <a:srgbClr val="202122"/>
                </a:solidFill>
                <a:latin typeface="Arial" panose="020B0604020202020204" pitchFamily="34" charset="0"/>
              </a:rPr>
              <a:t>GCC countries negotiations</a:t>
            </a:r>
          </a:p>
          <a:p>
            <a:r>
              <a:rPr lang="en-US" b="0" i="0" dirty="0">
                <a:solidFill>
                  <a:srgbClr val="202122"/>
                </a:solidFill>
                <a:effectLst/>
                <a:latin typeface="Arial" panose="020B0604020202020204" pitchFamily="34" charset="0"/>
              </a:rPr>
              <a:t>23 May, a day after Saleh refused to sign the transition agreement</a:t>
            </a:r>
          </a:p>
          <a:p>
            <a:endParaRPr lang="en-US" dirty="0"/>
          </a:p>
        </p:txBody>
      </p:sp>
      <p:sp>
        <p:nvSpPr>
          <p:cNvPr id="3" name="Text Placeholder 2">
            <a:extLst>
              <a:ext uri="{FF2B5EF4-FFF2-40B4-BE49-F238E27FC236}">
                <a16:creationId xmlns:a16="http://schemas.microsoft.com/office/drawing/2014/main" id="{042FAE62-6A55-D0A2-4677-9F3D642401B2}"/>
              </a:ext>
            </a:extLst>
          </p:cNvPr>
          <p:cNvSpPr>
            <a:spLocks noGrp="1"/>
          </p:cNvSpPr>
          <p:nvPr>
            <p:ph type="body" idx="2"/>
          </p:nvPr>
        </p:nvSpPr>
        <p:spPr/>
        <p:txBody>
          <a:bodyPr>
            <a:normAutofit fontScale="92500" lnSpcReduction="10000"/>
          </a:bodyPr>
          <a:lstStyle/>
          <a:p>
            <a:r>
              <a:rPr lang="en-GB" dirty="0"/>
              <a:t>2011</a:t>
            </a:r>
            <a:endParaRPr lang="en-US" dirty="0"/>
          </a:p>
        </p:txBody>
      </p:sp>
      <p:sp>
        <p:nvSpPr>
          <p:cNvPr id="4" name="Title 3">
            <a:extLst>
              <a:ext uri="{FF2B5EF4-FFF2-40B4-BE49-F238E27FC236}">
                <a16:creationId xmlns:a16="http://schemas.microsoft.com/office/drawing/2014/main" id="{E5E7B107-4584-DD3F-EAAF-E720A660456D}"/>
              </a:ext>
            </a:extLst>
          </p:cNvPr>
          <p:cNvSpPr>
            <a:spLocks noGrp="1"/>
          </p:cNvSpPr>
          <p:nvPr>
            <p:ph type="title"/>
          </p:nvPr>
        </p:nvSpPr>
        <p:spPr>
          <a:xfrm>
            <a:off x="719399" y="0"/>
            <a:ext cx="10753202" cy="451578"/>
          </a:xfrm>
        </p:spPr>
        <p:txBody>
          <a:bodyPr>
            <a:normAutofit fontScale="90000"/>
          </a:bodyPr>
          <a:lstStyle/>
          <a:p>
            <a:r>
              <a:rPr lang="en-GB" dirty="0"/>
              <a:t>Arab Spring</a:t>
            </a:r>
            <a:endParaRPr lang="en-US" dirty="0"/>
          </a:p>
        </p:txBody>
      </p:sp>
    </p:spTree>
    <p:extLst>
      <p:ext uri="{BB962C8B-B14F-4D97-AF65-F5344CB8AC3E}">
        <p14:creationId xmlns:p14="http://schemas.microsoft.com/office/powerpoint/2010/main" val="370165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DA4D3-11ED-EEFE-D71E-BA4F1B334B85}"/>
              </a:ext>
            </a:extLst>
          </p:cNvPr>
          <p:cNvSpPr>
            <a:spLocks noGrp="1"/>
          </p:cNvSpPr>
          <p:nvPr>
            <p:ph type="body" idx="1"/>
          </p:nvPr>
        </p:nvSpPr>
        <p:spPr/>
        <p:txBody>
          <a:bodyPr>
            <a:normAutofit fontScale="70000" lnSpcReduction="20000"/>
          </a:bodyPr>
          <a:lstStyle/>
          <a:p>
            <a:r>
              <a:rPr lang="cs-CZ" dirty="0"/>
              <a:t>Saudi intervention in Bahrain protests</a:t>
            </a:r>
            <a:r>
              <a:rPr lang="en-GB" dirty="0"/>
              <a:t> </a:t>
            </a:r>
            <a:endParaRPr lang="cs-CZ" dirty="0"/>
          </a:p>
          <a:p>
            <a:r>
              <a:rPr lang="cs-CZ" dirty="0"/>
              <a:t>Saudi intervention in Yemeni protests</a:t>
            </a:r>
            <a:endParaRPr lang="en-GB" dirty="0"/>
          </a:p>
          <a:p>
            <a:r>
              <a:rPr lang="en-GB" dirty="0"/>
              <a:t>Saudi Arabia influence in the Yemen since 1970 (North Yemen Civil War)</a:t>
            </a:r>
          </a:p>
          <a:p>
            <a:r>
              <a:rPr lang="en-US" dirty="0"/>
              <a:t>2011 Yemeni Revolution</a:t>
            </a:r>
          </a:p>
          <a:p>
            <a:r>
              <a:rPr lang="en-GB" dirty="0"/>
              <a:t>2012 protest of Arab Spring – removal of President Ali Abdullah Saleh</a:t>
            </a:r>
          </a:p>
          <a:p>
            <a:r>
              <a:rPr lang="en-US" dirty="0"/>
              <a:t>2013 National Dialogue Conference, United Nations Security Council Resolution 2051 </a:t>
            </a:r>
          </a:p>
          <a:p>
            <a:r>
              <a:rPr lang="en-US" dirty="0"/>
              <a:t>Transitional government, 2 years period, presidency </a:t>
            </a:r>
            <a:r>
              <a:rPr lang="en-US" dirty="0" err="1"/>
              <a:t>Abdrabbuh</a:t>
            </a:r>
            <a:r>
              <a:rPr lang="en-US" dirty="0"/>
              <a:t> Mansour Hadi  </a:t>
            </a:r>
          </a:p>
          <a:p>
            <a:r>
              <a:rPr lang="en-US" dirty="0"/>
              <a:t>Hadi was the only candidate in the election “</a:t>
            </a:r>
            <a:r>
              <a:rPr lang="en-US" b="0" i="0" dirty="0">
                <a:solidFill>
                  <a:srgbClr val="202122"/>
                </a:solidFill>
                <a:effectLst/>
                <a:latin typeface="Arial" panose="020B0604020202020204" pitchFamily="34" charset="0"/>
              </a:rPr>
              <a:t>show election” 2014</a:t>
            </a:r>
            <a:endParaRPr lang="en-US" dirty="0"/>
          </a:p>
          <a:p>
            <a:r>
              <a:rPr lang="en-US" b="0" i="0" dirty="0">
                <a:solidFill>
                  <a:srgbClr val="202122"/>
                </a:solidFill>
                <a:effectLst/>
                <a:latin typeface="Arial" panose="020B0604020202020204" pitchFamily="34" charset="0"/>
              </a:rPr>
              <a:t>general distrust of Hadi</a:t>
            </a:r>
            <a:endParaRPr lang="en-US" dirty="0"/>
          </a:p>
          <a:p>
            <a:endParaRPr lang="en-GB" dirty="0"/>
          </a:p>
          <a:p>
            <a:endParaRPr lang="en-US" dirty="0"/>
          </a:p>
        </p:txBody>
      </p:sp>
      <p:sp>
        <p:nvSpPr>
          <p:cNvPr id="3" name="Text Placeholder 2">
            <a:extLst>
              <a:ext uri="{FF2B5EF4-FFF2-40B4-BE49-F238E27FC236}">
                <a16:creationId xmlns:a16="http://schemas.microsoft.com/office/drawing/2014/main" id="{C7532434-66C9-9A89-2490-C891C7841ED4}"/>
              </a:ext>
            </a:extLst>
          </p:cNvPr>
          <p:cNvSpPr>
            <a:spLocks noGrp="1"/>
          </p:cNvSpPr>
          <p:nvPr>
            <p:ph type="body" idx="2"/>
          </p:nvPr>
        </p:nvSpPr>
        <p:spPr>
          <a:xfrm>
            <a:off x="415636" y="1296001"/>
            <a:ext cx="11057228" cy="271577"/>
          </a:xfrm>
        </p:spPr>
        <p:txBody>
          <a:bodyPr>
            <a:normAutofit fontScale="92500" lnSpcReduction="10000"/>
          </a:bodyPr>
          <a:lstStyle/>
          <a:p>
            <a:r>
              <a:rPr lang="cs-CZ" dirty="0"/>
              <a:t>Earthquake in the ME societies</a:t>
            </a:r>
            <a:endParaRPr lang="en-US" dirty="0"/>
          </a:p>
        </p:txBody>
      </p:sp>
      <p:sp>
        <p:nvSpPr>
          <p:cNvPr id="4" name="Title 3">
            <a:extLst>
              <a:ext uri="{FF2B5EF4-FFF2-40B4-BE49-F238E27FC236}">
                <a16:creationId xmlns:a16="http://schemas.microsoft.com/office/drawing/2014/main" id="{C5FD4EC9-9811-965E-5663-D237529FD4E0}"/>
              </a:ext>
            </a:extLst>
          </p:cNvPr>
          <p:cNvSpPr>
            <a:spLocks noGrp="1"/>
          </p:cNvSpPr>
          <p:nvPr>
            <p:ph type="title"/>
          </p:nvPr>
        </p:nvSpPr>
        <p:spPr>
          <a:xfrm>
            <a:off x="719399" y="119635"/>
            <a:ext cx="10753202" cy="451578"/>
          </a:xfrm>
        </p:spPr>
        <p:txBody>
          <a:bodyPr>
            <a:normAutofit fontScale="90000"/>
          </a:bodyPr>
          <a:lstStyle/>
          <a:p>
            <a:r>
              <a:rPr lang="cs-CZ" dirty="0"/>
              <a:t>Arab Spring 2011</a:t>
            </a:r>
            <a:endParaRPr lang="en-US" dirty="0"/>
          </a:p>
        </p:txBody>
      </p:sp>
    </p:spTree>
    <p:extLst>
      <p:ext uri="{BB962C8B-B14F-4D97-AF65-F5344CB8AC3E}">
        <p14:creationId xmlns:p14="http://schemas.microsoft.com/office/powerpoint/2010/main" val="192743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8F364-23AF-CC34-2609-2F33C4151756}"/>
              </a:ext>
            </a:extLst>
          </p:cNvPr>
          <p:cNvSpPr>
            <a:spLocks noGrp="1"/>
          </p:cNvSpPr>
          <p:nvPr>
            <p:ph type="body" idx="1"/>
          </p:nvPr>
        </p:nvSpPr>
        <p:spPr/>
        <p:txBody>
          <a:bodyPr>
            <a:normAutofit fontScale="92500" lnSpcReduction="10000"/>
          </a:bodyPr>
          <a:lstStyle/>
          <a:p>
            <a:r>
              <a:rPr lang="en-US" dirty="0"/>
              <a:t>Reformist stream is formed from northern tribesmen, moderate fundamentalists, businessmen from the cities, and young Salafists inspired by the Muslim Brotherhood (not moderate)</a:t>
            </a:r>
          </a:p>
          <a:p>
            <a:r>
              <a:rPr lang="en-US" dirty="0"/>
              <a:t>The socialist stream includes workers, craftsmen, socialist, and partisans from the </a:t>
            </a:r>
            <a:r>
              <a:rPr lang="en-US" dirty="0" err="1"/>
              <a:t>Rafan</a:t>
            </a:r>
            <a:r>
              <a:rPr lang="en-US" dirty="0"/>
              <a:t> mountains</a:t>
            </a:r>
          </a:p>
          <a:p>
            <a:endParaRPr lang="en-US" dirty="0"/>
          </a:p>
          <a:p>
            <a:r>
              <a:rPr lang="en-US" dirty="0"/>
              <a:t>Most visible Al </a:t>
            </a:r>
            <a:r>
              <a:rPr lang="en-US" dirty="0" err="1"/>
              <a:t>Shabaab</a:t>
            </a:r>
            <a:r>
              <a:rPr lang="en-US" dirty="0"/>
              <a:t> (the “youth”) and Houthis</a:t>
            </a:r>
          </a:p>
        </p:txBody>
      </p:sp>
      <p:sp>
        <p:nvSpPr>
          <p:cNvPr id="3" name="Text Placeholder 2">
            <a:extLst>
              <a:ext uri="{FF2B5EF4-FFF2-40B4-BE49-F238E27FC236}">
                <a16:creationId xmlns:a16="http://schemas.microsoft.com/office/drawing/2014/main" id="{27E77E2B-3812-DC5B-3C6F-DE6D282B5CE8}"/>
              </a:ext>
            </a:extLst>
          </p:cNvPr>
          <p:cNvSpPr>
            <a:spLocks noGrp="1"/>
          </p:cNvSpPr>
          <p:nvPr>
            <p:ph type="body" idx="2"/>
          </p:nvPr>
        </p:nvSpPr>
        <p:spPr/>
        <p:txBody>
          <a:bodyPr>
            <a:normAutofit fontScale="92500" lnSpcReduction="10000"/>
          </a:bodyPr>
          <a:lstStyle/>
          <a:p>
            <a:r>
              <a:rPr lang="en-US" dirty="0"/>
              <a:t>“Reformists” and “Socialists”</a:t>
            </a:r>
          </a:p>
        </p:txBody>
      </p:sp>
      <p:sp>
        <p:nvSpPr>
          <p:cNvPr id="4" name="Title 3">
            <a:extLst>
              <a:ext uri="{FF2B5EF4-FFF2-40B4-BE49-F238E27FC236}">
                <a16:creationId xmlns:a16="http://schemas.microsoft.com/office/drawing/2014/main" id="{1BDE664D-2566-2F77-D160-4800B50893D7}"/>
              </a:ext>
            </a:extLst>
          </p:cNvPr>
          <p:cNvSpPr>
            <a:spLocks noGrp="1"/>
          </p:cNvSpPr>
          <p:nvPr>
            <p:ph type="title"/>
          </p:nvPr>
        </p:nvSpPr>
        <p:spPr>
          <a:xfrm>
            <a:off x="719999" y="0"/>
            <a:ext cx="10753202" cy="451578"/>
          </a:xfrm>
        </p:spPr>
        <p:txBody>
          <a:bodyPr>
            <a:normAutofit fontScale="90000"/>
          </a:bodyPr>
          <a:lstStyle/>
          <a:p>
            <a:r>
              <a:rPr lang="en-US" dirty="0"/>
              <a:t>Youth movement protesters and radicals</a:t>
            </a:r>
          </a:p>
        </p:txBody>
      </p:sp>
    </p:spTree>
    <p:extLst>
      <p:ext uri="{BB962C8B-B14F-4D97-AF65-F5344CB8AC3E}">
        <p14:creationId xmlns:p14="http://schemas.microsoft.com/office/powerpoint/2010/main" val="328747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p>
            <a:pPr marL="252000" lvl="0" indent="-2198" algn="l" rtl="0">
              <a:lnSpc>
                <a:spcPct val="150000"/>
              </a:lnSpc>
              <a:spcBef>
                <a:spcPts val="0"/>
              </a:spcBef>
              <a:spcAft>
                <a:spcPts val="0"/>
              </a:spcAft>
              <a:buSzPts val="2800"/>
              <a:buNone/>
            </a:pPr>
            <a:endParaRPr dirty="0"/>
          </a:p>
        </p:txBody>
      </p:sp>
      <p:sp>
        <p:nvSpPr>
          <p:cNvPr id="91" name="Google Shape;91;p16"/>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r>
              <a:rPr lang="en-GB" dirty="0"/>
              <a:t>It is not a win </a:t>
            </a:r>
            <a:endParaRPr dirty="0"/>
          </a:p>
        </p:txBody>
      </p:sp>
      <p:sp>
        <p:nvSpPr>
          <p:cNvPr id="92" name="Google Shape;92;p16"/>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Yemeni geography</a:t>
            </a:r>
            <a:endParaRPr dirty="0"/>
          </a:p>
        </p:txBody>
      </p:sp>
      <p:pic>
        <p:nvPicPr>
          <p:cNvPr id="5" name="Picture 4" descr="A map of the middle east&#10;&#10;Description automatically generated">
            <a:extLst>
              <a:ext uri="{FF2B5EF4-FFF2-40B4-BE49-F238E27FC236}">
                <a16:creationId xmlns:a16="http://schemas.microsoft.com/office/drawing/2014/main" id="{F412EA62-01F8-C8E5-62DE-EE7DE1876F1E}"/>
              </a:ext>
            </a:extLst>
          </p:cNvPr>
          <p:cNvPicPr>
            <a:picLocks noChangeAspect="1"/>
          </p:cNvPicPr>
          <p:nvPr/>
        </p:nvPicPr>
        <p:blipFill>
          <a:blip r:embed="rId3"/>
          <a:stretch>
            <a:fillRect/>
          </a:stretch>
        </p:blipFill>
        <p:spPr>
          <a:xfrm>
            <a:off x="7653106" y="457189"/>
            <a:ext cx="3955157" cy="2799718"/>
          </a:xfrm>
          <a:prstGeom prst="rect">
            <a:avLst/>
          </a:prstGeom>
        </p:spPr>
      </p:pic>
      <p:pic>
        <p:nvPicPr>
          <p:cNvPr id="7" name="Picture 6" descr="A map of the middle east&#10;&#10;Description automatically generated">
            <a:extLst>
              <a:ext uri="{FF2B5EF4-FFF2-40B4-BE49-F238E27FC236}">
                <a16:creationId xmlns:a16="http://schemas.microsoft.com/office/drawing/2014/main" id="{BD7F87BE-BB53-4262-8A4D-593C39051833}"/>
              </a:ext>
            </a:extLst>
          </p:cNvPr>
          <p:cNvPicPr>
            <a:picLocks noChangeAspect="1"/>
          </p:cNvPicPr>
          <p:nvPr/>
        </p:nvPicPr>
        <p:blipFill>
          <a:blip r:embed="rId4"/>
          <a:stretch>
            <a:fillRect/>
          </a:stretch>
        </p:blipFill>
        <p:spPr>
          <a:xfrm>
            <a:off x="718799" y="1692001"/>
            <a:ext cx="6230808" cy="37384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EAC93-5FB6-2A6F-E5BC-DCBC3A6F87BA}"/>
              </a:ext>
            </a:extLst>
          </p:cNvPr>
          <p:cNvSpPr>
            <a:spLocks noGrp="1"/>
          </p:cNvSpPr>
          <p:nvPr>
            <p:ph type="body" idx="1"/>
          </p:nvPr>
        </p:nvSpPr>
        <p:spPr/>
        <p:txBody>
          <a:bodyPr>
            <a:normAutofit fontScale="77500" lnSpcReduction="20000"/>
          </a:bodyPr>
          <a:lstStyle/>
          <a:p>
            <a:r>
              <a:rPr lang="en-US" b="0" i="0" dirty="0">
                <a:solidFill>
                  <a:srgbClr val="202122"/>
                </a:solidFill>
                <a:effectLst/>
                <a:latin typeface="Arial" panose="020B0604020202020204" pitchFamily="34" charset="0"/>
              </a:rPr>
              <a:t>restructuring of parliament and the Shura Council, which will be composed of 50% northerners and 50% southerners</a:t>
            </a:r>
          </a:p>
          <a:p>
            <a:r>
              <a:rPr lang="en-US" b="0" i="0" dirty="0">
                <a:solidFill>
                  <a:srgbClr val="202122"/>
                </a:solidFill>
                <a:effectLst/>
                <a:latin typeface="Arial" panose="020B0604020202020204" pitchFamily="34" charset="0"/>
              </a:rPr>
              <a:t>6-region federal system</a:t>
            </a:r>
          </a:p>
          <a:p>
            <a:r>
              <a:rPr lang="en-US" b="0" i="0" dirty="0">
                <a:solidFill>
                  <a:srgbClr val="202122"/>
                </a:solidFill>
                <a:effectLst/>
                <a:latin typeface="Arial" panose="020B0604020202020204" pitchFamily="34" charset="0"/>
              </a:rPr>
              <a:t>Sana’a and Aden will have a special status</a:t>
            </a:r>
          </a:p>
          <a:p>
            <a:r>
              <a:rPr lang="en-US" dirty="0">
                <a:solidFill>
                  <a:srgbClr val="202122"/>
                </a:solidFill>
                <a:latin typeface="Arial" panose="020B0604020202020204" pitchFamily="34" charset="0"/>
              </a:rPr>
              <a:t>New constitution </a:t>
            </a:r>
          </a:p>
          <a:p>
            <a:pPr marL="114300" indent="0">
              <a:buNone/>
            </a:pPr>
            <a:r>
              <a:rPr lang="en-US" dirty="0">
                <a:solidFill>
                  <a:srgbClr val="202122"/>
                </a:solidFill>
                <a:latin typeface="Arial" panose="020B0604020202020204" pitchFamily="34" charset="0"/>
              </a:rPr>
              <a:t>(</a:t>
            </a:r>
            <a:r>
              <a:rPr lang="en-US" b="0" i="0" dirty="0">
                <a:solidFill>
                  <a:srgbClr val="202122"/>
                </a:solidFill>
                <a:effectLst/>
                <a:latin typeface="Arial" panose="020B0604020202020204" pitchFamily="34" charset="0"/>
              </a:rPr>
              <a:t>freedom of religion, makes stipulations on the nonsectarian nature of the government, outlaws illegal financial or arms support from foreign powers, calls for a return of stolen government weapons, prohibits the possession of medium to heavy arms, and calls for addressing the feuds that have contributed to the conflict)</a:t>
            </a:r>
            <a:endParaRPr lang="en-US" dirty="0"/>
          </a:p>
        </p:txBody>
      </p:sp>
      <p:sp>
        <p:nvSpPr>
          <p:cNvPr id="3" name="Text Placeholder 2">
            <a:extLst>
              <a:ext uri="{FF2B5EF4-FFF2-40B4-BE49-F238E27FC236}">
                <a16:creationId xmlns:a16="http://schemas.microsoft.com/office/drawing/2014/main" id="{4BD5B31E-5C78-B804-B9D0-17490E1C2A13}"/>
              </a:ext>
            </a:extLst>
          </p:cNvPr>
          <p:cNvSpPr>
            <a:spLocks noGrp="1"/>
          </p:cNvSpPr>
          <p:nvPr>
            <p:ph type="body" idx="2"/>
          </p:nvPr>
        </p:nvSpPr>
        <p:spPr/>
        <p:txBody>
          <a:bodyPr>
            <a:normAutofit fontScale="92500" lnSpcReduction="10000"/>
          </a:bodyPr>
          <a:lstStyle/>
          <a:p>
            <a:r>
              <a:rPr lang="en-GB" dirty="0"/>
              <a:t>After Aran spring</a:t>
            </a:r>
            <a:endParaRPr lang="en-US" dirty="0"/>
          </a:p>
        </p:txBody>
      </p:sp>
      <p:sp>
        <p:nvSpPr>
          <p:cNvPr id="4" name="Title 3">
            <a:extLst>
              <a:ext uri="{FF2B5EF4-FFF2-40B4-BE49-F238E27FC236}">
                <a16:creationId xmlns:a16="http://schemas.microsoft.com/office/drawing/2014/main" id="{6F15802B-44A2-7FF9-FCB9-904825F75C48}"/>
              </a:ext>
            </a:extLst>
          </p:cNvPr>
          <p:cNvSpPr>
            <a:spLocks noGrp="1"/>
          </p:cNvSpPr>
          <p:nvPr>
            <p:ph type="title"/>
          </p:nvPr>
        </p:nvSpPr>
        <p:spPr>
          <a:xfrm>
            <a:off x="719999" y="202414"/>
            <a:ext cx="10753202" cy="451578"/>
          </a:xfrm>
        </p:spPr>
        <p:txBody>
          <a:bodyPr>
            <a:normAutofit fontScale="90000"/>
          </a:bodyPr>
          <a:lstStyle/>
          <a:p>
            <a:r>
              <a:rPr lang="en-GB" dirty="0"/>
              <a:t>Political system suggested by National Dialogue</a:t>
            </a:r>
            <a:endParaRPr lang="en-US" dirty="0"/>
          </a:p>
        </p:txBody>
      </p:sp>
    </p:spTree>
    <p:extLst>
      <p:ext uri="{BB962C8B-B14F-4D97-AF65-F5344CB8AC3E}">
        <p14:creationId xmlns:p14="http://schemas.microsoft.com/office/powerpoint/2010/main" val="293938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28FED0-BF56-6553-D8F2-78146725A7B9}"/>
              </a:ext>
            </a:extLst>
          </p:cNvPr>
          <p:cNvSpPr>
            <a:spLocks noGrp="1"/>
          </p:cNvSpPr>
          <p:nvPr>
            <p:ph type="body" idx="1"/>
          </p:nvPr>
        </p:nvSpPr>
        <p:spPr/>
        <p:txBody>
          <a:bodyPr>
            <a:normAutofit fontScale="77500" lnSpcReduction="20000"/>
          </a:bodyPr>
          <a:lstStyle/>
          <a:p>
            <a:r>
              <a:rPr lang="en-US" dirty="0"/>
              <a:t>2014 Yemen officially in the Civil War </a:t>
            </a:r>
          </a:p>
          <a:p>
            <a:r>
              <a:rPr lang="en-US" dirty="0"/>
              <a:t>In 2015 Operation Decisive Storm</a:t>
            </a:r>
            <a:endParaRPr lang="en-GB" dirty="0"/>
          </a:p>
          <a:p>
            <a:r>
              <a:rPr lang="en-GB" dirty="0"/>
              <a:t>Actors: Opposition (Houthis, </a:t>
            </a:r>
            <a:r>
              <a:rPr lang="en-GB" dirty="0" err="1"/>
              <a:t>Islah</a:t>
            </a:r>
            <a:r>
              <a:rPr lang="en-GB" dirty="0"/>
              <a:t> Party -</a:t>
            </a:r>
            <a:r>
              <a:rPr lang="en-US" dirty="0"/>
              <a:t> Muslim Brotherhood in Yemen</a:t>
            </a:r>
            <a:r>
              <a:rPr lang="en-GB" dirty="0"/>
              <a:t>, Southern Movement - </a:t>
            </a:r>
            <a:r>
              <a:rPr lang="en-US" dirty="0" err="1"/>
              <a:t>Aidaroos</a:t>
            </a:r>
            <a:r>
              <a:rPr lang="en-US" dirty="0"/>
              <a:t> Al-</a:t>
            </a:r>
            <a:r>
              <a:rPr lang="en-US" dirty="0" err="1"/>
              <a:t>Zubaidi</a:t>
            </a:r>
            <a:r>
              <a:rPr lang="en-GB" dirty="0"/>
              <a:t>)</a:t>
            </a:r>
          </a:p>
          <a:p>
            <a:r>
              <a:rPr lang="en-GB" dirty="0"/>
              <a:t>radical Islamist, Al-Qaeda in the Arabian Peninsula, ISIS </a:t>
            </a:r>
          </a:p>
          <a:p>
            <a:r>
              <a:rPr lang="en-GB" dirty="0"/>
              <a:t> “pro-Government” Saudi led coalition</a:t>
            </a:r>
          </a:p>
          <a:p>
            <a:r>
              <a:rPr lang="en-US" dirty="0"/>
              <a:t>proxy war between Saudi and Iran, Shia and Sunni. </a:t>
            </a:r>
          </a:p>
          <a:p>
            <a:r>
              <a:rPr lang="en-US" dirty="0"/>
              <a:t>very complex conflict based on local dynamics and the regional struggle for hegemony.</a:t>
            </a:r>
            <a:endParaRPr lang="en-GB" dirty="0"/>
          </a:p>
          <a:p>
            <a:endParaRPr lang="en-GB" dirty="0"/>
          </a:p>
          <a:p>
            <a:endParaRPr lang="en-US" dirty="0"/>
          </a:p>
        </p:txBody>
      </p:sp>
      <p:sp>
        <p:nvSpPr>
          <p:cNvPr id="3" name="Text Placeholder 2">
            <a:extLst>
              <a:ext uri="{FF2B5EF4-FFF2-40B4-BE49-F238E27FC236}">
                <a16:creationId xmlns:a16="http://schemas.microsoft.com/office/drawing/2014/main" id="{F12D8B70-9567-33CB-5BD5-139295FB8973}"/>
              </a:ext>
            </a:extLst>
          </p:cNvPr>
          <p:cNvSpPr>
            <a:spLocks noGrp="1"/>
          </p:cNvSpPr>
          <p:nvPr>
            <p:ph type="body" idx="2"/>
          </p:nvPr>
        </p:nvSpPr>
        <p:spPr/>
        <p:txBody>
          <a:bodyPr>
            <a:normAutofit fontScale="92500" lnSpcReduction="10000"/>
          </a:bodyPr>
          <a:lstStyle/>
          <a:p>
            <a:r>
              <a:rPr lang="cs-CZ" dirty="0"/>
              <a:t>Ruthless and supported</a:t>
            </a:r>
            <a:endParaRPr lang="en-US" dirty="0"/>
          </a:p>
        </p:txBody>
      </p:sp>
      <p:sp>
        <p:nvSpPr>
          <p:cNvPr id="4" name="Title 3">
            <a:extLst>
              <a:ext uri="{FF2B5EF4-FFF2-40B4-BE49-F238E27FC236}">
                <a16:creationId xmlns:a16="http://schemas.microsoft.com/office/drawing/2014/main" id="{281B5988-A21E-4887-B175-E2E97A29412D}"/>
              </a:ext>
            </a:extLst>
          </p:cNvPr>
          <p:cNvSpPr>
            <a:spLocks noGrp="1"/>
          </p:cNvSpPr>
          <p:nvPr>
            <p:ph type="title"/>
          </p:nvPr>
        </p:nvSpPr>
        <p:spPr>
          <a:xfrm>
            <a:off x="719399" y="0"/>
            <a:ext cx="10753202" cy="451578"/>
          </a:xfrm>
        </p:spPr>
        <p:txBody>
          <a:bodyPr>
            <a:normAutofit fontScale="90000"/>
          </a:bodyPr>
          <a:lstStyle/>
          <a:p>
            <a:r>
              <a:rPr lang="cs-CZ" dirty="0"/>
              <a:t>War in Yemen</a:t>
            </a:r>
            <a:endParaRPr lang="en-US" dirty="0"/>
          </a:p>
        </p:txBody>
      </p:sp>
      <p:pic>
        <p:nvPicPr>
          <p:cNvPr id="6" name="Picture 5" descr="A person in a suit and tie speaking into microphones&#10;&#10;Description automatically generated">
            <a:extLst>
              <a:ext uri="{FF2B5EF4-FFF2-40B4-BE49-F238E27FC236}">
                <a16:creationId xmlns:a16="http://schemas.microsoft.com/office/drawing/2014/main" id="{5BF150D7-985A-455F-0579-3A8EA425820D}"/>
              </a:ext>
            </a:extLst>
          </p:cNvPr>
          <p:cNvPicPr>
            <a:picLocks noChangeAspect="1"/>
          </p:cNvPicPr>
          <p:nvPr/>
        </p:nvPicPr>
        <p:blipFill>
          <a:blip r:embed="rId3"/>
          <a:stretch>
            <a:fillRect/>
          </a:stretch>
        </p:blipFill>
        <p:spPr>
          <a:xfrm>
            <a:off x="7747385" y="576001"/>
            <a:ext cx="3556368" cy="1842845"/>
          </a:xfrm>
          <a:prstGeom prst="rect">
            <a:avLst/>
          </a:prstGeom>
        </p:spPr>
      </p:pic>
    </p:spTree>
    <p:extLst>
      <p:ext uri="{BB962C8B-B14F-4D97-AF65-F5344CB8AC3E}">
        <p14:creationId xmlns:p14="http://schemas.microsoft.com/office/powerpoint/2010/main" val="79683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24C75-4B96-57DF-CAA9-BF15FBF0DCB6}"/>
              </a:ext>
            </a:extLst>
          </p:cNvPr>
          <p:cNvSpPr>
            <a:spLocks noGrp="1"/>
          </p:cNvSpPr>
          <p:nvPr>
            <p:ph type="body" idx="1"/>
          </p:nvPr>
        </p:nvSpPr>
        <p:spPr/>
        <p:txBody>
          <a:bodyPr>
            <a:normAutofit fontScale="47500" lnSpcReduction="20000"/>
          </a:bodyPr>
          <a:lstStyle/>
          <a:p>
            <a:r>
              <a:rPr lang="en-US" dirty="0"/>
              <a:t>2017 Saleh is killed by Houthis during bloody clashes in Sanaa</a:t>
            </a:r>
          </a:p>
          <a:p>
            <a:r>
              <a:rPr lang="en-US" dirty="0"/>
              <a:t>2018 governmental forces of president Hadi joined the Saudi-led Coalition</a:t>
            </a:r>
          </a:p>
          <a:p>
            <a:r>
              <a:rPr lang="en-US" dirty="0"/>
              <a:t>2019 there is severe growth of malnutrition, an outbreak of cholera, and a shortage of fuel</a:t>
            </a:r>
          </a:p>
          <a:p>
            <a:r>
              <a:rPr lang="en-US" dirty="0"/>
              <a:t>2019 violent clashes of Hadi and Secessionist in Aden were moderated by Saudis and a Riyadh agreement</a:t>
            </a:r>
          </a:p>
          <a:p>
            <a:r>
              <a:rPr lang="en-US" dirty="0"/>
              <a:t>war crimes and abuse of violence</a:t>
            </a:r>
          </a:p>
          <a:p>
            <a:r>
              <a:rPr lang="en-US" dirty="0"/>
              <a:t>Iranian military expenditure increased to 4,56% GDP in 2019</a:t>
            </a:r>
          </a:p>
          <a:p>
            <a:r>
              <a:rPr lang="en-US" dirty="0"/>
              <a:t>2020 Yemen still lacks the electoral framework and there is no actor exerting power over the whole territory</a:t>
            </a:r>
          </a:p>
          <a:p>
            <a:r>
              <a:rPr lang="en-US" dirty="0"/>
              <a:t>AQAP in the unreachable mountainous areas and a significant part of the Yemen population is inclined to support terrorist fighters due to common war experience from Afghanistan</a:t>
            </a:r>
          </a:p>
          <a:p>
            <a:r>
              <a:rPr lang="en-US" dirty="0"/>
              <a:t>2021 Joe Biden announced an end to U.S. support for Saudi-led offensive operations in Yemen</a:t>
            </a:r>
          </a:p>
          <a:p>
            <a:r>
              <a:rPr lang="en-US" dirty="0"/>
              <a:t>AQAP’s political violence surged in May and June, reaching the highest monthly level since November 2022</a:t>
            </a:r>
          </a:p>
          <a:p>
            <a:r>
              <a:rPr lang="en-US" dirty="0"/>
              <a:t>2023, AQAP launched an explosion that killed a military commander and three soldiers from the Security Belt Forces, an armed group loyal to the STC</a:t>
            </a:r>
          </a:p>
          <a:p>
            <a:r>
              <a:rPr lang="en-US" dirty="0"/>
              <a:t>Talks between Iran and Saudi Arabia in April 2023</a:t>
            </a:r>
          </a:p>
        </p:txBody>
      </p:sp>
      <p:sp>
        <p:nvSpPr>
          <p:cNvPr id="3" name="Text Placeholder 2">
            <a:extLst>
              <a:ext uri="{FF2B5EF4-FFF2-40B4-BE49-F238E27FC236}">
                <a16:creationId xmlns:a16="http://schemas.microsoft.com/office/drawing/2014/main" id="{3BF2A9F7-CC70-2DA6-D752-F477B3772F37}"/>
              </a:ext>
            </a:extLst>
          </p:cNvPr>
          <p:cNvSpPr>
            <a:spLocks noGrp="1"/>
          </p:cNvSpPr>
          <p:nvPr>
            <p:ph type="body" idx="2"/>
          </p:nvPr>
        </p:nvSpPr>
        <p:spPr/>
        <p:txBody>
          <a:bodyPr>
            <a:normAutofit fontScale="92500" lnSpcReduction="10000"/>
          </a:bodyPr>
          <a:lstStyle/>
          <a:p>
            <a:r>
              <a:rPr lang="cs-CZ" dirty="0"/>
              <a:t>How Saudis can not win...</a:t>
            </a:r>
            <a:endParaRPr lang="en-US" dirty="0"/>
          </a:p>
        </p:txBody>
      </p:sp>
      <p:sp>
        <p:nvSpPr>
          <p:cNvPr id="4" name="Title 3">
            <a:extLst>
              <a:ext uri="{FF2B5EF4-FFF2-40B4-BE49-F238E27FC236}">
                <a16:creationId xmlns:a16="http://schemas.microsoft.com/office/drawing/2014/main" id="{43DAB4D4-2A9E-0F81-277B-928D83040EAD}"/>
              </a:ext>
            </a:extLst>
          </p:cNvPr>
          <p:cNvSpPr>
            <a:spLocks noGrp="1"/>
          </p:cNvSpPr>
          <p:nvPr>
            <p:ph type="title"/>
          </p:nvPr>
        </p:nvSpPr>
        <p:spPr>
          <a:xfrm>
            <a:off x="719399" y="0"/>
            <a:ext cx="10753202" cy="451578"/>
          </a:xfrm>
        </p:spPr>
        <p:txBody>
          <a:bodyPr>
            <a:normAutofit fontScale="90000"/>
          </a:bodyPr>
          <a:lstStyle/>
          <a:p>
            <a:r>
              <a:rPr lang="cs-CZ" dirty="0"/>
              <a:t>Progress of the conflict</a:t>
            </a:r>
            <a:endParaRPr lang="en-US" dirty="0"/>
          </a:p>
        </p:txBody>
      </p:sp>
    </p:spTree>
    <p:extLst>
      <p:ext uri="{BB962C8B-B14F-4D97-AF65-F5344CB8AC3E}">
        <p14:creationId xmlns:p14="http://schemas.microsoft.com/office/powerpoint/2010/main" val="351705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fontScale="70000" lnSpcReduction="20000"/>
          </a:bodyPr>
          <a:lstStyle/>
          <a:p>
            <a:pPr marL="707002" indent="-457200">
              <a:buSzPts val="2800"/>
            </a:pPr>
            <a:r>
              <a:rPr lang="en-US" dirty="0"/>
              <a:t>70% of the population with the need for humanitarian aid</a:t>
            </a:r>
          </a:p>
          <a:p>
            <a:pPr marL="707002" indent="-457200">
              <a:buSzPts val="2800"/>
            </a:pPr>
            <a:r>
              <a:rPr lang="en-US" dirty="0"/>
              <a:t>Over 79% of people in Yemen living under the poverty level and more than 60% within the extreme poverty level</a:t>
            </a:r>
          </a:p>
          <a:p>
            <a:pPr marL="707002" indent="-457200">
              <a:buSzPts val="2800"/>
            </a:pPr>
            <a:r>
              <a:rPr lang="en-US" dirty="0"/>
              <a:t>Inequality with food supplies and a very limited source of water</a:t>
            </a:r>
          </a:p>
          <a:p>
            <a:pPr marL="707002" indent="-457200">
              <a:buSzPts val="2800"/>
            </a:pPr>
            <a:r>
              <a:rPr lang="en-US" dirty="0"/>
              <a:t>Cholera outbreak - supply of clean water, trucking drinking water or to build latrines</a:t>
            </a:r>
          </a:p>
          <a:p>
            <a:pPr marL="707002" indent="-457200">
              <a:buSzPts val="2800"/>
            </a:pPr>
            <a:r>
              <a:rPr lang="en-US" dirty="0"/>
              <a:t>chronic malnutrition</a:t>
            </a:r>
          </a:p>
          <a:p>
            <a:pPr marL="707002" indent="-457200">
              <a:buSzPts val="2800"/>
            </a:pPr>
            <a:r>
              <a:rPr lang="en-US" dirty="0"/>
              <a:t>women's rights, health care (in accessibility of medical assistance), child soldiers, radicalization, PTSD, loss of social roles and stability – LOST GENERATIONS</a:t>
            </a:r>
          </a:p>
          <a:p>
            <a:pPr marL="707002" indent="-457200">
              <a:buSzPts val="2800"/>
            </a:pPr>
            <a:endParaRPr dirty="0"/>
          </a:p>
        </p:txBody>
      </p:sp>
      <p:sp>
        <p:nvSpPr>
          <p:cNvPr id="105" name="Google Shape;105;p18"/>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endParaRPr/>
          </a:p>
        </p:txBody>
      </p:sp>
      <p:sp>
        <p:nvSpPr>
          <p:cNvPr id="106" name="Google Shape;106;p18"/>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Social and Economic issues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fontScale="77500" lnSpcReduction="20000"/>
          </a:bodyPr>
          <a:lstStyle/>
          <a:p>
            <a:pPr marL="707002" indent="-457200">
              <a:buSzPts val="2800"/>
            </a:pPr>
            <a:r>
              <a:rPr lang="en-US" dirty="0"/>
              <a:t>oil 76%, natural gas 16%, biofuels and waste 3.7%, wind, and solar 1.9% and coal 2.4%</a:t>
            </a:r>
          </a:p>
          <a:p>
            <a:pPr marL="707002" indent="-457200">
              <a:buSzPts val="2800"/>
            </a:pPr>
            <a:r>
              <a:rPr lang="en-US" dirty="0"/>
              <a:t>Environmental degradation, and scarcity of sources</a:t>
            </a:r>
          </a:p>
          <a:p>
            <a:pPr marL="707002" indent="-457200">
              <a:buSzPts val="2800"/>
            </a:pPr>
            <a:r>
              <a:rPr lang="en-US" dirty="0"/>
              <a:t>90 % of groundwater is absorbed by the agricultural sector for irrigation (mostly exploited for the cultivation of qat)</a:t>
            </a:r>
          </a:p>
          <a:p>
            <a:pPr marL="707002" indent="-457200">
              <a:buSzPts val="2800"/>
            </a:pPr>
            <a:r>
              <a:rPr lang="en-US" dirty="0"/>
              <a:t>95% of the Yemen population uses the drug</a:t>
            </a:r>
          </a:p>
          <a:p>
            <a:pPr marL="707002" indent="-457200">
              <a:buSzPts val="2800"/>
            </a:pPr>
            <a:r>
              <a:rPr lang="en-US" dirty="0"/>
              <a:t>most of the arable land is situated on the west coast near big cities and port cities where irrigation systems are developed – war zones</a:t>
            </a:r>
          </a:p>
          <a:p>
            <a:pPr marL="707002" indent="-457200">
              <a:buSzPts val="2800"/>
            </a:pPr>
            <a:r>
              <a:rPr lang="en-US" dirty="0"/>
              <a:t>coast are contaminated by landmines</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endParaRPr lang="en-US" dirty="0"/>
          </a:p>
          <a:p>
            <a:pPr marL="707002" indent="-457200">
              <a:buSzPts val="2800"/>
            </a:pPr>
            <a:endParaRPr lang="en-US" dirty="0"/>
          </a:p>
          <a:p>
            <a:pPr marL="252000" lvl="0" indent="-2198" algn="l" rtl="0">
              <a:lnSpc>
                <a:spcPct val="150000"/>
              </a:lnSpc>
              <a:spcBef>
                <a:spcPts val="0"/>
              </a:spcBef>
              <a:spcAft>
                <a:spcPts val="0"/>
              </a:spcAft>
              <a:buSzPts val="2800"/>
              <a:buNone/>
            </a:pPr>
            <a:endParaRPr dirty="0"/>
          </a:p>
        </p:txBody>
      </p:sp>
      <p:sp>
        <p:nvSpPr>
          <p:cNvPr id="112" name="Google Shape;112;p19"/>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r>
              <a:rPr lang="en-GB" dirty="0"/>
              <a:t>Oil </a:t>
            </a:r>
            <a:r>
              <a:rPr lang="en-GB" dirty="0" err="1"/>
              <a:t>dependancy</a:t>
            </a:r>
            <a:endParaRPr dirty="0"/>
          </a:p>
        </p:txBody>
      </p:sp>
      <p:sp>
        <p:nvSpPr>
          <p:cNvPr id="113" name="Google Shape;113;p19"/>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Environment and Energy</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719999" y="1692001"/>
            <a:ext cx="4264680" cy="4140000"/>
          </a:xfrm>
          <a:prstGeom prst="rect">
            <a:avLst/>
          </a:prstGeom>
          <a:noFill/>
          <a:ln>
            <a:noFill/>
          </a:ln>
        </p:spPr>
        <p:txBody>
          <a:bodyPr spcFirstLastPara="1" wrap="square" lIns="0" tIns="0" rIns="0" bIns="0" anchor="t" anchorCtr="0">
            <a:normAutofit/>
          </a:bodyPr>
          <a:lstStyle/>
          <a:p>
            <a:pPr marL="707002" indent="-457200">
              <a:buSzPts val="2800"/>
            </a:pPr>
            <a:r>
              <a:rPr lang="en-US" dirty="0"/>
              <a:t>Yemen is a fragmented state into several territories with competing authorities and interests</a:t>
            </a:r>
          </a:p>
        </p:txBody>
      </p:sp>
      <p:sp>
        <p:nvSpPr>
          <p:cNvPr id="98" name="Google Shape;98;p17"/>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endParaRPr/>
          </a:p>
        </p:txBody>
      </p:sp>
      <p:sp>
        <p:nvSpPr>
          <p:cNvPr id="99" name="Google Shape;99;p17"/>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Current situation</a:t>
            </a:r>
            <a:endParaRPr dirty="0"/>
          </a:p>
        </p:txBody>
      </p:sp>
      <p:pic>
        <p:nvPicPr>
          <p:cNvPr id="2" name="Picture 1" descr="A map of the middle east&#10;&#10;Description automatically generated">
            <a:extLst>
              <a:ext uri="{FF2B5EF4-FFF2-40B4-BE49-F238E27FC236}">
                <a16:creationId xmlns:a16="http://schemas.microsoft.com/office/drawing/2014/main" id="{79D5AB0D-86DB-7343-FCFE-704330D98F68}"/>
              </a:ext>
            </a:extLst>
          </p:cNvPr>
          <p:cNvPicPr>
            <a:picLocks noChangeAspect="1"/>
          </p:cNvPicPr>
          <p:nvPr/>
        </p:nvPicPr>
        <p:blipFill>
          <a:blip r:embed="rId3"/>
          <a:stretch>
            <a:fillRect/>
          </a:stretch>
        </p:blipFill>
        <p:spPr>
          <a:xfrm>
            <a:off x="4986267" y="1296001"/>
            <a:ext cx="6485009" cy="43918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fontScale="92500"/>
          </a:bodyPr>
          <a:lstStyle/>
          <a:p>
            <a:pPr marL="707002" indent="-457200">
              <a:buSzPts val="2800"/>
            </a:pPr>
            <a:r>
              <a:rPr lang="en-US" dirty="0"/>
              <a:t>at least two states as the powers are regionally divided in the prosperous “capitals” South Aden (STC) and North Sanaa (Houthis vs. pro-Hadi Coalition)</a:t>
            </a:r>
          </a:p>
          <a:p>
            <a:pPr marL="707002" indent="-457200">
              <a:buSzPts val="2800"/>
            </a:pPr>
            <a:r>
              <a:rPr lang="en-US" dirty="0"/>
              <a:t>Saudi objective is for an agreement to unify two major anti-Houthi parties and provide fundamentals for a new one-state solution respecting the Saudi interests and diminishing the Iran influence</a:t>
            </a:r>
            <a:endParaRPr dirty="0"/>
          </a:p>
        </p:txBody>
      </p:sp>
      <p:sp>
        <p:nvSpPr>
          <p:cNvPr id="120" name="Google Shape;120;p20"/>
          <p:cNvSpPr txBox="1">
            <a:spLocks noGrp="1"/>
          </p:cNvSpPr>
          <p:nvPr>
            <p:ph type="title"/>
          </p:nvPr>
        </p:nvSpPr>
        <p:spPr>
          <a:xfrm>
            <a:off x="719136" y="199002"/>
            <a:ext cx="11182699" cy="123278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4000"/>
              <a:buFont typeface="Arial"/>
              <a:buNone/>
            </a:pPr>
            <a:r>
              <a:rPr lang="en-US" dirty="0"/>
              <a:t>No such a thing as Yemen nation or Yemeni citizenship</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4CABE-266C-E06B-79DA-7899A177B66F}"/>
              </a:ext>
            </a:extLst>
          </p:cNvPr>
          <p:cNvSpPr>
            <a:spLocks noGrp="1"/>
          </p:cNvSpPr>
          <p:nvPr>
            <p:ph type="body" idx="1"/>
          </p:nvPr>
        </p:nvSpPr>
        <p:spPr/>
        <p:txBody>
          <a:bodyPr>
            <a:normAutofit/>
          </a:bodyPr>
          <a:lstStyle/>
          <a:p>
            <a:r>
              <a:rPr lang="en-GB" sz="4000" b="1" dirty="0">
                <a:solidFill>
                  <a:schemeClr val="accent1"/>
                </a:solidFill>
              </a:rPr>
              <a:t>Questions?</a:t>
            </a:r>
          </a:p>
          <a:p>
            <a:endParaRPr lang="en-GB" sz="4000" b="1" dirty="0">
              <a:solidFill>
                <a:schemeClr val="accent1"/>
              </a:solidFill>
            </a:endParaRPr>
          </a:p>
          <a:p>
            <a:endParaRPr lang="en-GB" sz="4000" b="1" dirty="0">
              <a:solidFill>
                <a:schemeClr val="accent1"/>
              </a:solidFill>
            </a:endParaRPr>
          </a:p>
          <a:p>
            <a:endParaRPr lang="en-GB" sz="4000" b="1" dirty="0">
              <a:solidFill>
                <a:schemeClr val="accent1"/>
              </a:solidFill>
            </a:endParaRPr>
          </a:p>
          <a:p>
            <a:r>
              <a:rPr lang="en-GB" sz="4000" b="1" dirty="0">
                <a:solidFill>
                  <a:schemeClr val="accent1"/>
                </a:solidFill>
              </a:rPr>
              <a:t>Thank you for your attention!</a:t>
            </a:r>
            <a:endParaRPr lang="en-US" sz="4000" b="1" dirty="0">
              <a:solidFill>
                <a:schemeClr val="accent1"/>
              </a:solidFill>
            </a:endParaRPr>
          </a:p>
        </p:txBody>
      </p:sp>
    </p:spTree>
    <p:extLst>
      <p:ext uri="{BB962C8B-B14F-4D97-AF65-F5344CB8AC3E}">
        <p14:creationId xmlns:p14="http://schemas.microsoft.com/office/powerpoint/2010/main" val="138456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E36D6C-4E4E-D63A-14C3-7C155D2C1619}"/>
              </a:ext>
            </a:extLst>
          </p:cNvPr>
          <p:cNvSpPr>
            <a:spLocks noGrp="1"/>
          </p:cNvSpPr>
          <p:nvPr>
            <p:ph type="body" idx="1"/>
          </p:nvPr>
        </p:nvSpPr>
        <p:spPr/>
        <p:txBody>
          <a:bodyPr/>
          <a:lstStyle/>
          <a:p>
            <a:r>
              <a:rPr lang="en-GB" dirty="0"/>
              <a:t>32 million people</a:t>
            </a:r>
          </a:p>
          <a:p>
            <a:r>
              <a:rPr lang="en-US" dirty="0"/>
              <a:t>527 970 km²</a:t>
            </a:r>
            <a:endParaRPr lang="en-GB" dirty="0"/>
          </a:p>
          <a:p>
            <a:r>
              <a:rPr lang="en-GB" dirty="0"/>
              <a:t>Yemeni Rial</a:t>
            </a:r>
          </a:p>
          <a:p>
            <a:r>
              <a:rPr lang="en-US" dirty="0"/>
              <a:t>123th </a:t>
            </a:r>
            <a:r>
              <a:rPr lang="en-GB" dirty="0"/>
              <a:t>GDP </a:t>
            </a:r>
            <a:r>
              <a:rPr lang="en-US" dirty="0"/>
              <a:t>$21.045 billion</a:t>
            </a:r>
          </a:p>
          <a:p>
            <a:r>
              <a:rPr lang="en-US" dirty="0"/>
              <a:t>Reserves 3 billion barrels of oil </a:t>
            </a:r>
          </a:p>
          <a:p>
            <a:r>
              <a:rPr lang="en-US" dirty="0"/>
              <a:t>481 billion cubic meters of gas</a:t>
            </a:r>
          </a:p>
        </p:txBody>
      </p:sp>
      <p:sp>
        <p:nvSpPr>
          <p:cNvPr id="3" name="Text Placeholder 2">
            <a:extLst>
              <a:ext uri="{FF2B5EF4-FFF2-40B4-BE49-F238E27FC236}">
                <a16:creationId xmlns:a16="http://schemas.microsoft.com/office/drawing/2014/main" id="{9CAACE9B-1488-FD2C-47C6-FF5E0B673425}"/>
              </a:ext>
            </a:extLst>
          </p:cNvPr>
          <p:cNvSpPr>
            <a:spLocks noGrp="1"/>
          </p:cNvSpPr>
          <p:nvPr>
            <p:ph type="body" idx="2"/>
          </p:nvPr>
        </p:nvSpPr>
        <p:spPr/>
        <p:txBody>
          <a:bodyPr>
            <a:normAutofit fontScale="92500" lnSpcReduction="10000"/>
          </a:bodyPr>
          <a:lstStyle/>
          <a:p>
            <a:r>
              <a:rPr lang="en-GB" dirty="0"/>
              <a:t>Aden port</a:t>
            </a:r>
            <a:endParaRPr lang="en-US" dirty="0"/>
          </a:p>
        </p:txBody>
      </p:sp>
      <p:sp>
        <p:nvSpPr>
          <p:cNvPr id="4" name="Title 3">
            <a:extLst>
              <a:ext uri="{FF2B5EF4-FFF2-40B4-BE49-F238E27FC236}">
                <a16:creationId xmlns:a16="http://schemas.microsoft.com/office/drawing/2014/main" id="{A8F4D92A-EA88-017D-6426-A560AE6B95A2}"/>
              </a:ext>
            </a:extLst>
          </p:cNvPr>
          <p:cNvSpPr>
            <a:spLocks noGrp="1"/>
          </p:cNvSpPr>
          <p:nvPr>
            <p:ph type="title"/>
          </p:nvPr>
        </p:nvSpPr>
        <p:spPr>
          <a:xfrm>
            <a:off x="591662" y="0"/>
            <a:ext cx="10753202" cy="451578"/>
          </a:xfrm>
        </p:spPr>
        <p:txBody>
          <a:bodyPr>
            <a:normAutofit fontScale="90000"/>
          </a:bodyPr>
          <a:lstStyle/>
          <a:p>
            <a:r>
              <a:rPr lang="en-GB" dirty="0"/>
              <a:t>Data</a:t>
            </a:r>
            <a:endParaRPr lang="en-US" dirty="0"/>
          </a:p>
        </p:txBody>
      </p:sp>
      <p:pic>
        <p:nvPicPr>
          <p:cNvPr id="6" name="Picture 5" descr="A city next to the water&#10;&#10;Description automatically generated">
            <a:extLst>
              <a:ext uri="{FF2B5EF4-FFF2-40B4-BE49-F238E27FC236}">
                <a16:creationId xmlns:a16="http://schemas.microsoft.com/office/drawing/2014/main" id="{1D330A16-B8B3-E06C-8A87-0FC3E6DDAE45}"/>
              </a:ext>
            </a:extLst>
          </p:cNvPr>
          <p:cNvPicPr>
            <a:picLocks noChangeAspect="1"/>
          </p:cNvPicPr>
          <p:nvPr/>
        </p:nvPicPr>
        <p:blipFill>
          <a:blip r:embed="rId3"/>
          <a:stretch>
            <a:fillRect/>
          </a:stretch>
        </p:blipFill>
        <p:spPr>
          <a:xfrm>
            <a:off x="5771038" y="310577"/>
            <a:ext cx="5829300" cy="2638425"/>
          </a:xfrm>
          <a:prstGeom prst="rect">
            <a:avLst/>
          </a:prstGeom>
        </p:spPr>
      </p:pic>
      <p:pic>
        <p:nvPicPr>
          <p:cNvPr id="8" name="Picture 7" descr="A map of the middle east&#10;&#10;Description automatically generated">
            <a:extLst>
              <a:ext uri="{FF2B5EF4-FFF2-40B4-BE49-F238E27FC236}">
                <a16:creationId xmlns:a16="http://schemas.microsoft.com/office/drawing/2014/main" id="{BD45186B-3135-1E09-4248-40E89082FC2B}"/>
              </a:ext>
            </a:extLst>
          </p:cNvPr>
          <p:cNvPicPr>
            <a:picLocks noChangeAspect="1"/>
          </p:cNvPicPr>
          <p:nvPr/>
        </p:nvPicPr>
        <p:blipFill>
          <a:blip r:embed="rId4"/>
          <a:stretch>
            <a:fillRect/>
          </a:stretch>
        </p:blipFill>
        <p:spPr>
          <a:xfrm>
            <a:off x="6678370" y="3331294"/>
            <a:ext cx="3689996" cy="3084503"/>
          </a:xfrm>
          <a:prstGeom prst="rect">
            <a:avLst/>
          </a:prstGeom>
        </p:spPr>
      </p:pic>
    </p:spTree>
    <p:extLst>
      <p:ext uri="{BB962C8B-B14F-4D97-AF65-F5344CB8AC3E}">
        <p14:creationId xmlns:p14="http://schemas.microsoft.com/office/powerpoint/2010/main" val="85281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CA511-88D3-5592-5DD8-C5A512E83478}"/>
              </a:ext>
            </a:extLst>
          </p:cNvPr>
          <p:cNvSpPr>
            <a:spLocks noGrp="1"/>
          </p:cNvSpPr>
          <p:nvPr>
            <p:ph type="title"/>
          </p:nvPr>
        </p:nvSpPr>
        <p:spPr>
          <a:xfrm>
            <a:off x="719399" y="-225789"/>
            <a:ext cx="10753202" cy="451578"/>
          </a:xfrm>
        </p:spPr>
        <p:txBody>
          <a:bodyPr>
            <a:normAutofit fontScale="90000"/>
          </a:bodyPr>
          <a:lstStyle/>
          <a:p>
            <a:r>
              <a:rPr lang="en-GB" dirty="0"/>
              <a:t>Demographics</a:t>
            </a:r>
            <a:endParaRPr lang="en-US" dirty="0"/>
          </a:p>
        </p:txBody>
      </p:sp>
      <p:pic>
        <p:nvPicPr>
          <p:cNvPr id="6" name="Picture 5" descr="A pie chart with text&#10;&#10;Description automatically generated">
            <a:extLst>
              <a:ext uri="{FF2B5EF4-FFF2-40B4-BE49-F238E27FC236}">
                <a16:creationId xmlns:a16="http://schemas.microsoft.com/office/drawing/2014/main" id="{BF5F1F32-5984-DCA4-3CD3-23C07541F073}"/>
              </a:ext>
            </a:extLst>
          </p:cNvPr>
          <p:cNvPicPr>
            <a:picLocks noChangeAspect="1"/>
          </p:cNvPicPr>
          <p:nvPr/>
        </p:nvPicPr>
        <p:blipFill>
          <a:blip r:embed="rId2"/>
          <a:stretch>
            <a:fillRect/>
          </a:stretch>
        </p:blipFill>
        <p:spPr>
          <a:xfrm>
            <a:off x="6627845" y="350212"/>
            <a:ext cx="4843431" cy="3535705"/>
          </a:xfrm>
          <a:prstGeom prst="rect">
            <a:avLst/>
          </a:prstGeom>
        </p:spPr>
      </p:pic>
      <p:pic>
        <p:nvPicPr>
          <p:cNvPr id="8" name="Picture 7">
            <a:extLst>
              <a:ext uri="{FF2B5EF4-FFF2-40B4-BE49-F238E27FC236}">
                <a16:creationId xmlns:a16="http://schemas.microsoft.com/office/drawing/2014/main" id="{64C8BFCB-CFB3-E7BB-202E-DCB96CB862E8}"/>
              </a:ext>
            </a:extLst>
          </p:cNvPr>
          <p:cNvPicPr>
            <a:picLocks noChangeAspect="1"/>
          </p:cNvPicPr>
          <p:nvPr/>
        </p:nvPicPr>
        <p:blipFill>
          <a:blip r:embed="rId3"/>
          <a:stretch>
            <a:fillRect/>
          </a:stretch>
        </p:blipFill>
        <p:spPr>
          <a:xfrm>
            <a:off x="362500" y="1389958"/>
            <a:ext cx="5589122" cy="4113938"/>
          </a:xfrm>
          <a:prstGeom prst="rect">
            <a:avLst/>
          </a:prstGeom>
        </p:spPr>
      </p:pic>
    </p:spTree>
    <p:extLst>
      <p:ext uri="{BB962C8B-B14F-4D97-AF65-F5344CB8AC3E}">
        <p14:creationId xmlns:p14="http://schemas.microsoft.com/office/powerpoint/2010/main" val="479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A7057-AA1D-3D8E-3E91-C9186189353E}"/>
              </a:ext>
            </a:extLst>
          </p:cNvPr>
          <p:cNvSpPr>
            <a:spLocks noGrp="1"/>
          </p:cNvSpPr>
          <p:nvPr>
            <p:ph type="body" idx="1"/>
          </p:nvPr>
        </p:nvSpPr>
        <p:spPr>
          <a:xfrm>
            <a:off x="719399" y="1359000"/>
            <a:ext cx="10753202" cy="4140000"/>
          </a:xfrm>
        </p:spPr>
        <p:txBody>
          <a:bodyPr>
            <a:noAutofit/>
          </a:bodyPr>
          <a:lstStyle/>
          <a:p>
            <a:r>
              <a:rPr lang="en-US" sz="1400" b="0" i="0" dirty="0">
                <a:solidFill>
                  <a:srgbClr val="535353"/>
                </a:solidFill>
                <a:effectLst/>
                <a:latin typeface="+mj-lt"/>
              </a:rPr>
              <a:t>3,000 years, and its unique culture is still in evidence today in the architecture of its towns and villages</a:t>
            </a:r>
          </a:p>
          <a:p>
            <a:r>
              <a:rPr lang="en-US" sz="1400" b="0" i="0" dirty="0">
                <a:solidFill>
                  <a:srgbClr val="535353"/>
                </a:solidFill>
                <a:effectLst/>
                <a:latin typeface="+mj-lt"/>
              </a:rPr>
              <a:t>1000 BC this region of the Southern Arabian Peninsula was ruled by three successive </a:t>
            </a:r>
            <a:r>
              <a:rPr lang="en-US" sz="1400" b="0" i="0" dirty="0" err="1">
                <a:solidFill>
                  <a:srgbClr val="535353"/>
                </a:solidFill>
                <a:effectLst/>
                <a:latin typeface="+mj-lt"/>
              </a:rPr>
              <a:t>civilisations</a:t>
            </a:r>
            <a:r>
              <a:rPr lang="en-US" sz="1400" b="0" i="0" dirty="0">
                <a:solidFill>
                  <a:srgbClr val="535353"/>
                </a:solidFill>
                <a:effectLst/>
                <a:latin typeface="+mj-lt"/>
              </a:rPr>
              <a:t> - </a:t>
            </a:r>
            <a:r>
              <a:rPr lang="en-US" sz="1400" b="0" i="0" dirty="0" err="1">
                <a:solidFill>
                  <a:srgbClr val="535353"/>
                </a:solidFill>
                <a:effectLst/>
                <a:latin typeface="+mj-lt"/>
              </a:rPr>
              <a:t>Minean</a:t>
            </a:r>
            <a:r>
              <a:rPr lang="en-US" sz="1400" b="0" i="0" dirty="0">
                <a:solidFill>
                  <a:srgbClr val="535353"/>
                </a:solidFill>
                <a:effectLst/>
                <a:latin typeface="+mj-lt"/>
              </a:rPr>
              <a:t>, Sabaean and Himyarite</a:t>
            </a:r>
          </a:p>
          <a:p>
            <a:r>
              <a:rPr lang="en-US" sz="1400" dirty="0">
                <a:solidFill>
                  <a:srgbClr val="535353"/>
                </a:solidFill>
                <a:latin typeface="+mj-lt"/>
              </a:rPr>
              <a:t>Until 1 century BC </a:t>
            </a:r>
            <a:r>
              <a:rPr lang="en-US" sz="1400" b="0" i="0" dirty="0">
                <a:solidFill>
                  <a:srgbClr val="535353"/>
                </a:solidFill>
                <a:effectLst/>
                <a:latin typeface="+mj-lt"/>
              </a:rPr>
              <a:t>Arabia Felix in Latin, meaning "Happy Arabia</a:t>
            </a:r>
          </a:p>
          <a:p>
            <a:r>
              <a:rPr lang="en-US" sz="1400" dirty="0">
                <a:solidFill>
                  <a:srgbClr val="535353"/>
                </a:solidFill>
                <a:latin typeface="+mj-lt"/>
              </a:rPr>
              <a:t>7</a:t>
            </a:r>
            <a:r>
              <a:rPr lang="en-US" sz="1400" baseline="30000" dirty="0">
                <a:solidFill>
                  <a:srgbClr val="535353"/>
                </a:solidFill>
                <a:latin typeface="+mj-lt"/>
              </a:rPr>
              <a:t>th</a:t>
            </a:r>
            <a:r>
              <a:rPr lang="en-US" sz="1400" dirty="0">
                <a:solidFill>
                  <a:srgbClr val="535353"/>
                </a:solidFill>
                <a:latin typeface="+mj-lt"/>
              </a:rPr>
              <a:t> century Umayyad dynasty</a:t>
            </a:r>
          </a:p>
          <a:p>
            <a:r>
              <a:rPr lang="en-US" sz="1400" dirty="0">
                <a:solidFill>
                  <a:srgbClr val="535353"/>
                </a:solidFill>
                <a:latin typeface="+mj-lt"/>
              </a:rPr>
              <a:t>8</a:t>
            </a:r>
            <a:r>
              <a:rPr lang="en-US" sz="1400" baseline="30000" dirty="0">
                <a:solidFill>
                  <a:srgbClr val="535353"/>
                </a:solidFill>
                <a:latin typeface="+mj-lt"/>
              </a:rPr>
              <a:t>th</a:t>
            </a:r>
            <a:r>
              <a:rPr lang="en-US" sz="1400" dirty="0">
                <a:solidFill>
                  <a:srgbClr val="535353"/>
                </a:solidFill>
                <a:latin typeface="+mj-lt"/>
              </a:rPr>
              <a:t> century Abbasid dynasty</a:t>
            </a:r>
          </a:p>
          <a:p>
            <a:r>
              <a:rPr lang="en-US" sz="1400" b="0" i="0" dirty="0">
                <a:solidFill>
                  <a:srgbClr val="535353"/>
                </a:solidFill>
                <a:effectLst/>
                <a:latin typeface="+mj-lt"/>
              </a:rPr>
              <a:t>10</a:t>
            </a:r>
            <a:r>
              <a:rPr lang="en-US" sz="1400" b="0" i="0" baseline="30000" dirty="0">
                <a:solidFill>
                  <a:srgbClr val="535353"/>
                </a:solidFill>
                <a:effectLst/>
                <a:latin typeface="+mj-lt"/>
              </a:rPr>
              <a:t>th</a:t>
            </a:r>
            <a:r>
              <a:rPr lang="en-US" sz="1400" b="0" i="0" dirty="0">
                <a:solidFill>
                  <a:srgbClr val="535353"/>
                </a:solidFill>
                <a:effectLst/>
                <a:latin typeface="+mj-lt"/>
              </a:rPr>
              <a:t> century </a:t>
            </a:r>
            <a:r>
              <a:rPr lang="en-US" sz="1400" dirty="0">
                <a:latin typeface="+mj-lt"/>
              </a:rPr>
              <a:t>Zaydi </a:t>
            </a:r>
            <a:r>
              <a:rPr lang="en-US" sz="1400" b="0" i="0" dirty="0">
                <a:solidFill>
                  <a:srgbClr val="535353"/>
                </a:solidFill>
                <a:effectLst/>
                <a:latin typeface="+mj-lt"/>
              </a:rPr>
              <a:t> imamate</a:t>
            </a:r>
          </a:p>
          <a:p>
            <a:r>
              <a:rPr lang="en-US" sz="1400" dirty="0">
                <a:solidFill>
                  <a:srgbClr val="535353"/>
                </a:solidFill>
                <a:latin typeface="+mj-lt"/>
              </a:rPr>
              <a:t>12th century </a:t>
            </a:r>
            <a:r>
              <a:rPr lang="en-US" sz="1400" dirty="0" err="1">
                <a:solidFill>
                  <a:srgbClr val="535353"/>
                </a:solidFill>
                <a:latin typeface="+mj-lt"/>
              </a:rPr>
              <a:t>Rasulids</a:t>
            </a:r>
            <a:r>
              <a:rPr lang="en-US" sz="1400" dirty="0">
                <a:solidFill>
                  <a:srgbClr val="535353"/>
                </a:solidFill>
                <a:latin typeface="+mj-lt"/>
              </a:rPr>
              <a:t> </a:t>
            </a:r>
          </a:p>
          <a:p>
            <a:r>
              <a:rPr lang="en-US" sz="1400" dirty="0">
                <a:solidFill>
                  <a:srgbClr val="535353"/>
                </a:solidFill>
                <a:latin typeface="+mj-lt"/>
              </a:rPr>
              <a:t>16</a:t>
            </a:r>
            <a:r>
              <a:rPr lang="en-US" sz="1400" baseline="30000" dirty="0">
                <a:solidFill>
                  <a:srgbClr val="535353"/>
                </a:solidFill>
                <a:latin typeface="+mj-lt"/>
              </a:rPr>
              <a:t>th</a:t>
            </a:r>
            <a:r>
              <a:rPr lang="en-US" sz="1400" dirty="0">
                <a:solidFill>
                  <a:srgbClr val="535353"/>
                </a:solidFill>
                <a:latin typeface="+mj-lt"/>
              </a:rPr>
              <a:t> century Portuguese, Mamelukes attempts</a:t>
            </a:r>
          </a:p>
          <a:p>
            <a:r>
              <a:rPr lang="en-US" sz="1400" dirty="0">
                <a:solidFill>
                  <a:srgbClr val="535353"/>
                </a:solidFill>
                <a:latin typeface="+mj-lt"/>
              </a:rPr>
              <a:t>Ottoman Empire conquered Egypt in 1517, and in 1538 brought most of Yemen under their control</a:t>
            </a:r>
          </a:p>
          <a:p>
            <a:r>
              <a:rPr lang="en-US" sz="1400" dirty="0">
                <a:solidFill>
                  <a:srgbClr val="535353"/>
                </a:solidFill>
                <a:latin typeface="+mj-lt"/>
              </a:rPr>
              <a:t>17th century Zaydi rule</a:t>
            </a:r>
          </a:p>
          <a:p>
            <a:r>
              <a:rPr lang="en-US" sz="1400" dirty="0">
                <a:solidFill>
                  <a:srgbClr val="535353"/>
                </a:solidFill>
                <a:latin typeface="+mj-lt"/>
              </a:rPr>
              <a:t>division into two countries began with the </a:t>
            </a:r>
            <a:r>
              <a:rPr lang="en-US" sz="1400" b="1" dirty="0">
                <a:solidFill>
                  <a:srgbClr val="535353"/>
                </a:solidFill>
                <a:latin typeface="+mj-lt"/>
              </a:rPr>
              <a:t>British seizure of Aden in 1839 </a:t>
            </a:r>
            <a:r>
              <a:rPr lang="en-US" sz="1400" dirty="0">
                <a:solidFill>
                  <a:srgbClr val="535353"/>
                </a:solidFill>
                <a:latin typeface="+mj-lt"/>
              </a:rPr>
              <a:t>and the reoccupation of </a:t>
            </a:r>
            <a:r>
              <a:rPr lang="en-US" sz="1400" b="1" dirty="0">
                <a:solidFill>
                  <a:srgbClr val="535353"/>
                </a:solidFill>
                <a:latin typeface="+mj-lt"/>
              </a:rPr>
              <a:t>North Yemen by the Ottomans in 1849</a:t>
            </a:r>
          </a:p>
          <a:p>
            <a:r>
              <a:rPr lang="en-US" sz="1400" b="1" dirty="0">
                <a:solidFill>
                  <a:srgbClr val="535353"/>
                </a:solidFill>
                <a:latin typeface="+mj-lt"/>
              </a:rPr>
              <a:t>early 20th century</a:t>
            </a:r>
            <a:r>
              <a:rPr lang="en-US" sz="1400" dirty="0">
                <a:solidFill>
                  <a:srgbClr val="535353"/>
                </a:solidFill>
                <a:latin typeface="+mj-lt"/>
              </a:rPr>
              <a:t>, the two powers drew a border between their territories, which came to be called North and South Yemen</a:t>
            </a:r>
          </a:p>
        </p:txBody>
      </p:sp>
      <p:sp>
        <p:nvSpPr>
          <p:cNvPr id="3" name="Text Placeholder 2">
            <a:extLst>
              <a:ext uri="{FF2B5EF4-FFF2-40B4-BE49-F238E27FC236}">
                <a16:creationId xmlns:a16="http://schemas.microsoft.com/office/drawing/2014/main" id="{39F8D8D6-05D6-5D69-D04C-C89E1B7274C3}"/>
              </a:ext>
            </a:extLst>
          </p:cNvPr>
          <p:cNvSpPr>
            <a:spLocks noGrp="1"/>
          </p:cNvSpPr>
          <p:nvPr>
            <p:ph type="body" idx="2"/>
          </p:nvPr>
        </p:nvSpPr>
        <p:spPr>
          <a:xfrm>
            <a:off x="504173" y="1025999"/>
            <a:ext cx="10752140" cy="271577"/>
          </a:xfrm>
        </p:spPr>
        <p:txBody>
          <a:bodyPr>
            <a:normAutofit fontScale="92500" lnSpcReduction="10000"/>
          </a:bodyPr>
          <a:lstStyle/>
          <a:p>
            <a:r>
              <a:rPr lang="en-GB" dirty="0"/>
              <a:t>Divided by the Conquerors</a:t>
            </a:r>
            <a:endParaRPr lang="en-US" dirty="0"/>
          </a:p>
        </p:txBody>
      </p:sp>
      <p:sp>
        <p:nvSpPr>
          <p:cNvPr id="4" name="Title 3">
            <a:extLst>
              <a:ext uri="{FF2B5EF4-FFF2-40B4-BE49-F238E27FC236}">
                <a16:creationId xmlns:a16="http://schemas.microsoft.com/office/drawing/2014/main" id="{075338E7-228C-BBFE-9AA7-411D36E38568}"/>
              </a:ext>
            </a:extLst>
          </p:cNvPr>
          <p:cNvSpPr>
            <a:spLocks noGrp="1"/>
          </p:cNvSpPr>
          <p:nvPr>
            <p:ph type="title"/>
          </p:nvPr>
        </p:nvSpPr>
        <p:spPr>
          <a:xfrm>
            <a:off x="719999" y="0"/>
            <a:ext cx="10753202" cy="451578"/>
          </a:xfrm>
        </p:spPr>
        <p:txBody>
          <a:bodyPr>
            <a:normAutofit fontScale="90000"/>
          </a:bodyPr>
          <a:lstStyle/>
          <a:p>
            <a:r>
              <a:rPr lang="en-GB" dirty="0"/>
              <a:t>Ancient History</a:t>
            </a:r>
            <a:endParaRPr lang="en-US" dirty="0"/>
          </a:p>
        </p:txBody>
      </p:sp>
    </p:spTree>
    <p:extLst>
      <p:ext uri="{BB962C8B-B14F-4D97-AF65-F5344CB8AC3E}">
        <p14:creationId xmlns:p14="http://schemas.microsoft.com/office/powerpoint/2010/main" val="165158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875D6B-75DD-FC3C-01E8-63FD7AE3B897}"/>
              </a:ext>
            </a:extLst>
          </p:cNvPr>
          <p:cNvSpPr>
            <a:spLocks noGrp="1"/>
          </p:cNvSpPr>
          <p:nvPr>
            <p:ph type="body" idx="1"/>
          </p:nvPr>
        </p:nvSpPr>
        <p:spPr>
          <a:xfrm>
            <a:off x="719999" y="1692001"/>
            <a:ext cx="5045370" cy="4140000"/>
          </a:xfrm>
        </p:spPr>
        <p:txBody>
          <a:bodyPr>
            <a:normAutofit fontScale="47500" lnSpcReduction="20000"/>
          </a:bodyPr>
          <a:lstStyle/>
          <a:p>
            <a:r>
              <a:rPr lang="en-US" dirty="0"/>
              <a:t>1937 the area was designated the Aden Protectorates</a:t>
            </a:r>
            <a:endParaRPr lang="en-GB" dirty="0"/>
          </a:p>
          <a:p>
            <a:r>
              <a:rPr lang="en-GB" dirty="0"/>
              <a:t>British occupation of Aden in 1839</a:t>
            </a:r>
          </a:p>
          <a:p>
            <a:r>
              <a:rPr lang="en-GB" dirty="0"/>
              <a:t>British treaties with tribal leaders of the South</a:t>
            </a:r>
          </a:p>
          <a:p>
            <a:r>
              <a:rPr lang="en-GB" dirty="0"/>
              <a:t>1965 the Federation of South Arabia</a:t>
            </a:r>
          </a:p>
          <a:p>
            <a:r>
              <a:rPr lang="en-GB" dirty="0"/>
              <a:t>1967 British withdrawal from the area</a:t>
            </a:r>
          </a:p>
          <a:p>
            <a:r>
              <a:rPr lang="en-US" dirty="0"/>
              <a:t>National Liberation Front (NLF), forced the collapse of the federation and assumed political control</a:t>
            </a:r>
          </a:p>
          <a:p>
            <a:r>
              <a:rPr lang="en-US" dirty="0"/>
              <a:t>People's Republic of South Yemen in November 1967</a:t>
            </a:r>
          </a:p>
          <a:p>
            <a:r>
              <a:rPr lang="en-US" dirty="0"/>
              <a:t>1969 president al-Shaabi ousted, replaced by Salem Ali </a:t>
            </a:r>
            <a:r>
              <a:rPr lang="en-US" dirty="0" err="1"/>
              <a:t>Rubayi</a:t>
            </a:r>
            <a:r>
              <a:rPr lang="en-US" dirty="0"/>
              <a:t>; until 1978, Soviet Influence, atheist socialism</a:t>
            </a:r>
            <a:endParaRPr lang="en-GB" dirty="0"/>
          </a:p>
          <a:p>
            <a:r>
              <a:rPr lang="en-GB" dirty="0"/>
              <a:t>1869 Suez Canal opening (importance of Aden)</a:t>
            </a:r>
          </a:p>
          <a:p>
            <a:r>
              <a:rPr lang="en-US" dirty="0"/>
              <a:t>1970 the country was renamed the People's Democratic Republic of Yemen (PDRY), Yemeni Socialist Party</a:t>
            </a:r>
          </a:p>
          <a:p>
            <a:r>
              <a:rPr lang="en-US" dirty="0"/>
              <a:t>1986 a civil war erupted within the government of South Yemen (12 years)</a:t>
            </a:r>
          </a:p>
          <a:p>
            <a:endParaRPr lang="en-GB" dirty="0"/>
          </a:p>
          <a:p>
            <a:endParaRPr lang="en-US" dirty="0"/>
          </a:p>
        </p:txBody>
      </p:sp>
      <p:sp>
        <p:nvSpPr>
          <p:cNvPr id="3" name="Text Placeholder 2">
            <a:extLst>
              <a:ext uri="{FF2B5EF4-FFF2-40B4-BE49-F238E27FC236}">
                <a16:creationId xmlns:a16="http://schemas.microsoft.com/office/drawing/2014/main" id="{0DF6A3E8-AB89-FB53-E2D7-B5140820348E}"/>
              </a:ext>
            </a:extLst>
          </p:cNvPr>
          <p:cNvSpPr>
            <a:spLocks noGrp="1"/>
          </p:cNvSpPr>
          <p:nvPr>
            <p:ph type="body" idx="2"/>
          </p:nvPr>
        </p:nvSpPr>
        <p:spPr/>
        <p:txBody>
          <a:bodyPr>
            <a:normAutofit fontScale="92500" lnSpcReduction="10000"/>
          </a:bodyPr>
          <a:lstStyle/>
          <a:p>
            <a:r>
              <a:rPr lang="en-GB" dirty="0"/>
              <a:t>South</a:t>
            </a:r>
            <a:endParaRPr lang="en-US" dirty="0"/>
          </a:p>
        </p:txBody>
      </p:sp>
      <p:sp>
        <p:nvSpPr>
          <p:cNvPr id="4" name="Title 3">
            <a:extLst>
              <a:ext uri="{FF2B5EF4-FFF2-40B4-BE49-F238E27FC236}">
                <a16:creationId xmlns:a16="http://schemas.microsoft.com/office/drawing/2014/main" id="{A35329B6-2BDD-E383-7FF4-9055E09FD544}"/>
              </a:ext>
            </a:extLst>
          </p:cNvPr>
          <p:cNvSpPr>
            <a:spLocks noGrp="1"/>
          </p:cNvSpPr>
          <p:nvPr>
            <p:ph type="title"/>
          </p:nvPr>
        </p:nvSpPr>
        <p:spPr>
          <a:xfrm>
            <a:off x="719399" y="0"/>
            <a:ext cx="10753202" cy="451578"/>
          </a:xfrm>
        </p:spPr>
        <p:txBody>
          <a:bodyPr>
            <a:normAutofit fontScale="90000"/>
          </a:bodyPr>
          <a:lstStyle/>
          <a:p>
            <a:r>
              <a:rPr lang="en-GB" dirty="0"/>
              <a:t>Modern History of Yemen</a:t>
            </a:r>
            <a:endParaRPr lang="en-US" dirty="0"/>
          </a:p>
        </p:txBody>
      </p:sp>
      <p:pic>
        <p:nvPicPr>
          <p:cNvPr id="6" name="Picture 5" descr="A red white and blue flag&#10;&#10;Description automatically generated">
            <a:extLst>
              <a:ext uri="{FF2B5EF4-FFF2-40B4-BE49-F238E27FC236}">
                <a16:creationId xmlns:a16="http://schemas.microsoft.com/office/drawing/2014/main" id="{BAF55D82-ED2B-722F-2D63-DB3B65BFC3FA}"/>
              </a:ext>
            </a:extLst>
          </p:cNvPr>
          <p:cNvPicPr>
            <a:picLocks noChangeAspect="1"/>
          </p:cNvPicPr>
          <p:nvPr/>
        </p:nvPicPr>
        <p:blipFill>
          <a:blip r:embed="rId3"/>
          <a:stretch>
            <a:fillRect/>
          </a:stretch>
        </p:blipFill>
        <p:spPr>
          <a:xfrm>
            <a:off x="9480599" y="576001"/>
            <a:ext cx="1990678" cy="1321810"/>
          </a:xfrm>
          <a:prstGeom prst="rect">
            <a:avLst/>
          </a:prstGeom>
        </p:spPr>
      </p:pic>
      <p:pic>
        <p:nvPicPr>
          <p:cNvPr id="8" name="Picture 7" descr="A map of yemen with black text&#10;&#10;Description automatically generated">
            <a:extLst>
              <a:ext uri="{FF2B5EF4-FFF2-40B4-BE49-F238E27FC236}">
                <a16:creationId xmlns:a16="http://schemas.microsoft.com/office/drawing/2014/main" id="{8AF52B05-9A72-2F65-F0DA-1C1FF979254B}"/>
              </a:ext>
            </a:extLst>
          </p:cNvPr>
          <p:cNvPicPr>
            <a:picLocks noChangeAspect="1"/>
          </p:cNvPicPr>
          <p:nvPr/>
        </p:nvPicPr>
        <p:blipFill>
          <a:blip r:embed="rId4"/>
          <a:stretch>
            <a:fillRect/>
          </a:stretch>
        </p:blipFill>
        <p:spPr>
          <a:xfrm>
            <a:off x="6096000" y="2412001"/>
            <a:ext cx="5895343" cy="3420152"/>
          </a:xfrm>
          <a:prstGeom prst="rect">
            <a:avLst/>
          </a:prstGeom>
        </p:spPr>
      </p:pic>
    </p:spTree>
    <p:extLst>
      <p:ext uri="{BB962C8B-B14F-4D97-AF65-F5344CB8AC3E}">
        <p14:creationId xmlns:p14="http://schemas.microsoft.com/office/powerpoint/2010/main" val="205181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F3A92-2DB6-7A99-EE0D-06251903F7EE}"/>
              </a:ext>
            </a:extLst>
          </p:cNvPr>
          <p:cNvSpPr>
            <a:spLocks noGrp="1"/>
          </p:cNvSpPr>
          <p:nvPr>
            <p:ph type="body" idx="1"/>
          </p:nvPr>
        </p:nvSpPr>
        <p:spPr>
          <a:xfrm>
            <a:off x="719999" y="1692001"/>
            <a:ext cx="7571594" cy="4140000"/>
          </a:xfrm>
        </p:spPr>
        <p:txBody>
          <a:bodyPr>
            <a:normAutofit fontScale="40000" lnSpcReduction="20000"/>
          </a:bodyPr>
          <a:lstStyle/>
          <a:p>
            <a:r>
              <a:rPr lang="en-US" dirty="0"/>
              <a:t>In North Yemen, Ottoman rule met with significant opposition during the early 1900s. </a:t>
            </a:r>
          </a:p>
          <a:p>
            <a:r>
              <a:rPr lang="en-US" dirty="0"/>
              <a:t>Under the leadership of the Zaydi imam, Yemenis staged many uprisings. </a:t>
            </a:r>
          </a:p>
          <a:p>
            <a:r>
              <a:rPr lang="en-US" dirty="0"/>
              <a:t>After years of rebellion, in 1911 the Ottomans finally granted the imam autonomy over much of North Yemen. </a:t>
            </a:r>
          </a:p>
          <a:p>
            <a:r>
              <a:rPr lang="en-US" dirty="0"/>
              <a:t>Defeat in World War I forced the Ottomans to evacuate Yemen in 1918.</a:t>
            </a:r>
          </a:p>
          <a:p>
            <a:r>
              <a:rPr lang="en-US" dirty="0"/>
              <a:t>Rule of two imams</a:t>
            </a:r>
          </a:p>
          <a:p>
            <a:r>
              <a:rPr lang="en-US" dirty="0"/>
              <a:t>nationalist Free Yemeni Movement in the mid-1940s, an aborted 1948 revolution in which Imam Yahya was killed, a failed 1955 coup against Imam Ahmad, and finally</a:t>
            </a:r>
          </a:p>
          <a:p>
            <a:r>
              <a:rPr lang="en-US" dirty="0"/>
              <a:t>North Yemen Civil War in 1962–1970, the 1962 revolution in which the imam was deposed by a group of nationalist officers and the Yemen Arab Republic (YAR) was proclaimed under the leadership of Abdullah al-</a:t>
            </a:r>
            <a:r>
              <a:rPr lang="en-US" dirty="0" err="1"/>
              <a:t>Sallal</a:t>
            </a:r>
            <a:endParaRPr lang="en-US" dirty="0"/>
          </a:p>
          <a:p>
            <a:r>
              <a:rPr lang="en-US" dirty="0"/>
              <a:t>President Al-</a:t>
            </a:r>
            <a:r>
              <a:rPr lang="en-US" dirty="0" err="1"/>
              <a:t>Sallal's</a:t>
            </a:r>
            <a:r>
              <a:rPr lang="en-US" dirty="0"/>
              <a:t> rule, from 1962 to 1967, replaced Abdul Rahman al-</a:t>
            </a:r>
            <a:r>
              <a:rPr lang="en-US" dirty="0" err="1"/>
              <a:t>Iryani</a:t>
            </a:r>
            <a:endParaRPr lang="en-US" dirty="0"/>
          </a:p>
          <a:p>
            <a:r>
              <a:rPr lang="en-US" dirty="0"/>
              <a:t>1967-1970 war between republicans and royalist</a:t>
            </a:r>
          </a:p>
          <a:p>
            <a:r>
              <a:rPr lang="en-US" dirty="0"/>
              <a:t>1970 adoption of democratic constitution</a:t>
            </a:r>
          </a:p>
          <a:p>
            <a:r>
              <a:rPr lang="en-US" dirty="0"/>
              <a:t>1974 military coup colonel Al-Hamdi</a:t>
            </a:r>
          </a:p>
          <a:p>
            <a:r>
              <a:rPr lang="en-US" dirty="0"/>
              <a:t>1977 Al-</a:t>
            </a:r>
            <a:r>
              <a:rPr lang="en-US" dirty="0" err="1"/>
              <a:t>Hamci</a:t>
            </a:r>
            <a:r>
              <a:rPr lang="en-US" dirty="0"/>
              <a:t> assassinated, his successor killed in 1978</a:t>
            </a:r>
          </a:p>
          <a:p>
            <a:r>
              <a:rPr lang="en-US" dirty="0"/>
              <a:t>1978-1990 President Ali Abdullah Saleh</a:t>
            </a:r>
          </a:p>
        </p:txBody>
      </p:sp>
      <p:sp>
        <p:nvSpPr>
          <p:cNvPr id="3" name="Text Placeholder 2">
            <a:extLst>
              <a:ext uri="{FF2B5EF4-FFF2-40B4-BE49-F238E27FC236}">
                <a16:creationId xmlns:a16="http://schemas.microsoft.com/office/drawing/2014/main" id="{93D12E32-B7BA-E937-6FB1-0E128749FF4E}"/>
              </a:ext>
            </a:extLst>
          </p:cNvPr>
          <p:cNvSpPr>
            <a:spLocks noGrp="1"/>
          </p:cNvSpPr>
          <p:nvPr>
            <p:ph type="body" idx="2"/>
          </p:nvPr>
        </p:nvSpPr>
        <p:spPr/>
        <p:txBody>
          <a:bodyPr>
            <a:normAutofit fontScale="92500" lnSpcReduction="10000"/>
          </a:bodyPr>
          <a:lstStyle/>
          <a:p>
            <a:r>
              <a:rPr lang="en-GB" dirty="0"/>
              <a:t>North</a:t>
            </a:r>
            <a:endParaRPr lang="en-US" dirty="0"/>
          </a:p>
        </p:txBody>
      </p:sp>
      <p:sp>
        <p:nvSpPr>
          <p:cNvPr id="4" name="Title 3">
            <a:extLst>
              <a:ext uri="{FF2B5EF4-FFF2-40B4-BE49-F238E27FC236}">
                <a16:creationId xmlns:a16="http://schemas.microsoft.com/office/drawing/2014/main" id="{CF91027F-F2E5-C10B-0971-A64B06464E8D}"/>
              </a:ext>
            </a:extLst>
          </p:cNvPr>
          <p:cNvSpPr>
            <a:spLocks noGrp="1"/>
          </p:cNvSpPr>
          <p:nvPr>
            <p:ph type="title"/>
          </p:nvPr>
        </p:nvSpPr>
        <p:spPr>
          <a:xfrm>
            <a:off x="719999" y="93276"/>
            <a:ext cx="10753202" cy="451578"/>
          </a:xfrm>
        </p:spPr>
        <p:txBody>
          <a:bodyPr>
            <a:normAutofit fontScale="90000"/>
          </a:bodyPr>
          <a:lstStyle/>
          <a:p>
            <a:r>
              <a:rPr lang="en-GB" dirty="0"/>
              <a:t>Modern History of Yemen</a:t>
            </a:r>
            <a:endParaRPr lang="en-US" dirty="0"/>
          </a:p>
        </p:txBody>
      </p:sp>
      <p:pic>
        <p:nvPicPr>
          <p:cNvPr id="6" name="Picture 5" descr="A red white and black flag with a green star&#10;&#10;Description automatically generated">
            <a:extLst>
              <a:ext uri="{FF2B5EF4-FFF2-40B4-BE49-F238E27FC236}">
                <a16:creationId xmlns:a16="http://schemas.microsoft.com/office/drawing/2014/main" id="{884662D5-084D-BD45-2A4C-BF225A2845CE}"/>
              </a:ext>
            </a:extLst>
          </p:cNvPr>
          <p:cNvPicPr>
            <a:picLocks noChangeAspect="1"/>
          </p:cNvPicPr>
          <p:nvPr/>
        </p:nvPicPr>
        <p:blipFill>
          <a:blip r:embed="rId3"/>
          <a:stretch>
            <a:fillRect/>
          </a:stretch>
        </p:blipFill>
        <p:spPr>
          <a:xfrm>
            <a:off x="9816861" y="381003"/>
            <a:ext cx="2033048" cy="1349944"/>
          </a:xfrm>
          <a:prstGeom prst="rect">
            <a:avLst/>
          </a:prstGeom>
        </p:spPr>
      </p:pic>
      <p:pic>
        <p:nvPicPr>
          <p:cNvPr id="8" name="Picture 7" descr="A map of the united states&#10;&#10;Description automatically generated">
            <a:extLst>
              <a:ext uri="{FF2B5EF4-FFF2-40B4-BE49-F238E27FC236}">
                <a16:creationId xmlns:a16="http://schemas.microsoft.com/office/drawing/2014/main" id="{7E8729DA-AD22-3D8F-C61A-4721BD55511C}"/>
              </a:ext>
            </a:extLst>
          </p:cNvPr>
          <p:cNvPicPr>
            <a:picLocks noChangeAspect="1"/>
          </p:cNvPicPr>
          <p:nvPr/>
        </p:nvPicPr>
        <p:blipFill>
          <a:blip r:embed="rId4"/>
          <a:stretch>
            <a:fillRect/>
          </a:stretch>
        </p:blipFill>
        <p:spPr>
          <a:xfrm>
            <a:off x="8630732" y="2318725"/>
            <a:ext cx="2841269" cy="3335724"/>
          </a:xfrm>
          <a:prstGeom prst="rect">
            <a:avLst/>
          </a:prstGeom>
        </p:spPr>
      </p:pic>
    </p:spTree>
    <p:extLst>
      <p:ext uri="{BB962C8B-B14F-4D97-AF65-F5344CB8AC3E}">
        <p14:creationId xmlns:p14="http://schemas.microsoft.com/office/powerpoint/2010/main" val="276856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6AE035-62B2-80CF-713F-829783FB28A1}"/>
              </a:ext>
            </a:extLst>
          </p:cNvPr>
          <p:cNvSpPr>
            <a:spLocks noGrp="1"/>
          </p:cNvSpPr>
          <p:nvPr>
            <p:ph type="body" idx="1"/>
          </p:nvPr>
        </p:nvSpPr>
        <p:spPr>
          <a:xfrm>
            <a:off x="719999" y="1692000"/>
            <a:ext cx="5091865" cy="4795063"/>
          </a:xfrm>
        </p:spPr>
        <p:txBody>
          <a:bodyPr>
            <a:normAutofit fontScale="47500" lnSpcReduction="20000"/>
          </a:bodyPr>
          <a:lstStyle/>
          <a:p>
            <a:r>
              <a:rPr lang="en-US" dirty="0"/>
              <a:t>Treaty of Cooperation was signed in 1981 </a:t>
            </a:r>
          </a:p>
          <a:p>
            <a:r>
              <a:rPr lang="en-US" dirty="0"/>
              <a:t>Unification South Yemen and North Yemen on May 22, 1990</a:t>
            </a:r>
          </a:p>
          <a:p>
            <a:r>
              <a:rPr lang="en-US" dirty="0"/>
              <a:t>1994 Yemen Civil War (South lost), growing power of Northern government</a:t>
            </a:r>
          </a:p>
          <a:p>
            <a:r>
              <a:rPr lang="en-US" dirty="0"/>
              <a:t>Uneven distribution of sources</a:t>
            </a:r>
          </a:p>
          <a:p>
            <a:r>
              <a:rPr lang="en-US" dirty="0"/>
              <a:t>Exploitation of the south oil reserves</a:t>
            </a:r>
          </a:p>
          <a:p>
            <a:r>
              <a:rPr lang="en-US" dirty="0"/>
              <a:t>Corruption, clientelism of norther leadership</a:t>
            </a:r>
          </a:p>
          <a:p>
            <a:r>
              <a:rPr lang="en-US" dirty="0"/>
              <a:t>Neglect of south areas</a:t>
            </a:r>
          </a:p>
          <a:p>
            <a:r>
              <a:rPr lang="en-US" dirty="0"/>
              <a:t>Social and economic gap</a:t>
            </a:r>
          </a:p>
          <a:p>
            <a:r>
              <a:rPr lang="en-US" dirty="0"/>
              <a:t>Cultural and historical differences</a:t>
            </a:r>
          </a:p>
          <a:p>
            <a:r>
              <a:rPr lang="en-US" dirty="0"/>
              <a:t>South longing for independence</a:t>
            </a:r>
          </a:p>
          <a:p>
            <a:r>
              <a:rPr lang="en-US" dirty="0"/>
              <a:t>Northern tribalism and religious influences</a:t>
            </a:r>
          </a:p>
          <a:p>
            <a:r>
              <a:rPr lang="en-US" b="0" i="0" dirty="0">
                <a:solidFill>
                  <a:srgbClr val="202122"/>
                </a:solidFill>
                <a:effectLst/>
                <a:latin typeface="Arial" panose="020B0604020202020204" pitchFamily="34" charset="0"/>
              </a:rPr>
              <a:t>May 2007 Aden protests (violently </a:t>
            </a:r>
            <a:r>
              <a:rPr lang="en-US" dirty="0">
                <a:solidFill>
                  <a:srgbClr val="202122"/>
                </a:solidFill>
                <a:latin typeface="Arial" panose="020B0604020202020204" pitchFamily="34" charset="0"/>
              </a:rPr>
              <a:t>suppressed) </a:t>
            </a:r>
          </a:p>
          <a:p>
            <a:r>
              <a:rPr lang="en-US" dirty="0">
                <a:solidFill>
                  <a:srgbClr val="202122"/>
                </a:solidFill>
                <a:latin typeface="Arial" panose="020B0604020202020204" pitchFamily="34" charset="0"/>
              </a:rPr>
              <a:t>origins of the Southern Movement </a:t>
            </a: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secession of the south and the re-establishment of South Yemen as an independent state</a:t>
            </a:r>
          </a:p>
          <a:p>
            <a:r>
              <a:rPr lang="en-US" dirty="0"/>
              <a:t>Southern Transitional Council</a:t>
            </a:r>
          </a:p>
          <a:p>
            <a:endParaRPr lang="en-US" dirty="0"/>
          </a:p>
          <a:p>
            <a:endParaRPr lang="en-US" dirty="0"/>
          </a:p>
        </p:txBody>
      </p:sp>
      <p:sp>
        <p:nvSpPr>
          <p:cNvPr id="3" name="Text Placeholder 2">
            <a:extLst>
              <a:ext uri="{FF2B5EF4-FFF2-40B4-BE49-F238E27FC236}">
                <a16:creationId xmlns:a16="http://schemas.microsoft.com/office/drawing/2014/main" id="{AFF88D3C-BE90-B762-4D02-1DE9A9B690E9}"/>
              </a:ext>
            </a:extLst>
          </p:cNvPr>
          <p:cNvSpPr>
            <a:spLocks noGrp="1"/>
          </p:cNvSpPr>
          <p:nvPr>
            <p:ph type="body" idx="2"/>
          </p:nvPr>
        </p:nvSpPr>
        <p:spPr/>
        <p:txBody>
          <a:bodyPr>
            <a:normAutofit fontScale="92500" lnSpcReduction="10000"/>
          </a:bodyPr>
          <a:lstStyle/>
          <a:p>
            <a:r>
              <a:rPr lang="en-GB" dirty="0"/>
              <a:t>Two in One</a:t>
            </a:r>
            <a:endParaRPr lang="en-US" dirty="0"/>
          </a:p>
        </p:txBody>
      </p:sp>
      <p:sp>
        <p:nvSpPr>
          <p:cNvPr id="4" name="Title 3">
            <a:extLst>
              <a:ext uri="{FF2B5EF4-FFF2-40B4-BE49-F238E27FC236}">
                <a16:creationId xmlns:a16="http://schemas.microsoft.com/office/drawing/2014/main" id="{18CC0483-A1A3-0C2C-B18A-8364BE721E65}"/>
              </a:ext>
            </a:extLst>
          </p:cNvPr>
          <p:cNvSpPr>
            <a:spLocks noGrp="1"/>
          </p:cNvSpPr>
          <p:nvPr>
            <p:ph type="title"/>
          </p:nvPr>
        </p:nvSpPr>
        <p:spPr>
          <a:xfrm>
            <a:off x="719399" y="0"/>
            <a:ext cx="10753202" cy="451578"/>
          </a:xfrm>
        </p:spPr>
        <p:txBody>
          <a:bodyPr>
            <a:normAutofit fontScale="90000"/>
          </a:bodyPr>
          <a:lstStyle/>
          <a:p>
            <a:r>
              <a:rPr lang="en-GB" dirty="0"/>
              <a:t>Unification Of Yemen</a:t>
            </a:r>
            <a:endParaRPr lang="en-US" dirty="0"/>
          </a:p>
        </p:txBody>
      </p:sp>
      <p:pic>
        <p:nvPicPr>
          <p:cNvPr id="6" name="Picture 5" descr="A map of the middle east&#10;&#10;Description automatically generated">
            <a:extLst>
              <a:ext uri="{FF2B5EF4-FFF2-40B4-BE49-F238E27FC236}">
                <a16:creationId xmlns:a16="http://schemas.microsoft.com/office/drawing/2014/main" id="{8C98E250-7436-78A8-161B-C3DB78DA2AB4}"/>
              </a:ext>
            </a:extLst>
          </p:cNvPr>
          <p:cNvPicPr>
            <a:picLocks noChangeAspect="1"/>
          </p:cNvPicPr>
          <p:nvPr/>
        </p:nvPicPr>
        <p:blipFill>
          <a:blip r:embed="rId3"/>
          <a:stretch>
            <a:fillRect/>
          </a:stretch>
        </p:blipFill>
        <p:spPr>
          <a:xfrm>
            <a:off x="5938916" y="933771"/>
            <a:ext cx="6087639" cy="3421253"/>
          </a:xfrm>
          <a:prstGeom prst="rect">
            <a:avLst/>
          </a:prstGeom>
        </p:spPr>
      </p:pic>
    </p:spTree>
    <p:extLst>
      <p:ext uri="{BB962C8B-B14F-4D97-AF65-F5344CB8AC3E}">
        <p14:creationId xmlns:p14="http://schemas.microsoft.com/office/powerpoint/2010/main" val="71985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89942-037D-EEAA-BAEE-B61DB9FE9771}"/>
              </a:ext>
            </a:extLst>
          </p:cNvPr>
          <p:cNvSpPr>
            <a:spLocks noGrp="1"/>
          </p:cNvSpPr>
          <p:nvPr>
            <p:ph type="body" idx="1"/>
          </p:nvPr>
        </p:nvSpPr>
        <p:spPr/>
        <p:txBody>
          <a:bodyPr/>
          <a:lstStyle/>
          <a:p>
            <a:r>
              <a:rPr lang="en-US" dirty="0"/>
              <a:t>fall of the USSR</a:t>
            </a:r>
          </a:p>
          <a:p>
            <a:r>
              <a:rPr lang="en-US" dirty="0"/>
              <a:t>rise of the pragmatic wing of the People's Republic Party to power</a:t>
            </a:r>
          </a:p>
          <a:p>
            <a:r>
              <a:rPr lang="en-US" dirty="0"/>
              <a:t>end of the Cold War</a:t>
            </a:r>
          </a:p>
          <a:p>
            <a:r>
              <a:rPr lang="en-US" dirty="0"/>
              <a:t>discovery of 15 rich resources of oil and gas on the common borderland</a:t>
            </a:r>
          </a:p>
        </p:txBody>
      </p:sp>
      <p:sp>
        <p:nvSpPr>
          <p:cNvPr id="3" name="Text Placeholder 2">
            <a:extLst>
              <a:ext uri="{FF2B5EF4-FFF2-40B4-BE49-F238E27FC236}">
                <a16:creationId xmlns:a16="http://schemas.microsoft.com/office/drawing/2014/main" id="{3D4F8D97-5CDD-D7F8-7CFB-56C7EA652755}"/>
              </a:ext>
            </a:extLst>
          </p:cNvPr>
          <p:cNvSpPr>
            <a:spLocks noGrp="1"/>
          </p:cNvSpPr>
          <p:nvPr>
            <p:ph type="body" idx="2"/>
          </p:nvPr>
        </p:nvSpPr>
        <p:spPr/>
        <p:txBody>
          <a:bodyPr>
            <a:normAutofit fontScale="92500" lnSpcReduction="10000"/>
          </a:bodyPr>
          <a:lstStyle/>
          <a:p>
            <a:endParaRPr lang="en-US"/>
          </a:p>
        </p:txBody>
      </p:sp>
      <p:sp>
        <p:nvSpPr>
          <p:cNvPr id="4" name="Title 3">
            <a:extLst>
              <a:ext uri="{FF2B5EF4-FFF2-40B4-BE49-F238E27FC236}">
                <a16:creationId xmlns:a16="http://schemas.microsoft.com/office/drawing/2014/main" id="{0697B4E3-3BC0-4582-6D91-48A7956B7538}"/>
              </a:ext>
            </a:extLst>
          </p:cNvPr>
          <p:cNvSpPr>
            <a:spLocks noGrp="1"/>
          </p:cNvSpPr>
          <p:nvPr>
            <p:ph type="title"/>
          </p:nvPr>
        </p:nvSpPr>
        <p:spPr>
          <a:xfrm>
            <a:off x="719399" y="146561"/>
            <a:ext cx="10753202" cy="451578"/>
          </a:xfrm>
        </p:spPr>
        <p:txBody>
          <a:bodyPr>
            <a:normAutofit fontScale="90000"/>
          </a:bodyPr>
          <a:lstStyle/>
          <a:p>
            <a:r>
              <a:rPr lang="en-GB" dirty="0"/>
              <a:t>Unification reasons</a:t>
            </a:r>
            <a:endParaRPr lang="en-US" dirty="0"/>
          </a:p>
        </p:txBody>
      </p:sp>
    </p:spTree>
    <p:extLst>
      <p:ext uri="{BB962C8B-B14F-4D97-AF65-F5344CB8AC3E}">
        <p14:creationId xmlns:p14="http://schemas.microsoft.com/office/powerpoint/2010/main" val="3536627744"/>
      </p:ext>
    </p:extLst>
  </p:cSld>
  <p:clrMapOvr>
    <a:masterClrMapping/>
  </p:clrMapOvr>
</p:sld>
</file>

<file path=ppt/theme/theme1.xml><?xml version="1.0" encoding="utf-8"?>
<a:theme xmlns:a="http://schemas.openxmlformats.org/drawingml/2006/main" name="2_Presentation_MU_EN">
  <a:themeElements>
    <a:clrScheme name="2_Presentation_MU_EN">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_MU_EN">
  <a:themeElements>
    <a:clrScheme name="2_Presentation_MU_EN">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4102</Words>
  <Application>Microsoft Office PowerPoint</Application>
  <PresentationFormat>Widescreen</PresentationFormat>
  <Paragraphs>345</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vt:lpstr>
      <vt:lpstr>Google Sans</vt:lpstr>
      <vt:lpstr>Linux Libertine</vt:lpstr>
      <vt:lpstr>Open Sans</vt:lpstr>
      <vt:lpstr>2_Presentation_MU_EN</vt:lpstr>
      <vt:lpstr>Yemen</vt:lpstr>
      <vt:lpstr>Yemeni geography</vt:lpstr>
      <vt:lpstr>Data</vt:lpstr>
      <vt:lpstr>Demographics</vt:lpstr>
      <vt:lpstr>Ancient History</vt:lpstr>
      <vt:lpstr>Modern History of Yemen</vt:lpstr>
      <vt:lpstr>Modern History of Yemen</vt:lpstr>
      <vt:lpstr>Unification Of Yemen</vt:lpstr>
      <vt:lpstr>Unification reasons</vt:lpstr>
      <vt:lpstr>Main differences between Yemenis</vt:lpstr>
      <vt:lpstr>Political system</vt:lpstr>
      <vt:lpstr>Tribes and separatism</vt:lpstr>
      <vt:lpstr>Zaydism</vt:lpstr>
      <vt:lpstr>Houthis</vt:lpstr>
      <vt:lpstr>Houthis rise in the power</vt:lpstr>
      <vt:lpstr>PowerPoint Presentation</vt:lpstr>
      <vt:lpstr>Arab Spring</vt:lpstr>
      <vt:lpstr>Arab Spring 2011</vt:lpstr>
      <vt:lpstr>Youth movement protesters and radicals</vt:lpstr>
      <vt:lpstr>Political system suggested by National Dialogue</vt:lpstr>
      <vt:lpstr>War in Yemen</vt:lpstr>
      <vt:lpstr>Progress of the conflict</vt:lpstr>
      <vt:lpstr>Social and Economic issues</vt:lpstr>
      <vt:lpstr>Environment and Energy</vt:lpstr>
      <vt:lpstr>Current situation</vt:lpstr>
      <vt:lpstr>No such a thing as Yemen nation or Yemeni citizenship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Yemen</dc:title>
  <cp:lastModifiedBy>Martinkova, Lenka</cp:lastModifiedBy>
  <cp:revision>8</cp:revision>
  <dcterms:modified xsi:type="dcterms:W3CDTF">2023-11-07T16:23:10Z</dcterms:modified>
</cp:coreProperties>
</file>