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1174-DF26-426E-9258-C3590FEBB599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FF482-F0E8-42EF-B87F-E218443A1D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64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FF482-F0E8-42EF-B87F-E218443A1DF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3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2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1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52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8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85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91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8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3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82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34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3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9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8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84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AF2B-83CF-412E-A0AC-4E4EBD2FEFD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01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5EC5C-464F-3A73-E70D-6C92DC407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831" y="156308"/>
            <a:ext cx="11175999" cy="3587262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chemeClr val="tx1"/>
                </a:solidFill>
              </a:rPr>
              <a:t>MVZb2083 Vojenství v českých zemích – od služby císaři po rozpad federace </a:t>
            </a:r>
            <a:br>
              <a:rPr lang="cs-CZ" sz="4000" dirty="0">
                <a:solidFill>
                  <a:schemeClr val="tx1"/>
                </a:solidFill>
              </a:rPr>
            </a:b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Seznámení s předmětem, popis dostupné vhodné literatury </a:t>
            </a:r>
            <a:br>
              <a:rPr lang="cs-CZ" sz="3200" dirty="0">
                <a:solidFill>
                  <a:schemeClr val="tx1"/>
                </a:solidFill>
              </a:rPr>
            </a:b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Úvod do studia vojenství v českých zemích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29828-512B-B59D-F845-6E5660F08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892062"/>
            <a:ext cx="7766936" cy="515816"/>
          </a:xfrm>
        </p:spPr>
        <p:txBody>
          <a:bodyPr/>
          <a:lstStyle/>
          <a:p>
            <a:pPr algn="ctr"/>
            <a:r>
              <a:rPr lang="cs-CZ" dirty="0"/>
              <a:t>Mgr. Bc. Tomáš Řepa, Ph.D.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FE7230-8025-7C05-67BC-11B79C45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31" y="4259384"/>
            <a:ext cx="225425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EDDC30A-85E0-7E41-CE95-15F87103F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938" y="3563814"/>
            <a:ext cx="2801062" cy="33191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2B46D6-0CA8-E900-4A56-19CB40E1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5326D4-86F9-3534-E52B-893C8B4C5D0A}"/>
              </a:ext>
            </a:extLst>
          </p:cNvPr>
          <p:cNvSpPr txBox="1"/>
          <p:nvPr/>
        </p:nvSpPr>
        <p:spPr>
          <a:xfrm>
            <a:off x="677334" y="6482862"/>
            <a:ext cx="99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Bitva na Bílé hoře, Valdštejn, Radecký, bitva u Zborova, rozdělení armády 1992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834E7F-6A1A-D3F8-69F5-DD3A3E9E2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B914F5-92CA-B1E4-4B76-2AAF5D00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51336" cy="64828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458FD74-55E4-C72C-223A-29FF2324A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938" y="-31262"/>
            <a:ext cx="2801062" cy="37787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E2E4BFE-581B-BF65-C504-41E29952F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8294"/>
            <a:ext cx="4162097" cy="269965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A2C437E-6B89-9992-9ED6-FF0A68698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824" y="3798294"/>
            <a:ext cx="4012512" cy="26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93876-6B93-9274-B05D-1CF4D570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7415"/>
            <a:ext cx="8596668" cy="5400501"/>
          </a:xfrm>
        </p:spPr>
        <p:txBody>
          <a:bodyPr/>
          <a:lstStyle/>
          <a:p>
            <a:pPr algn="just"/>
            <a:r>
              <a:rPr lang="cs-CZ" dirty="0"/>
              <a:t>Cíle předmětu	: </a:t>
            </a:r>
          </a:p>
          <a:p>
            <a:pPr algn="just"/>
            <a:r>
              <a:rPr lang="cs-CZ" dirty="0"/>
              <a:t>Kurs se zabývá problematikou vojenství v českých zemích v rámci habsburské multietnické a mnohonárodnostní říše přes oba světové konflikty až po poválečnou éru se zakončením při rozpadu federace v roce 1992. Hlavním cílem kurzu je zmapovat základní trendy v historickém vývoji českého vojenství v celoevropském kontextu, jeho důležité aktéry a dopad politiky tehdejších nejsilnějších mocností s ohledem na rozdělení sfér vlivu. Po úspěšném absolvování kurzu budou studenti schopni chápat vývoj v této oblasti od 17. století po závěr 20. století v mezinárodním měřítku, nastínit hlavní milníky politických a vojenských dějin, interpretovat hlavní historické události v daném období a používat nabyté znalosti k argumentaci na expertní úrovni.</a:t>
            </a:r>
          </a:p>
          <a:p>
            <a:pPr algn="just"/>
            <a:r>
              <a:rPr lang="cs-CZ" dirty="0"/>
              <a:t>Výstupy z učení:</a:t>
            </a:r>
          </a:p>
          <a:p>
            <a:pPr algn="just"/>
            <a:r>
              <a:rPr lang="cs-CZ" dirty="0"/>
              <a:t>Prohloubení znalostí evropských a světových dějin s důrazem na vývoj vojenství od 17. století do roku 1992 s jeho globálním přesahem</a:t>
            </a:r>
          </a:p>
        </p:txBody>
      </p:sp>
    </p:spTree>
    <p:extLst>
      <p:ext uri="{BB962C8B-B14F-4D97-AF65-F5344CB8AC3E}">
        <p14:creationId xmlns:p14="http://schemas.microsoft.com/office/powerpoint/2010/main" val="287459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078F-1DB0-EEB9-1BAE-B631F4CE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2954"/>
            <a:ext cx="8596668" cy="93003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A4F52-2A38-012F-B63F-01AC7C9E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69" y="984738"/>
            <a:ext cx="9011139" cy="57052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1) Seznámení s předmětem, popis vhodné literatury. Úvod do studia vojenství v českých zemích</a:t>
            </a:r>
          </a:p>
          <a:p>
            <a:r>
              <a:rPr lang="cs-CZ" dirty="0"/>
              <a:t>2) Ve službách Habsburků od 17. do 18. století – Albrecht z Valdštejna, Josef Václav z Lichtenštejna a další</a:t>
            </a:r>
          </a:p>
          <a:p>
            <a:r>
              <a:rPr lang="cs-CZ" dirty="0"/>
              <a:t>3) Ve službách Habsburků v 19. století – František </a:t>
            </a:r>
            <a:r>
              <a:rPr lang="cs-CZ" dirty="0" err="1"/>
              <a:t>Jirčík</a:t>
            </a:r>
            <a:r>
              <a:rPr lang="cs-CZ" dirty="0"/>
              <a:t>, Josef Václav Radecký z Radče a další</a:t>
            </a:r>
          </a:p>
          <a:p>
            <a:r>
              <a:rPr lang="cs-CZ" dirty="0"/>
              <a:t>4) Češi za první světové války – služba v rakousko-uherské armádě x legionářská anabáze</a:t>
            </a:r>
          </a:p>
          <a:p>
            <a:r>
              <a:rPr lang="cs-CZ" dirty="0"/>
              <a:t>5) Prvorepubliková armáda, konflikty s Polskem a Maďarskem a další vývoj do 30. let</a:t>
            </a:r>
          </a:p>
          <a:p>
            <a:r>
              <a:rPr lang="cs-CZ" dirty="0"/>
              <a:t>6) Příběh zákona o obraně státu z roku 1936 – boj o přežití republiky</a:t>
            </a:r>
          </a:p>
          <a:p>
            <a:r>
              <a:rPr lang="cs-CZ" dirty="0"/>
              <a:t>7) Osudové osmičky – 1938, důsledky pro armádu i společnost</a:t>
            </a:r>
          </a:p>
          <a:p>
            <a:r>
              <a:rPr lang="cs-CZ" dirty="0"/>
              <a:t>8) Československý zahraniční odboj během druhé světové války</a:t>
            </a:r>
          </a:p>
          <a:p>
            <a:r>
              <a:rPr lang="cs-CZ" dirty="0"/>
              <a:t>9) Československý domácí odboj během druhé světové války</a:t>
            </a:r>
          </a:p>
          <a:p>
            <a:r>
              <a:rPr lang="cs-CZ" dirty="0"/>
              <a:t>10) Československá armáda v boji proti UPA 1945–1947</a:t>
            </a:r>
          </a:p>
          <a:p>
            <a:r>
              <a:rPr lang="cs-CZ" dirty="0"/>
              <a:t>11) Osudové osmičky – 1948, důsledky pro armádu i společnost</a:t>
            </a:r>
          </a:p>
          <a:p>
            <a:r>
              <a:rPr lang="cs-CZ" dirty="0"/>
              <a:t>12) Osudové osmičky – 1968, důsledky pro armádu i společnost</a:t>
            </a:r>
          </a:p>
          <a:p>
            <a:r>
              <a:rPr lang="cs-CZ" dirty="0"/>
              <a:t>13) Československá armáda od listopadu 1989 po rozpad federace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86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95D68-ADB8-76F2-499F-4A874E5E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1108"/>
            <a:ext cx="8596668" cy="9534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Metody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01BD2-2FC1-B0B1-5C53-42D130C2B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585"/>
            <a:ext cx="8596668" cy="4626778"/>
          </a:xfrm>
        </p:spPr>
        <p:txBody>
          <a:bodyPr/>
          <a:lstStyle/>
          <a:p>
            <a:pPr algn="just"/>
            <a:r>
              <a:rPr lang="cs-CZ" dirty="0"/>
              <a:t>Zakončení kurzu proběhne formou závěrečného on-line testu v rozsahu přednášek a povinné literatury</a:t>
            </a:r>
          </a:p>
          <a:p>
            <a:pPr algn="just"/>
            <a:r>
              <a:rPr lang="cs-CZ" dirty="0"/>
              <a:t>K udělení zápočtu je nutné splnit závěrečný test (20 minut) na alespoň 60 %, </a:t>
            </a:r>
            <a:r>
              <a:rPr lang="da-DK" b="1" dirty="0"/>
              <a:t>kter</a:t>
            </a:r>
            <a:r>
              <a:rPr lang="cs-CZ" b="1" dirty="0"/>
              <a:t>ý</a:t>
            </a:r>
            <a:r>
              <a:rPr lang="da-DK" b="1" dirty="0"/>
              <a:t> se bude konat </a:t>
            </a:r>
            <a:r>
              <a:rPr lang="cs-CZ" b="1" dirty="0"/>
              <a:t>ve třech termínech</a:t>
            </a:r>
            <a:r>
              <a:rPr lang="cs-CZ" dirty="0"/>
              <a:t>. V testu student odpoví na 10 uzavřených otázek se třemi variantami odpovědí, kde pouze jedna z nich je správná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6063C2-8BED-6C28-23B6-9CF328D4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8" y="3034460"/>
            <a:ext cx="5927969" cy="3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2712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445</Words>
  <Application>Microsoft Office PowerPoint</Application>
  <PresentationFormat>Širokoúhlá obrazovka</PresentationFormat>
  <Paragraphs>26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Fazeta</vt:lpstr>
      <vt:lpstr>MVZb2083 Vojenství v českých zemích – od služby císaři po rozpad federace   Seznámení s předmětem, popis dostupné vhodné literatury   Úvod do studia vojenství v českých zemích</vt:lpstr>
      <vt:lpstr>Prezentace aplikace PowerPoint</vt:lpstr>
      <vt:lpstr>Prezentace aplikace PowerPoint</vt:lpstr>
      <vt:lpstr>Osnova</vt:lpstr>
      <vt:lpstr>Metody hodnocení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MVZb2104 Ukrajina na křižovatkách dějin a zájmů mocností   Seznámení s předmětem, popis dostupné vhodné literatury   Úvod do studia dějin Ukrajiny</dc:title>
  <dc:creator>Tomáš Řepa</dc:creator>
  <cp:lastModifiedBy>Tomáš Řepa</cp:lastModifiedBy>
  <cp:revision>16</cp:revision>
  <dcterms:created xsi:type="dcterms:W3CDTF">2023-02-13T19:09:27Z</dcterms:created>
  <dcterms:modified xsi:type="dcterms:W3CDTF">2024-09-23T18:57:11Z</dcterms:modified>
</cp:coreProperties>
</file>