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70" r:id="rId3"/>
    <p:sldId id="438" r:id="rId4"/>
    <p:sldId id="436" r:id="rId5"/>
    <p:sldId id="262" r:id="rId6"/>
    <p:sldId id="437" r:id="rId7"/>
    <p:sldId id="263" r:id="rId8"/>
    <p:sldId id="386" r:id="rId9"/>
    <p:sldId id="396" r:id="rId10"/>
    <p:sldId id="392" r:id="rId11"/>
    <p:sldId id="393" r:id="rId12"/>
    <p:sldId id="428" r:id="rId13"/>
    <p:sldId id="439" r:id="rId14"/>
    <p:sldId id="440" r:id="rId15"/>
    <p:sldId id="441" r:id="rId16"/>
    <p:sldId id="444" r:id="rId17"/>
    <p:sldId id="431" r:id="rId18"/>
    <p:sldId id="442" r:id="rId19"/>
    <p:sldId id="443" r:id="rId20"/>
    <p:sldId id="435" r:id="rId2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33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7" autoAdjust="0"/>
    <p:restoredTop sz="70092" autoAdjust="0"/>
  </p:normalViewPr>
  <p:slideViewPr>
    <p:cSldViewPr>
      <p:cViewPr varScale="1">
        <p:scale>
          <a:sx n="77" d="100"/>
          <a:sy n="77" d="100"/>
        </p:scale>
        <p:origin x="2928"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a:extLst>
              <a:ext uri="{FF2B5EF4-FFF2-40B4-BE49-F238E27FC236}">
                <a16:creationId xmlns:a16="http://schemas.microsoft.com/office/drawing/2014/main" id="{55B38B0C-468F-57AB-AA69-318910D77A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objekt pre dátum 2">
            <a:extLst>
              <a:ext uri="{FF2B5EF4-FFF2-40B4-BE49-F238E27FC236}">
                <a16:creationId xmlns:a16="http://schemas.microsoft.com/office/drawing/2014/main" id="{4758DD6B-A3FC-E368-B20F-735964BCE7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A1B25-018A-4E64-830D-9BABD5BED9D9}" type="datetimeFigureOut">
              <a:rPr lang="cs-CZ" smtClean="0"/>
              <a:t>09.12.2024</a:t>
            </a:fld>
            <a:endParaRPr lang="cs-CZ"/>
          </a:p>
        </p:txBody>
      </p:sp>
      <p:sp>
        <p:nvSpPr>
          <p:cNvPr id="4" name="Zástupný objekt pre pätu 3">
            <a:extLst>
              <a:ext uri="{FF2B5EF4-FFF2-40B4-BE49-F238E27FC236}">
                <a16:creationId xmlns:a16="http://schemas.microsoft.com/office/drawing/2014/main" id="{8B8B8D4A-C6DE-80B2-B4F3-247C5FAC38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objekt pre číslo snímky 4">
            <a:extLst>
              <a:ext uri="{FF2B5EF4-FFF2-40B4-BE49-F238E27FC236}">
                <a16:creationId xmlns:a16="http://schemas.microsoft.com/office/drawing/2014/main" id="{19B5A574-5B16-7511-1F6A-F5423C8032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D38750-A3FD-4E20-9F24-963FB7545EBF}" type="slidenum">
              <a:rPr lang="cs-CZ" smtClean="0"/>
              <a:t>‹#›</a:t>
            </a:fld>
            <a:endParaRPr lang="cs-CZ"/>
          </a:p>
        </p:txBody>
      </p:sp>
    </p:spTree>
    <p:extLst>
      <p:ext uri="{BB962C8B-B14F-4D97-AF65-F5344CB8AC3E}">
        <p14:creationId xmlns:p14="http://schemas.microsoft.com/office/powerpoint/2010/main" val="3395391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FD6B4-145F-4C79-9965-CC6FB2000381}" type="datetimeFigureOut">
              <a:rPr lang="cs-CZ" smtClean="0"/>
              <a:t>09.12.2024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B58B6-36A8-442F-89B0-910A52FA38BA}" type="slidenum">
              <a:rPr lang="cs-CZ" smtClean="0"/>
              <a:t>‹#›</a:t>
            </a:fld>
            <a:endParaRPr lang="cs-CZ"/>
          </a:p>
        </p:txBody>
      </p:sp>
    </p:spTree>
    <p:extLst>
      <p:ext uri="{BB962C8B-B14F-4D97-AF65-F5344CB8AC3E}">
        <p14:creationId xmlns:p14="http://schemas.microsoft.com/office/powerpoint/2010/main" val="63055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Úvodní snímek</a:t>
            </a:r>
          </a:p>
        </p:txBody>
      </p:sp>
      <p:sp>
        <p:nvSpPr>
          <p:cNvPr id="4" name="Zástupný symbol pro číslo snímku 3"/>
          <p:cNvSpPr>
            <a:spLocks noGrp="1"/>
          </p:cNvSpPr>
          <p:nvPr>
            <p:ph type="sldNum" sz="quarter" idx="10"/>
          </p:nvPr>
        </p:nvSpPr>
        <p:spPr/>
        <p:txBody>
          <a:bodyPr/>
          <a:lstStyle/>
          <a:p>
            <a:fld id="{F8EB58B6-36A8-442F-89B0-910A52FA38BA}" type="slidenum">
              <a:rPr lang="cs-CZ" smtClean="0"/>
              <a:t>1</a:t>
            </a:fld>
            <a:endParaRPr lang="cs-CZ"/>
          </a:p>
        </p:txBody>
      </p:sp>
    </p:spTree>
    <p:extLst>
      <p:ext uri="{BB962C8B-B14F-4D97-AF65-F5344CB8AC3E}">
        <p14:creationId xmlns:p14="http://schemas.microsoft.com/office/powerpoint/2010/main" val="69573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BD551-5D88-1847-9C42-48F4D44F07E6}" type="slidenum">
              <a:rPr lang="en-US" smtClean="0"/>
              <a:t>14</a:t>
            </a:fld>
            <a:endParaRPr lang="en-US"/>
          </a:p>
        </p:txBody>
      </p:sp>
    </p:spTree>
    <p:extLst>
      <p:ext uri="{BB962C8B-B14F-4D97-AF65-F5344CB8AC3E}">
        <p14:creationId xmlns:p14="http://schemas.microsoft.com/office/powerpoint/2010/main" val="3804679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BD551-5D88-1847-9C42-48F4D44F07E6}" type="slidenum">
              <a:rPr lang="en-US" smtClean="0"/>
              <a:t>15</a:t>
            </a:fld>
            <a:endParaRPr lang="en-US"/>
          </a:p>
        </p:txBody>
      </p:sp>
    </p:spTree>
    <p:extLst>
      <p:ext uri="{BB962C8B-B14F-4D97-AF65-F5344CB8AC3E}">
        <p14:creationId xmlns:p14="http://schemas.microsoft.com/office/powerpoint/2010/main" val="1840153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B063B-E9D7-3A43-06B5-3BF71C9A3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AE560-A1ED-8671-B656-DF4528ADA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9FD48-8D20-4F5A-A401-772AF051FA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20CDAA-7108-AEDF-D6F3-B9F14C73652D}"/>
              </a:ext>
            </a:extLst>
          </p:cNvPr>
          <p:cNvSpPr>
            <a:spLocks noGrp="1"/>
          </p:cNvSpPr>
          <p:nvPr>
            <p:ph type="sldNum" sz="quarter" idx="5"/>
          </p:nvPr>
        </p:nvSpPr>
        <p:spPr/>
        <p:txBody>
          <a:bodyPr/>
          <a:lstStyle/>
          <a:p>
            <a:fld id="{F1EBD551-5D88-1847-9C42-48F4D44F07E6}" type="slidenum">
              <a:rPr lang="en-US" smtClean="0"/>
              <a:t>16</a:t>
            </a:fld>
            <a:endParaRPr lang="en-US"/>
          </a:p>
        </p:txBody>
      </p:sp>
    </p:spTree>
    <p:extLst>
      <p:ext uri="{BB962C8B-B14F-4D97-AF65-F5344CB8AC3E}">
        <p14:creationId xmlns:p14="http://schemas.microsoft.com/office/powerpoint/2010/main" val="1709903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For example in 2011, the government launched a pro-life campaign, and in 2019 a Family Protection Action Plan. </a:t>
            </a:r>
            <a:r>
              <a:rPr lang="en-GB" dirty="0" err="1"/>
              <a:t>mber</a:t>
            </a:r>
            <a:r>
              <a:rPr lang="en-GB" dirty="0"/>
              <a:t>-states as legally equivalent to more traditional marriage for the purpose of residency permission (Guasti and Bustikova, 2020).</a:t>
            </a:r>
          </a:p>
          <a:p>
            <a:endParaRPr lang="en-US" dirty="0"/>
          </a:p>
        </p:txBody>
      </p:sp>
      <p:sp>
        <p:nvSpPr>
          <p:cNvPr id="4" name="Slide Number Placeholder 3"/>
          <p:cNvSpPr>
            <a:spLocks noGrp="1"/>
          </p:cNvSpPr>
          <p:nvPr>
            <p:ph type="sldNum" sz="quarter" idx="5"/>
          </p:nvPr>
        </p:nvSpPr>
        <p:spPr/>
        <p:txBody>
          <a:bodyPr/>
          <a:lstStyle/>
          <a:p>
            <a:fld id="{F1EBD551-5D88-1847-9C42-48F4D44F07E6}" type="slidenum">
              <a:rPr lang="en-US" smtClean="0"/>
              <a:t>17</a:t>
            </a:fld>
            <a:endParaRPr lang="en-US"/>
          </a:p>
        </p:txBody>
      </p:sp>
    </p:spTree>
    <p:extLst>
      <p:ext uri="{BB962C8B-B14F-4D97-AF65-F5344CB8AC3E}">
        <p14:creationId xmlns:p14="http://schemas.microsoft.com/office/powerpoint/2010/main" val="2795955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BD551-5D88-1847-9C42-48F4D44F07E6}" type="slidenum">
              <a:rPr lang="en-US" smtClean="0"/>
              <a:t>18</a:t>
            </a:fld>
            <a:endParaRPr lang="en-US"/>
          </a:p>
        </p:txBody>
      </p:sp>
    </p:spTree>
    <p:extLst>
      <p:ext uri="{BB962C8B-B14F-4D97-AF65-F5344CB8AC3E}">
        <p14:creationId xmlns:p14="http://schemas.microsoft.com/office/powerpoint/2010/main" val="3557860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BD551-5D88-1847-9C42-48F4D44F07E6}" type="slidenum">
              <a:rPr lang="en-US" smtClean="0"/>
              <a:t>19</a:t>
            </a:fld>
            <a:endParaRPr lang="en-US"/>
          </a:p>
        </p:txBody>
      </p:sp>
    </p:spTree>
    <p:extLst>
      <p:ext uri="{BB962C8B-B14F-4D97-AF65-F5344CB8AC3E}">
        <p14:creationId xmlns:p14="http://schemas.microsoft.com/office/powerpoint/2010/main" val="93533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In the past two decades, Czechia, Hungary, Poland, and Slovakia - the Visegrad Four countries (V4) - have experienced a dramatic increase in new forms of illiberalism associated with the contestation of reproductive and LGBTQ rights (cf. </a:t>
            </a:r>
            <a:r>
              <a:rPr lang="en-US" noProof="0" dirty="0" err="1"/>
              <a:t>Grzebalska</a:t>
            </a:r>
            <a:r>
              <a:rPr lang="en-US" noProof="0" dirty="0"/>
              <a:t> and </a:t>
            </a:r>
            <a:r>
              <a:rPr lang="en-US" noProof="0" dirty="0" err="1"/>
              <a:t>Peto</a:t>
            </a:r>
            <a:r>
              <a:rPr lang="en-US" noProof="0" dirty="0"/>
              <a:t>̋ 2018; Lorenz and Anders 2020). 3 Illiberal parties with socially conservative leanings emerged to re-invent a paternalistic mixture of </a:t>
            </a:r>
            <a:r>
              <a:rPr lang="en-US" noProof="0" dirty="0" err="1"/>
              <a:t>familialism</a:t>
            </a:r>
            <a:r>
              <a:rPr lang="en-US" noProof="0" dirty="0"/>
              <a:t> and traditional values (</a:t>
            </a:r>
            <a:r>
              <a:rPr lang="en-US" noProof="0" dirty="0" err="1"/>
              <a:t>Keskinen</a:t>
            </a:r>
            <a:r>
              <a:rPr lang="en-US" noProof="0" dirty="0"/>
              <a:t> et al., 2016; </a:t>
            </a:r>
            <a:r>
              <a:rPr lang="en-US" noProof="0" dirty="0" err="1"/>
              <a:t>Buzogany</a:t>
            </a:r>
            <a:r>
              <a:rPr lang="en-US" noProof="0" dirty="0"/>
              <a:t> and </a:t>
            </a:r>
            <a:r>
              <a:rPr lang="en-US" noProof="0" dirty="0" err="1"/>
              <a:t>Varga</a:t>
            </a:r>
            <a:r>
              <a:rPr lang="en-US" noProof="0" dirty="0"/>
              <a:t> 2019; </a:t>
            </a:r>
            <a:r>
              <a:rPr lang="en-US" noProof="0" dirty="0" err="1"/>
              <a:t>Cinpoes</a:t>
            </a:r>
            <a:r>
              <a:rPr lang="en-US" noProof="0" dirty="0"/>
              <a:t> and </a:t>
            </a:r>
            <a:r>
              <a:rPr lang="en-US" noProof="0" dirty="0" err="1"/>
              <a:t>Norocel</a:t>
            </a:r>
            <a:r>
              <a:rPr lang="en-US" noProof="0" dirty="0"/>
              <a:t> 2020; Hanson and </a:t>
            </a:r>
            <a:r>
              <a:rPr lang="en-US" noProof="0" dirty="0" err="1"/>
              <a:t>Kopstein</a:t>
            </a:r>
            <a:r>
              <a:rPr lang="en-US" noProof="0" dirty="0"/>
              <a:t> 2021). Most importantly, they tapped into socially conservative groups that opposed the expansion of minority rights (Bustikova 2019, 2020; Guasti and Bustikova 2020; Guasti 2020a). </a:t>
            </a:r>
          </a:p>
          <a:p>
            <a:endParaRPr lang="en-US" dirty="0"/>
          </a:p>
        </p:txBody>
      </p:sp>
      <p:sp>
        <p:nvSpPr>
          <p:cNvPr id="4" name="Slide Number Placeholder 3"/>
          <p:cNvSpPr>
            <a:spLocks noGrp="1"/>
          </p:cNvSpPr>
          <p:nvPr>
            <p:ph type="sldNum" sz="quarter" idx="5"/>
          </p:nvPr>
        </p:nvSpPr>
        <p:spPr/>
        <p:txBody>
          <a:bodyPr/>
          <a:lstStyle/>
          <a:p>
            <a:fld id="{F8EB58B6-36A8-442F-89B0-910A52FA38BA}" type="slidenum">
              <a:rPr lang="cs-CZ" smtClean="0"/>
              <a:t>3</a:t>
            </a:fld>
            <a:endParaRPr lang="cs-CZ"/>
          </a:p>
        </p:txBody>
      </p:sp>
    </p:spTree>
    <p:extLst>
      <p:ext uri="{BB962C8B-B14F-4D97-AF65-F5344CB8AC3E}">
        <p14:creationId xmlns:p14="http://schemas.microsoft.com/office/powerpoint/2010/main" val="318196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feeds of a nostalgia for “mechanical solidarity” that bonded traditional communities before the emergence of complex solidaristic ties in cities associated with a greater variety of lifestyles,</a:t>
            </a:r>
          </a:p>
          <a:p>
            <a:endParaRPr lang="en-US" dirty="0"/>
          </a:p>
        </p:txBody>
      </p:sp>
      <p:sp>
        <p:nvSpPr>
          <p:cNvPr id="4" name="Slide Number Placeholder 3"/>
          <p:cNvSpPr>
            <a:spLocks noGrp="1"/>
          </p:cNvSpPr>
          <p:nvPr>
            <p:ph type="sldNum" sz="quarter" idx="10"/>
          </p:nvPr>
        </p:nvSpPr>
        <p:spPr/>
        <p:txBody>
          <a:bodyPr/>
          <a:lstStyle/>
          <a:p>
            <a:fld id="{D29D22B6-8391-493C-9CF2-7B3FEE3E0F99}" type="slidenum">
              <a:rPr lang="en-US" smtClean="0"/>
              <a:t>5</a:t>
            </a:fld>
            <a:endParaRPr lang="en-US"/>
          </a:p>
        </p:txBody>
      </p:sp>
    </p:spTree>
    <p:extLst>
      <p:ext uri="{BB962C8B-B14F-4D97-AF65-F5344CB8AC3E}">
        <p14:creationId xmlns:p14="http://schemas.microsoft.com/office/powerpoint/2010/main" val="411115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t>
            </a:r>
            <a:r>
              <a:rPr lang="en-GB" sz="1200" dirty="0" err="1"/>
              <a:t>Keskinen</a:t>
            </a:r>
            <a:r>
              <a:rPr lang="en-GB" sz="1200" dirty="0"/>
              <a:t> et al., 2016; Bustikova, 2019; </a:t>
            </a:r>
            <a:r>
              <a:rPr lang="en-GB" sz="1200" dirty="0" err="1"/>
              <a:t>Vachudova</a:t>
            </a:r>
            <a:r>
              <a:rPr lang="en-GB" sz="1200" dirty="0"/>
              <a:t>, 2019, 2021; </a:t>
            </a:r>
            <a:r>
              <a:rPr lang="en-GB" sz="1200" dirty="0" err="1"/>
              <a:t>Cinpoes</a:t>
            </a:r>
            <a:r>
              <a:rPr lang="en-GB" sz="1200" dirty="0"/>
              <a:t> and </a:t>
            </a:r>
            <a:r>
              <a:rPr lang="en-GB" sz="1200" dirty="0" err="1"/>
              <a:t>Norocel</a:t>
            </a:r>
            <a:r>
              <a:rPr lang="en-GB" sz="1200" dirty="0"/>
              <a:t>,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(Anders and Lorenz, 2020; </a:t>
            </a:r>
            <a:r>
              <a:rPr lang="en-GB" sz="1200" dirty="0" err="1"/>
              <a:t>Sadurski</a:t>
            </a:r>
            <a:r>
              <a:rPr lang="en-GB" sz="1200" dirty="0"/>
              <a:t>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t>
            </a:r>
            <a:r>
              <a:rPr lang="en-GB" sz="1200" dirty="0" err="1"/>
              <a:t>Pirro</a:t>
            </a:r>
            <a:r>
              <a:rPr lang="en-GB" sz="1200" dirty="0"/>
              <a:t> and van Kassel, 2017; Taggart, 2000; Greskovits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 </a:t>
            </a:r>
            <a:r>
              <a:rPr lang="en-GB" sz="1200" dirty="0"/>
              <a:t>(</a:t>
            </a:r>
            <a:r>
              <a:rPr lang="en-GB" sz="1200" dirty="0" err="1"/>
              <a:t>Kotwas</a:t>
            </a:r>
            <a:r>
              <a:rPr lang="en-GB" sz="1200" dirty="0"/>
              <a:t> and </a:t>
            </a:r>
            <a:r>
              <a:rPr lang="en-GB" sz="1200" dirty="0" err="1"/>
              <a:t>Kubik</a:t>
            </a:r>
            <a:r>
              <a:rPr lang="en-GB" sz="1200" dirty="0"/>
              <a:t>, 2019; Guasti and Bustikova,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Alongside</a:t>
            </a:r>
            <a:r>
              <a:rPr lang="cs-CZ" dirty="0"/>
              <a:t> </a:t>
            </a:r>
            <a:r>
              <a:rPr lang="cs-CZ" dirty="0" err="1"/>
              <a:t>opposition</a:t>
            </a:r>
            <a:r>
              <a:rPr lang="cs-CZ" dirty="0"/>
              <a:t> to </a:t>
            </a:r>
            <a:r>
              <a:rPr lang="cs-CZ" dirty="0" err="1"/>
              <a:t>particularistic</a:t>
            </a:r>
            <a:r>
              <a:rPr lang="cs-CZ" dirty="0"/>
              <a:t> </a:t>
            </a:r>
            <a:r>
              <a:rPr lang="cs-CZ" dirty="0" err="1"/>
              <a:t>ethnicities</a:t>
            </a:r>
            <a:r>
              <a:rPr lang="cs-CZ" dirty="0"/>
              <a:t>, </a:t>
            </a:r>
            <a:r>
              <a:rPr lang="cs-CZ" dirty="0" err="1"/>
              <a:t>the</a:t>
            </a:r>
            <a:r>
              <a:rPr lang="cs-CZ" dirty="0"/>
              <a:t> </a:t>
            </a:r>
            <a:r>
              <a:rPr lang="cs-CZ" dirty="0" err="1"/>
              <a:t>old</a:t>
            </a:r>
            <a:r>
              <a:rPr lang="cs-CZ" dirty="0"/>
              <a:t> and </a:t>
            </a:r>
            <a:r>
              <a:rPr lang="cs-CZ" dirty="0" err="1"/>
              <a:t>the</a:t>
            </a:r>
            <a:r>
              <a:rPr lang="cs-CZ" dirty="0"/>
              <a:t> </a:t>
            </a:r>
            <a:r>
              <a:rPr lang="cs-CZ" dirty="0" err="1"/>
              <a:t>new</a:t>
            </a:r>
            <a:r>
              <a:rPr lang="cs-CZ" dirty="0"/>
              <a:t> </a:t>
            </a:r>
            <a:r>
              <a:rPr lang="cs-CZ" dirty="0" err="1"/>
              <a:t>forms</a:t>
            </a:r>
            <a:r>
              <a:rPr lang="cs-CZ" dirty="0"/>
              <a:t> </a:t>
            </a:r>
            <a:r>
              <a:rPr lang="cs-CZ" dirty="0" err="1"/>
              <a:t>of</a:t>
            </a:r>
            <a:r>
              <a:rPr lang="cs-CZ" dirty="0"/>
              <a:t> identity </a:t>
            </a:r>
            <a:r>
              <a:rPr lang="cs-CZ" dirty="0" err="1"/>
              <a:t>politics</a:t>
            </a:r>
            <a:r>
              <a:rPr lang="cs-CZ" dirty="0"/>
              <a:t> </a:t>
            </a:r>
            <a:r>
              <a:rPr lang="cs-CZ" dirty="0" err="1"/>
              <a:t>formed</a:t>
            </a:r>
            <a:r>
              <a:rPr lang="cs-CZ" dirty="0"/>
              <a:t> </a:t>
            </a:r>
            <a:r>
              <a:rPr lang="cs-CZ" dirty="0" err="1"/>
              <a:t>an</a:t>
            </a:r>
            <a:r>
              <a:rPr lang="cs-CZ" dirty="0"/>
              <a:t> amalgam </a:t>
            </a:r>
            <a:r>
              <a:rPr lang="cs-CZ" dirty="0" err="1"/>
              <a:t>of</a:t>
            </a:r>
            <a:r>
              <a:rPr lang="cs-CZ" dirty="0"/>
              <a:t> </a:t>
            </a:r>
            <a:r>
              <a:rPr lang="cs-CZ" dirty="0" err="1"/>
              <a:t>exclusionary</a:t>
            </a:r>
            <a:r>
              <a:rPr lang="cs-CZ" dirty="0"/>
              <a:t> </a:t>
            </a:r>
            <a:r>
              <a:rPr lang="cs-CZ" dirty="0" err="1"/>
              <a:t>populism</a:t>
            </a:r>
            <a:r>
              <a:rPr lang="cs-CZ" dirty="0"/>
              <a:t> (</a:t>
            </a:r>
            <a:r>
              <a:rPr lang="cs-CZ" dirty="0" err="1"/>
              <a:t>Mudde</a:t>
            </a:r>
            <a:r>
              <a:rPr lang="cs-CZ" dirty="0"/>
              <a:t> and Kaltwasser, 2013), ethnopopulism (</a:t>
            </a:r>
            <a:r>
              <a:rPr lang="cs-CZ" dirty="0" err="1"/>
              <a:t>Vachudova</a:t>
            </a:r>
            <a:r>
              <a:rPr lang="cs-CZ" dirty="0"/>
              <a:t>, 2021; </a:t>
            </a:r>
            <a:r>
              <a:rPr lang="cs-CZ" dirty="0" err="1"/>
              <a:t>Jenne</a:t>
            </a:r>
            <a:r>
              <a:rPr lang="cs-CZ" dirty="0"/>
              <a:t>, 2018), ethnonationalist </a:t>
            </a:r>
            <a:r>
              <a:rPr lang="cs-CZ" dirty="0" err="1"/>
              <a:t>populism</a:t>
            </a:r>
            <a:r>
              <a:rPr lang="cs-CZ" dirty="0"/>
              <a:t> (</a:t>
            </a:r>
            <a:r>
              <a:rPr lang="cs-CZ" dirty="0" err="1"/>
              <a:t>Bonikowski</a:t>
            </a:r>
            <a:r>
              <a:rPr lang="cs-CZ" dirty="0"/>
              <a:t>, 2017), and </a:t>
            </a:r>
            <a:r>
              <a:rPr lang="cs-CZ" dirty="0" err="1"/>
              <a:t>paternalist</a:t>
            </a:r>
            <a:r>
              <a:rPr lang="cs-CZ" dirty="0"/>
              <a:t> </a:t>
            </a:r>
            <a:r>
              <a:rPr lang="cs-CZ" dirty="0" err="1"/>
              <a:t>populism</a:t>
            </a:r>
            <a:r>
              <a:rPr lang="cs-CZ" dirty="0"/>
              <a:t> (</a:t>
            </a:r>
            <a:r>
              <a:rPr lang="cs-CZ" dirty="0" err="1"/>
              <a:t>Enyedi</a:t>
            </a:r>
            <a:r>
              <a:rPr lang="cs-CZ" dirty="0"/>
              <a:t>, 2020). </a:t>
            </a:r>
          </a:p>
          <a:p>
            <a:endParaRPr lang="en-US" dirty="0"/>
          </a:p>
        </p:txBody>
      </p:sp>
      <p:sp>
        <p:nvSpPr>
          <p:cNvPr id="4" name="Slide Number Placeholder 3"/>
          <p:cNvSpPr>
            <a:spLocks noGrp="1"/>
          </p:cNvSpPr>
          <p:nvPr>
            <p:ph type="sldNum" sz="quarter" idx="10"/>
          </p:nvPr>
        </p:nvSpPr>
        <p:spPr/>
        <p:txBody>
          <a:bodyPr/>
          <a:lstStyle/>
          <a:p>
            <a:fld id="{D29D22B6-8391-493C-9CF2-7B3FEE3E0F99}" type="slidenum">
              <a:rPr lang="en-US" smtClean="0"/>
              <a:t>6</a:t>
            </a:fld>
            <a:endParaRPr lang="en-US"/>
          </a:p>
        </p:txBody>
      </p:sp>
    </p:spTree>
    <p:extLst>
      <p:ext uri="{BB962C8B-B14F-4D97-AF65-F5344CB8AC3E}">
        <p14:creationId xmlns:p14="http://schemas.microsoft.com/office/powerpoint/2010/main" val="423562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9D22B6-8391-493C-9CF2-7B3FEE3E0F99}" type="slidenum">
              <a:rPr lang="en-US" smtClean="0"/>
              <a:t>7</a:t>
            </a:fld>
            <a:endParaRPr lang="en-US"/>
          </a:p>
        </p:txBody>
      </p:sp>
    </p:spTree>
    <p:extLst>
      <p:ext uri="{BB962C8B-B14F-4D97-AF65-F5344CB8AC3E}">
        <p14:creationId xmlns:p14="http://schemas.microsoft.com/office/powerpoint/2010/main" val="1217235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www.pewresearch.org</a:t>
            </a:r>
            <a:r>
              <a:rPr lang="en-US" dirty="0"/>
              <a:t>/global/2020/06/25/global-divide-on-homosexuality-persists/ Source: Pew Research 2020 (2019).</a:t>
            </a:r>
          </a:p>
        </p:txBody>
      </p:sp>
      <p:sp>
        <p:nvSpPr>
          <p:cNvPr id="4" name="Slide Number Placeholder 3"/>
          <p:cNvSpPr>
            <a:spLocks noGrp="1"/>
          </p:cNvSpPr>
          <p:nvPr>
            <p:ph type="sldNum" sz="quarter" idx="5"/>
          </p:nvPr>
        </p:nvSpPr>
        <p:spPr/>
        <p:txBody>
          <a:bodyPr/>
          <a:lstStyle/>
          <a:p>
            <a:fld id="{F8EB58B6-36A8-442F-89B0-910A52FA38BA}" type="slidenum">
              <a:rPr lang="cs-CZ" smtClean="0"/>
              <a:t>9</a:t>
            </a:fld>
            <a:endParaRPr lang="cs-CZ"/>
          </a:p>
        </p:txBody>
      </p:sp>
    </p:spTree>
    <p:extLst>
      <p:ext uri="{BB962C8B-B14F-4D97-AF65-F5344CB8AC3E}">
        <p14:creationId xmlns:p14="http://schemas.microsoft.com/office/powerpoint/2010/main" val="2472941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EB58B6-36A8-442F-89B0-910A52FA38BA}" type="slidenum">
              <a:rPr lang="cs-CZ" smtClean="0"/>
              <a:t>11</a:t>
            </a:fld>
            <a:endParaRPr lang="cs-CZ"/>
          </a:p>
        </p:txBody>
      </p:sp>
    </p:spTree>
    <p:extLst>
      <p:ext uri="{BB962C8B-B14F-4D97-AF65-F5344CB8AC3E}">
        <p14:creationId xmlns:p14="http://schemas.microsoft.com/office/powerpoint/2010/main" val="9409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BD551-5D88-1847-9C42-48F4D44F07E6}" type="slidenum">
              <a:rPr lang="en-US" smtClean="0"/>
              <a:t>12</a:t>
            </a:fld>
            <a:endParaRPr lang="en-US"/>
          </a:p>
        </p:txBody>
      </p:sp>
    </p:spTree>
    <p:extLst>
      <p:ext uri="{BB962C8B-B14F-4D97-AF65-F5344CB8AC3E}">
        <p14:creationId xmlns:p14="http://schemas.microsoft.com/office/powerpoint/2010/main" val="3566990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BD551-5D88-1847-9C42-48F4D44F07E6}" type="slidenum">
              <a:rPr lang="en-US" smtClean="0"/>
              <a:t>13</a:t>
            </a:fld>
            <a:endParaRPr lang="en-US"/>
          </a:p>
        </p:txBody>
      </p:sp>
    </p:spTree>
    <p:extLst>
      <p:ext uri="{BB962C8B-B14F-4D97-AF65-F5344CB8AC3E}">
        <p14:creationId xmlns:p14="http://schemas.microsoft.com/office/powerpoint/2010/main" val="273365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86756"/>
          </a:xfrm>
          <a:prstGeom prst="rect">
            <a:avLst/>
          </a:prstGeom>
        </p:spPr>
      </p:pic>
      <p:sp>
        <p:nvSpPr>
          <p:cNvPr id="8" name="Obdélník 7"/>
          <p:cNvSpPr/>
          <p:nvPr userDrawn="1"/>
        </p:nvSpPr>
        <p:spPr>
          <a:xfrm flipV="1">
            <a:off x="0" y="5445224"/>
            <a:ext cx="9144000" cy="1458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ctrTitle"/>
          </p:nvPr>
        </p:nvSpPr>
        <p:spPr>
          <a:xfrm>
            <a:off x="685800" y="1772816"/>
            <a:ext cx="7772400" cy="1470025"/>
          </a:xfrm>
        </p:spPr>
        <p:txBody>
          <a:bodyPr/>
          <a:lstStyle>
            <a:lvl1pPr>
              <a:defRPr>
                <a:solidFill>
                  <a:schemeClr val="bg1"/>
                </a:solidFill>
              </a:defRPr>
            </a:lvl1pPr>
          </a:lstStyle>
          <a:p>
            <a:r>
              <a:rPr lang="cs-CZ" dirty="0"/>
              <a:t>Kliknutím lze upravit styl.</a:t>
            </a:r>
          </a:p>
        </p:txBody>
      </p:sp>
      <p:sp>
        <p:nvSpPr>
          <p:cNvPr id="3" name="Podnadpis 2"/>
          <p:cNvSpPr>
            <a:spLocks noGrp="1"/>
          </p:cNvSpPr>
          <p:nvPr>
            <p:ph type="subTitle" idx="1"/>
          </p:nvPr>
        </p:nvSpPr>
        <p:spPr>
          <a:xfrm>
            <a:off x="1371600" y="3565043"/>
            <a:ext cx="6400800"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pic>
        <p:nvPicPr>
          <p:cNvPr id="5" name="Obrázok 4">
            <a:extLst>
              <a:ext uri="{FF2B5EF4-FFF2-40B4-BE49-F238E27FC236}">
                <a16:creationId xmlns:a16="http://schemas.microsoft.com/office/drawing/2014/main" id="{71231924-D307-2361-135B-0F9E9C535A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7544" y="5754690"/>
            <a:ext cx="3056755" cy="826827"/>
          </a:xfrm>
          <a:prstGeom prst="rect">
            <a:avLst/>
          </a:prstGeom>
        </p:spPr>
      </p:pic>
    </p:spTree>
    <p:extLst>
      <p:ext uri="{BB962C8B-B14F-4D97-AF65-F5344CB8AC3E}">
        <p14:creationId xmlns:p14="http://schemas.microsoft.com/office/powerpoint/2010/main" val="172289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09.12.2024</a:t>
            </a:fld>
            <a:endParaRPr lang="cs-CZ"/>
          </a:p>
        </p:txBody>
      </p:sp>
      <p:sp>
        <p:nvSpPr>
          <p:cNvPr id="5" name="Zástupný symbol pro zápatí 4"/>
          <p:cNvSpPr>
            <a:spLocks noGrp="1"/>
          </p:cNvSpPr>
          <p:nvPr>
            <p:ph type="ftr" sz="quarter" idx="11"/>
          </p:nvPr>
        </p:nvSpPr>
        <p:spPr>
          <a:xfrm>
            <a:off x="3124200" y="6356351"/>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8" name="Obrázok 7">
            <a:extLst>
              <a:ext uri="{FF2B5EF4-FFF2-40B4-BE49-F238E27FC236}">
                <a16:creationId xmlns:a16="http://schemas.microsoft.com/office/drawing/2014/main" id="{5A072E61-5CC2-2563-1211-15FEF81D05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520" y="5559890"/>
            <a:ext cx="3056755" cy="826827"/>
          </a:xfrm>
          <a:prstGeom prst="rect">
            <a:avLst/>
          </a:prstGeom>
        </p:spPr>
      </p:pic>
    </p:spTree>
    <p:extLst>
      <p:ext uri="{BB962C8B-B14F-4D97-AF65-F5344CB8AC3E}">
        <p14:creationId xmlns:p14="http://schemas.microsoft.com/office/powerpoint/2010/main" val="350567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9"/>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09.12.2024</a:t>
            </a:fld>
            <a:endParaRPr lang="cs-CZ"/>
          </a:p>
        </p:txBody>
      </p:sp>
      <p:sp>
        <p:nvSpPr>
          <p:cNvPr id="5" name="Zástupný symbol pro zápatí 4"/>
          <p:cNvSpPr>
            <a:spLocks noGrp="1"/>
          </p:cNvSpPr>
          <p:nvPr>
            <p:ph type="ftr" sz="quarter" idx="11"/>
          </p:nvPr>
        </p:nvSpPr>
        <p:spPr>
          <a:xfrm>
            <a:off x="3124200" y="6356351"/>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7" name="Obráze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520" y="5589241"/>
            <a:ext cx="2664296" cy="814091"/>
          </a:xfrm>
          <a:prstGeom prst="rect">
            <a:avLst/>
          </a:prstGeom>
        </p:spPr>
      </p:pic>
    </p:spTree>
    <p:extLst>
      <p:ext uri="{BB962C8B-B14F-4D97-AF65-F5344CB8AC3E}">
        <p14:creationId xmlns:p14="http://schemas.microsoft.com/office/powerpoint/2010/main" val="239347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hasCustomPrompt="1"/>
          </p:nvPr>
        </p:nvSpPr>
        <p:spPr/>
        <p:txBody>
          <a:bodyPr/>
          <a:lstStyle/>
          <a:p>
            <a:pPr marL="0" lvl="0" indent="0">
              <a:lnSpc>
                <a:spcPts val="2899"/>
              </a:lnSpc>
              <a:spcBef>
                <a:spcPts val="0"/>
              </a:spcBef>
              <a:buNone/>
            </a:pPr>
            <a:r>
              <a:rPr lang="en-US" sz="3200" spc="-34" dirty="0">
                <a:solidFill>
                  <a:srgbClr val="000000"/>
                </a:solidFill>
                <a:latin typeface="Titillium Web Regular"/>
              </a:rPr>
              <a:t>Lorem ipsum dolor sit </a:t>
            </a:r>
            <a:r>
              <a:rPr lang="en-US" sz="3200" spc="-34" dirty="0" err="1">
                <a:solidFill>
                  <a:srgbClr val="000000"/>
                </a:solidFill>
                <a:latin typeface="Titillium Web Regular"/>
              </a:rPr>
              <a:t>amet</a:t>
            </a:r>
            <a:r>
              <a:rPr lang="en-US" sz="3200" spc="-34" dirty="0">
                <a:solidFill>
                  <a:srgbClr val="000000"/>
                </a:solidFill>
                <a:latin typeface="Titillium Web Regular"/>
              </a:rPr>
              <a:t>, </a:t>
            </a:r>
            <a:r>
              <a:rPr lang="en-US" sz="3200" spc="-34" dirty="0" err="1">
                <a:solidFill>
                  <a:srgbClr val="000000"/>
                </a:solidFill>
                <a:latin typeface="Titillium Web Regular"/>
              </a:rPr>
              <a:t>consectetuer</a:t>
            </a:r>
            <a:r>
              <a:rPr lang="en-US" sz="3200" spc="-34" dirty="0">
                <a:solidFill>
                  <a:srgbClr val="000000"/>
                </a:solidFill>
                <a:latin typeface="Titillium Web Regular"/>
              </a:rPr>
              <a:t> </a:t>
            </a:r>
            <a:r>
              <a:rPr lang="en-US" sz="3200" spc="-34" dirty="0" err="1">
                <a:solidFill>
                  <a:srgbClr val="000000"/>
                </a:solidFill>
                <a:latin typeface="Titillium Web Regular"/>
              </a:rPr>
              <a:t>adipiscing</a:t>
            </a:r>
            <a:r>
              <a:rPr lang="en-US" sz="3200" spc="-34" dirty="0">
                <a:solidFill>
                  <a:srgbClr val="000000"/>
                </a:solidFill>
                <a:latin typeface="Titillium Web Regular"/>
              </a:rPr>
              <a:t> </a:t>
            </a:r>
            <a:r>
              <a:rPr lang="en-US" sz="3200" spc="-34" dirty="0" err="1">
                <a:solidFill>
                  <a:srgbClr val="000000"/>
                </a:solidFill>
                <a:latin typeface="Titillium Web Regular"/>
              </a:rPr>
              <a:t>elit</a:t>
            </a:r>
            <a:r>
              <a:rPr lang="en-US" sz="3200" spc="-34" dirty="0">
                <a:solidFill>
                  <a:srgbClr val="000000"/>
                </a:solidFill>
                <a:latin typeface="Titillium Web Regular"/>
              </a:rPr>
              <a:t>. </a:t>
            </a:r>
            <a:r>
              <a:rPr lang="en-US" sz="3200" spc="-34" dirty="0" err="1">
                <a:solidFill>
                  <a:srgbClr val="000000"/>
                </a:solidFill>
                <a:latin typeface="Titillium Web Regular"/>
              </a:rPr>
              <a:t>Etiam</a:t>
            </a:r>
            <a:r>
              <a:rPr lang="en-US" sz="3200" spc="-34" dirty="0">
                <a:solidFill>
                  <a:srgbClr val="000000"/>
                </a:solidFill>
                <a:latin typeface="Titillium Web Regular"/>
              </a:rPr>
              <a:t> </a:t>
            </a:r>
            <a:r>
              <a:rPr lang="en-US" sz="3200" spc="-34" dirty="0" err="1">
                <a:solidFill>
                  <a:srgbClr val="000000"/>
                </a:solidFill>
                <a:latin typeface="Titillium Web Regular"/>
              </a:rPr>
              <a:t>quis</a:t>
            </a:r>
            <a:r>
              <a:rPr lang="en-US" sz="3200" spc="-34" dirty="0">
                <a:solidFill>
                  <a:srgbClr val="000000"/>
                </a:solidFill>
                <a:latin typeface="Titillium Web Regular"/>
              </a:rPr>
              <a:t> </a:t>
            </a:r>
            <a:r>
              <a:rPr lang="en-US" sz="3200" spc="-34" dirty="0" err="1">
                <a:solidFill>
                  <a:srgbClr val="000000"/>
                </a:solidFill>
                <a:latin typeface="Titillium Web Regular"/>
              </a:rPr>
              <a:t>quam</a:t>
            </a:r>
            <a:r>
              <a:rPr lang="en-US" sz="3200" spc="-34" dirty="0">
                <a:solidFill>
                  <a:srgbClr val="000000"/>
                </a:solidFill>
                <a:latin typeface="Titillium Web Regular"/>
              </a:rPr>
              <a:t>. Aenean </a:t>
            </a:r>
            <a:r>
              <a:rPr lang="en-US" sz="3200" spc="-34" dirty="0" err="1">
                <a:solidFill>
                  <a:srgbClr val="000000"/>
                </a:solidFill>
                <a:latin typeface="Titillium Web Regular"/>
              </a:rPr>
              <a:t>placerat</a:t>
            </a:r>
            <a:r>
              <a:rPr lang="en-US" sz="3200" spc="-34" dirty="0">
                <a:solidFill>
                  <a:srgbClr val="000000"/>
                </a:solidFill>
                <a:latin typeface="Titillium Web Regular"/>
              </a:rPr>
              <a:t>. In convallis. Proin </a:t>
            </a:r>
            <a:r>
              <a:rPr lang="en-US" sz="3200" spc="-34" dirty="0" err="1">
                <a:solidFill>
                  <a:srgbClr val="000000"/>
                </a:solidFill>
                <a:latin typeface="Titillium Web Regular"/>
              </a:rPr>
              <a:t>pede</a:t>
            </a:r>
            <a:r>
              <a:rPr lang="en-US" sz="3200" spc="-34" dirty="0">
                <a:solidFill>
                  <a:srgbClr val="000000"/>
                </a:solidFill>
                <a:latin typeface="Titillium Web Regular"/>
              </a:rPr>
              <a:t> </a:t>
            </a:r>
            <a:r>
              <a:rPr lang="en-US" sz="3200" spc="-34" dirty="0" err="1">
                <a:solidFill>
                  <a:srgbClr val="000000"/>
                </a:solidFill>
                <a:latin typeface="Titillium Web Regular"/>
              </a:rPr>
              <a:t>metus</a:t>
            </a:r>
            <a:r>
              <a:rPr lang="en-US" sz="3200" spc="-34" dirty="0">
                <a:solidFill>
                  <a:srgbClr val="000000"/>
                </a:solidFill>
                <a:latin typeface="Titillium Web Regular"/>
              </a:rPr>
              <a:t>, </a:t>
            </a:r>
            <a:r>
              <a:rPr lang="en-US" sz="3200" spc="-34" dirty="0" err="1">
                <a:solidFill>
                  <a:srgbClr val="000000"/>
                </a:solidFill>
                <a:latin typeface="Titillium Web Regular"/>
              </a:rPr>
              <a:t>vulputate</a:t>
            </a:r>
            <a:r>
              <a:rPr lang="en-US" sz="3200" spc="-34" dirty="0">
                <a:solidFill>
                  <a:srgbClr val="000000"/>
                </a:solidFill>
                <a:latin typeface="Titillium Web Regular"/>
              </a:rPr>
              <a:t> </a:t>
            </a:r>
            <a:r>
              <a:rPr lang="en-US" sz="3200" spc="-34" dirty="0" err="1">
                <a:solidFill>
                  <a:srgbClr val="000000"/>
                </a:solidFill>
                <a:latin typeface="Titillium Web Regular"/>
              </a:rPr>
              <a:t>nec</a:t>
            </a:r>
            <a:r>
              <a:rPr lang="en-US" sz="3200" spc="-34" dirty="0">
                <a:solidFill>
                  <a:srgbClr val="000000"/>
                </a:solidFill>
                <a:latin typeface="Titillium Web Regular"/>
              </a:rPr>
              <a:t>, fermentum </a:t>
            </a:r>
            <a:r>
              <a:rPr lang="en-US" sz="3200" spc="-34" dirty="0" err="1">
                <a:solidFill>
                  <a:srgbClr val="000000"/>
                </a:solidFill>
                <a:latin typeface="Titillium Web Regular"/>
              </a:rPr>
              <a:t>fringilla</a:t>
            </a:r>
            <a:r>
              <a:rPr lang="en-US" sz="3200" spc="-34" dirty="0">
                <a:solidFill>
                  <a:srgbClr val="000000"/>
                </a:solidFill>
                <a:latin typeface="Titillium Web Regular"/>
              </a:rPr>
              <a:t>, </a:t>
            </a:r>
            <a:r>
              <a:rPr lang="en-US" sz="3200" spc="-34" dirty="0" err="1">
                <a:solidFill>
                  <a:srgbClr val="000000"/>
                </a:solidFill>
                <a:latin typeface="Titillium Web Regular"/>
              </a:rPr>
              <a:t>vehicula</a:t>
            </a:r>
            <a:r>
              <a:rPr lang="en-US" sz="3200" spc="-34" dirty="0">
                <a:solidFill>
                  <a:srgbClr val="000000"/>
                </a:solidFill>
                <a:latin typeface="Titillium Web Regular"/>
              </a:rPr>
              <a:t> vitae, </a:t>
            </a:r>
            <a:r>
              <a:rPr lang="en-US" sz="3200" spc="-34" dirty="0" err="1">
                <a:solidFill>
                  <a:srgbClr val="000000"/>
                </a:solidFill>
                <a:latin typeface="Titillium Web Regular"/>
              </a:rPr>
              <a:t>justo</a:t>
            </a:r>
            <a:r>
              <a:rPr lang="en-US" sz="3200" spc="-34" dirty="0">
                <a:solidFill>
                  <a:srgbClr val="000000"/>
                </a:solidFill>
                <a:latin typeface="Titillium Web Regular"/>
              </a:rPr>
              <a:t>. </a:t>
            </a:r>
            <a:r>
              <a:rPr lang="en-US" sz="3200" spc="-34" dirty="0" err="1">
                <a:solidFill>
                  <a:srgbClr val="000000"/>
                </a:solidFill>
                <a:latin typeface="Titillium Web Regular"/>
              </a:rPr>
              <a:t>Etiam</a:t>
            </a:r>
            <a:r>
              <a:rPr lang="en-US" sz="3200" spc="-34" dirty="0">
                <a:solidFill>
                  <a:srgbClr val="000000"/>
                </a:solidFill>
                <a:latin typeface="Titillium Web Regular"/>
              </a:rPr>
              <a:t> </a:t>
            </a:r>
            <a:r>
              <a:rPr lang="en-US" sz="3200" spc="-34" dirty="0" err="1">
                <a:solidFill>
                  <a:srgbClr val="000000"/>
                </a:solidFill>
                <a:latin typeface="Titillium Web Regular"/>
              </a:rPr>
              <a:t>posuere</a:t>
            </a:r>
            <a:r>
              <a:rPr lang="en-US" sz="3200" spc="-34" dirty="0">
                <a:solidFill>
                  <a:srgbClr val="000000"/>
                </a:solidFill>
                <a:latin typeface="Titillium Web Regular"/>
              </a:rPr>
              <a:t> </a:t>
            </a:r>
            <a:r>
              <a:rPr lang="en-US" sz="3200" spc="-34" dirty="0" err="1">
                <a:solidFill>
                  <a:srgbClr val="000000"/>
                </a:solidFill>
                <a:latin typeface="Titillium Web Regular"/>
              </a:rPr>
              <a:t>lacus</a:t>
            </a:r>
            <a:r>
              <a:rPr lang="en-US" sz="3200" spc="-34" dirty="0">
                <a:solidFill>
                  <a:srgbClr val="000000"/>
                </a:solidFill>
                <a:latin typeface="Titillium Web Regular"/>
              </a:rPr>
              <a:t> </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09.12.2024</a:t>
            </a:fld>
            <a:endParaRPr lang="cs-CZ"/>
          </a:p>
        </p:txBody>
      </p:sp>
      <p:sp>
        <p:nvSpPr>
          <p:cNvPr id="5" name="Zástupný symbol pro zápatí 4"/>
          <p:cNvSpPr>
            <a:spLocks noGrp="1"/>
          </p:cNvSpPr>
          <p:nvPr>
            <p:ph type="ftr" sz="quarter" idx="11"/>
          </p:nvPr>
        </p:nvSpPr>
        <p:spPr>
          <a:xfrm>
            <a:off x="3124200" y="6356351"/>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sp>
        <p:nvSpPr>
          <p:cNvPr id="7" name="Obdélník 6"/>
          <p:cNvSpPr/>
          <p:nvPr userDrawn="1"/>
        </p:nvSpPr>
        <p:spPr>
          <a:xfrm flipV="1">
            <a:off x="0" y="6597353"/>
            <a:ext cx="9144000" cy="306367"/>
          </a:xfrm>
          <a:prstGeom prst="rect">
            <a:avLst/>
          </a:prstGeom>
          <a:solidFill>
            <a:srgbClr val="BB133E"/>
          </a:solidFill>
          <a:ln>
            <a:solidFill>
              <a:srgbClr val="BB1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AutoShape 8">
            <a:extLst>
              <a:ext uri="{FF2B5EF4-FFF2-40B4-BE49-F238E27FC236}">
                <a16:creationId xmlns:a16="http://schemas.microsoft.com/office/drawing/2014/main" id="{87C22C84-45AC-7794-099D-E7A0D506F4E3}"/>
              </a:ext>
            </a:extLst>
          </p:cNvPr>
          <p:cNvSpPr/>
          <p:nvPr userDrawn="1"/>
        </p:nvSpPr>
        <p:spPr>
          <a:xfrm>
            <a:off x="3459093" y="1268760"/>
            <a:ext cx="2225814" cy="0"/>
          </a:xfrm>
          <a:prstGeom prst="line">
            <a:avLst/>
          </a:prstGeom>
          <a:ln w="38100" cap="flat">
            <a:solidFill>
              <a:srgbClr val="BB133E"/>
            </a:solidFill>
            <a:prstDash val="solid"/>
            <a:headEnd type="none" w="sm" len="sm"/>
            <a:tailEnd type="none" w="sm" len="sm"/>
          </a:ln>
        </p:spPr>
      </p:sp>
      <p:pic>
        <p:nvPicPr>
          <p:cNvPr id="11" name="Obrázok 10">
            <a:extLst>
              <a:ext uri="{FF2B5EF4-FFF2-40B4-BE49-F238E27FC236}">
                <a16:creationId xmlns:a16="http://schemas.microsoft.com/office/drawing/2014/main" id="{3B4DFEB0-39CB-6E9B-CC50-09B4256CDF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520" y="5559890"/>
            <a:ext cx="3056755" cy="826827"/>
          </a:xfrm>
          <a:prstGeom prst="rect">
            <a:avLst/>
          </a:prstGeom>
        </p:spPr>
      </p:pic>
    </p:spTree>
    <p:extLst>
      <p:ext uri="{BB962C8B-B14F-4D97-AF65-F5344CB8AC3E}">
        <p14:creationId xmlns:p14="http://schemas.microsoft.com/office/powerpoint/2010/main" val="197178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1"/>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09.12.2024</a:t>
            </a:fld>
            <a:endParaRPr lang="cs-CZ"/>
          </a:p>
        </p:txBody>
      </p:sp>
      <p:sp>
        <p:nvSpPr>
          <p:cNvPr id="5" name="Zástupný symbol pro zápatí 4"/>
          <p:cNvSpPr>
            <a:spLocks noGrp="1"/>
          </p:cNvSpPr>
          <p:nvPr>
            <p:ph type="ftr" sz="quarter" idx="11"/>
          </p:nvPr>
        </p:nvSpPr>
        <p:spPr>
          <a:xfrm>
            <a:off x="3124200" y="6356351"/>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9" name="Obrázok 8">
            <a:extLst>
              <a:ext uri="{FF2B5EF4-FFF2-40B4-BE49-F238E27FC236}">
                <a16:creationId xmlns:a16="http://schemas.microsoft.com/office/drawing/2014/main" id="{FF8AADD1-6B48-AA4B-85BD-82F40ABA92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520" y="5559890"/>
            <a:ext cx="3056755" cy="826827"/>
          </a:xfrm>
          <a:prstGeom prst="rect">
            <a:avLst/>
          </a:prstGeom>
        </p:spPr>
      </p:pic>
    </p:spTree>
    <p:extLst>
      <p:ext uri="{BB962C8B-B14F-4D97-AF65-F5344CB8AC3E}">
        <p14:creationId xmlns:p14="http://schemas.microsoft.com/office/powerpoint/2010/main" val="289946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09.12.2024</a:t>
            </a:fld>
            <a:endParaRPr lang="cs-CZ"/>
          </a:p>
        </p:txBody>
      </p:sp>
      <p:sp>
        <p:nvSpPr>
          <p:cNvPr id="6" name="Zástupný symbol pro zápatí 5"/>
          <p:cNvSpPr>
            <a:spLocks noGrp="1"/>
          </p:cNvSpPr>
          <p:nvPr>
            <p:ph type="ftr" sz="quarter" idx="11"/>
          </p:nvPr>
        </p:nvSpPr>
        <p:spPr>
          <a:xfrm>
            <a:off x="3124200" y="6356351"/>
            <a:ext cx="28956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9" name="Obrázok 8">
            <a:extLst>
              <a:ext uri="{FF2B5EF4-FFF2-40B4-BE49-F238E27FC236}">
                <a16:creationId xmlns:a16="http://schemas.microsoft.com/office/drawing/2014/main" id="{9D1BA64A-863B-95B3-FEE1-FB6AA757B3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520" y="5559890"/>
            <a:ext cx="3056755" cy="826827"/>
          </a:xfrm>
          <a:prstGeom prst="rect">
            <a:avLst/>
          </a:prstGeom>
        </p:spPr>
      </p:pic>
    </p:spTree>
    <p:extLst>
      <p:ext uri="{BB962C8B-B14F-4D97-AF65-F5344CB8AC3E}">
        <p14:creationId xmlns:p14="http://schemas.microsoft.com/office/powerpoint/2010/main" val="367152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09.12.2024</a:t>
            </a:fld>
            <a:endParaRPr lang="cs-CZ"/>
          </a:p>
        </p:txBody>
      </p:sp>
      <p:sp>
        <p:nvSpPr>
          <p:cNvPr id="8" name="Zástupný symbol pro zápatí 7"/>
          <p:cNvSpPr>
            <a:spLocks noGrp="1"/>
          </p:cNvSpPr>
          <p:nvPr>
            <p:ph type="ftr" sz="quarter" idx="11"/>
          </p:nvPr>
        </p:nvSpPr>
        <p:spPr>
          <a:xfrm>
            <a:off x="3124200" y="6356351"/>
            <a:ext cx="2895600" cy="365125"/>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11" name="Obrázok 10">
            <a:extLst>
              <a:ext uri="{FF2B5EF4-FFF2-40B4-BE49-F238E27FC236}">
                <a16:creationId xmlns:a16="http://schemas.microsoft.com/office/drawing/2014/main" id="{A7A7534D-B991-A439-59DC-0D9464B0CA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520" y="5559890"/>
            <a:ext cx="3056755" cy="826827"/>
          </a:xfrm>
          <a:prstGeom prst="rect">
            <a:avLst/>
          </a:prstGeom>
        </p:spPr>
      </p:pic>
    </p:spTree>
    <p:extLst>
      <p:ext uri="{BB962C8B-B14F-4D97-AF65-F5344CB8AC3E}">
        <p14:creationId xmlns:p14="http://schemas.microsoft.com/office/powerpoint/2010/main" val="102891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09.12.2024</a:t>
            </a:fld>
            <a:endParaRPr lang="cs-CZ"/>
          </a:p>
        </p:txBody>
      </p:sp>
      <p:sp>
        <p:nvSpPr>
          <p:cNvPr id="4" name="Zástupný symbol pro zápatí 3"/>
          <p:cNvSpPr>
            <a:spLocks noGrp="1"/>
          </p:cNvSpPr>
          <p:nvPr>
            <p:ph type="ftr" sz="quarter" idx="11"/>
          </p:nvPr>
        </p:nvSpPr>
        <p:spPr>
          <a:xfrm>
            <a:off x="3124200" y="6356351"/>
            <a:ext cx="28956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7" name="Obrázok 6">
            <a:extLst>
              <a:ext uri="{FF2B5EF4-FFF2-40B4-BE49-F238E27FC236}">
                <a16:creationId xmlns:a16="http://schemas.microsoft.com/office/drawing/2014/main" id="{5F89D7B4-F6E6-9D5A-F686-CC6956EB0D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520" y="5559890"/>
            <a:ext cx="3056755" cy="826827"/>
          </a:xfrm>
          <a:prstGeom prst="rect">
            <a:avLst/>
          </a:prstGeom>
        </p:spPr>
      </p:pic>
    </p:spTree>
    <p:extLst>
      <p:ext uri="{BB962C8B-B14F-4D97-AF65-F5344CB8AC3E}">
        <p14:creationId xmlns:p14="http://schemas.microsoft.com/office/powerpoint/2010/main" val="271068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09.12.2024</a:t>
            </a:fld>
            <a:endParaRPr lang="cs-CZ"/>
          </a:p>
        </p:txBody>
      </p:sp>
      <p:sp>
        <p:nvSpPr>
          <p:cNvPr id="3" name="Zástupný symbol pro zápatí 2"/>
          <p:cNvSpPr>
            <a:spLocks noGrp="1"/>
          </p:cNvSpPr>
          <p:nvPr>
            <p:ph type="ftr" sz="quarter" idx="11"/>
          </p:nvPr>
        </p:nvSpPr>
        <p:spPr>
          <a:xfrm>
            <a:off x="3124200" y="6356351"/>
            <a:ext cx="28956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6" name="Obrázok 5">
            <a:extLst>
              <a:ext uri="{FF2B5EF4-FFF2-40B4-BE49-F238E27FC236}">
                <a16:creationId xmlns:a16="http://schemas.microsoft.com/office/drawing/2014/main" id="{B8E5F516-DC6F-854E-465A-DFDFD08235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520" y="5559890"/>
            <a:ext cx="3056755" cy="826827"/>
          </a:xfrm>
          <a:prstGeom prst="rect">
            <a:avLst/>
          </a:prstGeom>
        </p:spPr>
      </p:pic>
    </p:spTree>
    <p:extLst>
      <p:ext uri="{BB962C8B-B14F-4D97-AF65-F5344CB8AC3E}">
        <p14:creationId xmlns:p14="http://schemas.microsoft.com/office/powerpoint/2010/main" val="1021186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73049"/>
            <a:ext cx="3008313" cy="1162051"/>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09.12.2024</a:t>
            </a:fld>
            <a:endParaRPr lang="cs-CZ"/>
          </a:p>
        </p:txBody>
      </p:sp>
      <p:sp>
        <p:nvSpPr>
          <p:cNvPr id="6" name="Zástupný symbol pro zápatí 5"/>
          <p:cNvSpPr>
            <a:spLocks noGrp="1"/>
          </p:cNvSpPr>
          <p:nvPr>
            <p:ph type="ftr" sz="quarter" idx="11"/>
          </p:nvPr>
        </p:nvSpPr>
        <p:spPr>
          <a:xfrm>
            <a:off x="3124200" y="6356351"/>
            <a:ext cx="28956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10" name="Obrázok 9">
            <a:extLst>
              <a:ext uri="{FF2B5EF4-FFF2-40B4-BE49-F238E27FC236}">
                <a16:creationId xmlns:a16="http://schemas.microsoft.com/office/drawing/2014/main" id="{E7F59837-669F-9E3B-A09D-EBF99654B9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520" y="5559890"/>
            <a:ext cx="3056755" cy="826827"/>
          </a:xfrm>
          <a:prstGeom prst="rect">
            <a:avLst/>
          </a:prstGeom>
        </p:spPr>
      </p:pic>
    </p:spTree>
    <p:extLst>
      <p:ext uri="{BB962C8B-B14F-4D97-AF65-F5344CB8AC3E}">
        <p14:creationId xmlns:p14="http://schemas.microsoft.com/office/powerpoint/2010/main" val="2296082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9"/>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a:xfrm>
            <a:off x="457200" y="6356351"/>
            <a:ext cx="2133600" cy="365125"/>
          </a:xfrm>
          <a:prstGeom prst="rect">
            <a:avLst/>
          </a:prstGeom>
        </p:spPr>
        <p:txBody>
          <a:bodyPr/>
          <a:lstStyle/>
          <a:p>
            <a:fld id="{35FA1556-DA45-45DC-ABFB-590EEAE4A10D}" type="datetimeFigureOut">
              <a:rPr lang="cs-CZ" smtClean="0"/>
              <a:t>09.12.2024</a:t>
            </a:fld>
            <a:endParaRPr lang="cs-CZ"/>
          </a:p>
        </p:txBody>
      </p:sp>
      <p:sp>
        <p:nvSpPr>
          <p:cNvPr id="6" name="Zástupný symbol pro zápatí 5"/>
          <p:cNvSpPr>
            <a:spLocks noGrp="1"/>
          </p:cNvSpPr>
          <p:nvPr>
            <p:ph type="ftr" sz="quarter" idx="11"/>
          </p:nvPr>
        </p:nvSpPr>
        <p:spPr>
          <a:xfrm>
            <a:off x="3124200" y="6356351"/>
            <a:ext cx="28956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553200" y="6356351"/>
            <a:ext cx="2133600" cy="365125"/>
          </a:xfrm>
          <a:prstGeom prst="rect">
            <a:avLst/>
          </a:prstGeom>
        </p:spPr>
        <p:txBody>
          <a:bodyPr/>
          <a:lstStyle/>
          <a:p>
            <a:fld id="{70FE3C62-C83A-473F-B5E2-82E942C6E1A0}" type="slidenum">
              <a:rPr lang="cs-CZ" smtClean="0"/>
              <a:t>‹#›</a:t>
            </a:fld>
            <a:endParaRPr lang="cs-CZ"/>
          </a:p>
        </p:txBody>
      </p:sp>
      <p:pic>
        <p:nvPicPr>
          <p:cNvPr id="9" name="Obrázok 8">
            <a:extLst>
              <a:ext uri="{FF2B5EF4-FFF2-40B4-BE49-F238E27FC236}">
                <a16:creationId xmlns:a16="http://schemas.microsoft.com/office/drawing/2014/main" id="{15284E5F-1D45-B749-B7FD-D13C7B1B5A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520" y="5559890"/>
            <a:ext cx="3056755" cy="826827"/>
          </a:xfrm>
          <a:prstGeom prst="rect">
            <a:avLst/>
          </a:prstGeom>
        </p:spPr>
      </p:pic>
    </p:spTree>
    <p:extLst>
      <p:ext uri="{BB962C8B-B14F-4D97-AF65-F5344CB8AC3E}">
        <p14:creationId xmlns:p14="http://schemas.microsoft.com/office/powerpoint/2010/main" val="345357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0" lang="en-US" sz="4000" b="0" i="0" u="none" strike="noStrike" kern="1200" cap="none" spc="161" normalizeH="0" baseline="0" noProof="0" dirty="0">
                <a:ln>
                  <a:noFill/>
                </a:ln>
                <a:solidFill>
                  <a:srgbClr val="EEECE1">
                    <a:lumMod val="10000"/>
                  </a:srgbClr>
                </a:solidFill>
                <a:effectLst/>
                <a:uLnTx/>
                <a:uFillTx/>
                <a:latin typeface="Titillium Web Bold"/>
                <a:ea typeface="+mj-ea"/>
                <a:cs typeface="+mj-cs"/>
              </a:rPr>
              <a:t>Lorem Ipsum</a:t>
            </a:r>
            <a:endParaRPr lang="cs-CZ" dirty="0"/>
          </a:p>
        </p:txBody>
      </p:sp>
      <p:sp>
        <p:nvSpPr>
          <p:cNvPr id="3" name="Zástupný symbol pro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p:nvSpPr>
        <p:spPr>
          <a:xfrm flipV="1">
            <a:off x="0" y="6597353"/>
            <a:ext cx="9144000" cy="306367"/>
          </a:xfrm>
          <a:prstGeom prst="rect">
            <a:avLst/>
          </a:prstGeom>
          <a:solidFill>
            <a:srgbClr val="BB133E"/>
          </a:solidFill>
          <a:ln>
            <a:solidFill>
              <a:srgbClr val="BB1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5259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ctrTitle"/>
          </p:nvPr>
        </p:nvSpPr>
        <p:spPr>
          <a:xfrm>
            <a:off x="685800" y="2102991"/>
            <a:ext cx="7772400" cy="1470025"/>
          </a:xfrm>
        </p:spPr>
        <p:txBody>
          <a:bodyPr>
            <a:normAutofit fontScale="90000"/>
          </a:bodyPr>
          <a:lstStyle/>
          <a:p>
            <a:r>
              <a:rPr lang="en-US" dirty="0"/>
              <a:t>Varieties of Illiberal Backlash in Central Europe</a:t>
            </a:r>
            <a:br>
              <a:rPr lang="en-US" dirty="0"/>
            </a:br>
            <a:br>
              <a:rPr lang="en-US" b="1" dirty="0"/>
            </a:br>
            <a:r>
              <a:rPr lang="en-US" sz="2200" dirty="0"/>
              <a:t>Petra Guasti, </a:t>
            </a:r>
            <a:br>
              <a:rPr lang="en-US" sz="2200" dirty="0"/>
            </a:br>
            <a:r>
              <a:rPr lang="en-US" sz="2200" dirty="0"/>
              <a:t>Associate Professor for Democratic Theory, Charles University</a:t>
            </a:r>
            <a:br>
              <a:rPr lang="en-US" dirty="0"/>
            </a:br>
            <a:endParaRPr lang="en-US" b="1" dirty="0"/>
          </a:p>
        </p:txBody>
      </p:sp>
      <p:sp>
        <p:nvSpPr>
          <p:cNvPr id="17" name="AutoShape 8"/>
          <p:cNvSpPr/>
          <p:nvPr/>
        </p:nvSpPr>
        <p:spPr>
          <a:xfrm>
            <a:off x="3459093" y="3068960"/>
            <a:ext cx="2225814" cy="0"/>
          </a:xfrm>
          <a:prstGeom prst="line">
            <a:avLst/>
          </a:prstGeom>
          <a:ln w="38100" cap="flat">
            <a:solidFill>
              <a:schemeClr val="bg1"/>
            </a:solidFill>
            <a:prstDash val="solid"/>
            <a:headEnd type="none" w="sm" len="sm"/>
            <a:tailEnd type="none" w="sm" len="sm"/>
          </a:ln>
        </p:spPr>
        <p:txBody>
          <a:bodyPr/>
          <a:lstStyle/>
          <a:p>
            <a:endParaRPr lang="en-US"/>
          </a:p>
        </p:txBody>
      </p:sp>
      <p:sp>
        <p:nvSpPr>
          <p:cNvPr id="5" name="Subtitle 4">
            <a:extLst>
              <a:ext uri="{FF2B5EF4-FFF2-40B4-BE49-F238E27FC236}">
                <a16:creationId xmlns:a16="http://schemas.microsoft.com/office/drawing/2014/main" id="{AB503174-F96C-F54D-826D-3689498AF6AC}"/>
              </a:ext>
            </a:extLst>
          </p:cNvPr>
          <p:cNvSpPr>
            <a:spLocks noGrp="1"/>
          </p:cNvSpPr>
          <p:nvPr>
            <p:ph type="subTitle" idx="1"/>
          </p:nvPr>
        </p:nvSpPr>
        <p:spPr>
          <a:xfrm>
            <a:off x="1371600" y="4077072"/>
            <a:ext cx="6400800" cy="1752600"/>
          </a:xfrm>
        </p:spPr>
        <p:txBody>
          <a:bodyPr>
            <a:normAutofit/>
          </a:bodyPr>
          <a:lstStyle/>
          <a:p>
            <a:r>
              <a:rPr lang="en-US" sz="2000" dirty="0"/>
              <a:t>Guest lecture for the course: </a:t>
            </a:r>
          </a:p>
          <a:p>
            <a:r>
              <a:rPr lang="en-US" sz="2000" dirty="0"/>
              <a:t>PMCb1013 Citizens, media, opinion</a:t>
            </a:r>
          </a:p>
          <a:p>
            <a:r>
              <a:rPr lang="en-US" sz="2000" dirty="0"/>
              <a:t>9.12.2024</a:t>
            </a:r>
          </a:p>
        </p:txBody>
      </p:sp>
    </p:spTree>
    <p:extLst>
      <p:ext uri="{BB962C8B-B14F-4D97-AF65-F5344CB8AC3E}">
        <p14:creationId xmlns:p14="http://schemas.microsoft.com/office/powerpoint/2010/main" val="396385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ADAD7-C855-AE43-9128-2D4BC90A65BE}"/>
              </a:ext>
            </a:extLst>
          </p:cNvPr>
          <p:cNvSpPr>
            <a:spLocks noGrp="1"/>
          </p:cNvSpPr>
          <p:nvPr>
            <p:ph type="title"/>
          </p:nvPr>
        </p:nvSpPr>
        <p:spPr/>
        <p:txBody>
          <a:bodyPr>
            <a:normAutofit/>
          </a:bodyPr>
          <a:lstStyle/>
          <a:p>
            <a:r>
              <a:rPr lang="en-GB" sz="2400" dirty="0"/>
              <a:t>3. CONFESSIONAL PARTIES</a:t>
            </a:r>
            <a:endParaRPr lang="en-US" sz="2400" dirty="0"/>
          </a:p>
        </p:txBody>
      </p:sp>
      <p:sp>
        <p:nvSpPr>
          <p:cNvPr id="4" name="Content Placeholder 3">
            <a:extLst>
              <a:ext uri="{FF2B5EF4-FFF2-40B4-BE49-F238E27FC236}">
                <a16:creationId xmlns:a16="http://schemas.microsoft.com/office/drawing/2014/main" id="{49129F78-321C-0449-8937-222D9E6ED3CE}"/>
              </a:ext>
            </a:extLst>
          </p:cNvPr>
          <p:cNvSpPr>
            <a:spLocks noGrp="1"/>
          </p:cNvSpPr>
          <p:nvPr>
            <p:ph idx="1"/>
          </p:nvPr>
        </p:nvSpPr>
        <p:spPr>
          <a:xfrm>
            <a:off x="424743" y="1772816"/>
            <a:ext cx="8467737" cy="3744416"/>
          </a:xfrm>
        </p:spPr>
        <p:txBody>
          <a:bodyPr>
            <a:normAutofit fontScale="62500" lnSpcReduction="20000"/>
          </a:bodyPr>
          <a:lstStyle/>
          <a:p>
            <a:pPr algn="just"/>
            <a:r>
              <a:rPr lang="en-GB" sz="2400" dirty="0"/>
              <a:t>confessional parties in Visegrad Four countries differ in their timing of formation, trajectories, and policy advocacy,</a:t>
            </a:r>
          </a:p>
          <a:p>
            <a:pPr algn="just"/>
            <a:endParaRPr lang="en-GB" sz="2400" dirty="0"/>
          </a:p>
          <a:p>
            <a:pPr algn="just"/>
            <a:r>
              <a:rPr lang="en-GB" sz="2400" dirty="0"/>
              <a:t>party systems in all four countries tilted towards issues of identity, regardless of their trajectory since the collapse of communism (Kitschelt et al. 1999),</a:t>
            </a:r>
          </a:p>
          <a:p>
            <a:pPr algn="just"/>
            <a:endParaRPr lang="en-GB" sz="2400" dirty="0"/>
          </a:p>
          <a:p>
            <a:pPr algn="just"/>
            <a:r>
              <a:rPr lang="en-GB" sz="2400" dirty="0"/>
              <a:t>continuous presence of Christian democratic parties that formed already in the very early 1990s’, survived, and actively participated in pro-European governments (CZ + SK), blocks the ability of illiberal parties to consolidate religiously infused conservatives under one umbrella.</a:t>
            </a:r>
          </a:p>
          <a:p>
            <a:pPr algn="just"/>
            <a:endParaRPr lang="en-GB" sz="2400" dirty="0"/>
          </a:p>
          <a:p>
            <a:pPr algn="just"/>
            <a:r>
              <a:rPr lang="en-GB" sz="2400" dirty="0"/>
              <a:t>issues of culture and national belonging continue to shape Polish and Hungarian politics.</a:t>
            </a:r>
          </a:p>
          <a:p>
            <a:pPr algn="just"/>
            <a:endParaRPr lang="en-GB" sz="2400" dirty="0">
              <a:solidFill>
                <a:srgbClr val="FF0000"/>
              </a:solidFill>
            </a:endParaRPr>
          </a:p>
          <a:p>
            <a:pPr marL="0" indent="0" algn="just">
              <a:buNone/>
            </a:pPr>
            <a:r>
              <a:rPr lang="en-GB" sz="2400" b="1" dirty="0">
                <a:solidFill>
                  <a:srgbClr val="FF0000"/>
                </a:solidFill>
                <a:sym typeface="Wingdings" pitchFamily="2" charset="2"/>
              </a:rPr>
              <a:t></a:t>
            </a:r>
            <a:r>
              <a:rPr lang="en-GB" sz="2400" b="1" dirty="0">
                <a:solidFill>
                  <a:srgbClr val="FF0000"/>
                </a:solidFill>
              </a:rPr>
              <a:t> PRESENCE OF MODERATE CONFESSIONAL PARTIES DILUTES EFFORTS TO RESTRICT REPRODUCTIVE RIGHTS.</a:t>
            </a:r>
          </a:p>
          <a:p>
            <a:endParaRPr lang="en-US" dirty="0"/>
          </a:p>
          <a:p>
            <a:pPr marL="0" indent="0">
              <a:buNone/>
            </a:pPr>
            <a:endParaRPr lang="en-US" dirty="0"/>
          </a:p>
        </p:txBody>
      </p:sp>
    </p:spTree>
    <p:extLst>
      <p:ext uri="{BB962C8B-B14F-4D97-AF65-F5344CB8AC3E}">
        <p14:creationId xmlns:p14="http://schemas.microsoft.com/office/powerpoint/2010/main" val="367808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ADAD7-C855-AE43-9128-2D4BC90A65BE}"/>
              </a:ext>
            </a:extLst>
          </p:cNvPr>
          <p:cNvSpPr>
            <a:spLocks noGrp="1"/>
          </p:cNvSpPr>
          <p:nvPr>
            <p:ph type="title"/>
          </p:nvPr>
        </p:nvSpPr>
        <p:spPr/>
        <p:txBody>
          <a:bodyPr>
            <a:normAutofit/>
          </a:bodyPr>
          <a:lstStyle/>
          <a:p>
            <a:r>
              <a:rPr lang="en-GB" sz="2400" dirty="0"/>
              <a:t>4. RADICALIZATION OF MAINSTREAM PARTIES</a:t>
            </a:r>
            <a:endParaRPr lang="en-US" sz="2400" dirty="0"/>
          </a:p>
        </p:txBody>
      </p:sp>
      <p:pic>
        <p:nvPicPr>
          <p:cNvPr id="6" name="Content Placeholder 3">
            <a:extLst>
              <a:ext uri="{FF2B5EF4-FFF2-40B4-BE49-F238E27FC236}">
                <a16:creationId xmlns:a16="http://schemas.microsoft.com/office/drawing/2014/main" id="{DDF8DD97-D150-AF46-BFFA-748B7A177972}"/>
              </a:ext>
            </a:extLst>
          </p:cNvPr>
          <p:cNvPicPr>
            <a:picLocks/>
          </p:cNvPicPr>
          <p:nvPr/>
        </p:nvPicPr>
        <p:blipFill>
          <a:blip r:embed="rId3"/>
          <a:stretch>
            <a:fillRect/>
          </a:stretch>
        </p:blipFill>
        <p:spPr>
          <a:xfrm>
            <a:off x="107505" y="1554861"/>
            <a:ext cx="4608511" cy="4970482"/>
          </a:xfrm>
          <a:prstGeom prst="rect">
            <a:avLst/>
          </a:prstGeom>
        </p:spPr>
      </p:pic>
      <p:pic>
        <p:nvPicPr>
          <p:cNvPr id="7" name="Picture 6">
            <a:extLst>
              <a:ext uri="{FF2B5EF4-FFF2-40B4-BE49-F238E27FC236}">
                <a16:creationId xmlns:a16="http://schemas.microsoft.com/office/drawing/2014/main" id="{E980E403-F05A-1746-BB73-603ED641C69F}"/>
              </a:ext>
            </a:extLst>
          </p:cNvPr>
          <p:cNvPicPr/>
          <p:nvPr/>
        </p:nvPicPr>
        <p:blipFill>
          <a:blip r:embed="rId4"/>
          <a:stretch>
            <a:fillRect/>
          </a:stretch>
        </p:blipFill>
        <p:spPr>
          <a:xfrm>
            <a:off x="3851920" y="1670389"/>
            <a:ext cx="5127169" cy="4833258"/>
          </a:xfrm>
          <a:prstGeom prst="rect">
            <a:avLst/>
          </a:prstGeom>
        </p:spPr>
      </p:pic>
    </p:spTree>
    <p:extLst>
      <p:ext uri="{BB962C8B-B14F-4D97-AF65-F5344CB8AC3E}">
        <p14:creationId xmlns:p14="http://schemas.microsoft.com/office/powerpoint/2010/main" val="2806010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ADAD7-C855-AE43-9128-2D4BC90A65BE}"/>
              </a:ext>
            </a:extLst>
          </p:cNvPr>
          <p:cNvSpPr>
            <a:spLocks noGrp="1"/>
          </p:cNvSpPr>
          <p:nvPr>
            <p:ph type="title"/>
          </p:nvPr>
        </p:nvSpPr>
        <p:spPr>
          <a:xfrm>
            <a:off x="107504" y="136326"/>
            <a:ext cx="8676964" cy="785256"/>
          </a:xfrm>
        </p:spPr>
        <p:txBody>
          <a:bodyPr>
            <a:noAutofit/>
          </a:bodyPr>
          <a:lstStyle/>
          <a:p>
            <a:r>
              <a:rPr lang="en-GB" sz="2400" dirty="0"/>
              <a:t>4. RADICALIZATION OF MAINSTREAM PARTIES: SUMMARY</a:t>
            </a:r>
            <a:endParaRPr lang="en-US" sz="2400" dirty="0"/>
          </a:p>
        </p:txBody>
      </p:sp>
      <p:sp>
        <p:nvSpPr>
          <p:cNvPr id="4" name="Content Placeholder 3">
            <a:extLst>
              <a:ext uri="{FF2B5EF4-FFF2-40B4-BE49-F238E27FC236}">
                <a16:creationId xmlns:a16="http://schemas.microsoft.com/office/drawing/2014/main" id="{49129F78-321C-0449-8937-222D9E6ED3CE}"/>
              </a:ext>
            </a:extLst>
          </p:cNvPr>
          <p:cNvSpPr>
            <a:spLocks noGrp="1"/>
          </p:cNvSpPr>
          <p:nvPr>
            <p:ph idx="1"/>
          </p:nvPr>
        </p:nvSpPr>
        <p:spPr>
          <a:xfrm>
            <a:off x="628650" y="1768757"/>
            <a:ext cx="7886700" cy="3721216"/>
          </a:xfrm>
        </p:spPr>
        <p:txBody>
          <a:bodyPr>
            <a:normAutofit/>
          </a:bodyPr>
          <a:lstStyle/>
          <a:p>
            <a:pPr marL="0" indent="0">
              <a:buNone/>
            </a:pPr>
            <a:br>
              <a:rPr lang="en-US" dirty="0"/>
            </a:br>
            <a:endParaRPr lang="en-US" dirty="0"/>
          </a:p>
        </p:txBody>
      </p:sp>
      <p:sp>
        <p:nvSpPr>
          <p:cNvPr id="6" name="Rectangle 5">
            <a:extLst>
              <a:ext uri="{FF2B5EF4-FFF2-40B4-BE49-F238E27FC236}">
                <a16:creationId xmlns:a16="http://schemas.microsoft.com/office/drawing/2014/main" id="{17126A0E-5FF5-5246-B7C0-8479C73FE1EA}"/>
              </a:ext>
            </a:extLst>
          </p:cNvPr>
          <p:cNvSpPr/>
          <p:nvPr/>
        </p:nvSpPr>
        <p:spPr>
          <a:xfrm>
            <a:off x="323528" y="1367207"/>
            <a:ext cx="8460940" cy="4016484"/>
          </a:xfrm>
          <a:prstGeom prst="rect">
            <a:avLst/>
          </a:prstGeom>
        </p:spPr>
        <p:txBody>
          <a:bodyPr wrap="square">
            <a:spAutoFit/>
          </a:bodyPr>
          <a:lstStyle/>
          <a:p>
            <a:pPr algn="just"/>
            <a:r>
              <a:rPr lang="en-GB" sz="1700" b="1" dirty="0">
                <a:solidFill>
                  <a:srgbClr val="FF0000"/>
                </a:solidFill>
              </a:rPr>
              <a:t>RELIGION POLARIZES POLITICS IN HUNGARY, POLAND, AND SLOVAKIA, BUT NOT IN CZECHIA,</a:t>
            </a:r>
          </a:p>
          <a:p>
            <a:pPr algn="just"/>
            <a:endParaRPr lang="en-GB" sz="1700" dirty="0"/>
          </a:p>
          <a:p>
            <a:pPr algn="just"/>
            <a:r>
              <a:rPr lang="en-GB" sz="1700" dirty="0"/>
              <a:t>these patterns do not map onto the presence of moderate, well-established confessional parties,</a:t>
            </a:r>
          </a:p>
          <a:p>
            <a:pPr algn="just"/>
            <a:endParaRPr lang="en-GB" sz="1700" dirty="0"/>
          </a:p>
          <a:p>
            <a:pPr algn="just"/>
            <a:r>
              <a:rPr lang="en-GB" sz="1700" dirty="0"/>
              <a:t>both in Czechia and Slovakia, Christian democratic parties have served in governing coalitions with pro-Western, liberal parties that also implemented economic neo-liberal reforms  &amp; negotiated EU accession,</a:t>
            </a:r>
          </a:p>
          <a:p>
            <a:pPr algn="just"/>
            <a:endParaRPr lang="en-GB" sz="1700" dirty="0"/>
          </a:p>
          <a:p>
            <a:pPr algn="just"/>
            <a:r>
              <a:rPr lang="en-GB" sz="1700" dirty="0"/>
              <a:t>this limited the ability to ally with the Slovak Christian democratic party the way Fidesz allied with Hungarian Christian democrats. </a:t>
            </a:r>
          </a:p>
          <a:p>
            <a:pPr algn="just">
              <a:buFont typeface="Wingdings" pitchFamily="2" charset="2"/>
              <a:buChar char="è"/>
            </a:pPr>
            <a:endParaRPr lang="en-GB" sz="1700" b="1" dirty="0">
              <a:solidFill>
                <a:srgbClr val="8C5896"/>
              </a:solidFill>
            </a:endParaRPr>
          </a:p>
          <a:p>
            <a:pPr algn="just">
              <a:buFont typeface="Wingdings" pitchFamily="2" charset="2"/>
              <a:buChar char="è"/>
            </a:pPr>
            <a:r>
              <a:rPr lang="en-GB" sz="1700" b="1" dirty="0">
                <a:solidFill>
                  <a:srgbClr val="FF0000"/>
                </a:solidFill>
              </a:rPr>
              <a:t>FRAGMENTATION AND COMPETITION BETWEEN MODERATE AND RADICAL CONFESSIONAL PARTIES, UNDERCUTS THE ABILITY OF ONE ILLIBERAL PARTY TO CONSOLIDATE THE SOCIALLY CONSERVATIVE VOTE.</a:t>
            </a:r>
          </a:p>
        </p:txBody>
      </p:sp>
    </p:spTree>
    <p:extLst>
      <p:ext uri="{BB962C8B-B14F-4D97-AF65-F5344CB8AC3E}">
        <p14:creationId xmlns:p14="http://schemas.microsoft.com/office/powerpoint/2010/main" val="1220379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ADAD7-C855-AE43-9128-2D4BC90A65BE}"/>
              </a:ext>
            </a:extLst>
          </p:cNvPr>
          <p:cNvSpPr>
            <a:spLocks noGrp="1"/>
          </p:cNvSpPr>
          <p:nvPr>
            <p:ph type="title"/>
          </p:nvPr>
        </p:nvSpPr>
        <p:spPr>
          <a:xfrm>
            <a:off x="107504" y="136326"/>
            <a:ext cx="8676964" cy="785256"/>
          </a:xfrm>
        </p:spPr>
        <p:txBody>
          <a:bodyPr>
            <a:noAutofit/>
          </a:bodyPr>
          <a:lstStyle/>
          <a:p>
            <a:r>
              <a:rPr lang="en-GB" sz="2400" dirty="0"/>
              <a:t>5. ILLIBERAL POLICIES: LEGAL CHANGES IN REPRODUCTIVE RIGHTS</a:t>
            </a:r>
            <a:endParaRPr lang="en-US" sz="2400" dirty="0"/>
          </a:p>
        </p:txBody>
      </p:sp>
      <p:sp>
        <p:nvSpPr>
          <p:cNvPr id="4" name="Content Placeholder 3">
            <a:extLst>
              <a:ext uri="{FF2B5EF4-FFF2-40B4-BE49-F238E27FC236}">
                <a16:creationId xmlns:a16="http://schemas.microsoft.com/office/drawing/2014/main" id="{49129F78-321C-0449-8937-222D9E6ED3CE}"/>
              </a:ext>
            </a:extLst>
          </p:cNvPr>
          <p:cNvSpPr>
            <a:spLocks noGrp="1"/>
          </p:cNvSpPr>
          <p:nvPr>
            <p:ph idx="1"/>
          </p:nvPr>
        </p:nvSpPr>
        <p:spPr>
          <a:xfrm>
            <a:off x="628650" y="1768757"/>
            <a:ext cx="7886700" cy="3721216"/>
          </a:xfrm>
        </p:spPr>
        <p:txBody>
          <a:bodyPr>
            <a:normAutofit/>
          </a:bodyPr>
          <a:lstStyle/>
          <a:p>
            <a:pPr marL="0" indent="0">
              <a:buNone/>
            </a:pPr>
            <a:br>
              <a:rPr lang="en-US" dirty="0"/>
            </a:br>
            <a:endParaRPr lang="en-US" dirty="0"/>
          </a:p>
        </p:txBody>
      </p:sp>
      <p:sp>
        <p:nvSpPr>
          <p:cNvPr id="6" name="Rectangle 5">
            <a:extLst>
              <a:ext uri="{FF2B5EF4-FFF2-40B4-BE49-F238E27FC236}">
                <a16:creationId xmlns:a16="http://schemas.microsoft.com/office/drawing/2014/main" id="{17126A0E-5FF5-5246-B7C0-8479C73FE1EA}"/>
              </a:ext>
            </a:extLst>
          </p:cNvPr>
          <p:cNvSpPr/>
          <p:nvPr/>
        </p:nvSpPr>
        <p:spPr>
          <a:xfrm>
            <a:off x="323528" y="1367207"/>
            <a:ext cx="8460940" cy="3477875"/>
          </a:xfrm>
          <a:prstGeom prst="rect">
            <a:avLst/>
          </a:prstGeom>
        </p:spPr>
        <p:txBody>
          <a:bodyPr wrap="square">
            <a:spAutoFit/>
          </a:bodyPr>
          <a:lstStyle/>
          <a:p>
            <a:pPr algn="just"/>
            <a:r>
              <a:rPr lang="en-GB" sz="2000" dirty="0">
                <a:solidFill>
                  <a:srgbClr val="FF0000"/>
                </a:solidFill>
              </a:rPr>
              <a:t>THREE MAJOR ATTEMPTS TO LEGALLY RESTRICT REPRODUCTIVE RIGHTS BETWEEN 2012-2020</a:t>
            </a:r>
          </a:p>
          <a:p>
            <a:pPr algn="just"/>
            <a:endParaRPr lang="en-GB" sz="2000" dirty="0">
              <a:solidFill>
                <a:srgbClr val="8C5896"/>
              </a:solidFill>
            </a:endParaRPr>
          </a:p>
          <a:p>
            <a:pPr marL="514350" indent="-514350" algn="just">
              <a:buAutoNum type="arabicParenR"/>
            </a:pPr>
            <a:r>
              <a:rPr lang="en-GB" sz="2000" dirty="0"/>
              <a:t>in Hungary, a Constitutional amendment in 2012 enshrined the protection of life since conception,</a:t>
            </a:r>
          </a:p>
          <a:p>
            <a:pPr marL="514350" indent="-514350" algn="just">
              <a:buAutoNum type="arabicParenR"/>
            </a:pPr>
            <a:endParaRPr lang="en-GB" sz="2000" dirty="0"/>
          </a:p>
          <a:p>
            <a:pPr marL="514350" indent="-514350" algn="just">
              <a:buAutoNum type="arabicParenR"/>
            </a:pPr>
            <a:r>
              <a:rPr lang="en-GB" sz="2000" dirty="0"/>
              <a:t> in 2020, the Polish Constitutional tribunal proposed a ban on abortion in case of foetal abnormality,</a:t>
            </a:r>
          </a:p>
          <a:p>
            <a:pPr marL="514350" indent="-514350" algn="just">
              <a:buAutoNum type="arabicParenR"/>
            </a:pPr>
            <a:endParaRPr lang="en-GB" sz="2000" dirty="0"/>
          </a:p>
          <a:p>
            <a:pPr marL="514350" indent="-514350" algn="just">
              <a:buAutoNum type="arabicParenR"/>
            </a:pPr>
            <a:r>
              <a:rPr lang="en-GB" sz="2000" dirty="0"/>
              <a:t>between 2020 and 2023, the Slovak parliament introduced multiple amendments that would restrict access to abortion, </a:t>
            </a:r>
            <a:r>
              <a:rPr lang="en-GB" sz="2000"/>
              <a:t>but they </a:t>
            </a:r>
            <a:r>
              <a:rPr lang="en-GB" sz="2000" dirty="0"/>
              <a:t>did not pass. </a:t>
            </a:r>
          </a:p>
        </p:txBody>
      </p:sp>
    </p:spTree>
    <p:extLst>
      <p:ext uri="{BB962C8B-B14F-4D97-AF65-F5344CB8AC3E}">
        <p14:creationId xmlns:p14="http://schemas.microsoft.com/office/powerpoint/2010/main" val="190857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ADAD7-C855-AE43-9128-2D4BC90A65BE}"/>
              </a:ext>
            </a:extLst>
          </p:cNvPr>
          <p:cNvSpPr>
            <a:spLocks noGrp="1"/>
          </p:cNvSpPr>
          <p:nvPr>
            <p:ph type="title"/>
          </p:nvPr>
        </p:nvSpPr>
        <p:spPr>
          <a:xfrm>
            <a:off x="107504" y="136326"/>
            <a:ext cx="8676964" cy="785256"/>
          </a:xfrm>
        </p:spPr>
        <p:txBody>
          <a:bodyPr>
            <a:noAutofit/>
          </a:bodyPr>
          <a:lstStyle/>
          <a:p>
            <a:r>
              <a:rPr lang="en-GB" sz="2400" dirty="0"/>
              <a:t>5. ILLIBERAL POLICIES: LEGAL CHANGES TO LGBTQ RIGHTS</a:t>
            </a:r>
            <a:endParaRPr lang="en-US" sz="2400" dirty="0"/>
          </a:p>
        </p:txBody>
      </p:sp>
      <p:sp>
        <p:nvSpPr>
          <p:cNvPr id="4" name="Content Placeholder 3">
            <a:extLst>
              <a:ext uri="{FF2B5EF4-FFF2-40B4-BE49-F238E27FC236}">
                <a16:creationId xmlns:a16="http://schemas.microsoft.com/office/drawing/2014/main" id="{49129F78-321C-0449-8937-222D9E6ED3CE}"/>
              </a:ext>
            </a:extLst>
          </p:cNvPr>
          <p:cNvSpPr>
            <a:spLocks noGrp="1"/>
          </p:cNvSpPr>
          <p:nvPr>
            <p:ph idx="1"/>
          </p:nvPr>
        </p:nvSpPr>
        <p:spPr>
          <a:xfrm>
            <a:off x="628650" y="1768757"/>
            <a:ext cx="7886700" cy="3721216"/>
          </a:xfrm>
        </p:spPr>
        <p:txBody>
          <a:bodyPr>
            <a:normAutofit/>
          </a:bodyPr>
          <a:lstStyle/>
          <a:p>
            <a:pPr marL="0" indent="0">
              <a:buNone/>
            </a:pPr>
            <a:br>
              <a:rPr lang="en-US" dirty="0"/>
            </a:br>
            <a:endParaRPr lang="en-US" dirty="0"/>
          </a:p>
        </p:txBody>
      </p:sp>
      <p:sp>
        <p:nvSpPr>
          <p:cNvPr id="6" name="Rectangle 5">
            <a:extLst>
              <a:ext uri="{FF2B5EF4-FFF2-40B4-BE49-F238E27FC236}">
                <a16:creationId xmlns:a16="http://schemas.microsoft.com/office/drawing/2014/main" id="{17126A0E-5FF5-5246-B7C0-8479C73FE1EA}"/>
              </a:ext>
            </a:extLst>
          </p:cNvPr>
          <p:cNvSpPr/>
          <p:nvPr/>
        </p:nvSpPr>
        <p:spPr>
          <a:xfrm>
            <a:off x="323528" y="1367207"/>
            <a:ext cx="8460940" cy="3477875"/>
          </a:xfrm>
          <a:prstGeom prst="rect">
            <a:avLst/>
          </a:prstGeom>
        </p:spPr>
        <p:txBody>
          <a:bodyPr wrap="square">
            <a:spAutoFit/>
          </a:bodyPr>
          <a:lstStyle/>
          <a:p>
            <a:pPr algn="just">
              <a:buFontTx/>
              <a:buChar char="-"/>
            </a:pPr>
            <a:r>
              <a:rPr lang="en-GB" sz="2000" dirty="0"/>
              <a:t>by contrast, it is more politically expedient to curb the expansion of the small LGBTQ community’s rights, for it aligns with public opinion;</a:t>
            </a:r>
          </a:p>
          <a:p>
            <a:pPr algn="just">
              <a:buFontTx/>
              <a:buChar char="-"/>
            </a:pPr>
            <a:endParaRPr lang="en-GB" sz="2000" dirty="0"/>
          </a:p>
          <a:p>
            <a:pPr algn="just">
              <a:buFontTx/>
              <a:buChar char="-"/>
            </a:pPr>
            <a:r>
              <a:rPr lang="en-GB" sz="2000" dirty="0"/>
              <a:t>LGBTQ rights is a salient issue for social conservatives, who concentrate on introducing new regulatory barriers and restrictions,</a:t>
            </a:r>
          </a:p>
          <a:p>
            <a:pPr algn="just">
              <a:buFontTx/>
              <a:buChar char="-"/>
            </a:pPr>
            <a:endParaRPr lang="en-GB" sz="2000" dirty="0"/>
          </a:p>
          <a:p>
            <a:pPr algn="just">
              <a:buFontTx/>
              <a:buChar char="-"/>
            </a:pPr>
            <a:r>
              <a:rPr lang="en-GB" sz="2000" dirty="0"/>
              <a:t>while the domestic impetus for the expansion of LGBTQ rights is limited, the V4 countries face external pressures (cf. Ayoub and </a:t>
            </a:r>
            <a:r>
              <a:rPr lang="en-GB" sz="2000" dirty="0" err="1"/>
              <a:t>Paternotte</a:t>
            </a:r>
            <a:r>
              <a:rPr lang="en-GB" sz="2000" dirty="0"/>
              <a:t> 2014),</a:t>
            </a:r>
          </a:p>
          <a:p>
            <a:pPr algn="just">
              <a:buFontTx/>
              <a:buChar char="-"/>
            </a:pPr>
            <a:endParaRPr lang="en-GB" sz="2000" dirty="0"/>
          </a:p>
          <a:p>
            <a:pPr algn="just">
              <a:buFontTx/>
              <a:buChar char="-"/>
            </a:pPr>
            <a:r>
              <a:rPr lang="en-GB" sz="2000" dirty="0"/>
              <a:t>the only expansion of LGBTQ rights can be attributed to the legal framework of the European Union, </a:t>
            </a:r>
          </a:p>
        </p:txBody>
      </p:sp>
    </p:spTree>
    <p:extLst>
      <p:ext uri="{BB962C8B-B14F-4D97-AF65-F5344CB8AC3E}">
        <p14:creationId xmlns:p14="http://schemas.microsoft.com/office/powerpoint/2010/main" val="2405924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ADAD7-C855-AE43-9128-2D4BC90A65BE}"/>
              </a:ext>
            </a:extLst>
          </p:cNvPr>
          <p:cNvSpPr>
            <a:spLocks noGrp="1"/>
          </p:cNvSpPr>
          <p:nvPr>
            <p:ph type="title"/>
          </p:nvPr>
        </p:nvSpPr>
        <p:spPr>
          <a:xfrm>
            <a:off x="107504" y="136326"/>
            <a:ext cx="8676964" cy="785256"/>
          </a:xfrm>
        </p:spPr>
        <p:txBody>
          <a:bodyPr>
            <a:noAutofit/>
          </a:bodyPr>
          <a:lstStyle/>
          <a:p>
            <a:r>
              <a:rPr lang="en-GB" sz="2000" dirty="0"/>
              <a:t>5. ILLIBERAL POLICIES: POLICY CHANGES TO REPRODUCTIVE AND LGBTQ RIGHTS</a:t>
            </a:r>
            <a:endParaRPr lang="en-US" sz="2000" dirty="0"/>
          </a:p>
        </p:txBody>
      </p:sp>
      <p:sp>
        <p:nvSpPr>
          <p:cNvPr id="4" name="Content Placeholder 3">
            <a:extLst>
              <a:ext uri="{FF2B5EF4-FFF2-40B4-BE49-F238E27FC236}">
                <a16:creationId xmlns:a16="http://schemas.microsoft.com/office/drawing/2014/main" id="{49129F78-321C-0449-8937-222D9E6ED3CE}"/>
              </a:ext>
            </a:extLst>
          </p:cNvPr>
          <p:cNvSpPr>
            <a:spLocks noGrp="1"/>
          </p:cNvSpPr>
          <p:nvPr>
            <p:ph idx="1"/>
          </p:nvPr>
        </p:nvSpPr>
        <p:spPr>
          <a:xfrm>
            <a:off x="628650" y="1768757"/>
            <a:ext cx="7886700" cy="3721216"/>
          </a:xfrm>
        </p:spPr>
        <p:txBody>
          <a:bodyPr>
            <a:normAutofit/>
          </a:bodyPr>
          <a:lstStyle/>
          <a:p>
            <a:pPr marL="0" indent="0">
              <a:buNone/>
            </a:pPr>
            <a:br>
              <a:rPr lang="en-US" dirty="0"/>
            </a:br>
            <a:endParaRPr lang="en-US" dirty="0"/>
          </a:p>
        </p:txBody>
      </p:sp>
      <p:sp>
        <p:nvSpPr>
          <p:cNvPr id="6" name="Rectangle 5">
            <a:extLst>
              <a:ext uri="{FF2B5EF4-FFF2-40B4-BE49-F238E27FC236}">
                <a16:creationId xmlns:a16="http://schemas.microsoft.com/office/drawing/2014/main" id="{17126A0E-5FF5-5246-B7C0-8479C73FE1EA}"/>
              </a:ext>
            </a:extLst>
          </p:cNvPr>
          <p:cNvSpPr/>
          <p:nvPr/>
        </p:nvSpPr>
        <p:spPr>
          <a:xfrm>
            <a:off x="323528" y="1367207"/>
            <a:ext cx="8460940" cy="4016484"/>
          </a:xfrm>
          <a:prstGeom prst="rect">
            <a:avLst/>
          </a:prstGeom>
        </p:spPr>
        <p:txBody>
          <a:bodyPr wrap="square">
            <a:spAutoFit/>
          </a:bodyPr>
          <a:lstStyle/>
          <a:p>
            <a:pPr algn="just"/>
            <a:r>
              <a:rPr lang="en-GB" sz="1700" b="1" dirty="0">
                <a:solidFill>
                  <a:srgbClr val="FF0000"/>
                </a:solidFill>
              </a:rPr>
              <a:t>PARTIES IMPLEMENT POLICIES THAT ERODE REPRODUCTIVE RIGHTS AND CURB THE EXPANSION OF LGBTQ RIGHTS IN SUBTLER WAYS:</a:t>
            </a:r>
          </a:p>
          <a:p>
            <a:pPr algn="just">
              <a:buFontTx/>
              <a:buChar char="-"/>
            </a:pPr>
            <a:endParaRPr lang="en-GB" sz="1700" dirty="0"/>
          </a:p>
          <a:p>
            <a:pPr algn="just">
              <a:buFontTx/>
              <a:buChar char="-"/>
            </a:pPr>
            <a:r>
              <a:rPr lang="en-GB" sz="1700" b="1" dirty="0">
                <a:solidFill>
                  <a:srgbClr val="FF0000"/>
                </a:solidFill>
              </a:rPr>
              <a:t>Poland</a:t>
            </a:r>
            <a:r>
              <a:rPr lang="en-GB" sz="1700" dirty="0"/>
              <a:t> is the only country that legally restricts abortion on request, but there are two effective alternatives to de </a:t>
            </a:r>
            <a:r>
              <a:rPr lang="en-GB" sz="1700" dirty="0" err="1"/>
              <a:t>iure</a:t>
            </a:r>
            <a:r>
              <a:rPr lang="en-GB" sz="1700" dirty="0"/>
              <a:t> restrictions -  via policies, and the government to encourage non-enforcement of the existing legislation,</a:t>
            </a:r>
          </a:p>
          <a:p>
            <a:pPr algn="just"/>
            <a:endParaRPr lang="en-GB" sz="1700" dirty="0"/>
          </a:p>
          <a:p>
            <a:pPr algn="just">
              <a:buFontTx/>
              <a:buChar char="-"/>
            </a:pPr>
            <a:r>
              <a:rPr lang="en-GB" sz="1700" b="1" dirty="0">
                <a:solidFill>
                  <a:srgbClr val="FF0000"/>
                </a:solidFill>
              </a:rPr>
              <a:t>Hungary</a:t>
            </a:r>
            <a:r>
              <a:rPr lang="en-GB" sz="1700" dirty="0"/>
              <a:t> de facto restricts abortion access - on paper, abortion in Hungary is legal, but the government effectively limits women’s reproductive autonomy,  even “loud” strategies have their “silent” counterparts - Hungary expanded the rights of ‘conscientious objectors’: medical professionals to perform abortion and to prescribe contraception,</a:t>
            </a:r>
          </a:p>
          <a:p>
            <a:pPr algn="just">
              <a:buFontTx/>
              <a:buChar char="-"/>
            </a:pPr>
            <a:endParaRPr lang="en-GB" sz="1700" dirty="0">
              <a:solidFill>
                <a:srgbClr val="FF0000"/>
              </a:solidFill>
            </a:endParaRPr>
          </a:p>
          <a:p>
            <a:pPr algn="just"/>
            <a:r>
              <a:rPr lang="en-GB" sz="1700" b="1" dirty="0">
                <a:solidFill>
                  <a:srgbClr val="FF0000"/>
                </a:solidFill>
              </a:rPr>
              <a:t>THE ONLY PUSHBACK AVAILABLE TO CITIZENS IS TO CHALLENGE GOVERNMENTS VIA TRANSNATIONAL COURTS: BOTH ECJ AND ECTHR HAVE REPEATEDLY RULED AGAINST POLAND, HUNGARY, AND THE CZECH REPUBLIC ON LGBTQ RIGHTS</a:t>
            </a:r>
          </a:p>
        </p:txBody>
      </p:sp>
    </p:spTree>
    <p:extLst>
      <p:ext uri="{BB962C8B-B14F-4D97-AF65-F5344CB8AC3E}">
        <p14:creationId xmlns:p14="http://schemas.microsoft.com/office/powerpoint/2010/main" val="311192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F314F-6CD6-65EB-8C90-5291D94CBC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D4F0F6-2D78-A67E-2A66-6BBEDCD0A8E2}"/>
              </a:ext>
            </a:extLst>
          </p:cNvPr>
          <p:cNvSpPr>
            <a:spLocks noGrp="1"/>
          </p:cNvSpPr>
          <p:nvPr>
            <p:ph type="title"/>
          </p:nvPr>
        </p:nvSpPr>
        <p:spPr>
          <a:xfrm>
            <a:off x="107504" y="136326"/>
            <a:ext cx="8676964" cy="785256"/>
          </a:xfrm>
        </p:spPr>
        <p:txBody>
          <a:bodyPr>
            <a:noAutofit/>
          </a:bodyPr>
          <a:lstStyle/>
          <a:p>
            <a:r>
              <a:rPr lang="en-GB" sz="2000" dirty="0">
                <a:solidFill>
                  <a:srgbClr val="00B050"/>
                </a:solidFill>
              </a:rPr>
              <a:t>EXERCISE: SPOT THE TRENDS IN ILLIBERAL POLICIES</a:t>
            </a:r>
            <a:endParaRPr lang="en-US" sz="2000" dirty="0">
              <a:solidFill>
                <a:srgbClr val="00B050"/>
              </a:solidFill>
            </a:endParaRPr>
          </a:p>
        </p:txBody>
      </p:sp>
      <p:sp>
        <p:nvSpPr>
          <p:cNvPr id="4" name="Content Placeholder 3">
            <a:extLst>
              <a:ext uri="{FF2B5EF4-FFF2-40B4-BE49-F238E27FC236}">
                <a16:creationId xmlns:a16="http://schemas.microsoft.com/office/drawing/2014/main" id="{19582BD1-BC9B-D466-F5BB-BC853B28A3A8}"/>
              </a:ext>
            </a:extLst>
          </p:cNvPr>
          <p:cNvSpPr>
            <a:spLocks noGrp="1"/>
          </p:cNvSpPr>
          <p:nvPr>
            <p:ph idx="1"/>
          </p:nvPr>
        </p:nvSpPr>
        <p:spPr>
          <a:xfrm>
            <a:off x="628650" y="1768757"/>
            <a:ext cx="7886700" cy="3721216"/>
          </a:xfrm>
        </p:spPr>
        <p:txBody>
          <a:bodyPr>
            <a:normAutofit/>
          </a:bodyPr>
          <a:lstStyle/>
          <a:p>
            <a:pPr marL="0" indent="0">
              <a:buNone/>
            </a:pPr>
            <a:br>
              <a:rPr lang="en-US" dirty="0"/>
            </a:br>
            <a:endParaRPr lang="en-US" dirty="0"/>
          </a:p>
        </p:txBody>
      </p:sp>
      <p:sp>
        <p:nvSpPr>
          <p:cNvPr id="6" name="Rectangle 5">
            <a:extLst>
              <a:ext uri="{FF2B5EF4-FFF2-40B4-BE49-F238E27FC236}">
                <a16:creationId xmlns:a16="http://schemas.microsoft.com/office/drawing/2014/main" id="{0DA74B34-0DE6-519B-E69E-0D9B478B1E6C}"/>
              </a:ext>
            </a:extLst>
          </p:cNvPr>
          <p:cNvSpPr/>
          <p:nvPr/>
        </p:nvSpPr>
        <p:spPr>
          <a:xfrm>
            <a:off x="323528" y="1367207"/>
            <a:ext cx="8460940" cy="4370427"/>
          </a:xfrm>
          <a:prstGeom prst="rect">
            <a:avLst/>
          </a:prstGeom>
        </p:spPr>
        <p:txBody>
          <a:bodyPr wrap="square">
            <a:spAutoFit/>
          </a:bodyPr>
          <a:lstStyle/>
          <a:p>
            <a:pPr algn="just"/>
            <a:r>
              <a:rPr lang="en-GB" sz="1700" b="1" dirty="0">
                <a:solidFill>
                  <a:srgbClr val="FF0000"/>
                </a:solidFill>
              </a:rPr>
              <a:t>OBJECTIVE</a:t>
            </a:r>
            <a:r>
              <a:rPr lang="en-GB" sz="1700" b="1" dirty="0"/>
              <a:t> In a brief and interactive setting, students identify patterns and alliances driving illiberal policies in Central Europe, focusing on LGBTQ and reproductive rights.</a:t>
            </a:r>
          </a:p>
          <a:p>
            <a:pPr algn="just"/>
            <a:endParaRPr lang="en-GB" sz="1700" b="1" dirty="0">
              <a:solidFill>
                <a:srgbClr val="FF0000"/>
              </a:solidFill>
            </a:endParaRPr>
          </a:p>
          <a:p>
            <a:pPr>
              <a:spcAft>
                <a:spcPts val="800"/>
              </a:spcAft>
            </a:pPr>
            <a:r>
              <a:rPr lang="en-DE" sz="1700" b="1" kern="100" dirty="0">
                <a:latin typeface="Aptos" panose="020B0004020202020204" pitchFamily="34" charset="0"/>
                <a:ea typeface="Aptos" panose="020B0004020202020204" pitchFamily="34" charset="0"/>
                <a:cs typeface="Times New Roman" panose="02020603050405020304" pitchFamily="18" charset="0"/>
              </a:rPr>
              <a:t>Please </a:t>
            </a:r>
            <a:r>
              <a:rPr lang="en-DE" sz="1700" b="1" kern="100" dirty="0">
                <a:effectLst/>
                <a:latin typeface="Aptos" panose="020B0004020202020204" pitchFamily="34" charset="0"/>
                <a:ea typeface="Aptos" panose="020B0004020202020204" pitchFamily="34" charset="0"/>
                <a:cs typeface="Times New Roman" panose="02020603050405020304" pitchFamily="18" charset="0"/>
              </a:rPr>
              <a:t>Divide into 4 Groups</a:t>
            </a:r>
            <a:r>
              <a:rPr lang="en-DE" sz="1700" kern="100" dirty="0">
                <a:effectLst/>
                <a:latin typeface="Aptos" panose="020B0004020202020204" pitchFamily="34" charset="0"/>
                <a:ea typeface="Aptos" panose="020B0004020202020204" pitchFamily="34" charset="0"/>
                <a:cs typeface="Times New Roman" panose="02020603050405020304" pitchFamily="18" charset="0"/>
              </a:rPr>
              <a:t>: Czechia, Hungary, Poland, or Slovakia.</a:t>
            </a:r>
          </a:p>
          <a:p>
            <a:pPr>
              <a:spcAft>
                <a:spcPts val="800"/>
              </a:spcAft>
            </a:pPr>
            <a:r>
              <a:rPr lang="en-DE" sz="1700" b="1" kern="100" dirty="0">
                <a:solidFill>
                  <a:srgbClr val="FF0000"/>
                </a:solidFill>
                <a:latin typeface="Aptos" panose="020B0004020202020204" pitchFamily="34" charset="0"/>
                <a:ea typeface="Aptos" panose="020B0004020202020204" pitchFamily="34" charset="0"/>
                <a:cs typeface="Times New Roman" panose="02020603050405020304" pitchFamily="18" charset="0"/>
              </a:rPr>
              <a:t>TASK</a:t>
            </a:r>
          </a:p>
          <a:p>
            <a:pPr>
              <a:spcAft>
                <a:spcPts val="800"/>
              </a:spcAft>
            </a:pPr>
            <a:r>
              <a:rPr lang="en-DE" sz="1700" kern="100" dirty="0">
                <a:effectLst/>
                <a:latin typeface="Aptos" panose="020B0004020202020204" pitchFamily="34" charset="0"/>
                <a:ea typeface="Aptos" panose="020B0004020202020204" pitchFamily="34" charset="0"/>
                <a:cs typeface="Times New Roman" panose="02020603050405020304" pitchFamily="18" charset="0"/>
              </a:rPr>
              <a:t>Each group identifies </a:t>
            </a:r>
            <a:r>
              <a:rPr lang="en-DE" sz="1700" b="1" kern="100" dirty="0">
                <a:effectLst/>
                <a:latin typeface="Aptos" panose="020B0004020202020204" pitchFamily="34" charset="0"/>
                <a:ea typeface="Aptos" panose="020B0004020202020204" pitchFamily="34" charset="0"/>
                <a:cs typeface="Times New Roman" panose="02020603050405020304" pitchFamily="18" charset="0"/>
              </a:rPr>
              <a:t>one example</a:t>
            </a:r>
            <a:r>
              <a:rPr lang="en-DE" sz="1700" kern="100" dirty="0">
                <a:effectLst/>
                <a:latin typeface="Aptos" panose="020B0004020202020204" pitchFamily="34" charset="0"/>
                <a:ea typeface="Aptos" panose="020B0004020202020204" pitchFamily="34" charset="0"/>
                <a:cs typeface="Times New Roman" panose="02020603050405020304" pitchFamily="18" charset="0"/>
              </a:rPr>
              <a:t> of an illiberal policy or action in their assigned country.</a:t>
            </a:r>
          </a:p>
          <a:p>
            <a:pPr>
              <a:spcAft>
                <a:spcPts val="800"/>
              </a:spcAft>
            </a:pPr>
            <a:r>
              <a:rPr lang="en-DE" sz="1700" b="1" kern="100" dirty="0">
                <a:effectLst/>
                <a:latin typeface="Aptos" panose="020B0004020202020204" pitchFamily="34" charset="0"/>
                <a:ea typeface="Aptos" panose="020B0004020202020204" pitchFamily="34" charset="0"/>
                <a:cs typeface="Times New Roman" panose="02020603050405020304" pitchFamily="18" charset="0"/>
              </a:rPr>
              <a:t>Brainstorm the actors involved</a:t>
            </a:r>
            <a:r>
              <a:rPr lang="en-DE" sz="1700" kern="100" dirty="0">
                <a:effectLst/>
                <a:latin typeface="Aptos" panose="020B0004020202020204" pitchFamily="34" charset="0"/>
                <a:ea typeface="Aptos" panose="020B0004020202020204" pitchFamily="34" charset="0"/>
                <a:cs typeface="Times New Roman" panose="02020603050405020304" pitchFamily="18" charset="0"/>
              </a:rPr>
              <a:t> (e.g., political parties, the Church, advocacy groups) and the alliances supporting or opposing these policies.</a:t>
            </a:r>
          </a:p>
          <a:p>
            <a:pPr>
              <a:spcAft>
                <a:spcPts val="800"/>
              </a:spcAft>
            </a:pPr>
            <a:r>
              <a:rPr lang="en-DE" sz="1700" kern="100" dirty="0">
                <a:effectLst/>
                <a:latin typeface="Aptos" panose="020B0004020202020204" pitchFamily="34" charset="0"/>
                <a:ea typeface="Aptos" panose="020B0004020202020204" pitchFamily="34" charset="0"/>
                <a:cs typeface="Times New Roman" panose="02020603050405020304" pitchFamily="18" charset="0"/>
              </a:rPr>
              <a:t>Discuss the </a:t>
            </a:r>
            <a:r>
              <a:rPr lang="en-DE" sz="1700" b="1" kern="100" dirty="0">
                <a:effectLst/>
                <a:latin typeface="Aptos" panose="020B0004020202020204" pitchFamily="34" charset="0"/>
                <a:ea typeface="Aptos" panose="020B0004020202020204" pitchFamily="34" charset="0"/>
                <a:cs typeface="Times New Roman" panose="02020603050405020304" pitchFamily="18" charset="0"/>
              </a:rPr>
              <a:t>broader implications for rights and democracy </a:t>
            </a:r>
            <a:r>
              <a:rPr lang="en-DE" sz="1700" kern="100" dirty="0">
                <a:effectLst/>
                <a:latin typeface="Aptos" panose="020B0004020202020204" pitchFamily="34" charset="0"/>
                <a:ea typeface="Aptos" panose="020B0004020202020204" pitchFamily="34" charset="0"/>
                <a:cs typeface="Times New Roman" panose="02020603050405020304" pitchFamily="18" charset="0"/>
              </a:rPr>
              <a:t>in the resepctive country.</a:t>
            </a:r>
          </a:p>
          <a:p>
            <a:pPr>
              <a:spcAft>
                <a:spcPts val="800"/>
              </a:spcAf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Rapid Fire Presentation of your  findings: </a:t>
            </a:r>
            <a:r>
              <a:rPr lang="en-GB" sz="1700" kern="100" dirty="0">
                <a:effectLst/>
                <a:latin typeface="Aptos" panose="020B0004020202020204" pitchFamily="34" charset="0"/>
                <a:ea typeface="Aptos" panose="020B0004020202020204" pitchFamily="34" charset="0"/>
                <a:cs typeface="Times New Roman" panose="02020603050405020304" pitchFamily="18" charset="0"/>
              </a:rPr>
              <a:t>1. The policy/action you identified; 2. Key alliances or opposition involved; 3. A brief insight on how it reflects regional or national trends.</a:t>
            </a:r>
            <a:endParaRPr lang="en-DE" sz="17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GB" sz="1700" b="1" dirty="0">
              <a:solidFill>
                <a:srgbClr val="FF0000"/>
              </a:solidFill>
            </a:endParaRPr>
          </a:p>
        </p:txBody>
      </p:sp>
    </p:spTree>
    <p:extLst>
      <p:ext uri="{BB962C8B-B14F-4D97-AF65-F5344CB8AC3E}">
        <p14:creationId xmlns:p14="http://schemas.microsoft.com/office/powerpoint/2010/main" val="2766373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ADAD7-C855-AE43-9128-2D4BC90A65BE}"/>
              </a:ext>
            </a:extLst>
          </p:cNvPr>
          <p:cNvSpPr>
            <a:spLocks noGrp="1"/>
          </p:cNvSpPr>
          <p:nvPr>
            <p:ph type="title"/>
          </p:nvPr>
        </p:nvSpPr>
        <p:spPr>
          <a:xfrm>
            <a:off x="656919" y="425211"/>
            <a:ext cx="7886700" cy="785256"/>
          </a:xfrm>
        </p:spPr>
        <p:txBody>
          <a:bodyPr>
            <a:normAutofit/>
          </a:bodyPr>
          <a:lstStyle/>
          <a:p>
            <a:r>
              <a:rPr lang="en-GB" sz="2400" dirty="0"/>
              <a:t>6. ILLIBERAL ALLIANCES: STRANGE BEDFELLOWS</a:t>
            </a:r>
            <a:endParaRPr lang="en-US" sz="2400" dirty="0"/>
          </a:p>
        </p:txBody>
      </p:sp>
      <p:sp>
        <p:nvSpPr>
          <p:cNvPr id="4" name="Content Placeholder 3">
            <a:extLst>
              <a:ext uri="{FF2B5EF4-FFF2-40B4-BE49-F238E27FC236}">
                <a16:creationId xmlns:a16="http://schemas.microsoft.com/office/drawing/2014/main" id="{49129F78-321C-0449-8937-222D9E6ED3CE}"/>
              </a:ext>
            </a:extLst>
          </p:cNvPr>
          <p:cNvSpPr>
            <a:spLocks noGrp="1"/>
          </p:cNvSpPr>
          <p:nvPr>
            <p:ph idx="1"/>
          </p:nvPr>
        </p:nvSpPr>
        <p:spPr>
          <a:xfrm>
            <a:off x="628650" y="1768757"/>
            <a:ext cx="7886700" cy="3721216"/>
          </a:xfrm>
        </p:spPr>
        <p:txBody>
          <a:bodyPr>
            <a:normAutofit/>
          </a:bodyPr>
          <a:lstStyle/>
          <a:p>
            <a:pPr marL="0" indent="0">
              <a:buNone/>
            </a:pPr>
            <a:br>
              <a:rPr lang="en-US" dirty="0"/>
            </a:br>
            <a:endParaRPr lang="en-US" dirty="0"/>
          </a:p>
        </p:txBody>
      </p:sp>
      <p:sp>
        <p:nvSpPr>
          <p:cNvPr id="2" name="Rectangle 1">
            <a:extLst>
              <a:ext uri="{FF2B5EF4-FFF2-40B4-BE49-F238E27FC236}">
                <a16:creationId xmlns:a16="http://schemas.microsoft.com/office/drawing/2014/main" id="{38FA2EAA-006A-D04B-ABC1-10E0DCA9AB21}"/>
              </a:ext>
            </a:extLst>
          </p:cNvPr>
          <p:cNvSpPr/>
          <p:nvPr/>
        </p:nvSpPr>
        <p:spPr>
          <a:xfrm>
            <a:off x="251520" y="1250502"/>
            <a:ext cx="4572000" cy="4016484"/>
          </a:xfrm>
          <a:prstGeom prst="rect">
            <a:avLst/>
          </a:prstGeom>
        </p:spPr>
        <p:txBody>
          <a:bodyPr>
            <a:spAutoFit/>
          </a:bodyPr>
          <a:lstStyle/>
          <a:p>
            <a:pPr algn="just">
              <a:buFontTx/>
              <a:buChar char="-"/>
            </a:pPr>
            <a:r>
              <a:rPr lang="en-GB" sz="1700" dirty="0"/>
              <a:t>radical socially conservative alliance is behind the illiberal backlash,</a:t>
            </a:r>
          </a:p>
          <a:p>
            <a:pPr algn="just">
              <a:buFontTx/>
              <a:buChar char="-"/>
            </a:pPr>
            <a:endParaRPr lang="en-GB" sz="1700" dirty="0"/>
          </a:p>
          <a:p>
            <a:pPr algn="just">
              <a:buFontTx/>
              <a:buChar char="-"/>
            </a:pPr>
            <a:r>
              <a:rPr lang="en-GB" sz="1700" dirty="0"/>
              <a:t>includes radicalized mainstream parties, radical confessional parties, the (Catholic) Church, and advocacy groups, such as Ordo </a:t>
            </a:r>
            <a:r>
              <a:rPr lang="en-GB" sz="1700" dirty="0" err="1"/>
              <a:t>Iuris</a:t>
            </a:r>
            <a:r>
              <a:rPr lang="en-GB" sz="1700" dirty="0"/>
              <a:t> (Poland),</a:t>
            </a:r>
          </a:p>
          <a:p>
            <a:pPr algn="just"/>
            <a:endParaRPr lang="en-GB" sz="1700" dirty="0"/>
          </a:p>
          <a:p>
            <a:pPr algn="just"/>
            <a:r>
              <a:rPr lang="en-GB" sz="1700" dirty="0"/>
              <a:t>BUT, socially conservative groups are useful allies, but bad masters for illiberal leaders like Orban or Kaczynski </a:t>
            </a:r>
          </a:p>
          <a:p>
            <a:pPr algn="just"/>
            <a:endParaRPr lang="en-GB" sz="1700" dirty="0"/>
          </a:p>
          <a:p>
            <a:pPr algn="just">
              <a:buFont typeface="Symbol" pitchFamily="2" charset="2"/>
              <a:buChar char="Þ"/>
            </a:pPr>
            <a:r>
              <a:rPr lang="en-GB" sz="1700" b="1" dirty="0">
                <a:solidFill>
                  <a:srgbClr val="FF0000"/>
                </a:solidFill>
              </a:rPr>
              <a:t>IN THEIR RISE TO POWER, THEY INSTRUMENTALIZE CITIZEN GROUPS, BUT, ONCE IN POWER, THEY TRY TO KEEP FRINGE, EXTREME ELEMENTS AT ARM'S LENGTH. </a:t>
            </a:r>
          </a:p>
        </p:txBody>
      </p:sp>
      <p:pic>
        <p:nvPicPr>
          <p:cNvPr id="6" name="Picture 5">
            <a:extLst>
              <a:ext uri="{FF2B5EF4-FFF2-40B4-BE49-F238E27FC236}">
                <a16:creationId xmlns:a16="http://schemas.microsoft.com/office/drawing/2014/main" id="{245768A2-6163-6647-A39A-4AD1E0A43F41}"/>
              </a:ext>
            </a:extLst>
          </p:cNvPr>
          <p:cNvPicPr>
            <a:picLocks noChangeAspect="1"/>
          </p:cNvPicPr>
          <p:nvPr/>
        </p:nvPicPr>
        <p:blipFill>
          <a:blip r:embed="rId3"/>
          <a:stretch>
            <a:fillRect/>
          </a:stretch>
        </p:blipFill>
        <p:spPr>
          <a:xfrm>
            <a:off x="5200650" y="1768757"/>
            <a:ext cx="3729356" cy="2782673"/>
          </a:xfrm>
          <a:prstGeom prst="rect">
            <a:avLst/>
          </a:prstGeom>
        </p:spPr>
      </p:pic>
    </p:spTree>
    <p:extLst>
      <p:ext uri="{BB962C8B-B14F-4D97-AF65-F5344CB8AC3E}">
        <p14:creationId xmlns:p14="http://schemas.microsoft.com/office/powerpoint/2010/main" val="2902909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ADAD7-C855-AE43-9128-2D4BC90A65BE}"/>
              </a:ext>
            </a:extLst>
          </p:cNvPr>
          <p:cNvSpPr>
            <a:spLocks noGrp="1"/>
          </p:cNvSpPr>
          <p:nvPr>
            <p:ph type="title"/>
          </p:nvPr>
        </p:nvSpPr>
        <p:spPr>
          <a:xfrm>
            <a:off x="656919" y="425211"/>
            <a:ext cx="7886700" cy="785256"/>
          </a:xfrm>
        </p:spPr>
        <p:txBody>
          <a:bodyPr>
            <a:noAutofit/>
          </a:bodyPr>
          <a:lstStyle/>
          <a:p>
            <a:r>
              <a:rPr lang="en-GB" sz="2400" dirty="0"/>
              <a:t>6. ILLIBERAL ALLIANCES: HOW TO EAT YOUR CAKE AND HAVE IT</a:t>
            </a:r>
            <a:endParaRPr lang="en-US" sz="2400" dirty="0"/>
          </a:p>
        </p:txBody>
      </p:sp>
      <p:sp>
        <p:nvSpPr>
          <p:cNvPr id="4" name="Content Placeholder 3">
            <a:extLst>
              <a:ext uri="{FF2B5EF4-FFF2-40B4-BE49-F238E27FC236}">
                <a16:creationId xmlns:a16="http://schemas.microsoft.com/office/drawing/2014/main" id="{49129F78-321C-0449-8937-222D9E6ED3CE}"/>
              </a:ext>
            </a:extLst>
          </p:cNvPr>
          <p:cNvSpPr>
            <a:spLocks noGrp="1"/>
          </p:cNvSpPr>
          <p:nvPr>
            <p:ph idx="1"/>
          </p:nvPr>
        </p:nvSpPr>
        <p:spPr>
          <a:xfrm>
            <a:off x="628650" y="1768757"/>
            <a:ext cx="7886700" cy="3721216"/>
          </a:xfrm>
        </p:spPr>
        <p:txBody>
          <a:bodyPr>
            <a:normAutofit/>
          </a:bodyPr>
          <a:lstStyle/>
          <a:p>
            <a:pPr marL="0" indent="0">
              <a:buNone/>
            </a:pPr>
            <a:br>
              <a:rPr lang="en-US" dirty="0"/>
            </a:br>
            <a:endParaRPr lang="en-US" dirty="0"/>
          </a:p>
        </p:txBody>
      </p:sp>
      <p:sp>
        <p:nvSpPr>
          <p:cNvPr id="2" name="Rectangle 1">
            <a:extLst>
              <a:ext uri="{FF2B5EF4-FFF2-40B4-BE49-F238E27FC236}">
                <a16:creationId xmlns:a16="http://schemas.microsoft.com/office/drawing/2014/main" id="{38FA2EAA-006A-D04B-ABC1-10E0DCA9AB21}"/>
              </a:ext>
            </a:extLst>
          </p:cNvPr>
          <p:cNvSpPr/>
          <p:nvPr/>
        </p:nvSpPr>
        <p:spPr>
          <a:xfrm>
            <a:off x="251520" y="1250502"/>
            <a:ext cx="4572000" cy="4278094"/>
          </a:xfrm>
          <a:prstGeom prst="rect">
            <a:avLst/>
          </a:prstGeom>
        </p:spPr>
        <p:txBody>
          <a:bodyPr>
            <a:spAutoFit/>
          </a:bodyPr>
          <a:lstStyle/>
          <a:p>
            <a:pPr algn="just"/>
            <a:endParaRPr lang="en-GB" sz="1600" b="1" dirty="0">
              <a:solidFill>
                <a:srgbClr val="8C5896"/>
              </a:solidFill>
            </a:endParaRPr>
          </a:p>
          <a:p>
            <a:pPr algn="just"/>
            <a:r>
              <a:rPr lang="en-GB" sz="1600" dirty="0"/>
              <a:t>Hungary illustrates our core argument on the intensity and limits of the illiberal backlash:</a:t>
            </a:r>
          </a:p>
          <a:p>
            <a:pPr algn="just">
              <a:buFontTx/>
              <a:buChar char="-"/>
            </a:pPr>
            <a:r>
              <a:rPr lang="en-GB" sz="1600" dirty="0"/>
              <a:t>Viktor Orban turned previously liberal LGBTQ regime into one of the most restrictive ones, including constitutional changes (2012), far reaching legal and policy changes (2016, 2020, 2021), </a:t>
            </a:r>
            <a:r>
              <a:rPr lang="en-GB" sz="1600" b="1" dirty="0">
                <a:solidFill>
                  <a:srgbClr val="FF0000"/>
                </a:solidFill>
              </a:rPr>
              <a:t>BUT, Orban never reversed the registered partnership introduced in 2009,</a:t>
            </a:r>
          </a:p>
          <a:p>
            <a:pPr algn="just">
              <a:buFontTx/>
              <a:buChar char="-"/>
            </a:pPr>
            <a:r>
              <a:rPr lang="en-GB" sz="1600" dirty="0"/>
              <a:t>Similarly, on abortion Hungary did not legally restrict the widely popular reproductive rights, but implemented </a:t>
            </a:r>
            <a:r>
              <a:rPr lang="en-GB" sz="1600" b="1" dirty="0">
                <a:solidFill>
                  <a:srgbClr val="FF0000"/>
                </a:solidFill>
              </a:rPr>
              <a:t>policy changes that made access to abortion more difficult and denial of care easier</a:t>
            </a:r>
            <a:r>
              <a:rPr lang="en-GB" sz="1600" dirty="0">
                <a:solidFill>
                  <a:srgbClr val="FF0000"/>
                </a:solidFill>
              </a:rPr>
              <a:t>. </a:t>
            </a:r>
          </a:p>
          <a:p>
            <a:pPr algn="just"/>
            <a:endParaRPr lang="en-GB" sz="1600" dirty="0">
              <a:solidFill>
                <a:srgbClr val="FF0000"/>
              </a:solidFill>
              <a:sym typeface="Wingdings" pitchFamily="2" charset="2"/>
            </a:endParaRPr>
          </a:p>
          <a:p>
            <a:pPr algn="just"/>
            <a:r>
              <a:rPr lang="en-GB" sz="1600" b="1" dirty="0">
                <a:solidFill>
                  <a:srgbClr val="FF0000"/>
                </a:solidFill>
                <a:sym typeface="Wingdings" pitchFamily="2" charset="2"/>
              </a:rPr>
              <a:t> </a:t>
            </a:r>
            <a:r>
              <a:rPr lang="en-GB" sz="1600" b="1" dirty="0">
                <a:solidFill>
                  <a:srgbClr val="FF0000"/>
                </a:solidFill>
              </a:rPr>
              <a:t>ORBAN AVOIDED WIDE SPREAD MOBILIZATION ON AN ISSUE THAT WOULD UNITE THE OPPOSITION. </a:t>
            </a:r>
          </a:p>
        </p:txBody>
      </p:sp>
      <p:pic>
        <p:nvPicPr>
          <p:cNvPr id="7" name="Picture 6">
            <a:extLst>
              <a:ext uri="{FF2B5EF4-FFF2-40B4-BE49-F238E27FC236}">
                <a16:creationId xmlns:a16="http://schemas.microsoft.com/office/drawing/2014/main" id="{7154FE63-DA01-8840-992E-5AA45221C4E6}"/>
              </a:ext>
            </a:extLst>
          </p:cNvPr>
          <p:cNvPicPr>
            <a:picLocks noChangeAspect="1"/>
          </p:cNvPicPr>
          <p:nvPr/>
        </p:nvPicPr>
        <p:blipFill>
          <a:blip r:embed="rId3"/>
          <a:stretch>
            <a:fillRect/>
          </a:stretch>
        </p:blipFill>
        <p:spPr>
          <a:xfrm>
            <a:off x="5168618" y="2060848"/>
            <a:ext cx="3459845" cy="2374654"/>
          </a:xfrm>
          <a:prstGeom prst="rect">
            <a:avLst/>
          </a:prstGeom>
        </p:spPr>
      </p:pic>
    </p:spTree>
    <p:extLst>
      <p:ext uri="{BB962C8B-B14F-4D97-AF65-F5344CB8AC3E}">
        <p14:creationId xmlns:p14="http://schemas.microsoft.com/office/powerpoint/2010/main" val="222574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ADAD7-C855-AE43-9128-2D4BC90A65BE}"/>
              </a:ext>
            </a:extLst>
          </p:cNvPr>
          <p:cNvSpPr>
            <a:spLocks noGrp="1"/>
          </p:cNvSpPr>
          <p:nvPr>
            <p:ph type="title"/>
          </p:nvPr>
        </p:nvSpPr>
        <p:spPr>
          <a:xfrm>
            <a:off x="107504" y="136326"/>
            <a:ext cx="8676964" cy="785256"/>
          </a:xfrm>
        </p:spPr>
        <p:txBody>
          <a:bodyPr>
            <a:noAutofit/>
          </a:bodyPr>
          <a:lstStyle/>
          <a:p>
            <a:r>
              <a:rPr lang="en-GB" sz="2400" dirty="0"/>
              <a:t>CONCLUSIONS</a:t>
            </a:r>
            <a:endParaRPr lang="en-US" sz="2400" dirty="0"/>
          </a:p>
        </p:txBody>
      </p:sp>
      <p:sp>
        <p:nvSpPr>
          <p:cNvPr id="4" name="Content Placeholder 3">
            <a:extLst>
              <a:ext uri="{FF2B5EF4-FFF2-40B4-BE49-F238E27FC236}">
                <a16:creationId xmlns:a16="http://schemas.microsoft.com/office/drawing/2014/main" id="{49129F78-321C-0449-8937-222D9E6ED3CE}"/>
              </a:ext>
            </a:extLst>
          </p:cNvPr>
          <p:cNvSpPr>
            <a:spLocks noGrp="1"/>
          </p:cNvSpPr>
          <p:nvPr>
            <p:ph idx="1"/>
          </p:nvPr>
        </p:nvSpPr>
        <p:spPr>
          <a:xfrm>
            <a:off x="628650" y="1768757"/>
            <a:ext cx="7886700" cy="3721216"/>
          </a:xfrm>
        </p:spPr>
        <p:txBody>
          <a:bodyPr>
            <a:normAutofit/>
          </a:bodyPr>
          <a:lstStyle/>
          <a:p>
            <a:pPr marL="0" indent="0">
              <a:buNone/>
            </a:pPr>
            <a:br>
              <a:rPr lang="en-US" dirty="0"/>
            </a:br>
            <a:endParaRPr lang="en-US" dirty="0"/>
          </a:p>
        </p:txBody>
      </p:sp>
      <p:sp>
        <p:nvSpPr>
          <p:cNvPr id="6" name="Rectangle 5">
            <a:extLst>
              <a:ext uri="{FF2B5EF4-FFF2-40B4-BE49-F238E27FC236}">
                <a16:creationId xmlns:a16="http://schemas.microsoft.com/office/drawing/2014/main" id="{17126A0E-5FF5-5246-B7C0-8479C73FE1EA}"/>
              </a:ext>
            </a:extLst>
          </p:cNvPr>
          <p:cNvSpPr/>
          <p:nvPr/>
        </p:nvSpPr>
        <p:spPr>
          <a:xfrm>
            <a:off x="323528" y="1367207"/>
            <a:ext cx="8460940" cy="4016484"/>
          </a:xfrm>
          <a:prstGeom prst="rect">
            <a:avLst/>
          </a:prstGeom>
        </p:spPr>
        <p:txBody>
          <a:bodyPr wrap="square">
            <a:spAutoFit/>
          </a:bodyPr>
          <a:lstStyle/>
          <a:p>
            <a:pPr marL="457200" indent="-457200" algn="just">
              <a:buFont typeface="+mj-lt"/>
              <a:buAutoNum type="arabicParenR"/>
            </a:pPr>
            <a:r>
              <a:rPr lang="en-GB" sz="1700" dirty="0"/>
              <a:t>contestation of reproductive and LGBTQ rights in Central Europe in the past two decades has been one of the most politically salient issues, but the dynamics and the outcomes differ dramatically across the four countries;</a:t>
            </a:r>
          </a:p>
          <a:p>
            <a:pPr marL="457200" indent="-457200" algn="just">
              <a:buFont typeface="+mj-lt"/>
              <a:buAutoNum type="arabicParenR"/>
            </a:pPr>
            <a:endParaRPr lang="en-GB" sz="1700" dirty="0"/>
          </a:p>
          <a:p>
            <a:pPr marL="457200" indent="-457200" algn="just">
              <a:buFont typeface="+mj-lt"/>
              <a:buAutoNum type="arabicParenR"/>
            </a:pPr>
            <a:r>
              <a:rPr lang="en-GB" sz="1700" dirty="0"/>
              <a:t>we argue that a </a:t>
            </a:r>
            <a:r>
              <a:rPr lang="en-GB" sz="1700" b="1" dirty="0"/>
              <a:t>new alliance of conservative political parties and emboldened socially conservative groups have shaped this illiberal backlash,</a:t>
            </a:r>
          </a:p>
          <a:p>
            <a:pPr marL="457200" indent="-457200" algn="just">
              <a:buFont typeface="+mj-lt"/>
              <a:buAutoNum type="arabicParenR"/>
            </a:pPr>
            <a:endParaRPr lang="en-GB" sz="1700" dirty="0"/>
          </a:p>
          <a:p>
            <a:pPr marL="457200" indent="-457200" algn="just">
              <a:buFont typeface="+mj-lt"/>
              <a:buAutoNum type="arabicParenR"/>
            </a:pPr>
            <a:r>
              <a:rPr lang="en-GB" sz="1700" dirty="0"/>
              <a:t>socially conservative groups are not shy about forming a strategic alliance with confessional parties. Unlike liberal progressive groups who inherited a legacy of anti-partisanship from communism, this partnership does not diminish their credibility,</a:t>
            </a:r>
          </a:p>
          <a:p>
            <a:pPr algn="just"/>
            <a:endParaRPr lang="en-GB" sz="1700" dirty="0">
              <a:solidFill>
                <a:srgbClr val="00B050"/>
              </a:solidFill>
            </a:endParaRPr>
          </a:p>
          <a:p>
            <a:pPr algn="just"/>
            <a:r>
              <a:rPr lang="en-GB" sz="1700" b="1" dirty="0">
                <a:solidFill>
                  <a:srgbClr val="FF0000"/>
                </a:solidFill>
              </a:rPr>
              <a:t> SOCIALLY CONSERVATIVE GROUPS PROVIDE ILLIBERAL POLITICIANS WITH VOTES, RESOURCES, LEGITIMACY, AND MOBILIZATION POWER, IN EXCHANGE, THEY DEMAND THAT PARTIES IN POWER CHANGE THE REGULATORY FRAMEWORK AROUND SEXUALITY AND RESTRICT (MINORITY) RIGHTS. </a:t>
            </a:r>
          </a:p>
        </p:txBody>
      </p:sp>
    </p:spTree>
    <p:extLst>
      <p:ext uri="{BB962C8B-B14F-4D97-AF65-F5344CB8AC3E}">
        <p14:creationId xmlns:p14="http://schemas.microsoft.com/office/powerpoint/2010/main" val="321018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69B0-F66A-B449-9A71-0D8FB81A3378}"/>
              </a:ext>
            </a:extLst>
          </p:cNvPr>
          <p:cNvSpPr>
            <a:spLocks noGrp="1"/>
          </p:cNvSpPr>
          <p:nvPr>
            <p:ph type="title"/>
          </p:nvPr>
        </p:nvSpPr>
        <p:spPr/>
        <p:txBody>
          <a:bodyPr>
            <a:normAutofit/>
          </a:bodyPr>
          <a:lstStyle/>
          <a:p>
            <a:r>
              <a:rPr lang="en-US" sz="2400" dirty="0"/>
              <a:t>Motivation</a:t>
            </a:r>
          </a:p>
        </p:txBody>
      </p:sp>
      <p:sp>
        <p:nvSpPr>
          <p:cNvPr id="3" name="Content Placeholder 2">
            <a:extLst>
              <a:ext uri="{FF2B5EF4-FFF2-40B4-BE49-F238E27FC236}">
                <a16:creationId xmlns:a16="http://schemas.microsoft.com/office/drawing/2014/main" id="{51BCDE4F-236C-F443-BE9E-179D03EB85BC}"/>
              </a:ext>
            </a:extLst>
          </p:cNvPr>
          <p:cNvSpPr>
            <a:spLocks noGrp="1"/>
          </p:cNvSpPr>
          <p:nvPr>
            <p:ph idx="1"/>
          </p:nvPr>
        </p:nvSpPr>
        <p:spPr/>
        <p:txBody>
          <a:bodyPr>
            <a:normAutofit/>
          </a:bodyPr>
          <a:lstStyle/>
          <a:p>
            <a:pPr marL="0" indent="0">
              <a:buNone/>
            </a:pPr>
            <a:r>
              <a:rPr lang="en-US" sz="2000" dirty="0"/>
              <a:t>“No civilization — the man-made artifact to house successive generations — would ever have been possible without a framework of stability, to provide the wherein for the flux of change. Foremost among the stabilizing factors, more enduring than customs, manners and traditions, are the legal systems that regulate our life in the world and our daily affairs with each other.” </a:t>
            </a:r>
            <a:endParaRPr lang="cs-CZ" sz="2000" dirty="0"/>
          </a:p>
          <a:p>
            <a:pPr marL="0" indent="0" algn="r">
              <a:buNone/>
            </a:pPr>
            <a:endParaRPr lang="en-US" sz="2000" dirty="0"/>
          </a:p>
          <a:p>
            <a:pPr marL="0" indent="0" algn="r">
              <a:buNone/>
            </a:pPr>
            <a:r>
              <a:rPr lang="en-US" sz="2000" dirty="0"/>
              <a:t>Hannah Arendt, Crises of the Republic</a:t>
            </a:r>
            <a:endParaRPr lang="cs-CZ" sz="2000" dirty="0"/>
          </a:p>
          <a:p>
            <a:pPr marL="0" indent="0">
              <a:buNone/>
            </a:pPr>
            <a:endParaRPr lang="cs-CZ" sz="1350" dirty="0"/>
          </a:p>
        </p:txBody>
      </p:sp>
    </p:spTree>
    <p:extLst>
      <p:ext uri="{BB962C8B-B14F-4D97-AF65-F5344CB8AC3E}">
        <p14:creationId xmlns:p14="http://schemas.microsoft.com/office/powerpoint/2010/main" val="2722663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ADAD7-C855-AE43-9128-2D4BC90A65BE}"/>
              </a:ext>
            </a:extLst>
          </p:cNvPr>
          <p:cNvSpPr>
            <a:spLocks noGrp="1"/>
          </p:cNvSpPr>
          <p:nvPr>
            <p:ph type="title"/>
          </p:nvPr>
        </p:nvSpPr>
        <p:spPr/>
        <p:txBody>
          <a:bodyPr>
            <a:normAutofit/>
          </a:bodyPr>
          <a:lstStyle/>
          <a:p>
            <a:r>
              <a:rPr lang="en-US" sz="2400" dirty="0"/>
              <a:t>Thank you for your attention!</a:t>
            </a:r>
          </a:p>
        </p:txBody>
      </p:sp>
      <p:sp>
        <p:nvSpPr>
          <p:cNvPr id="4" name="Content Placeholder 3">
            <a:extLst>
              <a:ext uri="{FF2B5EF4-FFF2-40B4-BE49-F238E27FC236}">
                <a16:creationId xmlns:a16="http://schemas.microsoft.com/office/drawing/2014/main" id="{49129F78-321C-0449-8937-222D9E6ED3CE}"/>
              </a:ext>
            </a:extLst>
          </p:cNvPr>
          <p:cNvSpPr>
            <a:spLocks noGrp="1"/>
          </p:cNvSpPr>
          <p:nvPr>
            <p:ph idx="1"/>
          </p:nvPr>
        </p:nvSpPr>
        <p:spPr>
          <a:xfrm>
            <a:off x="176084" y="2655158"/>
            <a:ext cx="8896865" cy="2891481"/>
          </a:xfrm>
        </p:spPr>
        <p:txBody>
          <a:bodyPr>
            <a:normAutofit/>
          </a:bodyPr>
          <a:lstStyle/>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37635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0208-C344-B848-8925-6599BF29323E}"/>
              </a:ext>
            </a:extLst>
          </p:cNvPr>
          <p:cNvSpPr>
            <a:spLocks noGrp="1"/>
          </p:cNvSpPr>
          <p:nvPr>
            <p:ph type="title"/>
          </p:nvPr>
        </p:nvSpPr>
        <p:spPr/>
        <p:txBody>
          <a:bodyPr>
            <a:normAutofit/>
          </a:bodyPr>
          <a:lstStyle/>
          <a:p>
            <a:r>
              <a:rPr lang="en-GB" sz="2400" b="1" dirty="0"/>
              <a:t>WHAT EXPLAINS VARIETIES OF ILLIBERAL BACKLASH AGAINST REPRODUCTIVE AND LGBTQ RIGHTS IN CENTRAL EUROPE?</a:t>
            </a:r>
            <a:endParaRPr lang="en-GB" sz="2400" dirty="0"/>
          </a:p>
        </p:txBody>
      </p:sp>
      <p:sp>
        <p:nvSpPr>
          <p:cNvPr id="3" name="Content Placeholder 2">
            <a:extLst>
              <a:ext uri="{FF2B5EF4-FFF2-40B4-BE49-F238E27FC236}">
                <a16:creationId xmlns:a16="http://schemas.microsoft.com/office/drawing/2014/main" id="{B37A8644-F3EE-624A-8643-591D13425D9D}"/>
              </a:ext>
            </a:extLst>
          </p:cNvPr>
          <p:cNvSpPr>
            <a:spLocks noGrp="1"/>
          </p:cNvSpPr>
          <p:nvPr>
            <p:ph idx="1"/>
          </p:nvPr>
        </p:nvSpPr>
        <p:spPr>
          <a:xfrm>
            <a:off x="435894" y="1988840"/>
            <a:ext cx="8272212" cy="3613010"/>
          </a:xfrm>
        </p:spPr>
        <p:txBody>
          <a:bodyPr>
            <a:normAutofit/>
          </a:bodyPr>
          <a:lstStyle/>
          <a:p>
            <a:pPr marL="0" indent="0" algn="just">
              <a:lnSpc>
                <a:spcPct val="120000"/>
              </a:lnSpc>
              <a:buNone/>
            </a:pPr>
            <a:r>
              <a:rPr lang="en-GB" sz="2000" dirty="0">
                <a:solidFill>
                  <a:srgbClr val="FF0000"/>
                </a:solidFill>
              </a:rPr>
              <a:t>The extent of backlash reflects the strength of an alliance between socially conservative advocacy groups and political parties</a:t>
            </a:r>
            <a:r>
              <a:rPr lang="en-GB" sz="2000" dirty="0"/>
              <a:t>, </a:t>
            </a:r>
          </a:p>
          <a:p>
            <a:pPr marL="0" indent="0" algn="just">
              <a:lnSpc>
                <a:spcPct val="120000"/>
              </a:lnSpc>
              <a:buNone/>
            </a:pPr>
            <a:endParaRPr lang="en-GB" sz="2000" b="1" dirty="0"/>
          </a:p>
          <a:p>
            <a:pPr marL="0" indent="0" algn="just">
              <a:lnSpc>
                <a:spcPct val="120000"/>
              </a:lnSpc>
              <a:buNone/>
            </a:pPr>
            <a:r>
              <a:rPr lang="en-GB" sz="2000" b="1" dirty="0"/>
              <a:t>BUT</a:t>
            </a:r>
            <a:r>
              <a:rPr lang="en-GB" sz="2000" dirty="0"/>
              <a:t> illiberal politicians are constrained by two factors: </a:t>
            </a:r>
          </a:p>
          <a:p>
            <a:pPr algn="just">
              <a:lnSpc>
                <a:spcPct val="120000"/>
              </a:lnSpc>
              <a:buAutoNum type="arabicParenR"/>
            </a:pPr>
            <a:r>
              <a:rPr lang="en-GB" sz="2000" dirty="0"/>
              <a:t>public opinion &amp; </a:t>
            </a:r>
          </a:p>
          <a:p>
            <a:pPr algn="just">
              <a:lnSpc>
                <a:spcPct val="120000"/>
              </a:lnSpc>
              <a:buAutoNum type="arabicParenR"/>
            </a:pPr>
            <a:r>
              <a:rPr lang="en-GB" sz="2000" dirty="0"/>
              <a:t>presence of a pluralistic moderate confessional political party </a:t>
            </a:r>
          </a:p>
          <a:p>
            <a:pPr marL="257175" indent="-257175">
              <a:buFont typeface="+mj-lt"/>
              <a:buAutoNum type="arabicPeriod"/>
            </a:pPr>
            <a:endParaRPr lang="cs-CZ" sz="2000" dirty="0"/>
          </a:p>
          <a:p>
            <a:pPr marL="257175" indent="-257175">
              <a:buFont typeface="+mj-lt"/>
              <a:buAutoNum type="arabicPeriod"/>
            </a:pPr>
            <a:endParaRPr lang="cs-CZ" dirty="0"/>
          </a:p>
          <a:p>
            <a:pPr marL="257175" indent="-257175">
              <a:buFont typeface="+mj-lt"/>
              <a:buAutoNum type="arabicPeriod"/>
            </a:pPr>
            <a:endParaRPr lang="cs-CZ" dirty="0"/>
          </a:p>
          <a:p>
            <a:pPr marL="257175" indent="-257175">
              <a:buFont typeface="+mj-lt"/>
              <a:buAutoNum type="arabicPeriod"/>
            </a:pPr>
            <a:endParaRPr lang="cs-CZ" dirty="0"/>
          </a:p>
        </p:txBody>
      </p:sp>
    </p:spTree>
    <p:extLst>
      <p:ext uri="{BB962C8B-B14F-4D97-AF65-F5344CB8AC3E}">
        <p14:creationId xmlns:p14="http://schemas.microsoft.com/office/powerpoint/2010/main" val="115492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0208-C344-B848-8925-6599BF29323E}"/>
              </a:ext>
            </a:extLst>
          </p:cNvPr>
          <p:cNvSpPr>
            <a:spLocks noGrp="1"/>
          </p:cNvSpPr>
          <p:nvPr>
            <p:ph type="title"/>
          </p:nvPr>
        </p:nvSpPr>
        <p:spPr/>
        <p:txBody>
          <a:bodyPr>
            <a:normAutofit/>
          </a:bodyPr>
          <a:lstStyle/>
          <a:p>
            <a:r>
              <a:rPr lang="en-GB" sz="2400" dirty="0"/>
              <a:t>Structure</a:t>
            </a:r>
          </a:p>
        </p:txBody>
      </p:sp>
      <p:sp>
        <p:nvSpPr>
          <p:cNvPr id="3" name="Content Placeholder 2">
            <a:extLst>
              <a:ext uri="{FF2B5EF4-FFF2-40B4-BE49-F238E27FC236}">
                <a16:creationId xmlns:a16="http://schemas.microsoft.com/office/drawing/2014/main" id="{B37A8644-F3EE-624A-8643-591D13425D9D}"/>
              </a:ext>
            </a:extLst>
          </p:cNvPr>
          <p:cNvSpPr>
            <a:spLocks noGrp="1"/>
          </p:cNvSpPr>
          <p:nvPr>
            <p:ph idx="1"/>
          </p:nvPr>
        </p:nvSpPr>
        <p:spPr>
          <a:xfrm>
            <a:off x="435894" y="1628800"/>
            <a:ext cx="8272212" cy="3757026"/>
          </a:xfrm>
        </p:spPr>
        <p:txBody>
          <a:bodyPr>
            <a:normAutofit/>
          </a:bodyPr>
          <a:lstStyle/>
          <a:p>
            <a:pPr marL="457200" indent="-457200" algn="just">
              <a:buFont typeface="+mj-lt"/>
              <a:buAutoNum type="arabicParenR"/>
            </a:pPr>
            <a:r>
              <a:rPr lang="en-US" sz="2000" dirty="0"/>
              <a:t>Illiberalism in Central Europe</a:t>
            </a:r>
          </a:p>
          <a:p>
            <a:pPr marL="457200" indent="-457200" algn="just">
              <a:buFont typeface="+mj-lt"/>
              <a:buAutoNum type="arabicParenR"/>
            </a:pPr>
            <a:r>
              <a:rPr lang="en-US" sz="2000" dirty="0"/>
              <a:t>Abortion and Same-Sex Rights in Central Europe </a:t>
            </a:r>
          </a:p>
          <a:p>
            <a:pPr marL="457200" indent="-457200" algn="just">
              <a:buFont typeface="+mj-lt"/>
              <a:buAutoNum type="arabicParenR"/>
            </a:pPr>
            <a:endParaRPr lang="en-US" sz="2000" dirty="0"/>
          </a:p>
          <a:p>
            <a:pPr marL="457200" indent="-457200" algn="just">
              <a:buFont typeface="+mj-lt"/>
              <a:buAutoNum type="arabicParenR"/>
            </a:pPr>
            <a:r>
              <a:rPr lang="en-US" sz="2000" dirty="0"/>
              <a:t>Confessional Parties </a:t>
            </a:r>
          </a:p>
          <a:p>
            <a:pPr marL="457200" indent="-457200" algn="just">
              <a:buFont typeface="+mj-lt"/>
              <a:buAutoNum type="arabicParenR"/>
            </a:pPr>
            <a:r>
              <a:rPr lang="en-US" sz="2000" dirty="0"/>
              <a:t>Radicalization of Mainstream Parties </a:t>
            </a:r>
          </a:p>
          <a:p>
            <a:pPr marL="457200" indent="-457200" algn="just">
              <a:buFont typeface="+mj-lt"/>
              <a:buAutoNum type="arabicParenR"/>
            </a:pPr>
            <a:endParaRPr lang="en-US" sz="2000" dirty="0"/>
          </a:p>
          <a:p>
            <a:pPr marL="457200" indent="-457200" algn="just">
              <a:buFont typeface="+mj-lt"/>
              <a:buAutoNum type="arabicParenR"/>
            </a:pPr>
            <a:r>
              <a:rPr lang="en-US" sz="2000" dirty="0"/>
              <a:t>Illiberal Policies </a:t>
            </a:r>
          </a:p>
          <a:p>
            <a:pPr marL="457200" indent="-457200" algn="just">
              <a:buFont typeface="+mj-lt"/>
              <a:buAutoNum type="arabicParenR"/>
            </a:pPr>
            <a:r>
              <a:rPr lang="en-US" sz="2000" dirty="0"/>
              <a:t>Illiberal Alliances </a:t>
            </a:r>
          </a:p>
          <a:p>
            <a:pPr marL="457200" indent="-457200" algn="just">
              <a:buFont typeface="+mj-lt"/>
              <a:buAutoNum type="arabicParenR"/>
            </a:pPr>
            <a:endParaRPr lang="en-US" sz="2000" dirty="0"/>
          </a:p>
          <a:p>
            <a:pPr marL="0" indent="0" algn="just">
              <a:buNone/>
            </a:pPr>
            <a:r>
              <a:rPr lang="en-US" sz="2000" dirty="0"/>
              <a:t>Conclusions </a:t>
            </a:r>
            <a:endParaRPr lang="cs-CZ" sz="2000" dirty="0"/>
          </a:p>
          <a:p>
            <a:pPr marL="257175" indent="-257175">
              <a:buFont typeface="+mj-lt"/>
              <a:buAutoNum type="arabicPeriod"/>
            </a:pPr>
            <a:endParaRPr lang="cs-CZ" dirty="0"/>
          </a:p>
          <a:p>
            <a:pPr marL="257175" indent="-257175">
              <a:buFont typeface="+mj-lt"/>
              <a:buAutoNum type="arabicPeriod"/>
            </a:pPr>
            <a:endParaRPr lang="cs-CZ" dirty="0"/>
          </a:p>
          <a:p>
            <a:pPr marL="257175" indent="-257175">
              <a:buFont typeface="+mj-lt"/>
              <a:buAutoNum type="arabicPeriod"/>
            </a:pPr>
            <a:endParaRPr lang="cs-CZ" dirty="0"/>
          </a:p>
        </p:txBody>
      </p:sp>
    </p:spTree>
    <p:extLst>
      <p:ext uri="{BB962C8B-B14F-4D97-AF65-F5344CB8AC3E}">
        <p14:creationId xmlns:p14="http://schemas.microsoft.com/office/powerpoint/2010/main" val="3554862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43622" y="548680"/>
            <a:ext cx="7886700" cy="628892"/>
          </a:xfrm>
        </p:spPr>
        <p:txBody>
          <a:bodyPr>
            <a:normAutofit/>
          </a:bodyPr>
          <a:lstStyle/>
          <a:p>
            <a:r>
              <a:rPr lang="en-GB" sz="2400" dirty="0"/>
              <a:t>1. ILLIBERALISM IN CENTRAL EUROPE: DEFINITION</a:t>
            </a:r>
            <a:endParaRPr lang="en-US" sz="2400" dirty="0"/>
          </a:p>
        </p:txBody>
      </p:sp>
      <p:sp>
        <p:nvSpPr>
          <p:cNvPr id="14" name="Content Placeholder 13"/>
          <p:cNvSpPr>
            <a:spLocks noGrp="1"/>
          </p:cNvSpPr>
          <p:nvPr>
            <p:ph idx="1"/>
          </p:nvPr>
        </p:nvSpPr>
        <p:spPr>
          <a:xfrm>
            <a:off x="313841" y="1556792"/>
            <a:ext cx="8116481" cy="2943638"/>
          </a:xfrm>
        </p:spPr>
        <p:txBody>
          <a:bodyPr>
            <a:noAutofit/>
          </a:bodyPr>
          <a:lstStyle/>
          <a:p>
            <a:pPr marL="0" indent="0" algn="just">
              <a:buNone/>
            </a:pPr>
            <a:r>
              <a:rPr lang="en-US" sz="1800" dirty="0">
                <a:solidFill>
                  <a:srgbClr val="FF0000"/>
                </a:solidFill>
              </a:rPr>
              <a:t>Definition: </a:t>
            </a:r>
          </a:p>
          <a:p>
            <a:pPr algn="just"/>
            <a:r>
              <a:rPr lang="en-US" sz="1800" dirty="0">
                <a:solidFill>
                  <a:srgbClr val="FF0000"/>
                </a:solidFill>
              </a:rPr>
              <a:t>a set of principles opposed to pluralism, minority accommodation and ideological heterogeneity.</a:t>
            </a:r>
          </a:p>
          <a:p>
            <a:pPr algn="just"/>
            <a:endParaRPr lang="en-US" sz="1800" dirty="0"/>
          </a:p>
          <a:p>
            <a:pPr algn="just"/>
            <a:r>
              <a:rPr lang="en-US" sz="1800" dirty="0"/>
              <a:t>calls for hetero-normative sexuality and ties of solidarity formed around a communitarian view of nationhood and sovereignty.</a:t>
            </a:r>
          </a:p>
          <a:p>
            <a:pPr marL="0" indent="0" algn="just">
              <a:buNone/>
            </a:pPr>
            <a:endParaRPr lang="en-US" sz="1800" dirty="0"/>
          </a:p>
          <a:p>
            <a:pPr marL="0" indent="0" algn="just">
              <a:buNone/>
            </a:pPr>
            <a:r>
              <a:rPr lang="en-US" sz="1600" i="1" dirty="0"/>
              <a:t>“[W]hat is happening today in Hungary can be interpreted as an attempt of the respective political leadership to harmonize the relationship between the interests and achievement of individuals – ... – with interests and achievements of the community, and the nation. Meaning, that the Hungarian nation is not a simple sum of individuals, but a community that needs to be organized, strengthened and developed, and in this sense, the new state that we are building is an illiberal state” (Orban, 2014).</a:t>
            </a:r>
          </a:p>
        </p:txBody>
      </p:sp>
    </p:spTree>
    <p:extLst>
      <p:ext uri="{BB962C8B-B14F-4D97-AF65-F5344CB8AC3E}">
        <p14:creationId xmlns:p14="http://schemas.microsoft.com/office/powerpoint/2010/main" val="166579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620688"/>
            <a:ext cx="9143999" cy="502929"/>
          </a:xfrm>
        </p:spPr>
        <p:txBody>
          <a:bodyPr>
            <a:noAutofit/>
          </a:bodyPr>
          <a:lstStyle/>
          <a:p>
            <a:r>
              <a:rPr lang="en-GB" sz="2400" dirty="0"/>
              <a:t>1. ILLIBERALISM IN CENTRAL EUROPE: STATE OF THE ART</a:t>
            </a:r>
            <a:endParaRPr lang="en-US" sz="2400" dirty="0"/>
          </a:p>
        </p:txBody>
      </p:sp>
      <p:sp>
        <p:nvSpPr>
          <p:cNvPr id="14" name="Content Placeholder 13"/>
          <p:cNvSpPr>
            <a:spLocks noGrp="1"/>
          </p:cNvSpPr>
          <p:nvPr>
            <p:ph idx="1"/>
          </p:nvPr>
        </p:nvSpPr>
        <p:spPr>
          <a:xfrm>
            <a:off x="422531" y="1109621"/>
            <a:ext cx="8298936" cy="4100803"/>
          </a:xfrm>
        </p:spPr>
        <p:txBody>
          <a:bodyPr>
            <a:normAutofit fontScale="92500" lnSpcReduction="20000"/>
          </a:bodyPr>
          <a:lstStyle/>
          <a:p>
            <a:pPr marL="0" indent="0" algn="just">
              <a:buNone/>
            </a:pPr>
            <a:endParaRPr lang="en-US" sz="2000" b="1" dirty="0"/>
          </a:p>
          <a:p>
            <a:pPr algn="just">
              <a:spcBef>
                <a:spcPts val="0"/>
              </a:spcBef>
            </a:pPr>
            <a:r>
              <a:rPr lang="en-GB" sz="2000" dirty="0"/>
              <a:t>parties that contest liberal norms also promote cultural conservativism and ethnic nationalism </a:t>
            </a:r>
          </a:p>
          <a:p>
            <a:pPr algn="just">
              <a:spcBef>
                <a:spcPts val="0"/>
              </a:spcBef>
            </a:pPr>
            <a:endParaRPr lang="en-GB" sz="2000" dirty="0"/>
          </a:p>
          <a:p>
            <a:pPr algn="just">
              <a:spcBef>
                <a:spcPts val="0"/>
              </a:spcBef>
            </a:pPr>
            <a:r>
              <a:rPr lang="en-GB" sz="2000" dirty="0"/>
              <a:t>the pushback against minority rights, traditionally associated with ethnicity, is a warning sign of nascent illiberalism </a:t>
            </a:r>
          </a:p>
          <a:p>
            <a:pPr algn="just">
              <a:spcBef>
                <a:spcPts val="0"/>
              </a:spcBef>
            </a:pPr>
            <a:endParaRPr lang="en-GB" sz="2000" dirty="0"/>
          </a:p>
          <a:p>
            <a:pPr algn="just">
              <a:spcBef>
                <a:spcPts val="0"/>
              </a:spcBef>
            </a:pPr>
            <a:r>
              <a:rPr lang="en-GB" sz="2000" dirty="0"/>
              <a:t>efforts to defend traditional values and to marginalize elites that promote progressive values and multiculturalism have been spearheaded by socially conservative groups and church organizations </a:t>
            </a:r>
          </a:p>
          <a:p>
            <a:pPr algn="just">
              <a:spcBef>
                <a:spcPts val="0"/>
              </a:spcBef>
            </a:pPr>
            <a:endParaRPr lang="en-GB" sz="2000" dirty="0"/>
          </a:p>
          <a:p>
            <a:pPr algn="just">
              <a:spcBef>
                <a:spcPts val="0"/>
              </a:spcBef>
            </a:pPr>
            <a:r>
              <a:rPr lang="en-GB" sz="2000" dirty="0"/>
              <a:t>over the last decade, socially conservative groups embraced “new” cultural issues linked to Christian values and associated with </a:t>
            </a:r>
            <a:r>
              <a:rPr lang="en-GB" sz="2000" dirty="0" err="1"/>
              <a:t>familialism</a:t>
            </a:r>
            <a:r>
              <a:rPr lang="en-GB" sz="2000" dirty="0"/>
              <a:t>, that oppose LGBTQ rights and gender equality</a:t>
            </a:r>
          </a:p>
          <a:p>
            <a:pPr algn="just">
              <a:spcBef>
                <a:spcPts val="0"/>
              </a:spcBef>
            </a:pPr>
            <a:endParaRPr lang="en-GB" sz="2000" dirty="0"/>
          </a:p>
          <a:p>
            <a:pPr marL="0" indent="0" algn="just">
              <a:spcBef>
                <a:spcPts val="0"/>
              </a:spcBef>
              <a:buNone/>
            </a:pPr>
            <a:r>
              <a:rPr lang="en-GB" sz="2000" b="1" noProof="0" dirty="0">
                <a:solidFill>
                  <a:srgbClr val="7030A0"/>
                </a:solidFill>
              </a:rPr>
              <a:t>Could you name some examples of parties outside CEE contesting liberal norms?</a:t>
            </a:r>
          </a:p>
          <a:p>
            <a:pPr algn="just">
              <a:buFont typeface="Wingdings" panose="05000000000000000000" pitchFamily="2" charset="2"/>
              <a:buChar char="v"/>
            </a:pPr>
            <a:endParaRPr lang="en-GB" sz="1050" dirty="0"/>
          </a:p>
          <a:p>
            <a:pPr marL="0" indent="0" algn="just">
              <a:buNone/>
            </a:pPr>
            <a:endParaRPr lang="en-US" sz="1050" dirty="0"/>
          </a:p>
          <a:p>
            <a:pPr marL="0" indent="0" algn="just">
              <a:buNone/>
            </a:pPr>
            <a:endParaRPr lang="en-US" sz="1050" dirty="0"/>
          </a:p>
          <a:p>
            <a:pPr marL="0" indent="0" algn="just">
              <a:buNone/>
            </a:pPr>
            <a:endParaRPr lang="en-US" sz="1800" dirty="0"/>
          </a:p>
          <a:p>
            <a:pPr marL="385763" indent="-385763">
              <a:buAutoNum type="arabicPeriod"/>
            </a:pPr>
            <a:endParaRPr lang="en-US" dirty="0"/>
          </a:p>
          <a:p>
            <a:pPr marL="385763" indent="-385763">
              <a:buAutoNum type="arabicPeriod"/>
            </a:pPr>
            <a:endParaRPr lang="en-US" dirty="0"/>
          </a:p>
        </p:txBody>
      </p:sp>
    </p:spTree>
    <p:extLst>
      <p:ext uri="{BB962C8B-B14F-4D97-AF65-F5344CB8AC3E}">
        <p14:creationId xmlns:p14="http://schemas.microsoft.com/office/powerpoint/2010/main" val="342332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1666" y="620688"/>
            <a:ext cx="8729420" cy="502929"/>
          </a:xfrm>
        </p:spPr>
        <p:txBody>
          <a:bodyPr>
            <a:noAutofit/>
          </a:bodyPr>
          <a:lstStyle/>
          <a:p>
            <a:r>
              <a:rPr lang="en-GB" sz="2200" dirty="0"/>
              <a:t>2. ABORTION AND SAME-SEX RIGHTS IN CENTRAL EUROPE: LGBTQ RIGHTS </a:t>
            </a:r>
            <a:endParaRPr lang="en-US" sz="2200" dirty="0"/>
          </a:p>
        </p:txBody>
      </p:sp>
      <p:graphicFrame>
        <p:nvGraphicFramePr>
          <p:cNvPr id="6" name="Content Placeholder 7">
            <a:extLst>
              <a:ext uri="{FF2B5EF4-FFF2-40B4-BE49-F238E27FC236}">
                <a16:creationId xmlns:a16="http://schemas.microsoft.com/office/drawing/2014/main" id="{7AF47838-DBF7-9B40-B891-627BA6EF4F85}"/>
              </a:ext>
            </a:extLst>
          </p:cNvPr>
          <p:cNvGraphicFramePr>
            <a:graphicFrameLocks/>
          </p:cNvGraphicFramePr>
          <p:nvPr>
            <p:extLst>
              <p:ext uri="{D42A27DB-BD31-4B8C-83A1-F6EECF244321}">
                <p14:modId xmlns:p14="http://schemas.microsoft.com/office/powerpoint/2010/main" val="610261418"/>
              </p:ext>
            </p:extLst>
          </p:nvPr>
        </p:nvGraphicFramePr>
        <p:xfrm>
          <a:off x="323528" y="1412776"/>
          <a:ext cx="8352928" cy="3883798"/>
        </p:xfrm>
        <a:graphic>
          <a:graphicData uri="http://schemas.openxmlformats.org/drawingml/2006/table">
            <a:tbl>
              <a:tblPr firstRow="1" firstCol="1" bandRow="1">
                <a:tableStyleId>{5940675A-B579-460E-94D1-54222C63F5DA}</a:tableStyleId>
              </a:tblPr>
              <a:tblGrid>
                <a:gridCol w="525069">
                  <a:extLst>
                    <a:ext uri="{9D8B030D-6E8A-4147-A177-3AD203B41FA5}">
                      <a16:colId xmlns:a16="http://schemas.microsoft.com/office/drawing/2014/main" val="1124121275"/>
                    </a:ext>
                  </a:extLst>
                </a:gridCol>
                <a:gridCol w="1375914">
                  <a:extLst>
                    <a:ext uri="{9D8B030D-6E8A-4147-A177-3AD203B41FA5}">
                      <a16:colId xmlns:a16="http://schemas.microsoft.com/office/drawing/2014/main" val="3580594555"/>
                    </a:ext>
                  </a:extLst>
                </a:gridCol>
                <a:gridCol w="1486972">
                  <a:extLst>
                    <a:ext uri="{9D8B030D-6E8A-4147-A177-3AD203B41FA5}">
                      <a16:colId xmlns:a16="http://schemas.microsoft.com/office/drawing/2014/main" val="766540360"/>
                    </a:ext>
                  </a:extLst>
                </a:gridCol>
                <a:gridCol w="1486972">
                  <a:extLst>
                    <a:ext uri="{9D8B030D-6E8A-4147-A177-3AD203B41FA5}">
                      <a16:colId xmlns:a16="http://schemas.microsoft.com/office/drawing/2014/main" val="2527473129"/>
                    </a:ext>
                  </a:extLst>
                </a:gridCol>
                <a:gridCol w="1486972">
                  <a:extLst>
                    <a:ext uri="{9D8B030D-6E8A-4147-A177-3AD203B41FA5}">
                      <a16:colId xmlns:a16="http://schemas.microsoft.com/office/drawing/2014/main" val="3777187547"/>
                    </a:ext>
                  </a:extLst>
                </a:gridCol>
                <a:gridCol w="1991029">
                  <a:extLst>
                    <a:ext uri="{9D8B030D-6E8A-4147-A177-3AD203B41FA5}">
                      <a16:colId xmlns:a16="http://schemas.microsoft.com/office/drawing/2014/main" val="1553849358"/>
                    </a:ext>
                  </a:extLst>
                </a:gridCol>
              </a:tblGrid>
              <a:tr h="146786">
                <a:tc>
                  <a:txBody>
                    <a:bodyPr/>
                    <a:lstStyle/>
                    <a:p>
                      <a:pPr algn="just" fontAlgn="base">
                        <a:spcAft>
                          <a:spcPts val="0"/>
                        </a:spcAft>
                      </a:pPr>
                      <a:r>
                        <a:rPr lang="en-US" sz="1200" dirty="0">
                          <a:effectLst/>
                        </a:rPr>
                        <a:t>Until</a:t>
                      </a:r>
                      <a:endParaRPr lang="cs-CZ"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dirty="0">
                          <a:effectLst/>
                        </a:rPr>
                        <a:t>EU</a:t>
                      </a:r>
                      <a:endParaRPr lang="cs-CZ"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a:effectLst/>
                        </a:rPr>
                        <a:t>HU</a:t>
                      </a:r>
                      <a:endParaRPr lang="cs-CZ"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a:effectLst/>
                        </a:rPr>
                        <a:t>PL</a:t>
                      </a:r>
                      <a:endParaRPr lang="cs-CZ"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a:effectLst/>
                        </a:rPr>
                        <a:t>SK</a:t>
                      </a:r>
                      <a:endParaRPr lang="cs-CZ"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a:effectLst/>
                        </a:rPr>
                        <a:t>CZ</a:t>
                      </a:r>
                      <a:endParaRPr lang="cs-CZ"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extLst>
                  <a:ext uri="{0D108BD9-81ED-4DB2-BD59-A6C34878D82A}">
                    <a16:rowId xmlns:a16="http://schemas.microsoft.com/office/drawing/2014/main" val="552227586"/>
                  </a:ext>
                </a:extLst>
              </a:tr>
              <a:tr h="1614641">
                <a:tc>
                  <a:txBody>
                    <a:bodyPr/>
                    <a:lstStyle/>
                    <a:p>
                      <a:pPr algn="just" fontAlgn="base">
                        <a:spcAft>
                          <a:spcPts val="0"/>
                        </a:spcAft>
                      </a:pPr>
                      <a:r>
                        <a:rPr lang="en-US" sz="1200" dirty="0">
                          <a:effectLst/>
                        </a:rPr>
                        <a:t>2010</a:t>
                      </a:r>
                      <a:endParaRPr lang="cs-CZ"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dirty="0">
                          <a:effectLst/>
                        </a:rPr>
                        <a:t> </a:t>
                      </a:r>
                      <a:endParaRPr lang="cs-CZ" sz="1200" dirty="0">
                        <a:effectLst/>
                      </a:endParaRPr>
                    </a:p>
                    <a:p>
                      <a:pPr algn="just" fontAlgn="base">
                        <a:spcAft>
                          <a:spcPts val="0"/>
                        </a:spcAft>
                      </a:pPr>
                      <a:r>
                        <a:rPr lang="en-US" sz="1200" dirty="0">
                          <a:effectLst/>
                        </a:rPr>
                        <a:t>14/27</a:t>
                      </a:r>
                      <a:endParaRPr lang="cs-CZ" sz="1200" dirty="0">
                        <a:effectLst/>
                      </a:endParaRPr>
                    </a:p>
                    <a:p>
                      <a:pPr algn="just" fontAlgn="base">
                        <a:spcAft>
                          <a:spcPts val="0"/>
                        </a:spcAft>
                      </a:pPr>
                      <a:r>
                        <a:rPr lang="en-US" sz="1200" dirty="0">
                          <a:effectLst/>
                        </a:rPr>
                        <a:t>registered partnership</a:t>
                      </a:r>
                      <a:endParaRPr lang="cs-CZ" sz="1200" dirty="0">
                        <a:effectLst/>
                      </a:endParaRPr>
                    </a:p>
                    <a:p>
                      <a:pPr algn="just" fontAlgn="base">
                        <a:spcAft>
                          <a:spcPts val="0"/>
                        </a:spcAft>
                      </a:pPr>
                      <a:r>
                        <a:rPr lang="en-US" sz="1200" dirty="0">
                          <a:effectLst/>
                        </a:rPr>
                        <a:t> </a:t>
                      </a:r>
                      <a:endParaRPr lang="cs-CZ" sz="1200" dirty="0">
                        <a:effectLst/>
                      </a:endParaRPr>
                    </a:p>
                    <a:p>
                      <a:pPr algn="just" fontAlgn="base">
                        <a:spcAft>
                          <a:spcPts val="0"/>
                        </a:spcAft>
                      </a:pPr>
                      <a:r>
                        <a:rPr lang="en-US" sz="1200" dirty="0">
                          <a:effectLst/>
                        </a:rPr>
                        <a:t>4/27 same sex marriage</a:t>
                      </a:r>
                      <a:endParaRPr lang="cs-CZ" sz="1200" dirty="0">
                        <a:effectLst/>
                      </a:endParaRPr>
                    </a:p>
                    <a:p>
                      <a:pPr algn="just" fontAlgn="base">
                        <a:spcAft>
                          <a:spcPts val="0"/>
                        </a:spcAft>
                      </a:pPr>
                      <a:r>
                        <a:rPr lang="en-US" sz="1200" dirty="0">
                          <a:effectLst/>
                        </a:rPr>
                        <a:t> </a:t>
                      </a:r>
                      <a:endParaRPr lang="cs-CZ"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dirty="0">
                          <a:effectLst/>
                        </a:rPr>
                        <a:t>2009 </a:t>
                      </a:r>
                      <a:endParaRPr lang="cs-CZ" sz="1200" dirty="0">
                        <a:effectLst/>
                      </a:endParaRPr>
                    </a:p>
                    <a:p>
                      <a:pPr algn="just" fontAlgn="base">
                        <a:spcAft>
                          <a:spcPts val="0"/>
                        </a:spcAft>
                      </a:pPr>
                      <a:r>
                        <a:rPr lang="en-US" sz="1200" dirty="0">
                          <a:effectLst/>
                        </a:rPr>
                        <a:t>registered partnership</a:t>
                      </a:r>
                      <a:endParaRPr lang="cs-CZ" sz="1200" dirty="0">
                        <a:effectLst/>
                      </a:endParaRPr>
                    </a:p>
                    <a:p>
                      <a:pPr algn="just" fontAlgn="base">
                        <a:spcAft>
                          <a:spcPts val="0"/>
                        </a:spcAft>
                      </a:pPr>
                      <a:r>
                        <a:rPr lang="en-US" sz="1200" dirty="0">
                          <a:effectLst/>
                        </a:rPr>
                        <a:t> </a:t>
                      </a:r>
                      <a:endParaRPr lang="cs-CZ"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dirty="0">
                          <a:effectLst/>
                        </a:rPr>
                        <a:t>no registered partnership/no same sex marriage </a:t>
                      </a:r>
                      <a:endParaRPr lang="cs-CZ"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dirty="0">
                          <a:effectLst/>
                        </a:rPr>
                        <a:t>no registered partnership/no same sex marriage</a:t>
                      </a:r>
                      <a:endParaRPr lang="cs-CZ" sz="1200" dirty="0">
                        <a:effectLst/>
                      </a:endParaRPr>
                    </a:p>
                    <a:p>
                      <a:pPr algn="just" fontAlgn="base">
                        <a:spcAft>
                          <a:spcPts val="0"/>
                        </a:spcAft>
                      </a:pPr>
                      <a:r>
                        <a:rPr lang="en-US" sz="1200" dirty="0">
                          <a:effectLst/>
                        </a:rPr>
                        <a:t> </a:t>
                      </a:r>
                      <a:endParaRPr lang="cs-CZ" sz="1200" dirty="0">
                        <a:effectLst/>
                      </a:endParaRPr>
                    </a:p>
                    <a:p>
                      <a:pPr algn="just" fontAlgn="base">
                        <a:spcAft>
                          <a:spcPts val="0"/>
                        </a:spcAft>
                      </a:pPr>
                      <a:r>
                        <a:rPr lang="en-US" sz="1200" dirty="0">
                          <a:effectLst/>
                        </a:rPr>
                        <a:t>failed constitutional </a:t>
                      </a:r>
                      <a:endParaRPr lang="cs-CZ" sz="1200" dirty="0">
                        <a:effectLst/>
                      </a:endParaRPr>
                    </a:p>
                    <a:p>
                      <a:pPr algn="just" fontAlgn="base">
                        <a:spcAft>
                          <a:spcPts val="0"/>
                        </a:spcAft>
                      </a:pPr>
                      <a:r>
                        <a:rPr lang="en-US" sz="1200" dirty="0">
                          <a:effectLst/>
                        </a:rPr>
                        <a:t>referendum to declare marriage as between a man and a woman in 2014</a:t>
                      </a:r>
                      <a:endParaRPr lang="cs-CZ" sz="1200" dirty="0">
                        <a:effectLst/>
                      </a:endParaRPr>
                    </a:p>
                  </a:txBody>
                  <a:tcPr marL="60905" marR="60905" marT="0" marB="0"/>
                </a:tc>
                <a:tc>
                  <a:txBody>
                    <a:bodyPr/>
                    <a:lstStyle/>
                    <a:p>
                      <a:pPr algn="just" fontAlgn="base">
                        <a:spcAft>
                          <a:spcPts val="0"/>
                        </a:spcAft>
                      </a:pPr>
                      <a:r>
                        <a:rPr lang="en-US" sz="1200" dirty="0">
                          <a:effectLst/>
                        </a:rPr>
                        <a:t>2006 registered partnership</a:t>
                      </a:r>
                      <a:endParaRPr lang="cs-CZ" sz="1200" dirty="0">
                        <a:effectLst/>
                      </a:endParaRPr>
                    </a:p>
                    <a:p>
                      <a:pPr algn="just" fontAlgn="base">
                        <a:spcAft>
                          <a:spcPts val="0"/>
                        </a:spcAft>
                      </a:pPr>
                      <a:r>
                        <a:rPr lang="en-US" sz="1200" dirty="0">
                          <a:effectLst/>
                        </a:rPr>
                        <a:t> </a:t>
                      </a:r>
                      <a:endParaRPr lang="cs-CZ" sz="1200" dirty="0">
                        <a:effectLst/>
                      </a:endParaRPr>
                    </a:p>
                    <a:p>
                      <a:pPr algn="just" fontAlgn="base">
                        <a:spcAft>
                          <a:spcPts val="0"/>
                        </a:spcAft>
                      </a:pPr>
                      <a:r>
                        <a:rPr lang="en-US" sz="1200" dirty="0">
                          <a:effectLst/>
                        </a:rPr>
                        <a:t> </a:t>
                      </a:r>
                      <a:endParaRPr lang="cs-CZ"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extLst>
                  <a:ext uri="{0D108BD9-81ED-4DB2-BD59-A6C34878D82A}">
                    <a16:rowId xmlns:a16="http://schemas.microsoft.com/office/drawing/2014/main" val="557065343"/>
                  </a:ext>
                </a:extLst>
              </a:tr>
              <a:tr h="2054998">
                <a:tc>
                  <a:txBody>
                    <a:bodyPr/>
                    <a:lstStyle/>
                    <a:p>
                      <a:pPr algn="just" fontAlgn="base">
                        <a:spcAft>
                          <a:spcPts val="0"/>
                        </a:spcAft>
                      </a:pPr>
                      <a:r>
                        <a:rPr lang="en-US" sz="1200" dirty="0">
                          <a:effectLst/>
                        </a:rPr>
                        <a:t>2021</a:t>
                      </a:r>
                      <a:endParaRPr lang="cs-CZ"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a:effectLst/>
                        </a:rPr>
                        <a:t> </a:t>
                      </a:r>
                      <a:endParaRPr lang="cs-CZ" sz="1200">
                        <a:effectLst/>
                      </a:endParaRPr>
                    </a:p>
                    <a:p>
                      <a:pPr algn="just" fontAlgn="base">
                        <a:spcAft>
                          <a:spcPts val="0"/>
                        </a:spcAft>
                      </a:pPr>
                      <a:r>
                        <a:rPr lang="en-US" sz="1200">
                          <a:effectLst/>
                        </a:rPr>
                        <a:t>22/27 registered partnership</a:t>
                      </a:r>
                      <a:endParaRPr lang="cs-CZ" sz="1200">
                        <a:effectLst/>
                      </a:endParaRPr>
                    </a:p>
                    <a:p>
                      <a:pPr algn="just" fontAlgn="base">
                        <a:spcAft>
                          <a:spcPts val="0"/>
                        </a:spcAft>
                      </a:pPr>
                      <a:r>
                        <a:rPr lang="en-US" sz="1200">
                          <a:effectLst/>
                        </a:rPr>
                        <a:t> </a:t>
                      </a:r>
                      <a:endParaRPr lang="cs-CZ" sz="1200">
                        <a:effectLst/>
                      </a:endParaRPr>
                    </a:p>
                    <a:p>
                      <a:pPr algn="just" fontAlgn="base">
                        <a:spcAft>
                          <a:spcPts val="0"/>
                        </a:spcAft>
                      </a:pPr>
                      <a:r>
                        <a:rPr lang="en-US" sz="1200">
                          <a:effectLst/>
                        </a:rPr>
                        <a:t>14/27 same sex marriage</a:t>
                      </a:r>
                      <a:endParaRPr lang="cs-CZ"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dirty="0">
                          <a:effectLst/>
                        </a:rPr>
                        <a:t>2020 transgender people banned from legally changing gender at birth; </a:t>
                      </a:r>
                    </a:p>
                    <a:p>
                      <a:pPr algn="just" fontAlgn="base">
                        <a:spcAft>
                          <a:spcPts val="0"/>
                        </a:spcAft>
                      </a:pPr>
                      <a:endParaRPr lang="en-US" sz="1200" dirty="0">
                        <a:effectLst/>
                      </a:endParaRPr>
                    </a:p>
                    <a:p>
                      <a:pPr algn="just" fontAlgn="base">
                        <a:spcAft>
                          <a:spcPts val="0"/>
                        </a:spcAft>
                      </a:pPr>
                      <a:r>
                        <a:rPr lang="en-US" sz="1200" dirty="0">
                          <a:effectLst/>
                        </a:rPr>
                        <a:t>constitutional ban on same-sex marriage</a:t>
                      </a:r>
                      <a:endParaRPr lang="cs-CZ" sz="1200" dirty="0">
                        <a:effectLst/>
                      </a:endParaRPr>
                    </a:p>
                    <a:p>
                      <a:pPr algn="just" fontAlgn="base">
                        <a:spcAft>
                          <a:spcPts val="0"/>
                        </a:spcAft>
                      </a:pPr>
                      <a:endParaRPr lang="en-US" sz="1200" dirty="0">
                        <a:effectLst/>
                      </a:endParaRPr>
                    </a:p>
                    <a:p>
                      <a:pPr algn="just" fontAlgn="base">
                        <a:spcAft>
                          <a:spcPts val="0"/>
                        </a:spcAft>
                      </a:pPr>
                      <a:r>
                        <a:rPr lang="en-US" sz="1200" dirty="0">
                          <a:effectLst/>
                        </a:rPr>
                        <a:t>domestic adoption of children by same sex couples not allowed</a:t>
                      </a:r>
                      <a:endParaRPr lang="cs-CZ"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dirty="0">
                          <a:effectLst/>
                        </a:rPr>
                        <a:t>no registered partnership/no same sex marriage </a:t>
                      </a:r>
                      <a:endParaRPr lang="cs-CZ" sz="1200" dirty="0">
                        <a:effectLst/>
                      </a:endParaRPr>
                    </a:p>
                    <a:p>
                      <a:pPr algn="just" fontAlgn="base">
                        <a:spcAft>
                          <a:spcPts val="0"/>
                        </a:spcAft>
                      </a:pPr>
                      <a:r>
                        <a:rPr lang="en-US" sz="1200" dirty="0">
                          <a:effectLst/>
                        </a:rPr>
                        <a:t>domestic adoption of children by same sex couples not allowed</a:t>
                      </a:r>
                      <a:endParaRPr lang="cs-CZ"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dirty="0">
                          <a:effectLst/>
                        </a:rPr>
                        <a:t>no registered partnership/no same sex marriage </a:t>
                      </a:r>
                      <a:endParaRPr lang="cs-CZ" sz="1200" dirty="0">
                        <a:effectLst/>
                      </a:endParaRPr>
                    </a:p>
                    <a:p>
                      <a:pPr algn="just" fontAlgn="base">
                        <a:spcAft>
                          <a:spcPts val="0"/>
                        </a:spcAft>
                      </a:pPr>
                      <a:r>
                        <a:rPr lang="en-US" sz="1200" dirty="0">
                          <a:effectLst/>
                        </a:rPr>
                        <a:t>domestic adoption of children by same sex couples not allowed</a:t>
                      </a:r>
                      <a:endParaRPr lang="cs-CZ"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tc>
                  <a:txBody>
                    <a:bodyPr/>
                    <a:lstStyle/>
                    <a:p>
                      <a:pPr algn="just" fontAlgn="base">
                        <a:spcAft>
                          <a:spcPts val="0"/>
                        </a:spcAft>
                      </a:pPr>
                      <a:r>
                        <a:rPr lang="en-US" sz="1200" dirty="0">
                          <a:effectLst/>
                        </a:rPr>
                        <a:t>2016 CC allows registered partners to adopt as individuals</a:t>
                      </a:r>
                      <a:endParaRPr lang="cs-CZ" sz="1200" dirty="0">
                        <a:effectLst/>
                      </a:endParaRPr>
                    </a:p>
                    <a:p>
                      <a:pPr algn="just" fontAlgn="base">
                        <a:spcAft>
                          <a:spcPts val="0"/>
                        </a:spcAft>
                      </a:pPr>
                      <a:r>
                        <a:rPr lang="en-US" sz="1200" dirty="0">
                          <a:effectLst/>
                        </a:rPr>
                        <a:t> </a:t>
                      </a:r>
                      <a:endParaRPr lang="cs-CZ" sz="1200" dirty="0">
                        <a:effectLst/>
                      </a:endParaRPr>
                    </a:p>
                    <a:p>
                      <a:pPr algn="just" fontAlgn="base">
                        <a:spcAft>
                          <a:spcPts val="0"/>
                        </a:spcAft>
                      </a:pPr>
                      <a:r>
                        <a:rPr lang="en-US" sz="1200" dirty="0">
                          <a:effectLst/>
                        </a:rPr>
                        <a:t>2021 legislative proposal to legalize same sex marriage introduced</a:t>
                      </a:r>
                      <a:endParaRPr lang="cs-CZ" sz="1200" dirty="0">
                        <a:effectLst/>
                      </a:endParaRPr>
                    </a:p>
                    <a:p>
                      <a:pPr algn="just" fontAlgn="base">
                        <a:spcAft>
                          <a:spcPts val="0"/>
                        </a:spcAft>
                      </a:pPr>
                      <a:r>
                        <a:rPr lang="en-US" sz="1200" dirty="0">
                          <a:effectLst/>
                        </a:rPr>
                        <a:t> </a:t>
                      </a:r>
                      <a:endParaRPr lang="cs-CZ" sz="1200" dirty="0">
                        <a:effectLst/>
                      </a:endParaRPr>
                    </a:p>
                    <a:p>
                      <a:pPr algn="just" fontAlgn="base">
                        <a:spcAft>
                          <a:spcPts val="0"/>
                        </a:spcAft>
                      </a:pPr>
                      <a:r>
                        <a:rPr lang="en-US" sz="1200" dirty="0">
                          <a:effectLst/>
                        </a:rPr>
                        <a:t>domestic adoption of children by same sex couples not allowed </a:t>
                      </a:r>
                      <a:endParaRPr lang="cs-CZ"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0905" marR="60905" marT="0" marB="0"/>
                </a:tc>
                <a:extLst>
                  <a:ext uri="{0D108BD9-81ED-4DB2-BD59-A6C34878D82A}">
                    <a16:rowId xmlns:a16="http://schemas.microsoft.com/office/drawing/2014/main" val="3007011108"/>
                  </a:ext>
                </a:extLst>
              </a:tr>
            </a:tbl>
          </a:graphicData>
        </a:graphic>
      </p:graphicFrame>
    </p:spTree>
    <p:extLst>
      <p:ext uri="{BB962C8B-B14F-4D97-AF65-F5344CB8AC3E}">
        <p14:creationId xmlns:p14="http://schemas.microsoft.com/office/powerpoint/2010/main" val="240076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ADAD7-C855-AE43-9128-2D4BC90A65BE}"/>
              </a:ext>
            </a:extLst>
          </p:cNvPr>
          <p:cNvSpPr>
            <a:spLocks noGrp="1"/>
          </p:cNvSpPr>
          <p:nvPr>
            <p:ph type="title"/>
          </p:nvPr>
        </p:nvSpPr>
        <p:spPr>
          <a:xfrm>
            <a:off x="457199" y="274639"/>
            <a:ext cx="8442285" cy="1143000"/>
          </a:xfrm>
        </p:spPr>
        <p:txBody>
          <a:bodyPr>
            <a:normAutofit/>
          </a:bodyPr>
          <a:lstStyle/>
          <a:p>
            <a:r>
              <a:rPr lang="en-GB" sz="1900" dirty="0"/>
              <a:t>2. ABORTION AND SAME-SEX RIGHTS IN CENTRAL EUROPE: REPRODUCTIVE RIGHTS</a:t>
            </a:r>
            <a:br>
              <a:rPr lang="cs-CZ" sz="1900" dirty="0"/>
            </a:br>
            <a:endParaRPr lang="en-US" sz="1900" dirty="0"/>
          </a:p>
        </p:txBody>
      </p:sp>
      <p:graphicFrame>
        <p:nvGraphicFramePr>
          <p:cNvPr id="6" name="Table 5">
            <a:extLst>
              <a:ext uri="{FF2B5EF4-FFF2-40B4-BE49-F238E27FC236}">
                <a16:creationId xmlns:a16="http://schemas.microsoft.com/office/drawing/2014/main" id="{00BD943F-97DC-CD49-99C8-55736903C304}"/>
              </a:ext>
            </a:extLst>
          </p:cNvPr>
          <p:cNvGraphicFramePr>
            <a:graphicFrameLocks noGrp="1"/>
          </p:cNvGraphicFramePr>
          <p:nvPr>
            <p:extLst>
              <p:ext uri="{D42A27DB-BD31-4B8C-83A1-F6EECF244321}">
                <p14:modId xmlns:p14="http://schemas.microsoft.com/office/powerpoint/2010/main" val="1481624421"/>
              </p:ext>
            </p:extLst>
          </p:nvPr>
        </p:nvGraphicFramePr>
        <p:xfrm>
          <a:off x="636814" y="1698171"/>
          <a:ext cx="8180247" cy="3098981"/>
        </p:xfrm>
        <a:graphic>
          <a:graphicData uri="http://schemas.openxmlformats.org/drawingml/2006/table">
            <a:tbl>
              <a:tblPr firstRow="1" firstCol="1" bandRow="1">
                <a:tableStyleId>{5940675A-B579-460E-94D1-54222C63F5DA}</a:tableStyleId>
              </a:tblPr>
              <a:tblGrid>
                <a:gridCol w="543560">
                  <a:extLst>
                    <a:ext uri="{9D8B030D-6E8A-4147-A177-3AD203B41FA5}">
                      <a16:colId xmlns:a16="http://schemas.microsoft.com/office/drawing/2014/main" val="892159951"/>
                    </a:ext>
                  </a:extLst>
                </a:gridCol>
                <a:gridCol w="611823">
                  <a:extLst>
                    <a:ext uri="{9D8B030D-6E8A-4147-A177-3AD203B41FA5}">
                      <a16:colId xmlns:a16="http://schemas.microsoft.com/office/drawing/2014/main" val="892914252"/>
                    </a:ext>
                  </a:extLst>
                </a:gridCol>
                <a:gridCol w="1756216">
                  <a:extLst>
                    <a:ext uri="{9D8B030D-6E8A-4147-A177-3AD203B41FA5}">
                      <a16:colId xmlns:a16="http://schemas.microsoft.com/office/drawing/2014/main" val="2378161904"/>
                    </a:ext>
                  </a:extLst>
                </a:gridCol>
                <a:gridCol w="1756216">
                  <a:extLst>
                    <a:ext uri="{9D8B030D-6E8A-4147-A177-3AD203B41FA5}">
                      <a16:colId xmlns:a16="http://schemas.microsoft.com/office/drawing/2014/main" val="600777185"/>
                    </a:ext>
                  </a:extLst>
                </a:gridCol>
                <a:gridCol w="1756216">
                  <a:extLst>
                    <a:ext uri="{9D8B030D-6E8A-4147-A177-3AD203B41FA5}">
                      <a16:colId xmlns:a16="http://schemas.microsoft.com/office/drawing/2014/main" val="3435055564"/>
                    </a:ext>
                  </a:extLst>
                </a:gridCol>
                <a:gridCol w="1756216">
                  <a:extLst>
                    <a:ext uri="{9D8B030D-6E8A-4147-A177-3AD203B41FA5}">
                      <a16:colId xmlns:a16="http://schemas.microsoft.com/office/drawing/2014/main" val="2328412196"/>
                    </a:ext>
                  </a:extLst>
                </a:gridCol>
              </a:tblGrid>
              <a:tr h="377566">
                <a:tc>
                  <a:txBody>
                    <a:bodyPr/>
                    <a:lstStyle/>
                    <a:p>
                      <a:pPr algn="just" fontAlgn="base">
                        <a:spcAft>
                          <a:spcPts val="0"/>
                        </a:spcAft>
                      </a:pPr>
                      <a:r>
                        <a:rPr lang="en-US" sz="1400" dirty="0">
                          <a:effectLst/>
                        </a:rPr>
                        <a:t>Until</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dirty="0">
                          <a:effectLst/>
                        </a:rPr>
                        <a:t>EU</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dirty="0">
                          <a:effectLst/>
                        </a:rPr>
                        <a:t>HU</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a:effectLst/>
                        </a:rPr>
                        <a:t>PL</a:t>
                      </a:r>
                      <a:endParaRPr lang="cs-C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a:effectLst/>
                        </a:rPr>
                        <a:t>SK</a:t>
                      </a:r>
                      <a:endParaRPr lang="cs-CZ"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dirty="0">
                          <a:effectLst/>
                        </a:rPr>
                        <a:t>CZ</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50343176"/>
                  </a:ext>
                </a:extLst>
              </a:tr>
              <a:tr h="692204">
                <a:tc>
                  <a:txBody>
                    <a:bodyPr/>
                    <a:lstStyle/>
                    <a:p>
                      <a:pPr algn="just" fontAlgn="base">
                        <a:spcAft>
                          <a:spcPts val="0"/>
                        </a:spcAft>
                      </a:pPr>
                      <a:r>
                        <a:rPr lang="en-US" sz="1400" dirty="0">
                          <a:effectLst/>
                        </a:rPr>
                        <a:t>2010</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dirty="0">
                          <a:effectLst/>
                        </a:rPr>
                        <a:t>24/27</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dirty="0">
                          <a:effectLst/>
                        </a:rPr>
                        <a:t>no legal restriction</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dirty="0">
                          <a:effectLst/>
                        </a:rPr>
                        <a:t>abortion only in limited cases  </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dirty="0">
                          <a:effectLst/>
                        </a:rPr>
                        <a:t>no legal restriction</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dirty="0">
                          <a:effectLst/>
                        </a:rPr>
                        <a:t>no legal restriction</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16434938"/>
                  </a:ext>
                </a:extLst>
              </a:tr>
              <a:tr h="2029211">
                <a:tc>
                  <a:txBody>
                    <a:bodyPr/>
                    <a:lstStyle/>
                    <a:p>
                      <a:pPr algn="just" fontAlgn="base">
                        <a:spcAft>
                          <a:spcPts val="0"/>
                        </a:spcAft>
                      </a:pPr>
                      <a:r>
                        <a:rPr lang="en-US" sz="1400" dirty="0">
                          <a:effectLst/>
                        </a:rPr>
                        <a:t>2021</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dirty="0">
                          <a:effectLst/>
                        </a:rPr>
                        <a:t>26/27</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dirty="0">
                          <a:effectLst/>
                        </a:rPr>
                        <a:t>no legal restrictions on abortion on request, but since 2012 protection of life since conception in Constitution</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dirty="0">
                          <a:effectLst/>
                        </a:rPr>
                        <a:t>2020 severe legal restriction introduced</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dirty="0">
                          <a:effectLst/>
                        </a:rPr>
                        <a:t>no legal restrictions, but 2020 failed attempt at legal restriction </a:t>
                      </a:r>
                      <a:endParaRPr lang="cs-CZ" sz="1400" dirty="0">
                        <a:effectLst/>
                      </a:endParaRPr>
                    </a:p>
                    <a:p>
                      <a:pPr algn="just" fontAlgn="base">
                        <a:spcAft>
                          <a:spcPts val="0"/>
                        </a:spcAft>
                      </a:pPr>
                      <a:r>
                        <a:rPr lang="en-US" sz="1400" dirty="0">
                          <a:effectLst/>
                        </a:rPr>
                        <a:t> </a:t>
                      </a:r>
                      <a:endParaRPr lang="cs-CZ" sz="1400" dirty="0">
                        <a:effectLst/>
                      </a:endParaRPr>
                    </a:p>
                    <a:p>
                      <a:pPr algn="just" fontAlgn="base">
                        <a:spcAft>
                          <a:spcPts val="0"/>
                        </a:spcAft>
                      </a:pPr>
                      <a:r>
                        <a:rPr lang="en-US" sz="1400" dirty="0">
                          <a:effectLst/>
                        </a:rPr>
                        <a:t>abortion on request</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fontAlgn="base">
                        <a:spcAft>
                          <a:spcPts val="0"/>
                        </a:spcAft>
                      </a:pPr>
                      <a:r>
                        <a:rPr lang="en-US" sz="1400" dirty="0">
                          <a:effectLst/>
                        </a:rPr>
                        <a:t>no legal restrictions </a:t>
                      </a:r>
                      <a:endParaRPr lang="cs-CZ" sz="1400" dirty="0">
                        <a:effectLst/>
                      </a:endParaRPr>
                    </a:p>
                    <a:p>
                      <a:pPr algn="just" fontAlgn="base">
                        <a:spcAft>
                          <a:spcPts val="0"/>
                        </a:spcAft>
                      </a:pPr>
                      <a:r>
                        <a:rPr lang="en-US" sz="1400" dirty="0">
                          <a:effectLst/>
                        </a:rPr>
                        <a:t> </a:t>
                      </a:r>
                      <a:endParaRPr lang="cs-CZ" sz="1400" dirty="0">
                        <a:effectLst/>
                      </a:endParaRPr>
                    </a:p>
                    <a:p>
                      <a:pPr algn="just" fontAlgn="base">
                        <a:spcAft>
                          <a:spcPts val="0"/>
                        </a:spcAft>
                      </a:pPr>
                      <a:r>
                        <a:rPr lang="en-US" sz="1400" dirty="0">
                          <a:effectLst/>
                        </a:rPr>
                        <a:t>abortion on request</a:t>
                      </a:r>
                      <a:endParaRPr lang="cs-CZ"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24184435"/>
                  </a:ext>
                </a:extLst>
              </a:tr>
            </a:tbl>
          </a:graphicData>
        </a:graphic>
      </p:graphicFrame>
    </p:spTree>
    <p:extLst>
      <p:ext uri="{BB962C8B-B14F-4D97-AF65-F5344CB8AC3E}">
        <p14:creationId xmlns:p14="http://schemas.microsoft.com/office/powerpoint/2010/main" val="151012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ADAD7-C855-AE43-9128-2D4BC90A65BE}"/>
              </a:ext>
            </a:extLst>
          </p:cNvPr>
          <p:cNvSpPr>
            <a:spLocks noGrp="1"/>
          </p:cNvSpPr>
          <p:nvPr>
            <p:ph type="title"/>
          </p:nvPr>
        </p:nvSpPr>
        <p:spPr/>
        <p:txBody>
          <a:bodyPr>
            <a:normAutofit/>
          </a:bodyPr>
          <a:lstStyle/>
          <a:p>
            <a:r>
              <a:rPr lang="en-GB" sz="2000" dirty="0"/>
              <a:t>2. ABORTION AND SAME-SEX RIGHTS IN CENTRAL EUROPE: SUMMARY</a:t>
            </a:r>
            <a:endParaRPr lang="en-US" sz="2000" dirty="0"/>
          </a:p>
        </p:txBody>
      </p:sp>
      <p:sp>
        <p:nvSpPr>
          <p:cNvPr id="4" name="Content Placeholder 3">
            <a:extLst>
              <a:ext uri="{FF2B5EF4-FFF2-40B4-BE49-F238E27FC236}">
                <a16:creationId xmlns:a16="http://schemas.microsoft.com/office/drawing/2014/main" id="{49129F78-321C-0449-8937-222D9E6ED3CE}"/>
              </a:ext>
            </a:extLst>
          </p:cNvPr>
          <p:cNvSpPr>
            <a:spLocks noGrp="1"/>
          </p:cNvSpPr>
          <p:nvPr>
            <p:ph idx="1"/>
          </p:nvPr>
        </p:nvSpPr>
        <p:spPr>
          <a:xfrm>
            <a:off x="639862" y="1628800"/>
            <a:ext cx="8046937" cy="3600400"/>
          </a:xfrm>
        </p:spPr>
        <p:txBody>
          <a:bodyPr>
            <a:normAutofit fontScale="70000" lnSpcReduction="20000"/>
          </a:bodyPr>
          <a:lstStyle/>
          <a:p>
            <a:pPr marL="0" indent="0">
              <a:buNone/>
            </a:pPr>
            <a:endParaRPr lang="en-US" sz="2625" b="1" dirty="0"/>
          </a:p>
          <a:p>
            <a:pPr marL="0" indent="0" algn="just">
              <a:buNone/>
            </a:pPr>
            <a:r>
              <a:rPr lang="en-GB" sz="2400" dirty="0">
                <a:solidFill>
                  <a:srgbClr val="FF0000"/>
                </a:solidFill>
              </a:rPr>
              <a:t>WITHIN THE REGION:</a:t>
            </a:r>
          </a:p>
          <a:p>
            <a:pPr algn="just"/>
            <a:r>
              <a:rPr lang="en-GB" sz="2400" dirty="0"/>
              <a:t>Czechs tend to be most liberal on both reproductive rights and registered partnership, </a:t>
            </a:r>
          </a:p>
          <a:p>
            <a:pPr algn="just"/>
            <a:r>
              <a:rPr lang="en-GB" sz="2400" dirty="0"/>
              <a:t>Hungarians are liberal on reproductive rights but show limited support for LGBTQ rights,</a:t>
            </a:r>
          </a:p>
          <a:p>
            <a:pPr algn="just"/>
            <a:r>
              <a:rPr lang="en-GB" sz="2400" dirty="0"/>
              <a:t>Poles are divided on reproductive rights and rather conservative on LGBTQ rights, as are Slovaks, but to a lesser degree. </a:t>
            </a:r>
          </a:p>
          <a:p>
            <a:pPr algn="just"/>
            <a:endParaRPr lang="en-GB" sz="2400" dirty="0">
              <a:solidFill>
                <a:srgbClr val="8C5896"/>
              </a:solidFill>
            </a:endParaRPr>
          </a:p>
          <a:p>
            <a:pPr algn="just">
              <a:buFont typeface="Wingdings" pitchFamily="2" charset="2"/>
              <a:buChar char="è"/>
            </a:pPr>
            <a:r>
              <a:rPr lang="en-GB" sz="2400" b="1" dirty="0">
                <a:solidFill>
                  <a:srgbClr val="FF0000"/>
                </a:solidFill>
              </a:rPr>
              <a:t>IN ALL COUNTRIES, THE ATTITUDES TOWARD ABORTION AND SAME-SEX MARRIAGE BECAME LESS LIBERAL OVER THE LAST DECADE.</a:t>
            </a:r>
          </a:p>
          <a:p>
            <a:pPr marL="0" indent="0" algn="just">
              <a:buNone/>
            </a:pPr>
            <a:endParaRPr lang="en-GB" sz="2400" b="1" dirty="0">
              <a:solidFill>
                <a:srgbClr val="FF0000"/>
              </a:solidFill>
            </a:endParaRPr>
          </a:p>
          <a:p>
            <a:pPr marL="0" indent="0" algn="just">
              <a:buNone/>
            </a:pPr>
            <a:r>
              <a:rPr lang="en-GB" sz="2400" b="1" dirty="0">
                <a:solidFill>
                  <a:srgbClr val="00B050"/>
                </a:solidFill>
              </a:rPr>
              <a:t>Do you know what is the attitude towards LGBTQ rights in your country?  </a:t>
            </a:r>
          </a:p>
          <a:p>
            <a:pPr marL="0" indent="0" algn="just">
              <a:buNone/>
            </a:pPr>
            <a:r>
              <a:rPr lang="en-GB" sz="2400" b="1" i="1" dirty="0">
                <a:solidFill>
                  <a:srgbClr val="00B050"/>
                </a:solidFill>
              </a:rPr>
              <a:t>Take a few minutes to find out ;)</a:t>
            </a:r>
          </a:p>
        </p:txBody>
      </p:sp>
    </p:spTree>
    <p:extLst>
      <p:ext uri="{BB962C8B-B14F-4D97-AF65-F5344CB8AC3E}">
        <p14:creationId xmlns:p14="http://schemas.microsoft.com/office/powerpoint/2010/main" val="3045939149"/>
      </p:ext>
    </p:extLst>
  </p:cSld>
  <p:clrMapOvr>
    <a:masterClrMapping/>
  </p:clrMapOvr>
</p:sld>
</file>

<file path=ppt/theme/theme1.xml><?xml version="1.0" encoding="utf-8"?>
<a:theme xmlns:a="http://schemas.openxmlformats.org/drawingml/2006/main" name="Prezentace2_sablon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lastné 4">
      <a:majorFont>
        <a:latin typeface="Titillium Web Bold"/>
        <a:ea typeface=""/>
        <a:cs typeface=""/>
      </a:majorFont>
      <a:minorFont>
        <a:latin typeface="Titillium Web Regular"/>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Prezentace2_sablona</Template>
  <TotalTime>356</TotalTime>
  <Words>2229</Words>
  <Application>Microsoft Macintosh PowerPoint</Application>
  <PresentationFormat>On-screen Show (4:3)</PresentationFormat>
  <Paragraphs>242</Paragraphs>
  <Slides>20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Calibri</vt:lpstr>
      <vt:lpstr>Symbol</vt:lpstr>
      <vt:lpstr>Times New Roman</vt:lpstr>
      <vt:lpstr>Titillium Web Bold</vt:lpstr>
      <vt:lpstr>Titillium Web Regular</vt:lpstr>
      <vt:lpstr>Wingdings</vt:lpstr>
      <vt:lpstr>Prezentace2_sablona</vt:lpstr>
      <vt:lpstr>Varieties of Illiberal Backlash in Central Europe  Petra Guasti,  Associate Professor for Democratic Theory, Charles University </vt:lpstr>
      <vt:lpstr>Motivation</vt:lpstr>
      <vt:lpstr>WHAT EXPLAINS VARIETIES OF ILLIBERAL BACKLASH AGAINST REPRODUCTIVE AND LGBTQ RIGHTS IN CENTRAL EUROPE?</vt:lpstr>
      <vt:lpstr>Structure</vt:lpstr>
      <vt:lpstr>1. ILLIBERALISM IN CENTRAL EUROPE: DEFINITION</vt:lpstr>
      <vt:lpstr>1. ILLIBERALISM IN CENTRAL EUROPE: STATE OF THE ART</vt:lpstr>
      <vt:lpstr>2. ABORTION AND SAME-SEX RIGHTS IN CENTRAL EUROPE: LGBTQ RIGHTS </vt:lpstr>
      <vt:lpstr>2. ABORTION AND SAME-SEX RIGHTS IN CENTRAL EUROPE: REPRODUCTIVE RIGHTS </vt:lpstr>
      <vt:lpstr>2. ABORTION AND SAME-SEX RIGHTS IN CENTRAL EUROPE: SUMMARY</vt:lpstr>
      <vt:lpstr>3. CONFESSIONAL PARTIES</vt:lpstr>
      <vt:lpstr>4. RADICALIZATION OF MAINSTREAM PARTIES</vt:lpstr>
      <vt:lpstr>4. RADICALIZATION OF MAINSTREAM PARTIES: SUMMARY</vt:lpstr>
      <vt:lpstr>5. ILLIBERAL POLICIES: LEGAL CHANGES IN REPRODUCTIVE RIGHTS</vt:lpstr>
      <vt:lpstr>5. ILLIBERAL POLICIES: LEGAL CHANGES TO LGBTQ RIGHTS</vt:lpstr>
      <vt:lpstr>5. ILLIBERAL POLICIES: POLICY CHANGES TO REPRODUCTIVE AND LGBTQ RIGHTS</vt:lpstr>
      <vt:lpstr>EXERCISE: SPOT THE TRENDS IN ILLIBERAL POLICIES</vt:lpstr>
      <vt:lpstr>6. ILLIBERAL ALLIANCES: STRANGE BEDFELLOWS</vt:lpstr>
      <vt:lpstr>6. ILLIBERAL ALLIANCES: HOW TO EAT YOUR CAKE AND HAVE IT</vt:lpstr>
      <vt:lpstr>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POKUSNY UCET,ZAM,CIVT</dc:creator>
  <cp:lastModifiedBy>Petra Guasti</cp:lastModifiedBy>
  <cp:revision>21</cp:revision>
  <dcterms:created xsi:type="dcterms:W3CDTF">2022-10-17T13:59:49Z</dcterms:created>
  <dcterms:modified xsi:type="dcterms:W3CDTF">2024-12-09T08:01:56Z</dcterms:modified>
</cp:coreProperties>
</file>