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1" r:id="rId19"/>
    <p:sldId id="27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F3FA1-2576-EA44-A98C-EDDE819CFB7E}" v="20" dt="2024-10-21T08:40:40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4"/>
    <p:restoredTop sz="94646"/>
  </p:normalViewPr>
  <p:slideViewPr>
    <p:cSldViewPr snapToGrid="0">
      <p:cViewPr varScale="1">
        <p:scale>
          <a:sx n="43" d="100"/>
          <a:sy n="43" d="100"/>
        </p:scale>
        <p:origin x="240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4161E-6746-DF4A-C946-178BFDEE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056658-6C66-0BFA-B174-B901C9133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04E9E-6198-A7E9-CA19-E2A0F2B1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479E2-B905-9CD5-F964-6EEB9395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5E8F43-66E7-4F3F-24A7-FB17F429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3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B3672-43CB-3B70-C286-20F5A9EA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58DF50-72C1-8875-8E9B-C46D25A72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84320-2C39-2BFF-0DE6-ABDF763B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02FC4C-266A-DC2C-56D5-780F687F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C7C5EC-CE0D-C4C6-D180-4AAD14F9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02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01217D-9BD5-2027-FFEA-2413B2477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82732B-87BC-630B-2E71-DCF01C41F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2FD98E-619B-4BA0-77F4-4FE27EBE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44E6D7-CB46-787A-4A06-EFC63AF1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B2A204-4213-E3CB-07E9-DA37808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6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A801F-B424-4F5D-1C50-D562109E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446F1-8C3A-6AAB-9780-136A8A2F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B1B3F2-2FEC-188C-5394-B4C52330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76AFCE-025D-7C84-93D7-48A1929A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308B19-0B88-951E-794F-2F57B2DA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64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BF331-485D-A461-8D94-C0979AAD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1E64E2-8FB2-C5A0-D6FD-CEFDAF9C2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ED2E0-9574-0C6F-2664-35A09184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FA778E-159D-6359-116C-6EA24CE2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F1467C-45CD-7B75-E6F4-094E64E8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92F20-AF1C-22BF-61CE-CD64BF27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A6735-3492-FB79-1713-3D7227C3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819D8C-631B-E021-3FF3-5AF5DA680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B5B2C2-9FC3-1036-FDA3-A324997D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45FB2F-2BB9-4FFC-BF97-BFD98D72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4AF42E-F82A-D942-5561-E6B91372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5586A-D666-74B0-0765-1860C17F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A3F601-052A-655C-9872-C6C596AC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F3003E-FB76-2E30-CF43-E9BFDA168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BFE2D3-20F2-2805-FF99-2079CEE66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063ABF-8FA5-3284-1A80-9CD474907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6FC048-A6E6-0BB4-3B56-C4C27A8C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957A686-DEA7-743B-6E8A-2DDD4E79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30824E-EF3B-3FE5-FB84-36DABD75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4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B5193-50F8-9C36-234A-A41AFC26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7E74A75-E0C1-8108-FC63-2FD74C96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3CCA6A-1CBB-264B-8B6E-0E95D934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BB9657-523E-C4D0-5D27-C0B99026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23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BA1EA6-30B5-0957-1E8D-87998D19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F787B9-3D1F-1CC3-C6A2-A73C216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C0F35D-7A6B-ECC0-872C-193F4778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3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7EF9F-9A18-60D5-6C1A-36224E64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17716-934E-F554-99CC-941D68AA0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891F02-F43E-9FC8-43EE-9A0636EA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260DE2-06A8-86F7-F2B8-8E06BB76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83701B-9679-D306-6619-8D68C588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52D369-4367-3B77-D48E-F7C037FE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07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1411C-A208-8EA4-3DF0-A9467723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C7A8F01-948C-8EB6-0F3A-A80D791DA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E5E2A6-96C7-F9F8-1A7B-4FDEF8AA1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4E59A6-7042-9C45-2693-70AA035F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12AD29-3931-1B58-52FF-7482E755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0BB550-23B1-2860-16F0-1E166CF0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8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C78AE1-3796-B416-2C5B-0D2A5833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18A26A-6BB3-055B-37DD-4EDF24C47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F83F4-54F4-FD5A-C7DE-EA0CA3B61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9A00AE-9246-CC44-9D75-346E8DED41F3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CCF88-3C7F-1356-33A4-DF18770B7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BEE563-4F50-B12A-90CC-5BA61FCD7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3594D-A3AB-9E4B-8657-BE7F512F4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ne pillars">
            <a:extLst>
              <a:ext uri="{FF2B5EF4-FFF2-40B4-BE49-F238E27FC236}">
                <a16:creationId xmlns:a16="http://schemas.microsoft.com/office/drawing/2014/main" id="{AFEC7C86-C43F-45D3-F17D-38C759F4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885" r="-1" b="688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073C83-521F-3337-B0DA-3083A652E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 dirty="0" err="1">
                <a:solidFill>
                  <a:schemeClr val="bg1"/>
                </a:solidFill>
              </a:rPr>
              <a:t>Government</a:t>
            </a:r>
            <a:r>
              <a:rPr lang="cs-CZ" sz="6600" dirty="0">
                <a:solidFill>
                  <a:schemeClr val="bg1"/>
                </a:solidFill>
              </a:rPr>
              <a:t> </a:t>
            </a:r>
            <a:r>
              <a:rPr lang="cs-CZ" sz="6600" dirty="0" err="1">
                <a:solidFill>
                  <a:schemeClr val="bg1"/>
                </a:solidFill>
              </a:rPr>
              <a:t>responsiveness</a:t>
            </a:r>
            <a:endParaRPr lang="cs-CZ" sz="66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9A51F8-6FE5-2275-9F66-AA8AFC7C8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PMCb1013</a:t>
            </a:r>
          </a:p>
          <a:p>
            <a:r>
              <a:rPr lang="cs-CZ">
                <a:solidFill>
                  <a:schemeClr val="bg1"/>
                </a:solidFill>
              </a:rPr>
              <a:t>21 October 2024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E351-333C-7C25-A6E3-57621AB4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FB655-5527-E11B-0274-37C602A9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cs-CZ" sz="2000"/>
              <a:t>Proportional (Powel 2000)</a:t>
            </a:r>
          </a:p>
          <a:p>
            <a:pPr marL="0" indent="0">
              <a:buNone/>
            </a:pPr>
            <a:r>
              <a:rPr lang="cs-CZ" sz="2000"/>
              <a:t>vs</a:t>
            </a:r>
          </a:p>
          <a:p>
            <a:r>
              <a:rPr lang="cs-CZ" sz="2000"/>
              <a:t>Majoritarian (Ferland 2000)</a:t>
            </a:r>
          </a:p>
        </p:txBody>
      </p:sp>
      <p:pic>
        <p:nvPicPr>
          <p:cNvPr id="5" name="Obrázek 4" descr="Obsah obrázku kancelářské potřeby, Kancelářské nástroje, papírenské zboží, psací potřeba&#10;&#10;Popis byl vytvořen automaticky">
            <a:extLst>
              <a:ext uri="{FF2B5EF4-FFF2-40B4-BE49-F238E27FC236}">
                <a16:creationId xmlns:a16="http://schemas.microsoft.com/office/drawing/2014/main" id="{DDE2FF7B-980A-A66B-38B9-71508551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509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741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15A54-28DD-DFD1-9532-6434AA15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Centralization</a:t>
            </a:r>
            <a:r>
              <a:rPr lang="cs-CZ" dirty="0"/>
              <a:t> v. </a:t>
            </a:r>
            <a:r>
              <a:rPr lang="cs-CZ" dirty="0" err="1"/>
              <a:t>federalism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7A9F0-7C82-ACEF-406E-6D0E551C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Soroka</a:t>
            </a:r>
            <a:r>
              <a:rPr lang="en-US" noProof="0" dirty="0"/>
              <a:t> and </a:t>
            </a:r>
            <a:r>
              <a:rPr lang="en-US" noProof="0" dirty="0" err="1"/>
              <a:t>Wlezien</a:t>
            </a:r>
            <a:r>
              <a:rPr lang="en-US" noProof="0" dirty="0"/>
              <a:t> (2010)</a:t>
            </a:r>
          </a:p>
          <a:p>
            <a:r>
              <a:rPr lang="en-US" noProof="0" dirty="0"/>
              <a:t>US, UK, Canada</a:t>
            </a:r>
          </a:p>
          <a:p>
            <a:r>
              <a:rPr lang="en-US" dirty="0"/>
              <a:t>Testing the thermostat model</a:t>
            </a:r>
            <a:endParaRPr lang="en-US" noProof="0" dirty="0"/>
          </a:p>
          <a:p>
            <a:r>
              <a:rPr lang="en-US" noProof="0" dirty="0"/>
              <a:t>Federal structure enhances responsiveness</a:t>
            </a:r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382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682D48-A9F1-07F8-2BF8-64AC582D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en-US" noProof="0" dirty="0"/>
              <a:t>Electoral competition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98C70-5B76-58BC-F35C-0E0E51C8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r>
              <a:rPr lang="en-US" sz="2000" noProof="0" dirty="0"/>
              <a:t>Parties compete over voters</a:t>
            </a:r>
          </a:p>
          <a:p>
            <a:r>
              <a:rPr lang="en-US" sz="2000" noProof="0" dirty="0"/>
              <a:t>Parties in government want to deliver </a:t>
            </a:r>
          </a:p>
          <a:p>
            <a:r>
              <a:rPr lang="en-US" sz="2000" noProof="0" dirty="0"/>
              <a:t>More competition = more responsiveness</a:t>
            </a:r>
          </a:p>
          <a:p>
            <a:endParaRPr lang="cs-CZ" sz="2000" dirty="0"/>
          </a:p>
          <a:p>
            <a:r>
              <a:rPr lang="cs-CZ" sz="2000" dirty="0"/>
              <a:t>(</a:t>
            </a:r>
            <a:r>
              <a:rPr lang="cs-CZ" sz="2000" dirty="0" err="1"/>
              <a:t>Hobolt</a:t>
            </a:r>
            <a:r>
              <a:rPr lang="cs-CZ" sz="2000" dirty="0"/>
              <a:t>, </a:t>
            </a:r>
            <a:r>
              <a:rPr lang="cs-CZ" sz="2000" dirty="0" err="1"/>
              <a:t>Klemmensen</a:t>
            </a:r>
            <a:r>
              <a:rPr lang="cs-CZ" sz="2000" dirty="0"/>
              <a:t> 2008)</a:t>
            </a:r>
          </a:p>
        </p:txBody>
      </p:sp>
      <p:pic>
        <p:nvPicPr>
          <p:cNvPr id="7" name="Obrázek 6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3484404E-179B-91AA-545F-D5FBD239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524" y="792938"/>
            <a:ext cx="3357911" cy="5740023"/>
          </a:xfrm>
          <a:prstGeom prst="rect">
            <a:avLst/>
          </a:prstGeom>
        </p:spPr>
      </p:pic>
      <p:pic>
        <p:nvPicPr>
          <p:cNvPr id="5" name="Obrázek 4" descr="Obsah obrázku text, řada/pruh, snímek obrazovky, účtenka&#10;&#10;Popis byl vytvořen automaticky">
            <a:extLst>
              <a:ext uri="{FF2B5EF4-FFF2-40B4-BE49-F238E27FC236}">
                <a16:creationId xmlns:a16="http://schemas.microsoft.com/office/drawing/2014/main" id="{D86A6699-634D-C3A6-1E93-0376DA15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784" y="792937"/>
            <a:ext cx="3544465" cy="57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C1509-2591-A46A-C5A4-6B2EAD01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2066" cy="1325563"/>
          </a:xfrm>
        </p:spPr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populists</a:t>
            </a:r>
            <a:r>
              <a:rPr lang="cs-CZ" dirty="0"/>
              <a:t> response more to public </a:t>
            </a:r>
            <a:r>
              <a:rPr lang="cs-CZ" dirty="0" err="1"/>
              <a:t>opinion</a:t>
            </a:r>
            <a:r>
              <a:rPr lang="cs-CZ" dirty="0"/>
              <a:t>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D34D7-4FF4-3B0F-CF09-994FA8EF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8067" cy="2475442"/>
          </a:xfrm>
        </p:spPr>
        <p:txBody>
          <a:bodyPr>
            <a:normAutofit fontScale="77500" lnSpcReduction="20000"/>
          </a:bodyPr>
          <a:lstStyle/>
          <a:p>
            <a:r>
              <a:rPr lang="en-US" noProof="0" dirty="0"/>
              <a:t>Populism as a thin-centered ideology</a:t>
            </a:r>
          </a:p>
          <a:p>
            <a:r>
              <a:rPr lang="en-US" noProof="0" dirty="0"/>
              <a:t>Dividing corrupt elite vs. pure people</a:t>
            </a:r>
          </a:p>
          <a:p>
            <a:r>
              <a:rPr lang="en-US" noProof="0" dirty="0"/>
              <a:t>Representation of the pure people through direct democracy</a:t>
            </a:r>
          </a:p>
          <a:p>
            <a:r>
              <a:rPr lang="en-US" noProof="0" dirty="0"/>
              <a:t>Populist voters: </a:t>
            </a:r>
          </a:p>
          <a:p>
            <a:pPr lvl="1"/>
            <a:r>
              <a:rPr lang="en-US" noProof="0" dirty="0"/>
              <a:t>low levels of satisfaction with democracy</a:t>
            </a:r>
          </a:p>
          <a:p>
            <a:pPr lvl="1"/>
            <a:r>
              <a:rPr lang="en-US" dirty="0"/>
              <a:t>Low support for representative democracy (the trusteeship model) (Heinisch and </a:t>
            </a:r>
            <a:r>
              <a:rPr lang="en-US" dirty="0" err="1"/>
              <a:t>Wegschleider</a:t>
            </a:r>
            <a:r>
              <a:rPr lang="en-US" dirty="0"/>
              <a:t> 2020)</a:t>
            </a:r>
            <a:endParaRPr lang="en-US" noProof="0" dirty="0"/>
          </a:p>
        </p:txBody>
      </p:sp>
      <p:pic>
        <p:nvPicPr>
          <p:cNvPr id="5" name="Obrázek 4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FE07BE24-E2B0-1F4A-259D-270A5555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33" y="3923160"/>
            <a:ext cx="7484533" cy="26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Freeform: Shape 13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AAF781-280F-3CCF-3D33-9F301FDC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400"/>
              <a:t>Evidence does not suggest populist responsiveness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3E48B-7480-4E3C-E3C5-60187E30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noProof="0"/>
              <a:t>Host ideology matters!</a:t>
            </a:r>
          </a:p>
          <a:p>
            <a:r>
              <a:rPr lang="en-US" sz="1700" noProof="0"/>
              <a:t>Left populist parties = ideological congruence</a:t>
            </a:r>
          </a:p>
          <a:p>
            <a:endParaRPr lang="en-US" sz="1700" noProof="0"/>
          </a:p>
          <a:p>
            <a:r>
              <a:rPr lang="en-US" sz="1700" noProof="0"/>
              <a:t>Voter-party congruence</a:t>
            </a:r>
          </a:p>
          <a:p>
            <a:r>
              <a:rPr lang="en-US" sz="1700" noProof="0"/>
              <a:t>Not the median voter responsiveness</a:t>
            </a:r>
          </a:p>
        </p:txBody>
      </p:sp>
      <p:pic>
        <p:nvPicPr>
          <p:cNvPr id="5" name="Obrázek 4" descr="Obsah obrázku text, řada/pruh, číslo, diagram&#10;&#10;Popis byl vytvořen automaticky">
            <a:extLst>
              <a:ext uri="{FF2B5EF4-FFF2-40B4-BE49-F238E27FC236}">
                <a16:creationId xmlns:a16="http://schemas.microsoft.com/office/drawing/2014/main" id="{67CEC98E-1D78-974F-EFD0-E8153EB2F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7" y="1813703"/>
            <a:ext cx="6921940" cy="33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5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DA200-6617-6FB7-AD68-AE0B7A4F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sz="2200"/>
              <a:t>Mainstream parties underrepresent issues of „losers of globalizaiton“</a:t>
            </a:r>
          </a:p>
          <a:p>
            <a:r>
              <a:rPr lang="cs-CZ" sz="2200"/>
              <a:t>Not effect on RRPP vote share</a:t>
            </a:r>
          </a:p>
        </p:txBody>
      </p:sp>
      <p:pic>
        <p:nvPicPr>
          <p:cNvPr id="6" name="Obrázek 5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EBA8E3C9-5A37-F7C0-A438-45ED80AC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923047"/>
            <a:ext cx="4510713" cy="5011906"/>
          </a:xfrm>
          <a:prstGeom prst="rect">
            <a:avLst/>
          </a:prstGeom>
        </p:spPr>
      </p:pic>
      <p:pic>
        <p:nvPicPr>
          <p:cNvPr id="4" name="Obrázek 3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6E3D00F7-2E55-A249-4848-AA23AED1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13" y="484770"/>
            <a:ext cx="3995928" cy="14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4B79A-35C8-0C6A-C055-5D0E9454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Individual-level predictors of responsiveness?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C8B61-F31A-2EF1-39B6-68AF5EE4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Do all attitudes matter to the same extent?</a:t>
            </a:r>
          </a:p>
          <a:p>
            <a:r>
              <a:rPr lang="en-US" noProof="0" dirty="0"/>
              <a:t>Is there equality in elite responsiveness?</a:t>
            </a:r>
          </a:p>
          <a:p>
            <a:endParaRPr lang="en-US" noProof="0" dirty="0"/>
          </a:p>
          <a:p>
            <a:r>
              <a:rPr lang="en-US" noProof="0" dirty="0"/>
              <a:t>Concern that political elites more responsive to high-income constituents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88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, diagram, řada/pruh, Paralelní&#10;&#10;Popis byl vytvořen automaticky">
            <a:extLst>
              <a:ext uri="{FF2B5EF4-FFF2-40B4-BE49-F238E27FC236}">
                <a16:creationId xmlns:a16="http://schemas.microsoft.com/office/drawing/2014/main" id="{35BC5518-9CD9-9F1C-8215-48BC33F3B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606" y="2903537"/>
            <a:ext cx="4579913" cy="3954463"/>
          </a:xfrm>
        </p:spPr>
      </p:pic>
      <p:pic>
        <p:nvPicPr>
          <p:cNvPr id="9" name="Obrázek 8" descr="Obsah obrázku text, řada/pruh, diagram, účtenka&#10;&#10;Popis byl vytvořen automaticky">
            <a:extLst>
              <a:ext uri="{FF2B5EF4-FFF2-40B4-BE49-F238E27FC236}">
                <a16:creationId xmlns:a16="http://schemas.microsoft.com/office/drawing/2014/main" id="{38891FDB-C223-D017-6C3F-04D3D8E3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48" y="0"/>
            <a:ext cx="4706104" cy="6858000"/>
          </a:xfrm>
          <a:prstGeom prst="rect">
            <a:avLst/>
          </a:prstGeom>
        </p:spPr>
      </p:pic>
      <p:pic>
        <p:nvPicPr>
          <p:cNvPr id="18" name="Obrázek 17" descr="Obsah obrázku text, osoba, kniha, ruka&#10;&#10;Popis byl vytvořen automaticky">
            <a:extLst>
              <a:ext uri="{FF2B5EF4-FFF2-40B4-BE49-F238E27FC236}">
                <a16:creationId xmlns:a16="http://schemas.microsoft.com/office/drawing/2014/main" id="{DBED2D30-61A6-C22D-591B-19354DD40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678" y="0"/>
            <a:ext cx="4803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5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590708-4463-4D5F-8EB8-2B7C2D32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cs-CZ" sz="3200" dirty="0">
                <a:solidFill>
                  <a:srgbClr val="595959"/>
                </a:solidFill>
              </a:rPr>
              <a:t>Do </a:t>
            </a:r>
            <a:r>
              <a:rPr lang="cs-CZ" sz="3200" dirty="0" err="1">
                <a:solidFill>
                  <a:srgbClr val="595959"/>
                </a:solidFill>
              </a:rPr>
              <a:t>politicians</a:t>
            </a:r>
            <a:r>
              <a:rPr lang="cs-CZ" sz="3200" dirty="0">
                <a:solidFill>
                  <a:srgbClr val="595959"/>
                </a:solidFill>
              </a:rPr>
              <a:t> care </a:t>
            </a:r>
            <a:r>
              <a:rPr lang="cs-CZ" sz="3200" dirty="0" err="1">
                <a:solidFill>
                  <a:srgbClr val="595959"/>
                </a:solidFill>
              </a:rPr>
              <a:t>about</a:t>
            </a:r>
            <a:r>
              <a:rPr lang="cs-CZ" sz="3200" dirty="0">
                <a:solidFill>
                  <a:srgbClr val="595959"/>
                </a:solidFill>
              </a:rPr>
              <a:t> public </a:t>
            </a:r>
            <a:r>
              <a:rPr lang="cs-CZ" sz="3200" dirty="0" err="1">
                <a:solidFill>
                  <a:srgbClr val="595959"/>
                </a:solidFill>
              </a:rPr>
              <a:t>opinion</a:t>
            </a:r>
            <a:r>
              <a:rPr lang="cs-CZ" sz="3200" dirty="0">
                <a:solidFill>
                  <a:srgbClr val="595959"/>
                </a:solidFill>
              </a:rPr>
              <a:t> </a:t>
            </a:r>
            <a:r>
              <a:rPr lang="cs-CZ" sz="3200" dirty="0" err="1">
                <a:solidFill>
                  <a:srgbClr val="595959"/>
                </a:solidFill>
              </a:rPr>
              <a:t>at</a:t>
            </a:r>
            <a:r>
              <a:rPr lang="cs-CZ" sz="3200" dirty="0">
                <a:solidFill>
                  <a:srgbClr val="595959"/>
                </a:solidFill>
              </a:rPr>
              <a:t> </a:t>
            </a:r>
            <a:r>
              <a:rPr lang="cs-CZ" sz="3200" dirty="0" err="1">
                <a:solidFill>
                  <a:srgbClr val="595959"/>
                </a:solidFill>
              </a:rPr>
              <a:t>all</a:t>
            </a:r>
            <a:r>
              <a:rPr lang="cs-CZ" sz="3200" dirty="0">
                <a:solidFill>
                  <a:srgbClr val="595959"/>
                </a:solidFill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AD8C86-17CB-6117-90BA-CAA9B252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en-US" sz="1400" noProof="0" dirty="0">
                <a:solidFill>
                  <a:srgbClr val="595959"/>
                </a:solidFill>
              </a:rPr>
              <a:t>Some are very skeptical</a:t>
            </a:r>
          </a:p>
          <a:p>
            <a:r>
              <a:rPr lang="en-US" sz="1400" noProof="0" dirty="0">
                <a:solidFill>
                  <a:srgbClr val="595959"/>
                </a:solidFill>
              </a:rPr>
              <a:t>Bartels and </a:t>
            </a:r>
            <a:r>
              <a:rPr lang="en-US" sz="1400" noProof="0" dirty="0" err="1">
                <a:solidFill>
                  <a:srgbClr val="595959"/>
                </a:solidFill>
              </a:rPr>
              <a:t>Achen</a:t>
            </a:r>
            <a:r>
              <a:rPr lang="en-US" sz="1400" noProof="0" dirty="0">
                <a:solidFill>
                  <a:srgbClr val="595959"/>
                </a:solidFill>
              </a:rPr>
              <a:t> 2016</a:t>
            </a:r>
          </a:p>
          <a:p>
            <a:r>
              <a:rPr lang="en-US" sz="1400" noProof="0" dirty="0">
                <a:solidFill>
                  <a:srgbClr val="595959"/>
                </a:solidFill>
              </a:rPr>
              <a:t>Folk Theory of Democracy</a:t>
            </a:r>
          </a:p>
          <a:p>
            <a:pPr lvl="1"/>
            <a:r>
              <a:rPr lang="en-US" sz="1400" noProof="0" dirty="0">
                <a:solidFill>
                  <a:srgbClr val="595959"/>
                </a:solidFill>
              </a:rPr>
              <a:t>Myth of rational voter</a:t>
            </a:r>
          </a:p>
          <a:p>
            <a:pPr lvl="1"/>
            <a:r>
              <a:rPr lang="en-US" sz="1400" noProof="0" dirty="0">
                <a:solidFill>
                  <a:srgbClr val="595959"/>
                </a:solidFill>
              </a:rPr>
              <a:t>Partisanship and role of parties</a:t>
            </a:r>
          </a:p>
          <a:p>
            <a:pPr lvl="1"/>
            <a:r>
              <a:rPr lang="en-US" sz="1400" noProof="0" dirty="0">
                <a:solidFill>
                  <a:srgbClr val="595959"/>
                </a:solidFill>
              </a:rPr>
              <a:t>Illusion of election mandates</a:t>
            </a:r>
          </a:p>
          <a:p>
            <a:pPr lvl="1"/>
            <a:r>
              <a:rPr lang="en-US" sz="1400" noProof="0" dirty="0">
                <a:solidFill>
                  <a:srgbClr val="595959"/>
                </a:solidFill>
              </a:rPr>
              <a:t>Limits to policy responsiveness</a:t>
            </a:r>
          </a:p>
          <a:p>
            <a:pPr lvl="1"/>
            <a:r>
              <a:rPr lang="en-US" sz="1400" noProof="0" dirty="0">
                <a:solidFill>
                  <a:srgbClr val="595959"/>
                </a:solidFill>
              </a:rPr>
              <a:t>Inequality</a:t>
            </a:r>
          </a:p>
          <a:p>
            <a:pPr lvl="1"/>
            <a:endParaRPr lang="en-US" sz="1400" noProof="0" dirty="0">
              <a:solidFill>
                <a:srgbClr val="595959"/>
              </a:solidFill>
            </a:endParaRPr>
          </a:p>
          <a:p>
            <a:pPr lvl="1"/>
            <a:endParaRPr lang="en-US" sz="1400" noProof="0" dirty="0">
              <a:solidFill>
                <a:srgbClr val="595959"/>
              </a:solidFill>
            </a:endParaRPr>
          </a:p>
          <a:p>
            <a:r>
              <a:rPr lang="en-US" sz="1400" noProof="0" dirty="0">
                <a:solidFill>
                  <a:srgbClr val="595959"/>
                </a:solidFill>
              </a:rPr>
              <a:t>Democracy is not just translation of public preference into policy</a:t>
            </a:r>
          </a:p>
          <a:p>
            <a:r>
              <a:rPr lang="en-US" sz="1400" noProof="0" dirty="0">
                <a:solidFill>
                  <a:srgbClr val="595959"/>
                </a:solidFill>
              </a:rPr>
              <a:t>What other functions?</a:t>
            </a:r>
          </a:p>
        </p:txBody>
      </p:sp>
      <p:pic>
        <p:nvPicPr>
          <p:cNvPr id="5" name="Obrázek 4" descr="Obsah obrázku text, Písmo, plakát, design&#10;&#10;Popis byl vytvořen automaticky">
            <a:extLst>
              <a:ext uri="{FF2B5EF4-FFF2-40B4-BE49-F238E27FC236}">
                <a16:creationId xmlns:a16="http://schemas.microsoft.com/office/drawing/2014/main" id="{BA0E5A9E-4D28-3B32-A856-F048C911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374" y="685799"/>
            <a:ext cx="3747909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olourful carved figures of humans">
            <a:extLst>
              <a:ext uri="{FF2B5EF4-FFF2-40B4-BE49-F238E27FC236}">
                <a16:creationId xmlns:a16="http://schemas.microsoft.com/office/drawing/2014/main" id="{F750F22D-084A-B592-FDEC-7ED2AE7F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86" r="18253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F44ACA-41BC-DEC2-6528-AA0F5A33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cs-CZ" sz="3700"/>
              <a:t>How citizens react to nonresponsive governments?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7CC35-0129-6036-A5BF-D4684C49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2000" noProof="0"/>
              <a:t>External political efficacy</a:t>
            </a:r>
          </a:p>
          <a:p>
            <a:r>
              <a:rPr lang="en-US" sz="2000" noProof="0"/>
              <a:t>Satisfaction with democracy</a:t>
            </a:r>
          </a:p>
          <a:p>
            <a:r>
              <a:rPr lang="en-US" sz="2000" noProof="0"/>
              <a:t>Policy compliance</a:t>
            </a:r>
          </a:p>
        </p:txBody>
      </p:sp>
    </p:spTree>
    <p:extLst>
      <p:ext uri="{BB962C8B-B14F-4D97-AF65-F5344CB8AC3E}">
        <p14:creationId xmlns:p14="http://schemas.microsoft.com/office/powerpoint/2010/main" val="78502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0AE3A3-719D-042A-A132-CFC6F4D0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3400"/>
              <a:t>Public opinion and government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5AC3F-F05D-544F-056E-142E1504A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5532120" cy="3529934"/>
          </a:xfrm>
        </p:spPr>
        <p:txBody>
          <a:bodyPr>
            <a:normAutofit/>
          </a:bodyPr>
          <a:lstStyle/>
          <a:p>
            <a:r>
              <a:rPr lang="en-GB" sz="1800" noProof="0" dirty="0"/>
              <a:t>Legitimacy (consent of the governed)</a:t>
            </a:r>
          </a:p>
          <a:p>
            <a:r>
              <a:rPr lang="en-GB" sz="1800" noProof="0" dirty="0"/>
              <a:t>Government constraint</a:t>
            </a:r>
          </a:p>
          <a:p>
            <a:endParaRPr lang="en-GB" sz="1800" dirty="0"/>
          </a:p>
          <a:p>
            <a:r>
              <a:rPr lang="en-GB" sz="1800" noProof="0" dirty="0"/>
              <a:t>Core of the political system (Easton)</a:t>
            </a:r>
          </a:p>
          <a:p>
            <a:endParaRPr lang="en-GB" sz="1800" dirty="0"/>
          </a:p>
          <a:p>
            <a:r>
              <a:rPr lang="en-GB" sz="1800" noProof="0" dirty="0"/>
              <a:t>Retrospective voting</a:t>
            </a:r>
          </a:p>
          <a:p>
            <a:pPr lvl="2"/>
            <a:r>
              <a:rPr lang="en-GB" sz="1000" dirty="0"/>
              <a:t>Informed decisions</a:t>
            </a:r>
          </a:p>
          <a:p>
            <a:pPr lvl="2"/>
            <a:r>
              <a:rPr lang="en-GB" sz="1000" dirty="0"/>
              <a:t>Policy based evaluation</a:t>
            </a:r>
            <a:endParaRPr lang="en-GB" sz="1000" noProof="0" dirty="0"/>
          </a:p>
          <a:p>
            <a:endParaRPr lang="en-US" sz="1800" noProof="0" dirty="0"/>
          </a:p>
        </p:txBody>
      </p:sp>
      <p:pic>
        <p:nvPicPr>
          <p:cNvPr id="5" name="Obrázek 4" descr="Obsah obrázku text, Písmo, diagram, bílé&#10;&#10;Popis byl vytvořen automaticky">
            <a:extLst>
              <a:ext uri="{FF2B5EF4-FFF2-40B4-BE49-F238E27FC236}">
                <a16:creationId xmlns:a16="http://schemas.microsoft.com/office/drawing/2014/main" id="{19A8E8FC-141F-8984-DBDE-F360E060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76" y="2020158"/>
            <a:ext cx="6440424" cy="28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6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62D15-5CAC-92B7-ADE9-3057B306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(Robert </a:t>
            </a:r>
            <a:r>
              <a:rPr lang="cs-CZ" dirty="0" err="1"/>
              <a:t>Dahl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F2249-EFD5-E341-9EEF-867FF9CFD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Democracy ideal type</a:t>
            </a:r>
          </a:p>
          <a:p>
            <a:r>
              <a:rPr lang="en-US" noProof="0" dirty="0"/>
              <a:t>Polyarchy = the rule of the many</a:t>
            </a:r>
          </a:p>
          <a:p>
            <a:pPr lvl="1"/>
            <a:r>
              <a:rPr lang="en-US" noProof="0" dirty="0"/>
              <a:t>Free and fair elections </a:t>
            </a:r>
          </a:p>
          <a:p>
            <a:pPr lvl="2"/>
            <a:r>
              <a:rPr lang="en-US" noProof="0" dirty="0"/>
              <a:t>Universal suffrage </a:t>
            </a:r>
          </a:p>
          <a:p>
            <a:pPr lvl="1"/>
            <a:r>
              <a:rPr lang="en-US" noProof="0" dirty="0"/>
              <a:t>Freedom of expression </a:t>
            </a:r>
          </a:p>
          <a:p>
            <a:pPr lvl="1"/>
            <a:r>
              <a:rPr lang="en-US" noProof="0" dirty="0"/>
              <a:t>Alternative sources of information </a:t>
            </a:r>
          </a:p>
          <a:p>
            <a:pPr lvl="1"/>
            <a:r>
              <a:rPr lang="en-US" noProof="0" dirty="0"/>
              <a:t>Associational autonomy </a:t>
            </a:r>
          </a:p>
          <a:p>
            <a:pPr lvl="2"/>
            <a:r>
              <a:rPr lang="en-US" noProof="0" dirty="0"/>
              <a:t>Inclusive citizenship</a:t>
            </a:r>
          </a:p>
          <a:p>
            <a:r>
              <a:rPr lang="en-US" u="sng" noProof="0" dirty="0"/>
              <a:t>Continuing responsiveness of government </a:t>
            </a:r>
            <a:r>
              <a:rPr lang="en-US" noProof="0" dirty="0"/>
              <a:t>essential outcome</a:t>
            </a:r>
          </a:p>
        </p:txBody>
      </p:sp>
    </p:spTree>
    <p:extLst>
      <p:ext uri="{BB962C8B-B14F-4D97-AF65-F5344CB8AC3E}">
        <p14:creationId xmlns:p14="http://schemas.microsoft.com/office/powerpoint/2010/main" val="248846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F7AF7B-E2A1-954A-ABC1-6AA53425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cs-CZ" sz="5400" dirty="0" err="1"/>
              <a:t>The</a:t>
            </a:r>
            <a:r>
              <a:rPr lang="cs-CZ" sz="5400" dirty="0"/>
              <a:t> public as a </a:t>
            </a:r>
            <a:r>
              <a:rPr lang="cs-CZ" sz="5400" dirty="0" err="1"/>
              <a:t>thermostat</a:t>
            </a:r>
            <a:r>
              <a:rPr lang="cs-CZ" sz="5400" dirty="0"/>
              <a:t> (</a:t>
            </a:r>
            <a:r>
              <a:rPr lang="cs-CZ" sz="5400" dirty="0" err="1"/>
              <a:t>Wlezien</a:t>
            </a:r>
            <a:r>
              <a:rPr lang="cs-CZ" sz="5400" dirty="0"/>
              <a:t>)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1EEFFC-C3BA-7A8F-8002-45B10D9C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Public responses to actual policy</a:t>
            </a:r>
          </a:p>
          <a:p>
            <a:r>
              <a:rPr lang="en-US" sz="2200" dirty="0"/>
              <a:t>Signals when policy needs adjustment</a:t>
            </a:r>
          </a:p>
          <a:p>
            <a:r>
              <a:rPr lang="en-US" sz="2200" dirty="0"/>
              <a:t>Stops signaling when adjusted adequately</a:t>
            </a:r>
          </a:p>
          <a:p>
            <a:r>
              <a:rPr lang="en-US" sz="2200" dirty="0"/>
              <a:t>E.g. preferences over government spending</a:t>
            </a:r>
          </a:p>
        </p:txBody>
      </p:sp>
      <p:pic>
        <p:nvPicPr>
          <p:cNvPr id="5" name="Zástupný obsah 4" descr="Obsah obrázku snímek obrazovky, Grafika, kreslené, Mobilní telefon&#10;&#10;Popis byl vytvořen automaticky">
            <a:extLst>
              <a:ext uri="{FF2B5EF4-FFF2-40B4-BE49-F238E27FC236}">
                <a16:creationId xmlns:a16="http://schemas.microsoft.com/office/drawing/2014/main" id="{3F7F0627-BB1F-B49E-DDF5-C099A017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799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C5AEED-012B-B640-ECAD-DDA0613D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3800"/>
              <a:t>Government spending 1973-1991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A3B2D7-8158-1E0C-D8B5-C7DF2102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000" dirty="0"/>
              <a:t>Public </a:t>
            </a:r>
            <a:r>
              <a:rPr lang="cs-CZ" sz="2000" dirty="0" err="1"/>
              <a:t>preferences</a:t>
            </a:r>
            <a:r>
              <a:rPr lang="cs-CZ" sz="2000" dirty="0"/>
              <a:t> </a:t>
            </a:r>
            <a:r>
              <a:rPr lang="cs-CZ" sz="2000" dirty="0" err="1"/>
              <a:t>influenced</a:t>
            </a:r>
            <a:r>
              <a:rPr lang="cs-CZ" sz="2000" dirty="0"/>
              <a:t> by </a:t>
            </a:r>
            <a:r>
              <a:rPr lang="cs-CZ" sz="2000" dirty="0" err="1"/>
              <a:t>changes</a:t>
            </a:r>
            <a:r>
              <a:rPr lang="cs-CZ" sz="2000" dirty="0"/>
              <a:t> in </a:t>
            </a:r>
            <a:r>
              <a:rPr lang="cs-CZ" sz="2000" dirty="0" err="1"/>
              <a:t>policy</a:t>
            </a:r>
            <a:endParaRPr lang="cs-CZ" sz="2000" dirty="0"/>
          </a:p>
          <a:p>
            <a:r>
              <a:rPr lang="cs-CZ" sz="2000" dirty="0" err="1"/>
              <a:t>Spending</a:t>
            </a:r>
            <a:r>
              <a:rPr lang="cs-CZ" sz="2000" dirty="0"/>
              <a:t> </a:t>
            </a:r>
            <a:r>
              <a:rPr lang="cs-CZ" sz="2000" dirty="0" err="1"/>
              <a:t>decreases</a:t>
            </a:r>
            <a:r>
              <a:rPr lang="cs-CZ" sz="2000" dirty="0"/>
              <a:t> = public </a:t>
            </a:r>
            <a:r>
              <a:rPr lang="cs-CZ" sz="2000" dirty="0" err="1"/>
              <a:t>preferences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increase</a:t>
            </a:r>
            <a:endParaRPr lang="cs-CZ" sz="2000" dirty="0"/>
          </a:p>
          <a:p>
            <a:r>
              <a:rPr lang="cs-CZ" sz="2000" dirty="0" err="1"/>
              <a:t>Information</a:t>
            </a:r>
            <a:r>
              <a:rPr lang="cs-CZ" sz="2000" dirty="0"/>
              <a:t> </a:t>
            </a:r>
            <a:r>
              <a:rPr lang="cs-CZ" sz="2000" dirty="0" err="1"/>
              <a:t>gaps</a:t>
            </a:r>
            <a:r>
              <a:rPr lang="cs-CZ" sz="2000" dirty="0"/>
              <a:t> (eg. Defense)</a:t>
            </a:r>
          </a:p>
          <a:p>
            <a:r>
              <a:rPr lang="cs-CZ" sz="2000" dirty="0" err="1"/>
              <a:t>Security</a:t>
            </a:r>
            <a:r>
              <a:rPr lang="cs-CZ" sz="2000" dirty="0"/>
              <a:t> = more long term </a:t>
            </a:r>
            <a:r>
              <a:rPr lang="cs-CZ" sz="2000" dirty="0" err="1"/>
              <a:t>considerations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585D9C99-F83E-9251-4C4C-1F1A8519E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62438"/>
            <a:ext cx="6903720" cy="533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A55823-BD08-792A-1FF7-98956A9E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4600"/>
              <a:t>Dynamic model of representation</a:t>
            </a:r>
            <a:br>
              <a:rPr lang="cs-CZ" sz="4600"/>
            </a:br>
            <a:endParaRPr lang="cs-CZ" sz="4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F4D78-9BFC-0280-A4E8-014EBDE30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noProof="0" dirty="0"/>
              <a:t>Stimson, McKuen, </a:t>
            </a:r>
            <a:r>
              <a:rPr lang="en-US" sz="2200" noProof="0" dirty="0" err="1"/>
              <a:t>Erkison</a:t>
            </a:r>
            <a:endParaRPr lang="en-US" sz="2200" noProof="0" dirty="0"/>
          </a:p>
          <a:p>
            <a:r>
              <a:rPr lang="en-US" sz="2200" noProof="0" dirty="0"/>
              <a:t>Also from the 90s</a:t>
            </a:r>
          </a:p>
          <a:p>
            <a:r>
              <a:rPr lang="en-US" sz="2200" noProof="0" dirty="0"/>
              <a:t>Electoral change</a:t>
            </a:r>
          </a:p>
          <a:p>
            <a:r>
              <a:rPr lang="en-US" sz="2200" noProof="0" dirty="0"/>
              <a:t>Rational anticipation by institutions</a:t>
            </a:r>
          </a:p>
          <a:p>
            <a:r>
              <a:rPr lang="en-US" sz="2200" noProof="0" dirty="0"/>
              <a:t>Institutions differ in their responsiveness</a:t>
            </a:r>
          </a:p>
        </p:txBody>
      </p:sp>
      <p:pic>
        <p:nvPicPr>
          <p:cNvPr id="7" name="Obrázek 6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C20413B6-6410-3106-6D7D-BED54EEAE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07" y="1911493"/>
            <a:ext cx="36068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8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lipart, Grafika, kreslené, ilustrace&#10;&#10;Popis byl vytvořen automaticky">
            <a:extLst>
              <a:ext uri="{FF2B5EF4-FFF2-40B4-BE49-F238E27FC236}">
                <a16:creationId xmlns:a16="http://schemas.microsoft.com/office/drawing/2014/main" id="{209B4181-4189-5E8C-1F20-B4269DE1C0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8636" r="114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B356B-EBB4-D162-44CE-315AD4CE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6800" noProof="0">
                <a:ln w="22225">
                  <a:solidFill>
                    <a:srgbClr val="FFFFFF"/>
                  </a:solidFill>
                </a:ln>
                <a:noFill/>
              </a:rPr>
              <a:t>How do politicians learn about public preferences?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59E5A-9D04-8203-D6EB-2659B7D5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 noProof="0" dirty="0">
                <a:solidFill>
                  <a:srgbClr val="FFFFFF"/>
                </a:solidFill>
              </a:rPr>
              <a:t>Polls (public and private)</a:t>
            </a:r>
          </a:p>
          <a:p>
            <a:r>
              <a:rPr lang="en-US" sz="2000" noProof="0" dirty="0">
                <a:solidFill>
                  <a:srgbClr val="FFFFFF"/>
                </a:solidFill>
              </a:rPr>
              <a:t>Media</a:t>
            </a:r>
          </a:p>
          <a:p>
            <a:r>
              <a:rPr lang="en-US" sz="2000" noProof="0" dirty="0">
                <a:solidFill>
                  <a:srgbClr val="FFFFFF"/>
                </a:solidFill>
              </a:rPr>
              <a:t>Interest groups</a:t>
            </a:r>
          </a:p>
          <a:p>
            <a:r>
              <a:rPr lang="en-US" sz="2000" noProof="0" dirty="0">
                <a:solidFill>
                  <a:srgbClr val="FFFFFF"/>
                </a:solidFill>
              </a:rPr>
              <a:t>Contact with citizens</a:t>
            </a:r>
          </a:p>
          <a:p>
            <a:r>
              <a:rPr lang="en-US" sz="2000" noProof="0" dirty="0">
                <a:solidFill>
                  <a:srgbClr val="FFFFFF"/>
                </a:solidFill>
              </a:rPr>
              <a:t>Social media</a:t>
            </a:r>
          </a:p>
          <a:p>
            <a:r>
              <a:rPr lang="en-US" sz="2000" dirty="0">
                <a:solidFill>
                  <a:srgbClr val="FFFFFF"/>
                </a:solidFill>
              </a:rPr>
              <a:t>??</a:t>
            </a:r>
            <a:endParaRPr lang="en-US" sz="2000" noProof="0" dirty="0">
              <a:solidFill>
                <a:srgbClr val="FFFFFF"/>
              </a:solidFill>
            </a:endParaRPr>
          </a:p>
          <a:p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21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ísmo, řada/pruh, snímek obrazovky&#10;&#10;Popis byl vytvořen automaticky">
            <a:extLst>
              <a:ext uri="{FF2B5EF4-FFF2-40B4-BE49-F238E27FC236}">
                <a16:creationId xmlns:a16="http://schemas.microsoft.com/office/drawing/2014/main" id="{A9306DC9-5837-1232-6952-B337CB810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5251" y="22067"/>
            <a:ext cx="6616700" cy="2222500"/>
          </a:xfrm>
        </p:spPr>
      </p:pic>
      <p:pic>
        <p:nvPicPr>
          <p:cNvPr id="7" name="Obrázek 6" descr="Obsah obrázku text, snímek obrazovky, design, účtenka&#10;&#10;Popis byl vytvořen automaticky">
            <a:extLst>
              <a:ext uri="{FF2B5EF4-FFF2-40B4-BE49-F238E27FC236}">
                <a16:creationId xmlns:a16="http://schemas.microsoft.com/office/drawing/2014/main" id="{3C35EFA5-238A-9177-4FD6-E7D50BF97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" y="2244567"/>
            <a:ext cx="6289831" cy="42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9E708614-0449-1958-5D76-172827B08B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10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F2F76A-52A3-715F-9D97-BF5FF860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6800" noProof="0">
                <a:ln w="22225">
                  <a:solidFill>
                    <a:srgbClr val="FFFFFF"/>
                  </a:solidFill>
                </a:ln>
                <a:noFill/>
              </a:rPr>
              <a:t>Factors influencing responsiveness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570BE-EBED-3B39-7BC9-63090D349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 noProof="0">
                <a:solidFill>
                  <a:srgbClr val="FFFFFF"/>
                </a:solidFill>
              </a:rPr>
              <a:t>Electoral system</a:t>
            </a:r>
          </a:p>
          <a:p>
            <a:r>
              <a:rPr lang="en-US" sz="2000" noProof="0">
                <a:solidFill>
                  <a:srgbClr val="FFFFFF"/>
                </a:solidFill>
              </a:rPr>
              <a:t>Concentration of power, federalism</a:t>
            </a:r>
          </a:p>
          <a:p>
            <a:endParaRPr lang="en-US" sz="2000" noProof="0">
              <a:solidFill>
                <a:srgbClr val="FFFFFF"/>
              </a:solidFill>
            </a:endParaRPr>
          </a:p>
          <a:p>
            <a:r>
              <a:rPr lang="en-US" sz="2000" noProof="0">
                <a:solidFill>
                  <a:srgbClr val="FFFFFF"/>
                </a:solidFill>
              </a:rPr>
              <a:t>Electoral competition</a:t>
            </a:r>
          </a:p>
          <a:p>
            <a:r>
              <a:rPr lang="en-US" sz="2000" noProof="0">
                <a:solidFill>
                  <a:srgbClr val="FFFFFF"/>
                </a:solidFill>
              </a:rPr>
              <a:t>Populism?</a:t>
            </a:r>
          </a:p>
          <a:p>
            <a:endParaRPr lang="en-US" sz="2000" noProof="0">
              <a:solidFill>
                <a:srgbClr val="FFFFFF"/>
              </a:solidFill>
            </a:endParaRPr>
          </a:p>
          <a:p>
            <a:r>
              <a:rPr lang="en-US" sz="2000" noProof="0">
                <a:solidFill>
                  <a:srgbClr val="FFFFFF"/>
                </a:solidFill>
              </a:rPr>
              <a:t>Economic status of electorate</a:t>
            </a:r>
          </a:p>
          <a:p>
            <a:endParaRPr lang="en-US" sz="2000" noProof="0">
              <a:solidFill>
                <a:srgbClr val="FFFFFF"/>
              </a:solidFill>
            </a:endParaRPr>
          </a:p>
          <a:p>
            <a:r>
              <a:rPr lang="en-US" sz="2000" noProof="0">
                <a:solidFill>
                  <a:srgbClr val="FFFFFF"/>
                </a:solidFill>
              </a:rPr>
              <a:t>Interest group influence</a:t>
            </a:r>
          </a:p>
        </p:txBody>
      </p:sp>
    </p:spTree>
    <p:extLst>
      <p:ext uri="{BB962C8B-B14F-4D97-AF65-F5344CB8AC3E}">
        <p14:creationId xmlns:p14="http://schemas.microsoft.com/office/powerpoint/2010/main" val="309926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454</Words>
  <Application>Microsoft Office PowerPoint</Application>
  <PresentationFormat>Širokoúhlá obrazovka</PresentationFormat>
  <Paragraphs>107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Government responsiveness</vt:lpstr>
      <vt:lpstr>Public opinion and government</vt:lpstr>
      <vt:lpstr>Theories of democracy (Robert Dahl)</vt:lpstr>
      <vt:lpstr>The public as a thermostat (Wlezien)</vt:lpstr>
      <vt:lpstr>Government spending 1973-1991</vt:lpstr>
      <vt:lpstr>Dynamic model of representation </vt:lpstr>
      <vt:lpstr>How do politicians learn about public preferences?</vt:lpstr>
      <vt:lpstr>Prezentace aplikace PowerPoint</vt:lpstr>
      <vt:lpstr>Factors influencing responsiveness</vt:lpstr>
      <vt:lpstr>Electoral systems</vt:lpstr>
      <vt:lpstr>Centralization v. federalism</vt:lpstr>
      <vt:lpstr>Electoral competition</vt:lpstr>
      <vt:lpstr>Do populists response more to public opinion? </vt:lpstr>
      <vt:lpstr>Evidence does not suggest populist responsiveness</vt:lpstr>
      <vt:lpstr>Prezentace aplikace PowerPoint</vt:lpstr>
      <vt:lpstr>Individual-level predictors of responsiveness?</vt:lpstr>
      <vt:lpstr>Prezentace aplikace PowerPoint</vt:lpstr>
      <vt:lpstr>Do politicians care about public opinion at all?</vt:lpstr>
      <vt:lpstr>How citizens react to nonresponsive governments?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Lenka Hrbková</dc:creator>
  <cp:lastModifiedBy>Lenka Hrbková</cp:lastModifiedBy>
  <cp:revision>2</cp:revision>
  <dcterms:created xsi:type="dcterms:W3CDTF">2024-10-20T09:32:30Z</dcterms:created>
  <dcterms:modified xsi:type="dcterms:W3CDTF">2024-10-22T15:02:37Z</dcterms:modified>
</cp:coreProperties>
</file>