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81" r:id="rId5"/>
    <p:sldId id="271" r:id="rId6"/>
    <p:sldId id="272" r:id="rId7"/>
    <p:sldId id="276" r:id="rId8"/>
    <p:sldId id="274" r:id="rId9"/>
    <p:sldId id="262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57" r:id="rId18"/>
    <p:sldId id="266" r:id="rId19"/>
    <p:sldId id="267" r:id="rId20"/>
    <p:sldId id="268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4D1A3-74C6-C908-F77A-0A06261E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ED209A-07C2-2311-BC32-0B0E7C164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FF8F06-49E3-F3C6-E4F9-34FAE4BC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CB8F4-C582-069F-A5F7-EF1F9F71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02FA8A-906D-C36A-FAF6-269A849F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F02D8-92B0-19D4-9BA9-7C93138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9B36EF-A712-9241-24BF-6AF830E2A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EFE31-EAB8-4347-E436-532D8B89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BD258-79FB-95D4-B092-D59E1952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67722-0F81-61B1-7199-BC714D80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6D7BE3-21C8-418D-B65E-5540A3103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F9E1EB-C32C-3941-7B0F-559956EC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FE525-A77E-DDF0-4DD7-160E09FB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2E718B-7516-3FFC-4BEA-340B6F1B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2195EA-2091-0F8B-7E20-8826ECCE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9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D851C-C2B2-C650-8D01-D99D329D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2C69D-789F-F6E9-9DBE-7EADB7B4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B207F-DBF9-A482-7EF6-61BDEC88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15083-0FE2-6CB9-1090-F8CA495E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4E73E-0BB5-0E87-C1F4-F69B03A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9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B1E6A-40C1-C727-FFA4-BBC22035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AD6408-BEBC-3600-7975-C1038BB1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BD0F1-F06C-A42D-9309-8E7D0167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C3139-1DFE-AD83-FA82-544E7C60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E9EE0-B12D-289D-E1BA-938BE001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83F15-C268-B1B0-7D83-A0B9E24D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99202-FA69-2DDD-15E8-0F414766C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7C7A1A-F496-ECC9-25ED-09B23C3E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418F16-073A-A936-4DD1-09F1FED4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CD8A47-CA9D-469A-F92D-C30CC597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4D25B9-EA49-2B13-8E20-DFD4CE27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2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59672-8273-4AC6-5391-82C88BF9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7A4FD-672C-D6ED-C735-2041F74C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E2914C-2065-5734-0BE6-C5D5E564E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77E700-EB7E-B3CA-6284-C995783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963094-93C3-64A5-6EE7-9F38C645F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302E97-3F83-2549-9187-529EDC11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78910F-8E41-9E95-8EDB-B6A32A9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9B42A5-06AD-B706-B52E-D43F5D82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5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FE121-43D5-0B4E-9DBC-E14A07D8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2D8DEF-63F1-42B0-A9E9-9E8EAB7C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3156EE-5EDD-F0C5-AC1D-AF3DE134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8FE32-AA30-A2D3-1D9E-5E68904C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967B72-C0CF-26DB-CCDE-747DD4AD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CB80FB-0A04-F124-A814-0AC85FA7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A1C6F-F034-F8AC-4623-41CBB64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39020-AABD-5F1A-797C-E7F42D42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14DA5-A41A-4163-9228-9A63EEC7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CB4509-1E7D-BEDB-D2CB-56AADCBB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0849A7-F7B3-69B8-D29A-F9823787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494BD8-6175-ED32-684B-0F4D25EF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07804E-A387-CD89-FC4A-94A64EF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AC18A-30F3-7216-6F47-399863E6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266F56-8B46-A033-B948-8DC3377F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8129C-24FC-EB5B-7E1D-D225D8782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ED79E1-5FB4-D4F5-19E4-57EE8D10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B3AFAC-226E-4045-C267-63EB3F2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EAF265-45E7-AFBD-EF8F-F42107E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3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75C453-8016-C55A-7252-BA3CB36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09FCD-CE1E-F76A-E31F-B41A133C3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80A7E3-E652-5B87-4EDF-C8A695967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08F1-C310-4849-AB2B-1980DD5AE293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F22DDD-0F0A-C498-1595-41B40A99C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0553C-8F91-4078-5B78-4C768032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0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rl.europa.eu/en/datasets/texts-adopted-by-the-european-parliament-year2023/2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kyivindependent.com/ukrainians-trust-in-zelensky-decreasing-but-still-high-survey-shows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verse.harvard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F2B2A-2986-18F0-16D0-4D1D1DC76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processing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1AE481-54C7-842B-5F98-682BBB3A5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2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C6931-5600-5DBF-7814-2935448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12725"/>
            <a:ext cx="10515600" cy="1325563"/>
          </a:xfrm>
        </p:spPr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EB8B78-F4D3-A524-D581-4339BF38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2951" y="0"/>
            <a:ext cx="3829050" cy="6783182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CB2B16-9B88-C24A-2E47-8ED23A79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2" y="4379913"/>
            <a:ext cx="5966977" cy="19813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7207002-95C2-29AE-D906-9BBC4EC66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487" y="1923563"/>
            <a:ext cx="5585944" cy="17298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E74815-9F4C-9EF9-7D9E-AA4E5DDB0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130" y="4069492"/>
            <a:ext cx="4122777" cy="2575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E2CAFC6-0E6D-94F7-A5CD-92D5BA683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71" y="1954327"/>
            <a:ext cx="2149026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52713-CB3A-234E-B55E-81E63414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SPSS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399FE7-D5ED-8E7D-AC4A-827EC3FC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099" y="1573699"/>
            <a:ext cx="5628854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F5EC4D-8779-D339-3C8B-A770285FD2FF}"/>
              </a:ext>
            </a:extLst>
          </p:cNvPr>
          <p:cNvSpPr txBox="1"/>
          <p:nvPr/>
        </p:nvSpPr>
        <p:spPr>
          <a:xfrm>
            <a:off x="838200" y="6158204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SPSS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MU </a:t>
            </a:r>
            <a:r>
              <a:rPr lang="cs-CZ" dirty="0" err="1"/>
              <a:t>website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SPSS to excel online </a:t>
            </a:r>
            <a:r>
              <a:rPr lang="cs-CZ" dirty="0" err="1"/>
              <a:t>conversion</a:t>
            </a:r>
            <a:r>
              <a:rPr lang="cs-CZ" dirty="0"/>
              <a:t>: https://secure.ncounter.de/spssconverter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45643-8691-0F67-8895-6BB715BC25DB}"/>
              </a:ext>
            </a:extLst>
          </p:cNvPr>
          <p:cNvSpPr txBox="1"/>
          <p:nvPr/>
        </p:nvSpPr>
        <p:spPr>
          <a:xfrm>
            <a:off x="8854751" y="2424432"/>
            <a:ext cx="3629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https://www.afrobarometer.org/survey-resource/merged-round-8-data-34-countries-2022/</a:t>
            </a:r>
          </a:p>
        </p:txBody>
      </p:sp>
    </p:spTree>
    <p:extLst>
      <p:ext uri="{BB962C8B-B14F-4D97-AF65-F5344CB8AC3E}">
        <p14:creationId xmlns:p14="http://schemas.microsoft.com/office/powerpoint/2010/main" val="23477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F5299-27FA-1475-BE44-26D8E38C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54000"/>
            <a:ext cx="10515600" cy="4351338"/>
          </a:xfrm>
        </p:spPr>
        <p:txBody>
          <a:bodyPr/>
          <a:lstStyle/>
          <a:p>
            <a:r>
              <a:rPr lang="cs-CZ" dirty="0"/>
              <a:t>https://inet.muni.cz/?idr=ict.soft&amp;pk=u&amp;x=0&amp;y=500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55CCE-85FD-4843-F5D6-00530A5E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9" y="1231184"/>
            <a:ext cx="8207451" cy="55402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49FA83A-AD1B-3570-B596-825621AA7A8B}"/>
              </a:ext>
            </a:extLst>
          </p:cNvPr>
          <p:cNvSpPr/>
          <p:nvPr/>
        </p:nvSpPr>
        <p:spPr>
          <a:xfrm>
            <a:off x="590550" y="5286375"/>
            <a:ext cx="1619250" cy="228600"/>
          </a:xfrm>
          <a:custGeom>
            <a:avLst/>
            <a:gdLst>
              <a:gd name="connsiteX0" fmla="*/ 0 w 1619250"/>
              <a:gd name="connsiteY0" fmla="*/ 0 h 228600"/>
              <a:gd name="connsiteX1" fmla="*/ 555943 w 1619250"/>
              <a:gd name="connsiteY1" fmla="*/ 0 h 228600"/>
              <a:gd name="connsiteX2" fmla="*/ 1063308 w 1619250"/>
              <a:gd name="connsiteY2" fmla="*/ 0 h 228600"/>
              <a:gd name="connsiteX3" fmla="*/ 1619250 w 1619250"/>
              <a:gd name="connsiteY3" fmla="*/ 0 h 228600"/>
              <a:gd name="connsiteX4" fmla="*/ 1619250 w 1619250"/>
              <a:gd name="connsiteY4" fmla="*/ 228600 h 228600"/>
              <a:gd name="connsiteX5" fmla="*/ 1128078 w 1619250"/>
              <a:gd name="connsiteY5" fmla="*/ 228600 h 228600"/>
              <a:gd name="connsiteX6" fmla="*/ 604520 w 1619250"/>
              <a:gd name="connsiteY6" fmla="*/ 228600 h 228600"/>
              <a:gd name="connsiteX7" fmla="*/ 0 w 1619250"/>
              <a:gd name="connsiteY7" fmla="*/ 228600 h 228600"/>
              <a:gd name="connsiteX8" fmla="*/ 0 w 1619250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0" h="228600" extrusionOk="0">
                <a:moveTo>
                  <a:pt x="0" y="0"/>
                </a:moveTo>
                <a:cubicBezTo>
                  <a:pt x="232653" y="-19193"/>
                  <a:pt x="342990" y="17343"/>
                  <a:pt x="555943" y="0"/>
                </a:cubicBezTo>
                <a:cubicBezTo>
                  <a:pt x="768896" y="-17343"/>
                  <a:pt x="921260" y="15700"/>
                  <a:pt x="1063308" y="0"/>
                </a:cubicBezTo>
                <a:cubicBezTo>
                  <a:pt x="1205357" y="-15700"/>
                  <a:pt x="1436765" y="-19930"/>
                  <a:pt x="1619250" y="0"/>
                </a:cubicBezTo>
                <a:cubicBezTo>
                  <a:pt x="1626481" y="113531"/>
                  <a:pt x="1609195" y="115300"/>
                  <a:pt x="1619250" y="228600"/>
                </a:cubicBezTo>
                <a:cubicBezTo>
                  <a:pt x="1483123" y="212361"/>
                  <a:pt x="1319408" y="226715"/>
                  <a:pt x="1128078" y="228600"/>
                </a:cubicBezTo>
                <a:cubicBezTo>
                  <a:pt x="936748" y="230485"/>
                  <a:pt x="739980" y="249430"/>
                  <a:pt x="604520" y="228600"/>
                </a:cubicBezTo>
                <a:cubicBezTo>
                  <a:pt x="469060" y="207770"/>
                  <a:pt x="147153" y="225666"/>
                  <a:pt x="0" y="228600"/>
                </a:cubicBezTo>
                <a:cubicBezTo>
                  <a:pt x="2122" y="160714"/>
                  <a:pt x="-4366" y="793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F38A8A-96D0-4902-4D08-DBAD2E7A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81" y="2745897"/>
            <a:ext cx="9495343" cy="371888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4ABEDD6-5805-CEF8-14F6-F9FB9CFB8EBD}"/>
              </a:ext>
            </a:extLst>
          </p:cNvPr>
          <p:cNvSpPr/>
          <p:nvPr/>
        </p:nvSpPr>
        <p:spPr>
          <a:xfrm>
            <a:off x="2845837" y="5990253"/>
            <a:ext cx="9265298" cy="242596"/>
          </a:xfrm>
          <a:custGeom>
            <a:avLst/>
            <a:gdLst>
              <a:gd name="connsiteX0" fmla="*/ 0 w 9265298"/>
              <a:gd name="connsiteY0" fmla="*/ 0 h 242596"/>
              <a:gd name="connsiteX1" fmla="*/ 476501 w 9265298"/>
              <a:gd name="connsiteY1" fmla="*/ 0 h 242596"/>
              <a:gd name="connsiteX2" fmla="*/ 860349 w 9265298"/>
              <a:gd name="connsiteY2" fmla="*/ 0 h 242596"/>
              <a:gd name="connsiteX3" fmla="*/ 1522156 w 9265298"/>
              <a:gd name="connsiteY3" fmla="*/ 0 h 242596"/>
              <a:gd name="connsiteX4" fmla="*/ 1998657 w 9265298"/>
              <a:gd name="connsiteY4" fmla="*/ 0 h 242596"/>
              <a:gd name="connsiteX5" fmla="*/ 2845770 w 9265298"/>
              <a:gd name="connsiteY5" fmla="*/ 0 h 242596"/>
              <a:gd name="connsiteX6" fmla="*/ 3322271 w 9265298"/>
              <a:gd name="connsiteY6" fmla="*/ 0 h 242596"/>
              <a:gd name="connsiteX7" fmla="*/ 3706119 w 9265298"/>
              <a:gd name="connsiteY7" fmla="*/ 0 h 242596"/>
              <a:gd name="connsiteX8" fmla="*/ 4553232 w 9265298"/>
              <a:gd name="connsiteY8" fmla="*/ 0 h 242596"/>
              <a:gd name="connsiteX9" fmla="*/ 5029733 w 9265298"/>
              <a:gd name="connsiteY9" fmla="*/ 0 h 242596"/>
              <a:gd name="connsiteX10" fmla="*/ 5413581 w 9265298"/>
              <a:gd name="connsiteY10" fmla="*/ 0 h 242596"/>
              <a:gd name="connsiteX11" fmla="*/ 5797429 w 9265298"/>
              <a:gd name="connsiteY11" fmla="*/ 0 h 242596"/>
              <a:gd name="connsiteX12" fmla="*/ 6459236 w 9265298"/>
              <a:gd name="connsiteY12" fmla="*/ 0 h 242596"/>
              <a:gd name="connsiteX13" fmla="*/ 7213696 w 9265298"/>
              <a:gd name="connsiteY13" fmla="*/ 0 h 242596"/>
              <a:gd name="connsiteX14" fmla="*/ 7875503 w 9265298"/>
              <a:gd name="connsiteY14" fmla="*/ 0 h 242596"/>
              <a:gd name="connsiteX15" fmla="*/ 8629963 w 9265298"/>
              <a:gd name="connsiteY15" fmla="*/ 0 h 242596"/>
              <a:gd name="connsiteX16" fmla="*/ 9265298 w 9265298"/>
              <a:gd name="connsiteY16" fmla="*/ 0 h 242596"/>
              <a:gd name="connsiteX17" fmla="*/ 9265298 w 9265298"/>
              <a:gd name="connsiteY17" fmla="*/ 242596 h 242596"/>
              <a:gd name="connsiteX18" fmla="*/ 8696144 w 9265298"/>
              <a:gd name="connsiteY18" fmla="*/ 242596 h 242596"/>
              <a:gd name="connsiteX19" fmla="*/ 7941684 w 9265298"/>
              <a:gd name="connsiteY19" fmla="*/ 242596 h 242596"/>
              <a:gd name="connsiteX20" fmla="*/ 7187224 w 9265298"/>
              <a:gd name="connsiteY20" fmla="*/ 242596 h 242596"/>
              <a:gd name="connsiteX21" fmla="*/ 6710723 w 9265298"/>
              <a:gd name="connsiteY21" fmla="*/ 242596 h 242596"/>
              <a:gd name="connsiteX22" fmla="*/ 5863610 w 9265298"/>
              <a:gd name="connsiteY22" fmla="*/ 242596 h 242596"/>
              <a:gd name="connsiteX23" fmla="*/ 5201803 w 9265298"/>
              <a:gd name="connsiteY23" fmla="*/ 242596 h 242596"/>
              <a:gd name="connsiteX24" fmla="*/ 4725302 w 9265298"/>
              <a:gd name="connsiteY24" fmla="*/ 242596 h 242596"/>
              <a:gd name="connsiteX25" fmla="*/ 4341454 w 9265298"/>
              <a:gd name="connsiteY25" fmla="*/ 242596 h 242596"/>
              <a:gd name="connsiteX26" fmla="*/ 3864953 w 9265298"/>
              <a:gd name="connsiteY26" fmla="*/ 242596 h 242596"/>
              <a:gd name="connsiteX27" fmla="*/ 3388452 w 9265298"/>
              <a:gd name="connsiteY27" fmla="*/ 242596 h 242596"/>
              <a:gd name="connsiteX28" fmla="*/ 2819298 w 9265298"/>
              <a:gd name="connsiteY28" fmla="*/ 242596 h 242596"/>
              <a:gd name="connsiteX29" fmla="*/ 2435450 w 9265298"/>
              <a:gd name="connsiteY29" fmla="*/ 242596 h 242596"/>
              <a:gd name="connsiteX30" fmla="*/ 1680990 w 9265298"/>
              <a:gd name="connsiteY30" fmla="*/ 242596 h 242596"/>
              <a:gd name="connsiteX31" fmla="*/ 1019183 w 9265298"/>
              <a:gd name="connsiteY31" fmla="*/ 242596 h 242596"/>
              <a:gd name="connsiteX32" fmla="*/ 0 w 9265298"/>
              <a:gd name="connsiteY32" fmla="*/ 242596 h 242596"/>
              <a:gd name="connsiteX33" fmla="*/ 0 w 9265298"/>
              <a:gd name="connsiteY33" fmla="*/ 0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65298" h="242596" extrusionOk="0">
                <a:moveTo>
                  <a:pt x="0" y="0"/>
                </a:moveTo>
                <a:cubicBezTo>
                  <a:pt x="162744" y="-6544"/>
                  <a:pt x="295056" y="7077"/>
                  <a:pt x="476501" y="0"/>
                </a:cubicBezTo>
                <a:cubicBezTo>
                  <a:pt x="657946" y="-7077"/>
                  <a:pt x="672461" y="3713"/>
                  <a:pt x="860349" y="0"/>
                </a:cubicBezTo>
                <a:cubicBezTo>
                  <a:pt x="1048237" y="-3713"/>
                  <a:pt x="1221930" y="32204"/>
                  <a:pt x="1522156" y="0"/>
                </a:cubicBezTo>
                <a:cubicBezTo>
                  <a:pt x="1822382" y="-32204"/>
                  <a:pt x="1845742" y="16731"/>
                  <a:pt x="1998657" y="0"/>
                </a:cubicBezTo>
                <a:cubicBezTo>
                  <a:pt x="2151572" y="-16731"/>
                  <a:pt x="2537398" y="-22170"/>
                  <a:pt x="2845770" y="0"/>
                </a:cubicBezTo>
                <a:cubicBezTo>
                  <a:pt x="3154142" y="22170"/>
                  <a:pt x="3167032" y="-5961"/>
                  <a:pt x="3322271" y="0"/>
                </a:cubicBezTo>
                <a:cubicBezTo>
                  <a:pt x="3477510" y="5961"/>
                  <a:pt x="3596523" y="-13367"/>
                  <a:pt x="3706119" y="0"/>
                </a:cubicBezTo>
                <a:cubicBezTo>
                  <a:pt x="3815715" y="13367"/>
                  <a:pt x="4154936" y="7979"/>
                  <a:pt x="4553232" y="0"/>
                </a:cubicBezTo>
                <a:cubicBezTo>
                  <a:pt x="4951528" y="-7979"/>
                  <a:pt x="4878476" y="6221"/>
                  <a:pt x="5029733" y="0"/>
                </a:cubicBezTo>
                <a:cubicBezTo>
                  <a:pt x="5180990" y="-6221"/>
                  <a:pt x="5238415" y="4683"/>
                  <a:pt x="5413581" y="0"/>
                </a:cubicBezTo>
                <a:cubicBezTo>
                  <a:pt x="5588747" y="-4683"/>
                  <a:pt x="5671338" y="-18396"/>
                  <a:pt x="5797429" y="0"/>
                </a:cubicBezTo>
                <a:cubicBezTo>
                  <a:pt x="5923520" y="18396"/>
                  <a:pt x="6292634" y="-29383"/>
                  <a:pt x="6459236" y="0"/>
                </a:cubicBezTo>
                <a:cubicBezTo>
                  <a:pt x="6625838" y="29383"/>
                  <a:pt x="6965443" y="811"/>
                  <a:pt x="7213696" y="0"/>
                </a:cubicBezTo>
                <a:cubicBezTo>
                  <a:pt x="7461949" y="-811"/>
                  <a:pt x="7636561" y="-4613"/>
                  <a:pt x="7875503" y="0"/>
                </a:cubicBezTo>
                <a:cubicBezTo>
                  <a:pt x="8114445" y="4613"/>
                  <a:pt x="8331796" y="23260"/>
                  <a:pt x="8629963" y="0"/>
                </a:cubicBezTo>
                <a:cubicBezTo>
                  <a:pt x="8928130" y="-23260"/>
                  <a:pt x="8975197" y="-7539"/>
                  <a:pt x="9265298" y="0"/>
                </a:cubicBezTo>
                <a:cubicBezTo>
                  <a:pt x="9266726" y="48761"/>
                  <a:pt x="9269037" y="183244"/>
                  <a:pt x="9265298" y="242596"/>
                </a:cubicBezTo>
                <a:cubicBezTo>
                  <a:pt x="8987506" y="229223"/>
                  <a:pt x="8846805" y="221829"/>
                  <a:pt x="8696144" y="242596"/>
                </a:cubicBezTo>
                <a:cubicBezTo>
                  <a:pt x="8545483" y="263363"/>
                  <a:pt x="8311018" y="219488"/>
                  <a:pt x="7941684" y="242596"/>
                </a:cubicBezTo>
                <a:cubicBezTo>
                  <a:pt x="7572350" y="265704"/>
                  <a:pt x="7384992" y="266479"/>
                  <a:pt x="7187224" y="242596"/>
                </a:cubicBezTo>
                <a:cubicBezTo>
                  <a:pt x="6989456" y="218713"/>
                  <a:pt x="6860641" y="224428"/>
                  <a:pt x="6710723" y="242596"/>
                </a:cubicBezTo>
                <a:cubicBezTo>
                  <a:pt x="6560805" y="260764"/>
                  <a:pt x="6216555" y="210576"/>
                  <a:pt x="5863610" y="242596"/>
                </a:cubicBezTo>
                <a:cubicBezTo>
                  <a:pt x="5510665" y="274616"/>
                  <a:pt x="5507906" y="253071"/>
                  <a:pt x="5201803" y="242596"/>
                </a:cubicBezTo>
                <a:cubicBezTo>
                  <a:pt x="4895700" y="232121"/>
                  <a:pt x="4956158" y="264057"/>
                  <a:pt x="4725302" y="242596"/>
                </a:cubicBezTo>
                <a:cubicBezTo>
                  <a:pt x="4494446" y="221135"/>
                  <a:pt x="4424930" y="237683"/>
                  <a:pt x="4341454" y="242596"/>
                </a:cubicBezTo>
                <a:cubicBezTo>
                  <a:pt x="4257978" y="247509"/>
                  <a:pt x="3961859" y="239635"/>
                  <a:pt x="3864953" y="242596"/>
                </a:cubicBezTo>
                <a:cubicBezTo>
                  <a:pt x="3768047" y="245557"/>
                  <a:pt x="3560093" y="253992"/>
                  <a:pt x="3388452" y="242596"/>
                </a:cubicBezTo>
                <a:cubicBezTo>
                  <a:pt x="3216811" y="231200"/>
                  <a:pt x="3031037" y="222354"/>
                  <a:pt x="2819298" y="242596"/>
                </a:cubicBezTo>
                <a:cubicBezTo>
                  <a:pt x="2607559" y="262838"/>
                  <a:pt x="2549961" y="243297"/>
                  <a:pt x="2435450" y="242596"/>
                </a:cubicBezTo>
                <a:cubicBezTo>
                  <a:pt x="2320939" y="241895"/>
                  <a:pt x="1925171" y="230262"/>
                  <a:pt x="1680990" y="242596"/>
                </a:cubicBezTo>
                <a:cubicBezTo>
                  <a:pt x="1436809" y="254930"/>
                  <a:pt x="1274466" y="214593"/>
                  <a:pt x="1019183" y="242596"/>
                </a:cubicBezTo>
                <a:cubicBezTo>
                  <a:pt x="763900" y="270599"/>
                  <a:pt x="233653" y="192619"/>
                  <a:pt x="0" y="242596"/>
                </a:cubicBezTo>
                <a:cubicBezTo>
                  <a:pt x="-7223" y="132200"/>
                  <a:pt x="6257" y="6521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560783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ADEF8E3-8510-F5F4-1F94-C0CE006B9E16}"/>
              </a:ext>
            </a:extLst>
          </p:cNvPr>
          <p:cNvSpPr/>
          <p:nvPr/>
        </p:nvSpPr>
        <p:spPr>
          <a:xfrm>
            <a:off x="11318033" y="5906278"/>
            <a:ext cx="873967" cy="410546"/>
          </a:xfrm>
          <a:custGeom>
            <a:avLst/>
            <a:gdLst>
              <a:gd name="connsiteX0" fmla="*/ 0 w 873967"/>
              <a:gd name="connsiteY0" fmla="*/ 205273 h 410546"/>
              <a:gd name="connsiteX1" fmla="*/ 436984 w 873967"/>
              <a:gd name="connsiteY1" fmla="*/ 0 h 410546"/>
              <a:gd name="connsiteX2" fmla="*/ 873968 w 873967"/>
              <a:gd name="connsiteY2" fmla="*/ 205273 h 410546"/>
              <a:gd name="connsiteX3" fmla="*/ 436984 w 873967"/>
              <a:gd name="connsiteY3" fmla="*/ 410546 h 410546"/>
              <a:gd name="connsiteX4" fmla="*/ 0 w 873967"/>
              <a:gd name="connsiteY4" fmla="*/ 20527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967" h="410546" extrusionOk="0">
                <a:moveTo>
                  <a:pt x="0" y="205273"/>
                </a:moveTo>
                <a:cubicBezTo>
                  <a:pt x="27473" y="93875"/>
                  <a:pt x="142505" y="-6208"/>
                  <a:pt x="436984" y="0"/>
                </a:cubicBezTo>
                <a:cubicBezTo>
                  <a:pt x="680568" y="-3009"/>
                  <a:pt x="873411" y="118017"/>
                  <a:pt x="873968" y="205273"/>
                </a:cubicBezTo>
                <a:cubicBezTo>
                  <a:pt x="869715" y="349942"/>
                  <a:pt x="663491" y="368284"/>
                  <a:pt x="436984" y="410546"/>
                </a:cubicBezTo>
                <a:cubicBezTo>
                  <a:pt x="184921" y="407627"/>
                  <a:pt x="-3148" y="316383"/>
                  <a:pt x="0" y="205273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2525875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553312C-9F89-5366-94CF-BBD990A51C69}"/>
              </a:ext>
            </a:extLst>
          </p:cNvPr>
          <p:cNvSpPr/>
          <p:nvPr/>
        </p:nvSpPr>
        <p:spPr>
          <a:xfrm>
            <a:off x="2429124" y="5250742"/>
            <a:ext cx="298580" cy="299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5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1C9CD-5272-CB8B-4080-D046F0C0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2132EB-0531-84E2-0619-B570BD560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54" y="1333500"/>
            <a:ext cx="8658225" cy="4683144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130F5CD-158C-4C6E-5037-49C35E82566A}"/>
              </a:ext>
            </a:extLst>
          </p:cNvPr>
          <p:cNvSpPr/>
          <p:nvPr/>
        </p:nvSpPr>
        <p:spPr>
          <a:xfrm>
            <a:off x="6486525" y="1333500"/>
            <a:ext cx="752475" cy="533400"/>
          </a:xfrm>
          <a:custGeom>
            <a:avLst/>
            <a:gdLst>
              <a:gd name="connsiteX0" fmla="*/ 0 w 752475"/>
              <a:gd name="connsiteY0" fmla="*/ 266700 h 533400"/>
              <a:gd name="connsiteX1" fmla="*/ 376238 w 752475"/>
              <a:gd name="connsiteY1" fmla="*/ 0 h 533400"/>
              <a:gd name="connsiteX2" fmla="*/ 752476 w 752475"/>
              <a:gd name="connsiteY2" fmla="*/ 266700 h 533400"/>
              <a:gd name="connsiteX3" fmla="*/ 376238 w 752475"/>
              <a:gd name="connsiteY3" fmla="*/ 533400 h 533400"/>
              <a:gd name="connsiteX4" fmla="*/ 0 w 752475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" h="533400" extrusionOk="0">
                <a:moveTo>
                  <a:pt x="0" y="266700"/>
                </a:moveTo>
                <a:cubicBezTo>
                  <a:pt x="-5687" y="114369"/>
                  <a:pt x="151919" y="-16431"/>
                  <a:pt x="376238" y="0"/>
                </a:cubicBezTo>
                <a:cubicBezTo>
                  <a:pt x="579066" y="17928"/>
                  <a:pt x="771714" y="110429"/>
                  <a:pt x="752476" y="266700"/>
                </a:cubicBezTo>
                <a:cubicBezTo>
                  <a:pt x="791855" y="423170"/>
                  <a:pt x="596394" y="533649"/>
                  <a:pt x="376238" y="533400"/>
                </a:cubicBezTo>
                <a:cubicBezTo>
                  <a:pt x="139465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CEDA2EB-54DF-53FB-15E1-5EA64C99013F}"/>
              </a:ext>
            </a:extLst>
          </p:cNvPr>
          <p:cNvSpPr/>
          <p:nvPr/>
        </p:nvSpPr>
        <p:spPr>
          <a:xfrm>
            <a:off x="2169562" y="1737827"/>
            <a:ext cx="1805279" cy="533400"/>
          </a:xfrm>
          <a:custGeom>
            <a:avLst/>
            <a:gdLst>
              <a:gd name="connsiteX0" fmla="*/ 0 w 1805279"/>
              <a:gd name="connsiteY0" fmla="*/ 266700 h 533400"/>
              <a:gd name="connsiteX1" fmla="*/ 902640 w 1805279"/>
              <a:gd name="connsiteY1" fmla="*/ 0 h 533400"/>
              <a:gd name="connsiteX2" fmla="*/ 1805280 w 1805279"/>
              <a:gd name="connsiteY2" fmla="*/ 266700 h 533400"/>
              <a:gd name="connsiteX3" fmla="*/ 902640 w 1805279"/>
              <a:gd name="connsiteY3" fmla="*/ 533400 h 533400"/>
              <a:gd name="connsiteX4" fmla="*/ 0 w 1805279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279" h="533400" extrusionOk="0">
                <a:moveTo>
                  <a:pt x="0" y="266700"/>
                </a:moveTo>
                <a:cubicBezTo>
                  <a:pt x="-62989" y="63613"/>
                  <a:pt x="331386" y="-72313"/>
                  <a:pt x="902640" y="0"/>
                </a:cubicBezTo>
                <a:cubicBezTo>
                  <a:pt x="1396191" y="17928"/>
                  <a:pt x="1824518" y="110429"/>
                  <a:pt x="1805280" y="266700"/>
                </a:cubicBezTo>
                <a:cubicBezTo>
                  <a:pt x="1885303" y="432640"/>
                  <a:pt x="1440920" y="534201"/>
                  <a:pt x="902640" y="533400"/>
                </a:cubicBezTo>
                <a:cubicBezTo>
                  <a:pt x="37514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9A756C-82B5-10A1-1036-F0847849C92C}"/>
              </a:ext>
            </a:extLst>
          </p:cNvPr>
          <p:cNvSpPr txBox="1"/>
          <p:nvPr/>
        </p:nvSpPr>
        <p:spPr>
          <a:xfrm>
            <a:off x="0" y="6211669"/>
            <a:ext cx="12708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csv</a:t>
            </a:r>
            <a:r>
              <a:rPr lang="cs-CZ" dirty="0"/>
              <a:t> data: </a:t>
            </a:r>
            <a:r>
              <a:rPr lang="cs-CZ" dirty="0">
                <a:hlinkClick r:id="rId3"/>
              </a:rPr>
              <a:t>https://data.europarl.europa.eu/en/datasets/texts-adopted-by-the-european-parliament-year2023/26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05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A6EE5-4ECA-5046-FEE2-39872EB6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24EA33-4B40-522A-D587-C5A20399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969" y="365125"/>
            <a:ext cx="8677469" cy="6363478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8A5A8491-41BA-9BCE-A416-4A119AB98C0F}"/>
              </a:ext>
            </a:extLst>
          </p:cNvPr>
          <p:cNvSpPr/>
          <p:nvPr/>
        </p:nvSpPr>
        <p:spPr>
          <a:xfrm>
            <a:off x="7427168" y="6048569"/>
            <a:ext cx="1129004" cy="533400"/>
          </a:xfrm>
          <a:custGeom>
            <a:avLst/>
            <a:gdLst>
              <a:gd name="connsiteX0" fmla="*/ 0 w 1129004"/>
              <a:gd name="connsiteY0" fmla="*/ 266700 h 533400"/>
              <a:gd name="connsiteX1" fmla="*/ 564502 w 1129004"/>
              <a:gd name="connsiteY1" fmla="*/ 0 h 533400"/>
              <a:gd name="connsiteX2" fmla="*/ 1129004 w 1129004"/>
              <a:gd name="connsiteY2" fmla="*/ 266700 h 533400"/>
              <a:gd name="connsiteX3" fmla="*/ 564502 w 1129004"/>
              <a:gd name="connsiteY3" fmla="*/ 533400 h 533400"/>
              <a:gd name="connsiteX4" fmla="*/ 0 w 1129004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04" h="533400" extrusionOk="0">
                <a:moveTo>
                  <a:pt x="0" y="266700"/>
                </a:moveTo>
                <a:cubicBezTo>
                  <a:pt x="-51677" y="73633"/>
                  <a:pt x="223657" y="-28909"/>
                  <a:pt x="564502" y="0"/>
                </a:cubicBezTo>
                <a:cubicBezTo>
                  <a:pt x="871305" y="17928"/>
                  <a:pt x="1148242" y="110429"/>
                  <a:pt x="1129004" y="266700"/>
                </a:cubicBezTo>
                <a:cubicBezTo>
                  <a:pt x="1139089" y="416344"/>
                  <a:pt x="945851" y="534802"/>
                  <a:pt x="564502" y="533400"/>
                </a:cubicBezTo>
                <a:cubicBezTo>
                  <a:pt x="22375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7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D1598-5C0D-733C-EA3F-2F0AB9B7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CDF7A-6F82-3B93-A8ED-33243B91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0B24B6-B5CD-90EF-35A9-6E4AA531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87340"/>
            <a:ext cx="11751058" cy="6683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7E5CE67-0209-3F20-7C3B-75196BB1E6D2}"/>
              </a:ext>
            </a:extLst>
          </p:cNvPr>
          <p:cNvSpPr/>
          <p:nvPr/>
        </p:nvSpPr>
        <p:spPr>
          <a:xfrm>
            <a:off x="8684468" y="5959475"/>
            <a:ext cx="1129004" cy="533400"/>
          </a:xfrm>
          <a:custGeom>
            <a:avLst/>
            <a:gdLst>
              <a:gd name="connsiteX0" fmla="*/ 0 w 1129004"/>
              <a:gd name="connsiteY0" fmla="*/ 266700 h 533400"/>
              <a:gd name="connsiteX1" fmla="*/ 564502 w 1129004"/>
              <a:gd name="connsiteY1" fmla="*/ 0 h 533400"/>
              <a:gd name="connsiteX2" fmla="*/ 1129004 w 1129004"/>
              <a:gd name="connsiteY2" fmla="*/ 266700 h 533400"/>
              <a:gd name="connsiteX3" fmla="*/ 564502 w 1129004"/>
              <a:gd name="connsiteY3" fmla="*/ 533400 h 533400"/>
              <a:gd name="connsiteX4" fmla="*/ 0 w 1129004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04" h="533400" extrusionOk="0">
                <a:moveTo>
                  <a:pt x="0" y="266700"/>
                </a:moveTo>
                <a:cubicBezTo>
                  <a:pt x="-51677" y="73633"/>
                  <a:pt x="223657" y="-28909"/>
                  <a:pt x="564502" y="0"/>
                </a:cubicBezTo>
                <a:cubicBezTo>
                  <a:pt x="871305" y="17928"/>
                  <a:pt x="1148242" y="110429"/>
                  <a:pt x="1129004" y="266700"/>
                </a:cubicBezTo>
                <a:cubicBezTo>
                  <a:pt x="1139089" y="416344"/>
                  <a:pt x="945851" y="534802"/>
                  <a:pt x="564502" y="533400"/>
                </a:cubicBezTo>
                <a:cubicBezTo>
                  <a:pt x="22375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5A1231B-A74F-0C5E-E184-5042B072C660}"/>
              </a:ext>
            </a:extLst>
          </p:cNvPr>
          <p:cNvSpPr/>
          <p:nvPr/>
        </p:nvSpPr>
        <p:spPr>
          <a:xfrm>
            <a:off x="3359993" y="954882"/>
            <a:ext cx="2383582" cy="533400"/>
          </a:xfrm>
          <a:custGeom>
            <a:avLst/>
            <a:gdLst>
              <a:gd name="connsiteX0" fmla="*/ 0 w 2383582"/>
              <a:gd name="connsiteY0" fmla="*/ 266700 h 533400"/>
              <a:gd name="connsiteX1" fmla="*/ 1191791 w 2383582"/>
              <a:gd name="connsiteY1" fmla="*/ 0 h 533400"/>
              <a:gd name="connsiteX2" fmla="*/ 2383582 w 2383582"/>
              <a:gd name="connsiteY2" fmla="*/ 266700 h 533400"/>
              <a:gd name="connsiteX3" fmla="*/ 1191791 w 2383582"/>
              <a:gd name="connsiteY3" fmla="*/ 533400 h 533400"/>
              <a:gd name="connsiteX4" fmla="*/ 0 w 2383582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582" h="533400" extrusionOk="0">
                <a:moveTo>
                  <a:pt x="0" y="266700"/>
                </a:moveTo>
                <a:cubicBezTo>
                  <a:pt x="-43129" y="81205"/>
                  <a:pt x="473467" y="-59763"/>
                  <a:pt x="1191791" y="0"/>
                </a:cubicBezTo>
                <a:cubicBezTo>
                  <a:pt x="1845036" y="17928"/>
                  <a:pt x="2402820" y="110429"/>
                  <a:pt x="2383582" y="266700"/>
                </a:cubicBezTo>
                <a:cubicBezTo>
                  <a:pt x="2512929" y="444133"/>
                  <a:pt x="1897955" y="534366"/>
                  <a:pt x="1191791" y="533400"/>
                </a:cubicBezTo>
                <a:cubicBezTo>
                  <a:pt x="504601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C11A3DE-4392-DBBB-82AE-EFF29DA17381}"/>
              </a:ext>
            </a:extLst>
          </p:cNvPr>
          <p:cNvSpPr txBox="1"/>
          <p:nvPr/>
        </p:nvSpPr>
        <p:spPr>
          <a:xfrm>
            <a:off x="5448299" y="492824"/>
            <a:ext cx="535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This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important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tables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containing</a:t>
            </a:r>
            <a:r>
              <a:rPr lang="cs-CZ" dirty="0">
                <a:solidFill>
                  <a:srgbClr val="FF0000"/>
                </a:solidFill>
              </a:rPr>
              <a:t> text in </a:t>
            </a:r>
            <a:r>
              <a:rPr lang="cs-CZ" dirty="0" err="1">
                <a:solidFill>
                  <a:srgbClr val="FF0000"/>
                </a:solidFill>
              </a:rPr>
              <a:t>other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language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English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73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DFEC0-6A27-47D1-7649-888E38AC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68"/>
            <a:ext cx="10515600" cy="1325563"/>
          </a:xfrm>
        </p:spPr>
        <p:txBody>
          <a:bodyPr/>
          <a:lstStyle/>
          <a:p>
            <a:r>
              <a:rPr lang="cs-CZ" dirty="0"/>
              <a:t>Split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more </a:t>
            </a:r>
            <a:r>
              <a:rPr lang="cs-CZ" dirty="0" err="1"/>
              <a:t>columns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69F6970-AC91-BF56-6038-A4C69FB5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58" y="959062"/>
            <a:ext cx="10515600" cy="2053780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2DD3974-5928-538C-F118-D41AAC50E361}"/>
              </a:ext>
            </a:extLst>
          </p:cNvPr>
          <p:cNvSpPr/>
          <p:nvPr/>
        </p:nvSpPr>
        <p:spPr>
          <a:xfrm>
            <a:off x="7488308" y="1185057"/>
            <a:ext cx="704850" cy="695325"/>
          </a:xfrm>
          <a:custGeom>
            <a:avLst/>
            <a:gdLst>
              <a:gd name="connsiteX0" fmla="*/ 0 w 704850"/>
              <a:gd name="connsiteY0" fmla="*/ 347663 h 695325"/>
              <a:gd name="connsiteX1" fmla="*/ 352425 w 704850"/>
              <a:gd name="connsiteY1" fmla="*/ 0 h 695325"/>
              <a:gd name="connsiteX2" fmla="*/ 704850 w 704850"/>
              <a:gd name="connsiteY2" fmla="*/ 347663 h 695325"/>
              <a:gd name="connsiteX3" fmla="*/ 352425 w 704850"/>
              <a:gd name="connsiteY3" fmla="*/ 695326 h 695325"/>
              <a:gd name="connsiteX4" fmla="*/ 0 w 704850"/>
              <a:gd name="connsiteY4" fmla="*/ 3476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695325" extrusionOk="0">
                <a:moveTo>
                  <a:pt x="0" y="347663"/>
                </a:moveTo>
                <a:cubicBezTo>
                  <a:pt x="-36315" y="123488"/>
                  <a:pt x="132642" y="-24997"/>
                  <a:pt x="352425" y="0"/>
                </a:cubicBezTo>
                <a:cubicBezTo>
                  <a:pt x="537529" y="34442"/>
                  <a:pt x="714303" y="151243"/>
                  <a:pt x="704850" y="347663"/>
                </a:cubicBezTo>
                <a:cubicBezTo>
                  <a:pt x="709671" y="540795"/>
                  <a:pt x="593877" y="696269"/>
                  <a:pt x="352425" y="695326"/>
                </a:cubicBezTo>
                <a:cubicBezTo>
                  <a:pt x="146987" y="698017"/>
                  <a:pt x="-7210" y="546050"/>
                  <a:pt x="0" y="34766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06A0841-29D9-C8F5-B47A-A70796D63B7F}"/>
              </a:ext>
            </a:extLst>
          </p:cNvPr>
          <p:cNvSpPr/>
          <p:nvPr/>
        </p:nvSpPr>
        <p:spPr>
          <a:xfrm>
            <a:off x="2506733" y="959062"/>
            <a:ext cx="704850" cy="225995"/>
          </a:xfrm>
          <a:custGeom>
            <a:avLst/>
            <a:gdLst>
              <a:gd name="connsiteX0" fmla="*/ 0 w 704850"/>
              <a:gd name="connsiteY0" fmla="*/ 112998 h 225995"/>
              <a:gd name="connsiteX1" fmla="*/ 352425 w 704850"/>
              <a:gd name="connsiteY1" fmla="*/ 0 h 225995"/>
              <a:gd name="connsiteX2" fmla="*/ 704850 w 704850"/>
              <a:gd name="connsiteY2" fmla="*/ 112998 h 225995"/>
              <a:gd name="connsiteX3" fmla="*/ 352425 w 704850"/>
              <a:gd name="connsiteY3" fmla="*/ 225996 h 225995"/>
              <a:gd name="connsiteX4" fmla="*/ 0 w 704850"/>
              <a:gd name="connsiteY4" fmla="*/ 112998 h 22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225995" extrusionOk="0">
                <a:moveTo>
                  <a:pt x="0" y="112998"/>
                </a:moveTo>
                <a:cubicBezTo>
                  <a:pt x="-30610" y="23479"/>
                  <a:pt x="132771" y="-24868"/>
                  <a:pt x="352425" y="0"/>
                </a:cubicBezTo>
                <a:cubicBezTo>
                  <a:pt x="545606" y="5264"/>
                  <a:pt x="715673" y="45540"/>
                  <a:pt x="704850" y="112998"/>
                </a:cubicBezTo>
                <a:cubicBezTo>
                  <a:pt x="711310" y="176910"/>
                  <a:pt x="555520" y="226166"/>
                  <a:pt x="352425" y="225996"/>
                </a:cubicBezTo>
                <a:cubicBezTo>
                  <a:pt x="147125" y="228653"/>
                  <a:pt x="-3526" y="178524"/>
                  <a:pt x="0" y="11299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A66056-4101-3432-B736-7ACE293F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8" y="3159357"/>
            <a:ext cx="5008616" cy="3698643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CCEA4D88-ED80-DB0A-D6D8-2466AB572C44}"/>
              </a:ext>
            </a:extLst>
          </p:cNvPr>
          <p:cNvSpPr/>
          <p:nvPr/>
        </p:nvSpPr>
        <p:spPr>
          <a:xfrm>
            <a:off x="3497332" y="6550237"/>
            <a:ext cx="750817" cy="307763"/>
          </a:xfrm>
          <a:custGeom>
            <a:avLst/>
            <a:gdLst>
              <a:gd name="connsiteX0" fmla="*/ 0 w 750817"/>
              <a:gd name="connsiteY0" fmla="*/ 153882 h 307763"/>
              <a:gd name="connsiteX1" fmla="*/ 375409 w 750817"/>
              <a:gd name="connsiteY1" fmla="*/ 0 h 307763"/>
              <a:gd name="connsiteX2" fmla="*/ 750818 w 750817"/>
              <a:gd name="connsiteY2" fmla="*/ 153882 h 307763"/>
              <a:gd name="connsiteX3" fmla="*/ 375409 w 750817"/>
              <a:gd name="connsiteY3" fmla="*/ 307764 h 307763"/>
              <a:gd name="connsiteX4" fmla="*/ 0 w 750817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7" h="307763" extrusionOk="0">
                <a:moveTo>
                  <a:pt x="0" y="153882"/>
                </a:moveTo>
                <a:cubicBezTo>
                  <a:pt x="-30839" y="41579"/>
                  <a:pt x="155814" y="-12190"/>
                  <a:pt x="375409" y="0"/>
                </a:cubicBezTo>
                <a:cubicBezTo>
                  <a:pt x="580920" y="6580"/>
                  <a:pt x="767506" y="61108"/>
                  <a:pt x="750818" y="153882"/>
                </a:cubicBezTo>
                <a:cubicBezTo>
                  <a:pt x="775263" y="244565"/>
                  <a:pt x="624401" y="308604"/>
                  <a:pt x="375409" y="307764"/>
                </a:cubicBezTo>
                <a:cubicBezTo>
                  <a:pt x="149892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B379D41-67B9-62BF-896A-1CA230913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858" y="3189289"/>
            <a:ext cx="5151367" cy="3668711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B044DE56-8938-3352-4F27-5D32D30124D0}"/>
              </a:ext>
            </a:extLst>
          </p:cNvPr>
          <p:cNvSpPr/>
          <p:nvPr/>
        </p:nvSpPr>
        <p:spPr>
          <a:xfrm>
            <a:off x="5411858" y="4569037"/>
            <a:ext cx="1198492" cy="307763"/>
          </a:xfrm>
          <a:custGeom>
            <a:avLst/>
            <a:gdLst>
              <a:gd name="connsiteX0" fmla="*/ 0 w 1198492"/>
              <a:gd name="connsiteY0" fmla="*/ 153882 h 307763"/>
              <a:gd name="connsiteX1" fmla="*/ 599246 w 1198492"/>
              <a:gd name="connsiteY1" fmla="*/ 0 h 307763"/>
              <a:gd name="connsiteX2" fmla="*/ 1198492 w 1198492"/>
              <a:gd name="connsiteY2" fmla="*/ 153882 h 307763"/>
              <a:gd name="connsiteX3" fmla="*/ 599246 w 1198492"/>
              <a:gd name="connsiteY3" fmla="*/ 307764 h 307763"/>
              <a:gd name="connsiteX4" fmla="*/ 0 w 1198492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492" h="307763" extrusionOk="0">
                <a:moveTo>
                  <a:pt x="0" y="153882"/>
                </a:moveTo>
                <a:cubicBezTo>
                  <a:pt x="-43109" y="30711"/>
                  <a:pt x="234597" y="-33497"/>
                  <a:pt x="599246" y="0"/>
                </a:cubicBezTo>
                <a:cubicBezTo>
                  <a:pt x="928378" y="6580"/>
                  <a:pt x="1215180" y="61108"/>
                  <a:pt x="1198492" y="153882"/>
                </a:cubicBezTo>
                <a:cubicBezTo>
                  <a:pt x="1230308" y="246282"/>
                  <a:pt x="990383" y="308977"/>
                  <a:pt x="599246" y="307764"/>
                </a:cubicBezTo>
                <a:cubicBezTo>
                  <a:pt x="250108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57C2AE27-AE85-00C3-4285-389DA2D6A4F7}"/>
              </a:ext>
            </a:extLst>
          </p:cNvPr>
          <p:cNvSpPr/>
          <p:nvPr/>
        </p:nvSpPr>
        <p:spPr>
          <a:xfrm>
            <a:off x="9725025" y="6550237"/>
            <a:ext cx="838200" cy="307763"/>
          </a:xfrm>
          <a:custGeom>
            <a:avLst/>
            <a:gdLst>
              <a:gd name="connsiteX0" fmla="*/ 0 w 838200"/>
              <a:gd name="connsiteY0" fmla="*/ 153882 h 307763"/>
              <a:gd name="connsiteX1" fmla="*/ 419100 w 838200"/>
              <a:gd name="connsiteY1" fmla="*/ 0 h 307763"/>
              <a:gd name="connsiteX2" fmla="*/ 838200 w 838200"/>
              <a:gd name="connsiteY2" fmla="*/ 153882 h 307763"/>
              <a:gd name="connsiteX3" fmla="*/ 419100 w 838200"/>
              <a:gd name="connsiteY3" fmla="*/ 307764 h 307763"/>
              <a:gd name="connsiteX4" fmla="*/ 0 w 838200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307763" extrusionOk="0">
                <a:moveTo>
                  <a:pt x="0" y="153882"/>
                </a:moveTo>
                <a:cubicBezTo>
                  <a:pt x="-17565" y="53337"/>
                  <a:pt x="165137" y="-22368"/>
                  <a:pt x="419100" y="0"/>
                </a:cubicBezTo>
                <a:cubicBezTo>
                  <a:pt x="648741" y="6580"/>
                  <a:pt x="854888" y="61108"/>
                  <a:pt x="838200" y="153882"/>
                </a:cubicBezTo>
                <a:cubicBezTo>
                  <a:pt x="862836" y="244609"/>
                  <a:pt x="667307" y="308101"/>
                  <a:pt x="419100" y="307764"/>
                </a:cubicBezTo>
                <a:cubicBezTo>
                  <a:pt x="169453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94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B0C88-42A0-FBF9-9F9F-C26C7746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Cleaning</a:t>
            </a:r>
            <a:r>
              <a:rPr lang="cs-CZ" dirty="0"/>
              <a:t> (</a:t>
            </a:r>
            <a:r>
              <a:rPr lang="cs-CZ" dirty="0" err="1"/>
              <a:t>ctr+h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BF0763-3327-1A41-514F-0DFFC786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10" y="2228746"/>
            <a:ext cx="5082980" cy="2400508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B4A9263-C439-E66B-5CCB-C683C0B0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1AC8670-8A31-18E0-07BD-A7C77A76FFFF}"/>
              </a:ext>
            </a:extLst>
          </p:cNvPr>
          <p:cNvSpPr/>
          <p:nvPr/>
        </p:nvSpPr>
        <p:spPr>
          <a:xfrm>
            <a:off x="3673058" y="4262097"/>
            <a:ext cx="758983" cy="300571"/>
          </a:xfrm>
          <a:custGeom>
            <a:avLst/>
            <a:gdLst>
              <a:gd name="connsiteX0" fmla="*/ 0 w 758983"/>
              <a:gd name="connsiteY0" fmla="*/ 150286 h 300571"/>
              <a:gd name="connsiteX1" fmla="*/ 379492 w 758983"/>
              <a:gd name="connsiteY1" fmla="*/ 0 h 300571"/>
              <a:gd name="connsiteX2" fmla="*/ 758984 w 758983"/>
              <a:gd name="connsiteY2" fmla="*/ 150286 h 300571"/>
              <a:gd name="connsiteX3" fmla="*/ 379492 w 758983"/>
              <a:gd name="connsiteY3" fmla="*/ 300572 h 300571"/>
              <a:gd name="connsiteX4" fmla="*/ 0 w 758983"/>
              <a:gd name="connsiteY4" fmla="*/ 150286 h 30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983" h="300571" extrusionOk="0">
                <a:moveTo>
                  <a:pt x="0" y="150286"/>
                </a:moveTo>
                <a:cubicBezTo>
                  <a:pt x="-28263" y="42251"/>
                  <a:pt x="148537" y="-21242"/>
                  <a:pt x="379492" y="0"/>
                </a:cubicBezTo>
                <a:cubicBezTo>
                  <a:pt x="588473" y="2191"/>
                  <a:pt x="769324" y="62460"/>
                  <a:pt x="758984" y="150286"/>
                </a:cubicBezTo>
                <a:cubicBezTo>
                  <a:pt x="768435" y="235489"/>
                  <a:pt x="594457" y="300680"/>
                  <a:pt x="379492" y="300572"/>
                </a:cubicBezTo>
                <a:cubicBezTo>
                  <a:pt x="153953" y="304547"/>
                  <a:pt x="-8294" y="240624"/>
                  <a:pt x="0" y="150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5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B877-3F64-33DC-DDFA-983E7CDE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Sorting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671F8B-CC77-86B7-5A37-744D3AB0E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3799"/>
            <a:ext cx="10515600" cy="325499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9B3E8FA-3368-676E-23BF-BB9F2E3EBD7C}"/>
              </a:ext>
            </a:extLst>
          </p:cNvPr>
          <p:cNvSpPr/>
          <p:nvPr/>
        </p:nvSpPr>
        <p:spPr>
          <a:xfrm>
            <a:off x="7358651" y="2603242"/>
            <a:ext cx="704850" cy="569236"/>
          </a:xfrm>
          <a:custGeom>
            <a:avLst/>
            <a:gdLst>
              <a:gd name="connsiteX0" fmla="*/ 0 w 704850"/>
              <a:gd name="connsiteY0" fmla="*/ 284618 h 569236"/>
              <a:gd name="connsiteX1" fmla="*/ 352425 w 704850"/>
              <a:gd name="connsiteY1" fmla="*/ 0 h 569236"/>
              <a:gd name="connsiteX2" fmla="*/ 704850 w 704850"/>
              <a:gd name="connsiteY2" fmla="*/ 284618 h 569236"/>
              <a:gd name="connsiteX3" fmla="*/ 352425 w 704850"/>
              <a:gd name="connsiteY3" fmla="*/ 569236 h 569236"/>
              <a:gd name="connsiteX4" fmla="*/ 0 w 704850"/>
              <a:gd name="connsiteY4" fmla="*/ 284618 h 56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569236" extrusionOk="0">
                <a:moveTo>
                  <a:pt x="0" y="284618"/>
                </a:moveTo>
                <a:cubicBezTo>
                  <a:pt x="-36315" y="95262"/>
                  <a:pt x="132642" y="-24997"/>
                  <a:pt x="352425" y="0"/>
                </a:cubicBezTo>
                <a:cubicBezTo>
                  <a:pt x="542392" y="16875"/>
                  <a:pt x="725752" y="117674"/>
                  <a:pt x="704850" y="284618"/>
                </a:cubicBezTo>
                <a:cubicBezTo>
                  <a:pt x="709671" y="442931"/>
                  <a:pt x="593877" y="570179"/>
                  <a:pt x="352425" y="569236"/>
                </a:cubicBezTo>
                <a:cubicBezTo>
                  <a:pt x="143770" y="572729"/>
                  <a:pt x="-22413" y="461636"/>
                  <a:pt x="0" y="2846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CDAB613-8671-572F-BF67-E68519DAA296}"/>
              </a:ext>
            </a:extLst>
          </p:cNvPr>
          <p:cNvSpPr/>
          <p:nvPr/>
        </p:nvSpPr>
        <p:spPr>
          <a:xfrm>
            <a:off x="3564294" y="2373799"/>
            <a:ext cx="671804" cy="307910"/>
          </a:xfrm>
          <a:custGeom>
            <a:avLst/>
            <a:gdLst>
              <a:gd name="connsiteX0" fmla="*/ 0 w 671804"/>
              <a:gd name="connsiteY0" fmla="*/ 153955 h 307910"/>
              <a:gd name="connsiteX1" fmla="*/ 335902 w 671804"/>
              <a:gd name="connsiteY1" fmla="*/ 0 h 307910"/>
              <a:gd name="connsiteX2" fmla="*/ 671804 w 671804"/>
              <a:gd name="connsiteY2" fmla="*/ 153955 h 307910"/>
              <a:gd name="connsiteX3" fmla="*/ 335902 w 671804"/>
              <a:gd name="connsiteY3" fmla="*/ 307910 h 307910"/>
              <a:gd name="connsiteX4" fmla="*/ 0 w 671804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04" h="307910" extrusionOk="0">
                <a:moveTo>
                  <a:pt x="0" y="153955"/>
                </a:moveTo>
                <a:cubicBezTo>
                  <a:pt x="-23686" y="47948"/>
                  <a:pt x="134184" y="-16109"/>
                  <a:pt x="335902" y="0"/>
                </a:cubicBezTo>
                <a:cubicBezTo>
                  <a:pt x="519985" y="5169"/>
                  <a:pt x="674510" y="67665"/>
                  <a:pt x="671804" y="153955"/>
                </a:cubicBezTo>
                <a:cubicBezTo>
                  <a:pt x="698077" y="245104"/>
                  <a:pt x="550719" y="308501"/>
                  <a:pt x="335902" y="307910"/>
                </a:cubicBezTo>
                <a:cubicBezTo>
                  <a:pt x="13601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99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8EBE-59F6-0B08-39EF-C12330AE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592DB9-3467-B6A1-10AF-138F2F7AE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25" y="1690688"/>
            <a:ext cx="8177504" cy="3805043"/>
          </a:xfr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F2A9B162-F8B6-4435-B071-EDD7DD2E392B}"/>
              </a:ext>
            </a:extLst>
          </p:cNvPr>
          <p:cNvSpPr/>
          <p:nvPr/>
        </p:nvSpPr>
        <p:spPr>
          <a:xfrm>
            <a:off x="1284421" y="2099388"/>
            <a:ext cx="1169529" cy="569236"/>
          </a:xfrm>
          <a:custGeom>
            <a:avLst/>
            <a:gdLst>
              <a:gd name="connsiteX0" fmla="*/ 0 w 1169529"/>
              <a:gd name="connsiteY0" fmla="*/ 284618 h 569236"/>
              <a:gd name="connsiteX1" fmla="*/ 584765 w 1169529"/>
              <a:gd name="connsiteY1" fmla="*/ 0 h 569236"/>
              <a:gd name="connsiteX2" fmla="*/ 1169530 w 1169529"/>
              <a:gd name="connsiteY2" fmla="*/ 284618 h 569236"/>
              <a:gd name="connsiteX3" fmla="*/ 584765 w 1169529"/>
              <a:gd name="connsiteY3" fmla="*/ 569236 h 569236"/>
              <a:gd name="connsiteX4" fmla="*/ 0 w 1169529"/>
              <a:gd name="connsiteY4" fmla="*/ 284618 h 56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529" h="569236" extrusionOk="0">
                <a:moveTo>
                  <a:pt x="0" y="284618"/>
                </a:moveTo>
                <a:cubicBezTo>
                  <a:pt x="-27670" y="102920"/>
                  <a:pt x="254753" y="-7014"/>
                  <a:pt x="584765" y="0"/>
                </a:cubicBezTo>
                <a:cubicBezTo>
                  <a:pt x="903050" y="16875"/>
                  <a:pt x="1190432" y="117674"/>
                  <a:pt x="1169530" y="284618"/>
                </a:cubicBezTo>
                <a:cubicBezTo>
                  <a:pt x="1224909" y="454712"/>
                  <a:pt x="969529" y="570482"/>
                  <a:pt x="584765" y="569236"/>
                </a:cubicBezTo>
                <a:cubicBezTo>
                  <a:pt x="247792" y="572729"/>
                  <a:pt x="-22413" y="461636"/>
                  <a:pt x="0" y="2846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FC5B4F5-2100-6954-C964-F0510AF73955}"/>
              </a:ext>
            </a:extLst>
          </p:cNvPr>
          <p:cNvSpPr/>
          <p:nvPr/>
        </p:nvSpPr>
        <p:spPr>
          <a:xfrm>
            <a:off x="1757404" y="2957919"/>
            <a:ext cx="2253733" cy="346123"/>
          </a:xfrm>
          <a:custGeom>
            <a:avLst/>
            <a:gdLst>
              <a:gd name="connsiteX0" fmla="*/ 0 w 2253733"/>
              <a:gd name="connsiteY0" fmla="*/ 173062 h 346123"/>
              <a:gd name="connsiteX1" fmla="*/ 1126867 w 2253733"/>
              <a:gd name="connsiteY1" fmla="*/ 0 h 346123"/>
              <a:gd name="connsiteX2" fmla="*/ 2253734 w 2253733"/>
              <a:gd name="connsiteY2" fmla="*/ 173062 h 346123"/>
              <a:gd name="connsiteX3" fmla="*/ 1126867 w 2253733"/>
              <a:gd name="connsiteY3" fmla="*/ 346124 h 346123"/>
              <a:gd name="connsiteX4" fmla="*/ 0 w 2253733"/>
              <a:gd name="connsiteY4" fmla="*/ 173062 h 3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33" h="346123" extrusionOk="0">
                <a:moveTo>
                  <a:pt x="0" y="173062"/>
                </a:moveTo>
                <a:cubicBezTo>
                  <a:pt x="-68236" y="17042"/>
                  <a:pt x="436208" y="-67907"/>
                  <a:pt x="1126867" y="0"/>
                </a:cubicBezTo>
                <a:cubicBezTo>
                  <a:pt x="1745575" y="13159"/>
                  <a:pt x="2267554" y="71033"/>
                  <a:pt x="2253734" y="173062"/>
                </a:cubicBezTo>
                <a:cubicBezTo>
                  <a:pt x="2353912" y="291984"/>
                  <a:pt x="1843501" y="348024"/>
                  <a:pt x="1126867" y="346124"/>
                </a:cubicBezTo>
                <a:cubicBezTo>
                  <a:pt x="498404" y="347647"/>
                  <a:pt x="-2733" y="271060"/>
                  <a:pt x="0" y="17306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F601F06-9A48-F83C-A506-09DAD650FBFE}"/>
              </a:ext>
            </a:extLst>
          </p:cNvPr>
          <p:cNvSpPr/>
          <p:nvPr/>
        </p:nvSpPr>
        <p:spPr>
          <a:xfrm>
            <a:off x="1757404" y="3308590"/>
            <a:ext cx="2253733" cy="317029"/>
          </a:xfrm>
          <a:custGeom>
            <a:avLst/>
            <a:gdLst>
              <a:gd name="connsiteX0" fmla="*/ 0 w 2253733"/>
              <a:gd name="connsiteY0" fmla="*/ 158515 h 317029"/>
              <a:gd name="connsiteX1" fmla="*/ 1126867 w 2253733"/>
              <a:gd name="connsiteY1" fmla="*/ 0 h 317029"/>
              <a:gd name="connsiteX2" fmla="*/ 2253734 w 2253733"/>
              <a:gd name="connsiteY2" fmla="*/ 158515 h 317029"/>
              <a:gd name="connsiteX3" fmla="*/ 1126867 w 2253733"/>
              <a:gd name="connsiteY3" fmla="*/ 317030 h 317029"/>
              <a:gd name="connsiteX4" fmla="*/ 0 w 2253733"/>
              <a:gd name="connsiteY4" fmla="*/ 158515 h 3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33" h="317029" extrusionOk="0">
                <a:moveTo>
                  <a:pt x="0" y="158515"/>
                </a:moveTo>
                <a:cubicBezTo>
                  <a:pt x="-15783" y="56990"/>
                  <a:pt x="426958" y="-77103"/>
                  <a:pt x="1126867" y="0"/>
                </a:cubicBezTo>
                <a:cubicBezTo>
                  <a:pt x="1747366" y="6688"/>
                  <a:pt x="2264959" y="65732"/>
                  <a:pt x="2253734" y="158515"/>
                </a:cubicBezTo>
                <a:cubicBezTo>
                  <a:pt x="2304057" y="257786"/>
                  <a:pt x="1867410" y="319412"/>
                  <a:pt x="1126867" y="317030"/>
                </a:cubicBezTo>
                <a:cubicBezTo>
                  <a:pt x="497988" y="318657"/>
                  <a:pt x="-3645" y="249285"/>
                  <a:pt x="0" y="1585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F26D1DB-5830-84FC-514E-5C8DC6BF2891}"/>
              </a:ext>
            </a:extLst>
          </p:cNvPr>
          <p:cNvSpPr/>
          <p:nvPr/>
        </p:nvSpPr>
        <p:spPr>
          <a:xfrm>
            <a:off x="6184251" y="2572158"/>
            <a:ext cx="1410868" cy="444093"/>
          </a:xfrm>
          <a:custGeom>
            <a:avLst/>
            <a:gdLst>
              <a:gd name="connsiteX0" fmla="*/ 0 w 1410868"/>
              <a:gd name="connsiteY0" fmla="*/ 222047 h 444093"/>
              <a:gd name="connsiteX1" fmla="*/ 705434 w 1410868"/>
              <a:gd name="connsiteY1" fmla="*/ 0 h 444093"/>
              <a:gd name="connsiteX2" fmla="*/ 1410868 w 1410868"/>
              <a:gd name="connsiteY2" fmla="*/ 222047 h 444093"/>
              <a:gd name="connsiteX3" fmla="*/ 705434 w 1410868"/>
              <a:gd name="connsiteY3" fmla="*/ 444094 h 444093"/>
              <a:gd name="connsiteX4" fmla="*/ 0 w 1410868"/>
              <a:gd name="connsiteY4" fmla="*/ 222047 h 4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868" h="444093" extrusionOk="0">
                <a:moveTo>
                  <a:pt x="0" y="222047"/>
                </a:moveTo>
                <a:cubicBezTo>
                  <a:pt x="-9747" y="90781"/>
                  <a:pt x="300336" y="-15407"/>
                  <a:pt x="705434" y="0"/>
                </a:cubicBezTo>
                <a:cubicBezTo>
                  <a:pt x="1090253" y="17269"/>
                  <a:pt x="1422608" y="93935"/>
                  <a:pt x="1410868" y="222047"/>
                </a:cubicBezTo>
                <a:cubicBezTo>
                  <a:pt x="1470995" y="358690"/>
                  <a:pt x="1118541" y="444568"/>
                  <a:pt x="705434" y="444094"/>
                </a:cubicBezTo>
                <a:cubicBezTo>
                  <a:pt x="308310" y="445969"/>
                  <a:pt x="-4386" y="348560"/>
                  <a:pt x="0" y="22204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6F4CFA0-946D-2A8A-E528-AD88F0729324}"/>
              </a:ext>
            </a:extLst>
          </p:cNvPr>
          <p:cNvSpPr/>
          <p:nvPr/>
        </p:nvSpPr>
        <p:spPr>
          <a:xfrm>
            <a:off x="7399175" y="2224531"/>
            <a:ext cx="487969" cy="444093"/>
          </a:xfrm>
          <a:custGeom>
            <a:avLst/>
            <a:gdLst>
              <a:gd name="connsiteX0" fmla="*/ 0 w 487969"/>
              <a:gd name="connsiteY0" fmla="*/ 222047 h 444093"/>
              <a:gd name="connsiteX1" fmla="*/ 243985 w 487969"/>
              <a:gd name="connsiteY1" fmla="*/ 0 h 444093"/>
              <a:gd name="connsiteX2" fmla="*/ 487970 w 487969"/>
              <a:gd name="connsiteY2" fmla="*/ 222047 h 444093"/>
              <a:gd name="connsiteX3" fmla="*/ 243985 w 487969"/>
              <a:gd name="connsiteY3" fmla="*/ 444094 h 444093"/>
              <a:gd name="connsiteX4" fmla="*/ 0 w 487969"/>
              <a:gd name="connsiteY4" fmla="*/ 222047 h 4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69" h="444093" extrusionOk="0">
                <a:moveTo>
                  <a:pt x="0" y="222047"/>
                </a:moveTo>
                <a:cubicBezTo>
                  <a:pt x="-20562" y="81201"/>
                  <a:pt x="101619" y="-7572"/>
                  <a:pt x="243985" y="0"/>
                </a:cubicBezTo>
                <a:cubicBezTo>
                  <a:pt x="373953" y="17269"/>
                  <a:pt x="499710" y="93935"/>
                  <a:pt x="487970" y="222047"/>
                </a:cubicBezTo>
                <a:cubicBezTo>
                  <a:pt x="514023" y="350751"/>
                  <a:pt x="386724" y="444255"/>
                  <a:pt x="243985" y="444094"/>
                </a:cubicBezTo>
                <a:cubicBezTo>
                  <a:pt x="101712" y="445969"/>
                  <a:pt x="-4386" y="348560"/>
                  <a:pt x="0" y="22204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93103A4-34CF-B064-96A4-37008A444396}"/>
              </a:ext>
            </a:extLst>
          </p:cNvPr>
          <p:cNvCxnSpPr/>
          <p:nvPr/>
        </p:nvCxnSpPr>
        <p:spPr>
          <a:xfrm flipH="1">
            <a:off x="8005665" y="2099388"/>
            <a:ext cx="737119" cy="195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5D3EAA8-D2DD-3CAE-264C-38525545ACE3}"/>
              </a:ext>
            </a:extLst>
          </p:cNvPr>
          <p:cNvSpPr txBox="1"/>
          <p:nvPr/>
        </p:nvSpPr>
        <p:spPr>
          <a:xfrm>
            <a:off x="8861305" y="1752013"/>
            <a:ext cx="350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This</a:t>
            </a:r>
            <a:r>
              <a:rPr lang="cs-CZ" dirty="0">
                <a:solidFill>
                  <a:srgbClr val="FF0000"/>
                </a:solidFill>
              </a:rPr>
              <a:t> box has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marked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see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names</a:t>
            </a:r>
            <a:r>
              <a:rPr lang="cs-CZ" dirty="0">
                <a:solidFill>
                  <a:srgbClr val="FF0000"/>
                </a:solidFill>
              </a:rPr>
              <a:t> in „sort by“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23788C2-5314-6D14-F44B-70D460F53E16}"/>
              </a:ext>
            </a:extLst>
          </p:cNvPr>
          <p:cNvSpPr txBox="1"/>
          <p:nvPr/>
        </p:nvSpPr>
        <p:spPr>
          <a:xfrm>
            <a:off x="2565306" y="1709977"/>
            <a:ext cx="410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Here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add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one</a:t>
            </a:r>
            <a:r>
              <a:rPr lang="cs-CZ" dirty="0">
                <a:solidFill>
                  <a:srgbClr val="FF0000"/>
                </a:solidFill>
              </a:rPr>
              <a:t> more box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choosing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sorting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52EC911-459D-ABDA-2B61-D91340597AE9}"/>
              </a:ext>
            </a:extLst>
          </p:cNvPr>
          <p:cNvCxnSpPr>
            <a:cxnSpLocks/>
          </p:cNvCxnSpPr>
          <p:nvPr/>
        </p:nvCxnSpPr>
        <p:spPr>
          <a:xfrm flipH="1">
            <a:off x="2072336" y="1965580"/>
            <a:ext cx="530291" cy="97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E8B18C0-A676-34BD-C567-D468A28E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04" y="5253136"/>
            <a:ext cx="4164696" cy="12923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24B750-F463-F498-BC2A-5DC80706A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85" y="2925135"/>
            <a:ext cx="7935432" cy="1467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1F112D-A225-7786-A7CC-10C8815EC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870" y="642460"/>
            <a:ext cx="9450547" cy="291549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786CE5-8ECA-932C-F403-EC318BF5067F}"/>
              </a:ext>
            </a:extLst>
          </p:cNvPr>
          <p:cNvSpPr/>
          <p:nvPr/>
        </p:nvSpPr>
        <p:spPr>
          <a:xfrm>
            <a:off x="2450808" y="2099388"/>
            <a:ext cx="1346752" cy="220723"/>
          </a:xfrm>
          <a:custGeom>
            <a:avLst/>
            <a:gdLst>
              <a:gd name="connsiteX0" fmla="*/ 0 w 1346752"/>
              <a:gd name="connsiteY0" fmla="*/ 0 h 220723"/>
              <a:gd name="connsiteX1" fmla="*/ 686844 w 1346752"/>
              <a:gd name="connsiteY1" fmla="*/ 0 h 220723"/>
              <a:gd name="connsiteX2" fmla="*/ 1346752 w 1346752"/>
              <a:gd name="connsiteY2" fmla="*/ 0 h 220723"/>
              <a:gd name="connsiteX3" fmla="*/ 1346752 w 1346752"/>
              <a:gd name="connsiteY3" fmla="*/ 220723 h 220723"/>
              <a:gd name="connsiteX4" fmla="*/ 646441 w 1346752"/>
              <a:gd name="connsiteY4" fmla="*/ 220723 h 220723"/>
              <a:gd name="connsiteX5" fmla="*/ 0 w 1346752"/>
              <a:gd name="connsiteY5" fmla="*/ 220723 h 220723"/>
              <a:gd name="connsiteX6" fmla="*/ 0 w 1346752"/>
              <a:gd name="connsiteY6" fmla="*/ 0 h 2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752" h="220723" extrusionOk="0">
                <a:moveTo>
                  <a:pt x="0" y="0"/>
                </a:moveTo>
                <a:cubicBezTo>
                  <a:pt x="246180" y="24044"/>
                  <a:pt x="377891" y="-211"/>
                  <a:pt x="686844" y="0"/>
                </a:cubicBezTo>
                <a:cubicBezTo>
                  <a:pt x="995797" y="211"/>
                  <a:pt x="1062740" y="-32268"/>
                  <a:pt x="1346752" y="0"/>
                </a:cubicBezTo>
                <a:cubicBezTo>
                  <a:pt x="1351470" y="73229"/>
                  <a:pt x="1344134" y="157353"/>
                  <a:pt x="1346752" y="220723"/>
                </a:cubicBezTo>
                <a:cubicBezTo>
                  <a:pt x="1144897" y="225637"/>
                  <a:pt x="834076" y="202566"/>
                  <a:pt x="646441" y="220723"/>
                </a:cubicBezTo>
                <a:cubicBezTo>
                  <a:pt x="458806" y="238880"/>
                  <a:pt x="289965" y="219534"/>
                  <a:pt x="0" y="220723"/>
                </a:cubicBezTo>
                <a:cubicBezTo>
                  <a:pt x="617" y="144156"/>
                  <a:pt x="-8608" y="926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FA8CED-D824-A5D9-E19C-30207D3C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-278687"/>
            <a:ext cx="10515600" cy="1325563"/>
          </a:xfrm>
        </p:spPr>
        <p:txBody>
          <a:bodyPr/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C89B86C-67E0-A91D-DBE8-AFCAC119691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24184" y="2320111"/>
            <a:ext cx="0" cy="1532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7DFD9A-A51D-971A-0257-A62C522B3F80}"/>
              </a:ext>
            </a:extLst>
          </p:cNvPr>
          <p:cNvSpPr txBox="1"/>
          <p:nvPr/>
        </p:nvSpPr>
        <p:spPr>
          <a:xfrm>
            <a:off x="287694" y="894386"/>
            <a:ext cx="2228427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https://kyivindependent.com/ukrainians-trust-in-zelensky-decreasing-but-still-high-survey-shows/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D20275-5FAE-CEFD-993A-A33698661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6" y="3852409"/>
            <a:ext cx="6383940" cy="2951444"/>
          </a:xfrm>
          <a:prstGeom prst="rect">
            <a:avLst/>
          </a:prstGeom>
        </p:spPr>
      </p:pic>
      <p:sp>
        <p:nvSpPr>
          <p:cNvPr id="18" name="Obdélník 5">
            <a:extLst>
              <a:ext uri="{FF2B5EF4-FFF2-40B4-BE49-F238E27FC236}">
                <a16:creationId xmlns:a16="http://schemas.microsoft.com/office/drawing/2014/main" id="{98A21BAB-9257-C817-1B22-52326649959B}"/>
              </a:ext>
            </a:extLst>
          </p:cNvPr>
          <p:cNvSpPr/>
          <p:nvPr/>
        </p:nvSpPr>
        <p:spPr>
          <a:xfrm>
            <a:off x="5001208" y="3852409"/>
            <a:ext cx="1094792" cy="220723"/>
          </a:xfrm>
          <a:custGeom>
            <a:avLst/>
            <a:gdLst>
              <a:gd name="connsiteX0" fmla="*/ 0 w 1094792"/>
              <a:gd name="connsiteY0" fmla="*/ 0 h 220723"/>
              <a:gd name="connsiteX1" fmla="*/ 558344 w 1094792"/>
              <a:gd name="connsiteY1" fmla="*/ 0 h 220723"/>
              <a:gd name="connsiteX2" fmla="*/ 1094792 w 1094792"/>
              <a:gd name="connsiteY2" fmla="*/ 0 h 220723"/>
              <a:gd name="connsiteX3" fmla="*/ 1094792 w 1094792"/>
              <a:gd name="connsiteY3" fmla="*/ 220723 h 220723"/>
              <a:gd name="connsiteX4" fmla="*/ 525500 w 1094792"/>
              <a:gd name="connsiteY4" fmla="*/ 220723 h 220723"/>
              <a:gd name="connsiteX5" fmla="*/ 0 w 1094792"/>
              <a:gd name="connsiteY5" fmla="*/ 220723 h 220723"/>
              <a:gd name="connsiteX6" fmla="*/ 0 w 1094792"/>
              <a:gd name="connsiteY6" fmla="*/ 0 h 2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792" h="220723" extrusionOk="0">
                <a:moveTo>
                  <a:pt x="0" y="0"/>
                </a:moveTo>
                <a:cubicBezTo>
                  <a:pt x="199623" y="3023"/>
                  <a:pt x="309165" y="19457"/>
                  <a:pt x="558344" y="0"/>
                </a:cubicBezTo>
                <a:cubicBezTo>
                  <a:pt x="807523" y="-19457"/>
                  <a:pt x="878733" y="5076"/>
                  <a:pt x="1094792" y="0"/>
                </a:cubicBezTo>
                <a:cubicBezTo>
                  <a:pt x="1099510" y="73229"/>
                  <a:pt x="1092174" y="157353"/>
                  <a:pt x="1094792" y="220723"/>
                </a:cubicBezTo>
                <a:cubicBezTo>
                  <a:pt x="921612" y="232327"/>
                  <a:pt x="667959" y="233493"/>
                  <a:pt x="525500" y="220723"/>
                </a:cubicBezTo>
                <a:cubicBezTo>
                  <a:pt x="383041" y="207953"/>
                  <a:pt x="149635" y="240329"/>
                  <a:pt x="0" y="220723"/>
                </a:cubicBezTo>
                <a:cubicBezTo>
                  <a:pt x="617" y="144156"/>
                  <a:pt x="-8608" y="926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5EE512-2DEE-F64B-42B4-D7F1BE48B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914" y="4158241"/>
            <a:ext cx="6869915" cy="2821164"/>
          </a:xfrm>
          <a:prstGeom prst="rect">
            <a:avLst/>
          </a:prstGeom>
        </p:spPr>
      </p:pic>
      <p:cxnSp>
        <p:nvCxnSpPr>
          <p:cNvPr id="21" name="Přímá spojnice se šipkou 8">
            <a:extLst>
              <a:ext uri="{FF2B5EF4-FFF2-40B4-BE49-F238E27FC236}">
                <a16:creationId xmlns:a16="http://schemas.microsoft.com/office/drawing/2014/main" id="{C14824F4-D65E-4CCB-7F18-AA016A657FA3}"/>
              </a:ext>
            </a:extLst>
          </p:cNvPr>
          <p:cNvCxnSpPr>
            <a:cxnSpLocks/>
          </p:cNvCxnSpPr>
          <p:nvPr/>
        </p:nvCxnSpPr>
        <p:spPr>
          <a:xfrm>
            <a:off x="5545494" y="4060808"/>
            <a:ext cx="1782649" cy="185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délník 5">
            <a:extLst>
              <a:ext uri="{FF2B5EF4-FFF2-40B4-BE49-F238E27FC236}">
                <a16:creationId xmlns:a16="http://schemas.microsoft.com/office/drawing/2014/main" id="{CEDD88B9-3C9D-0FC3-C1B0-7E2D5C62EE1D}"/>
              </a:ext>
            </a:extLst>
          </p:cNvPr>
          <p:cNvSpPr/>
          <p:nvPr/>
        </p:nvSpPr>
        <p:spPr>
          <a:xfrm>
            <a:off x="6842186" y="6337145"/>
            <a:ext cx="1094792" cy="220723"/>
          </a:xfrm>
          <a:custGeom>
            <a:avLst/>
            <a:gdLst>
              <a:gd name="connsiteX0" fmla="*/ 0 w 1094792"/>
              <a:gd name="connsiteY0" fmla="*/ 0 h 220723"/>
              <a:gd name="connsiteX1" fmla="*/ 558344 w 1094792"/>
              <a:gd name="connsiteY1" fmla="*/ 0 h 220723"/>
              <a:gd name="connsiteX2" fmla="*/ 1094792 w 1094792"/>
              <a:gd name="connsiteY2" fmla="*/ 0 h 220723"/>
              <a:gd name="connsiteX3" fmla="*/ 1094792 w 1094792"/>
              <a:gd name="connsiteY3" fmla="*/ 220723 h 220723"/>
              <a:gd name="connsiteX4" fmla="*/ 525500 w 1094792"/>
              <a:gd name="connsiteY4" fmla="*/ 220723 h 220723"/>
              <a:gd name="connsiteX5" fmla="*/ 0 w 1094792"/>
              <a:gd name="connsiteY5" fmla="*/ 220723 h 220723"/>
              <a:gd name="connsiteX6" fmla="*/ 0 w 1094792"/>
              <a:gd name="connsiteY6" fmla="*/ 0 h 2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792" h="220723" extrusionOk="0">
                <a:moveTo>
                  <a:pt x="0" y="0"/>
                </a:moveTo>
                <a:cubicBezTo>
                  <a:pt x="199623" y="3023"/>
                  <a:pt x="309165" y="19457"/>
                  <a:pt x="558344" y="0"/>
                </a:cubicBezTo>
                <a:cubicBezTo>
                  <a:pt x="807523" y="-19457"/>
                  <a:pt x="878733" y="5076"/>
                  <a:pt x="1094792" y="0"/>
                </a:cubicBezTo>
                <a:cubicBezTo>
                  <a:pt x="1099510" y="73229"/>
                  <a:pt x="1092174" y="157353"/>
                  <a:pt x="1094792" y="220723"/>
                </a:cubicBezTo>
                <a:cubicBezTo>
                  <a:pt x="921612" y="232327"/>
                  <a:pt x="667959" y="233493"/>
                  <a:pt x="525500" y="220723"/>
                </a:cubicBezTo>
                <a:cubicBezTo>
                  <a:pt x="383041" y="207953"/>
                  <a:pt x="149635" y="240329"/>
                  <a:pt x="0" y="220723"/>
                </a:cubicBezTo>
                <a:cubicBezTo>
                  <a:pt x="617" y="144156"/>
                  <a:pt x="-8608" y="926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se šipkou 8">
            <a:extLst>
              <a:ext uri="{FF2B5EF4-FFF2-40B4-BE49-F238E27FC236}">
                <a16:creationId xmlns:a16="http://schemas.microsoft.com/office/drawing/2014/main" id="{617FEDBC-254D-2C72-7039-F7A86C7AF56A}"/>
              </a:ext>
            </a:extLst>
          </p:cNvPr>
          <p:cNvCxnSpPr>
            <a:cxnSpLocks/>
          </p:cNvCxnSpPr>
          <p:nvPr/>
        </p:nvCxnSpPr>
        <p:spPr>
          <a:xfrm flipV="1">
            <a:off x="7912285" y="4282751"/>
            <a:ext cx="1511633" cy="2097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Přímá spojnice se šipkou 8">
            <a:extLst>
              <a:ext uri="{FF2B5EF4-FFF2-40B4-BE49-F238E27FC236}">
                <a16:creationId xmlns:a16="http://schemas.microsoft.com/office/drawing/2014/main" id="{17286C82-8D4F-C52C-09EA-A5122CFB12E4}"/>
              </a:ext>
            </a:extLst>
          </p:cNvPr>
          <p:cNvCxnSpPr>
            <a:cxnSpLocks/>
          </p:cNvCxnSpPr>
          <p:nvPr/>
        </p:nvCxnSpPr>
        <p:spPr>
          <a:xfrm>
            <a:off x="10254343" y="4282751"/>
            <a:ext cx="500743" cy="1153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8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B2CF4-C92A-167F-81E0-E42B4EF1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1"/>
            <a:ext cx="10515600" cy="1091682"/>
          </a:xfrm>
        </p:spPr>
        <p:txBody>
          <a:bodyPr/>
          <a:lstStyle/>
          <a:p>
            <a:r>
              <a:rPr lang="cs-CZ" dirty="0" err="1"/>
              <a:t>Computation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B0E5BC-6CED-6320-5569-30C02C85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0" y="834824"/>
            <a:ext cx="10515600" cy="2731324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5A469D6-9DF8-01F6-6296-31B45BB317DC}"/>
              </a:ext>
            </a:extLst>
          </p:cNvPr>
          <p:cNvSpPr/>
          <p:nvPr/>
        </p:nvSpPr>
        <p:spPr>
          <a:xfrm>
            <a:off x="9339944" y="1455575"/>
            <a:ext cx="671804" cy="307910"/>
          </a:xfrm>
          <a:custGeom>
            <a:avLst/>
            <a:gdLst>
              <a:gd name="connsiteX0" fmla="*/ 0 w 671804"/>
              <a:gd name="connsiteY0" fmla="*/ 153955 h 307910"/>
              <a:gd name="connsiteX1" fmla="*/ 335902 w 671804"/>
              <a:gd name="connsiteY1" fmla="*/ 0 h 307910"/>
              <a:gd name="connsiteX2" fmla="*/ 671804 w 671804"/>
              <a:gd name="connsiteY2" fmla="*/ 153955 h 307910"/>
              <a:gd name="connsiteX3" fmla="*/ 335902 w 671804"/>
              <a:gd name="connsiteY3" fmla="*/ 307910 h 307910"/>
              <a:gd name="connsiteX4" fmla="*/ 0 w 671804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04" h="307910" extrusionOk="0">
                <a:moveTo>
                  <a:pt x="0" y="153955"/>
                </a:moveTo>
                <a:cubicBezTo>
                  <a:pt x="-23686" y="47948"/>
                  <a:pt x="134184" y="-16109"/>
                  <a:pt x="335902" y="0"/>
                </a:cubicBezTo>
                <a:cubicBezTo>
                  <a:pt x="519985" y="5169"/>
                  <a:pt x="674510" y="67665"/>
                  <a:pt x="671804" y="153955"/>
                </a:cubicBezTo>
                <a:cubicBezTo>
                  <a:pt x="698077" y="245104"/>
                  <a:pt x="550719" y="308501"/>
                  <a:pt x="335902" y="307910"/>
                </a:cubicBezTo>
                <a:cubicBezTo>
                  <a:pt x="13601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D2ED221-0977-DBED-B7E4-A8226A0851F5}"/>
              </a:ext>
            </a:extLst>
          </p:cNvPr>
          <p:cNvSpPr/>
          <p:nvPr/>
        </p:nvSpPr>
        <p:spPr>
          <a:xfrm>
            <a:off x="2513046" y="834824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F3C1A68-89FE-A1D9-5623-75DC5C5F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0" y="3566148"/>
            <a:ext cx="2941575" cy="321591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1AF5784F-8B52-4A15-3718-1177BEB58521}"/>
              </a:ext>
            </a:extLst>
          </p:cNvPr>
          <p:cNvSpPr/>
          <p:nvPr/>
        </p:nvSpPr>
        <p:spPr>
          <a:xfrm>
            <a:off x="2771192" y="4027747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5290F36-8A0D-E926-5633-7926350C3801}"/>
              </a:ext>
            </a:extLst>
          </p:cNvPr>
          <p:cNvSpPr/>
          <p:nvPr/>
        </p:nvSpPr>
        <p:spPr>
          <a:xfrm>
            <a:off x="2771192" y="4439614"/>
            <a:ext cx="457200" cy="357641"/>
          </a:xfrm>
          <a:custGeom>
            <a:avLst/>
            <a:gdLst>
              <a:gd name="connsiteX0" fmla="*/ 0 w 457200"/>
              <a:gd name="connsiteY0" fmla="*/ 178821 h 357641"/>
              <a:gd name="connsiteX1" fmla="*/ 228600 w 457200"/>
              <a:gd name="connsiteY1" fmla="*/ 0 h 357641"/>
              <a:gd name="connsiteX2" fmla="*/ 457200 w 457200"/>
              <a:gd name="connsiteY2" fmla="*/ 178821 h 357641"/>
              <a:gd name="connsiteX3" fmla="*/ 228600 w 457200"/>
              <a:gd name="connsiteY3" fmla="*/ 357642 h 357641"/>
              <a:gd name="connsiteX4" fmla="*/ 0 w 457200"/>
              <a:gd name="connsiteY4" fmla="*/ 178821 h 35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57641" extrusionOk="0">
                <a:moveTo>
                  <a:pt x="0" y="178821"/>
                </a:moveTo>
                <a:cubicBezTo>
                  <a:pt x="-7658" y="73278"/>
                  <a:pt x="98971" y="-3357"/>
                  <a:pt x="228600" y="0"/>
                </a:cubicBezTo>
                <a:cubicBezTo>
                  <a:pt x="353229" y="5863"/>
                  <a:pt x="460072" y="78721"/>
                  <a:pt x="457200" y="178821"/>
                </a:cubicBezTo>
                <a:cubicBezTo>
                  <a:pt x="464362" y="279250"/>
                  <a:pt x="376085" y="358070"/>
                  <a:pt x="228600" y="357642"/>
                </a:cubicBezTo>
                <a:cubicBezTo>
                  <a:pt x="92737" y="360037"/>
                  <a:pt x="-3135" y="280355"/>
                  <a:pt x="0" y="17882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C281610-BE2E-2C6C-2E33-6EE9140BD7CB}"/>
              </a:ext>
            </a:extLst>
          </p:cNvPr>
          <p:cNvSpPr/>
          <p:nvPr/>
        </p:nvSpPr>
        <p:spPr>
          <a:xfrm>
            <a:off x="222381" y="5486433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97FA012-D8B9-5386-B6F0-678E8392D6E2}"/>
              </a:ext>
            </a:extLst>
          </p:cNvPr>
          <p:cNvSpPr/>
          <p:nvPr/>
        </p:nvSpPr>
        <p:spPr>
          <a:xfrm>
            <a:off x="1492559" y="6444408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50B9E9-2EB7-5828-BC49-0257CCF5E290}"/>
              </a:ext>
            </a:extLst>
          </p:cNvPr>
          <p:cNvSpPr txBox="1"/>
          <p:nvPr/>
        </p:nvSpPr>
        <p:spPr>
          <a:xfrm>
            <a:off x="3153748" y="3535371"/>
            <a:ext cx="757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Grouping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categories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to make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computation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BDA3D1-F8C9-1727-363C-74E020666400}"/>
              </a:ext>
            </a:extLst>
          </p:cNvPr>
          <p:cNvSpPr txBox="1"/>
          <p:nvPr/>
        </p:nvSpPr>
        <p:spPr>
          <a:xfrm>
            <a:off x="3163079" y="3920092"/>
            <a:ext cx="9246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Way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computation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(sum, </a:t>
            </a:r>
            <a:r>
              <a:rPr lang="cs-CZ" dirty="0" err="1">
                <a:solidFill>
                  <a:srgbClr val="FF0000"/>
                </a:solidFill>
              </a:rPr>
              <a:t>count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, min, max, SD)</a:t>
            </a:r>
          </a:p>
          <a:p>
            <a:r>
              <a:rPr lang="cs-CZ" dirty="0">
                <a:solidFill>
                  <a:srgbClr val="FF0000"/>
                </a:solidFill>
              </a:rPr>
              <a:t>Sum: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ammount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which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pay</a:t>
            </a:r>
            <a:r>
              <a:rPr lang="cs-CZ" dirty="0">
                <a:solidFill>
                  <a:srgbClr val="FF0000"/>
                </a:solidFill>
              </a:rPr>
              <a:t> in shop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sum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prices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shopingcart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Count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number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shopingcart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average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price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e.g</a:t>
            </a:r>
            <a:r>
              <a:rPr lang="cs-CZ" dirty="0">
                <a:solidFill>
                  <a:srgbClr val="FF0000"/>
                </a:solidFill>
              </a:rPr>
              <a:t>. 20, 30, 50, 100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(20+30+50+100/4 = 50)</a:t>
            </a:r>
          </a:p>
          <a:p>
            <a:r>
              <a:rPr lang="cs-CZ" dirty="0">
                <a:solidFill>
                  <a:srgbClr val="FF0000"/>
                </a:solidFill>
              </a:rPr>
              <a:t>SD: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deviation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values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around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(50-20) + (50-30) + (50-50) +(100-50)/4 = 25</a:t>
            </a:r>
          </a:p>
          <a:p>
            <a:r>
              <a:rPr lang="cs-CZ" dirty="0">
                <a:solidFill>
                  <a:srgbClr val="FF0000"/>
                </a:solidFill>
              </a:rPr>
              <a:t>      (</a:t>
            </a:r>
            <a:r>
              <a:rPr lang="cs-CZ" dirty="0" err="1">
                <a:solidFill>
                  <a:srgbClr val="FF0000"/>
                </a:solidFill>
              </a:rPr>
              <a:t>real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calculation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works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squareroot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exposed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numbers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0DCA79A-C0B4-F295-EB04-4312A2C753D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962470" y="3720037"/>
            <a:ext cx="191278" cy="255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5AEBDF-DC92-A891-D768-40F2C4DD522D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3161437" y="4181702"/>
            <a:ext cx="141600" cy="310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7F32423-5599-DDC9-29F4-97571F5582D9}"/>
              </a:ext>
            </a:extLst>
          </p:cNvPr>
          <p:cNvCxnSpPr>
            <a:cxnSpLocks/>
          </p:cNvCxnSpPr>
          <p:nvPr/>
        </p:nvCxnSpPr>
        <p:spPr>
          <a:xfrm flipH="1" flipV="1">
            <a:off x="613391" y="5778375"/>
            <a:ext cx="2764291" cy="189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0A78408-6557-6B66-9DDB-01FF2E20106B}"/>
              </a:ext>
            </a:extLst>
          </p:cNvPr>
          <p:cNvSpPr txBox="1"/>
          <p:nvPr/>
        </p:nvSpPr>
        <p:spPr>
          <a:xfrm>
            <a:off x="3407908" y="5836767"/>
            <a:ext cx="757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count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CA1DD-EE85-088E-6345-045E27BC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5E6E2-DB7E-353F-2B93-A0ADA6E8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1443070"/>
            <a:ext cx="10515600" cy="4351338"/>
          </a:xfrm>
        </p:spPr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yet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F6F272-377C-ACA1-130C-FC44E73D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00" y="2277983"/>
            <a:ext cx="11682472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D28F53-FFAE-DD33-2DEB-21BFF5B9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92" y="681037"/>
            <a:ext cx="3322608" cy="2758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A6F61F-C98E-5C05-D67A-C4164F3B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9604F-F1C6-954E-8ECF-A5392DB2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Copy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to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 and insert </a:t>
            </a:r>
            <a:r>
              <a:rPr lang="cs-CZ" dirty="0" err="1"/>
              <a:t>them</a:t>
            </a:r>
            <a:r>
              <a:rPr lang="cs-CZ" dirty="0"/>
              <a:t> as </a:t>
            </a:r>
            <a:r>
              <a:rPr lang="cs-CZ" dirty="0" err="1"/>
              <a:t>values</a:t>
            </a:r>
            <a:endParaRPr lang="cs-CZ" dirty="0"/>
          </a:p>
          <a:p>
            <a:pPr lvl="1"/>
            <a:r>
              <a:rPr lang="cs-CZ" dirty="0" err="1"/>
              <a:t>Click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button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mouse</a:t>
            </a:r>
            <a:endParaRPr lang="cs-CZ" dirty="0"/>
          </a:p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rows</a:t>
            </a:r>
            <a:r>
              <a:rPr lang="cs-CZ" dirty="0"/>
              <a:t> </a:t>
            </a:r>
            <a:r>
              <a:rPr lang="cs-CZ" dirty="0" err="1"/>
              <a:t>wit</a:t>
            </a:r>
            <a:r>
              <a:rPr lang="cs-CZ" dirty="0"/>
              <a:t> </a:t>
            </a:r>
            <a:r>
              <a:rPr lang="cs-CZ" dirty="0" err="1"/>
              <a:t>result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column</a:t>
            </a:r>
            <a:endParaRPr lang="cs-CZ" dirty="0"/>
          </a:p>
          <a:p>
            <a:pPr lvl="1"/>
            <a:r>
              <a:rPr lang="cs-CZ" dirty="0"/>
              <a:t>Use text to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wit</a:t>
            </a:r>
            <a:r>
              <a:rPr lang="cs-CZ" dirty="0"/>
              <a:t> „</a:t>
            </a:r>
            <a:r>
              <a:rPr lang="cs-CZ" dirty="0" err="1"/>
              <a:t>space</a:t>
            </a:r>
            <a:r>
              <a:rPr lang="cs-CZ" dirty="0"/>
              <a:t>“ as </a:t>
            </a:r>
            <a:r>
              <a:rPr lang="cs-CZ" dirty="0" err="1"/>
              <a:t>delimitor</a:t>
            </a:r>
            <a:endParaRPr lang="cs-CZ" dirty="0"/>
          </a:p>
          <a:p>
            <a:pPr lvl="1"/>
            <a:r>
              <a:rPr lang="cs-CZ" dirty="0"/>
              <a:t>Sort data by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column</a:t>
            </a:r>
            <a:endParaRPr lang="cs-CZ" dirty="0"/>
          </a:p>
          <a:p>
            <a:pPr lvl="1"/>
            <a:r>
              <a:rPr lang="cs-CZ" dirty="0" err="1"/>
              <a:t>Delete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 (in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60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D5CD0-1D17-4707-9A52-2A99694C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percentages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81F700-1354-B1D5-ABC2-1568C928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=C2/$C$70*100</a:t>
            </a:r>
          </a:p>
          <a:p>
            <a:endParaRPr lang="cs-CZ" dirty="0"/>
          </a:p>
          <a:p>
            <a:r>
              <a:rPr lang="cs-CZ" dirty="0"/>
              <a:t>$ </a:t>
            </a:r>
            <a:r>
              <a:rPr lang="cs-CZ" dirty="0" err="1"/>
              <a:t>allows</a:t>
            </a:r>
            <a:r>
              <a:rPr lang="cs-CZ" dirty="0"/>
              <a:t> to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in </a:t>
            </a:r>
            <a:r>
              <a:rPr lang="cs-CZ" dirty="0" err="1"/>
              <a:t>denominator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03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E324-726A-7875-EE66-C4EBD775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EF847B-ECE5-39DE-9C26-3892FE363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71183"/>
            <a:ext cx="7849695" cy="231489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F497F-A2E7-3046-AE90-2287AB0B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6" y="365125"/>
            <a:ext cx="928817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5083-D550-A686-E943-D9E5CC69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5912-65AA-FF11-5A0D-F43FB241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BAC63-4C79-BE30-61D6-F4D9658C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277"/>
            <a:ext cx="12192000" cy="59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79801-C999-2063-8F2A-627917BB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in </a:t>
            </a:r>
            <a:r>
              <a:rPr lang="cs-CZ" dirty="0" err="1"/>
              <a:t>acadamic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and </a:t>
            </a:r>
            <a:r>
              <a:rPr lang="cs-CZ" dirty="0" err="1"/>
              <a:t>books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427AF7-6AA5-35AA-2C47-863FB71C6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183" y="1917043"/>
            <a:ext cx="5471634" cy="416850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A11A8D-1E82-29B8-3067-12B61F9220E4}"/>
              </a:ext>
            </a:extLst>
          </p:cNvPr>
          <p:cNvSpPr/>
          <p:nvPr/>
        </p:nvSpPr>
        <p:spPr>
          <a:xfrm>
            <a:off x="4040155" y="3429000"/>
            <a:ext cx="4646645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953E2B-5640-7BDA-E037-58B53F344FF1}"/>
              </a:ext>
            </a:extLst>
          </p:cNvPr>
          <p:cNvSpPr/>
          <p:nvPr/>
        </p:nvSpPr>
        <p:spPr>
          <a:xfrm>
            <a:off x="3536302" y="3620278"/>
            <a:ext cx="2682158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2E1C38C-BB90-CA64-2E7A-F9AB62F125DC}"/>
              </a:ext>
            </a:extLst>
          </p:cNvPr>
          <p:cNvSpPr/>
          <p:nvPr/>
        </p:nvSpPr>
        <p:spPr>
          <a:xfrm>
            <a:off x="3536302" y="5055257"/>
            <a:ext cx="3219061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4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F1A2E-A6B1-60AD-2B6E-7E4E2E02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 Data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68DA2A-589C-448C-6FB5-7C07189D1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44617"/>
            <a:ext cx="7715250" cy="4967142"/>
          </a:xfrm>
        </p:spPr>
      </p:pic>
    </p:spTree>
    <p:extLst>
      <p:ext uri="{BB962C8B-B14F-4D97-AF65-F5344CB8AC3E}">
        <p14:creationId xmlns:p14="http://schemas.microsoft.com/office/powerpoint/2010/main" val="190860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CD82A-6889-D1E1-F83A-CE6769B4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5621B-AE21-404C-9DE2-2E4269F9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Processed</a:t>
            </a:r>
            <a:r>
              <a:rPr lang="cs-CZ" dirty="0"/>
              <a:t> data</a:t>
            </a:r>
          </a:p>
          <a:p>
            <a:r>
              <a:rPr lang="cs-CZ" dirty="0" err="1"/>
              <a:t>Edited</a:t>
            </a:r>
            <a:r>
              <a:rPr lang="cs-CZ" dirty="0"/>
              <a:t> data </a:t>
            </a:r>
          </a:p>
          <a:p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not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are </a:t>
            </a:r>
            <a:r>
              <a:rPr lang="cs-CZ" dirty="0" err="1"/>
              <a:t>deleted</a:t>
            </a:r>
            <a:endParaRPr lang="cs-CZ" dirty="0"/>
          </a:p>
          <a:p>
            <a:r>
              <a:rPr lang="cs-CZ" dirty="0" err="1"/>
              <a:t>Indication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data</a:t>
            </a:r>
          </a:p>
          <a:p>
            <a:endParaRPr lang="cs-CZ" dirty="0"/>
          </a:p>
          <a:p>
            <a:r>
              <a:rPr lang="cs-CZ" dirty="0"/>
              <a:t>data.mendeley.com</a:t>
            </a:r>
          </a:p>
          <a:p>
            <a:r>
              <a:rPr lang="cs-CZ" dirty="0">
                <a:hlinkClick r:id="rId2"/>
              </a:rPr>
              <a:t>https://dataverse.harvard.edu/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3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58BEE-DA66-5167-A40F-A7F6F6C8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D4324-F85E-7D43-C2EA-A43176BA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Vykopirovat</a:t>
            </a:r>
            <a:r>
              <a:rPr lang="cs-CZ" dirty="0"/>
              <a:t> </a:t>
            </a:r>
            <a:r>
              <a:rPr lang="cs-CZ" dirty="0" err="1"/>
              <a:t>vietnam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78E85-4D1B-BECC-00DC-515AFFB3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4" y="258805"/>
            <a:ext cx="11674852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4931-CB54-A894-B334-0DC5B0C2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scenarios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C1B9F-3041-C9DF-3CE3-7D78F229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Excel  (</a:t>
            </a:r>
            <a:r>
              <a:rPr lang="cs-CZ" dirty="0" err="1"/>
              <a:t>xls</a:t>
            </a:r>
            <a:r>
              <a:rPr lang="cs-CZ" dirty="0"/>
              <a:t>, </a:t>
            </a:r>
            <a:r>
              <a:rPr lang="cs-CZ" dirty="0" err="1"/>
              <a:t>xlsx</a:t>
            </a:r>
            <a:r>
              <a:rPr lang="cs-CZ" dirty="0"/>
              <a:t>)</a:t>
            </a:r>
          </a:p>
          <a:p>
            <a:r>
              <a:rPr lang="cs-CZ" dirty="0"/>
              <a:t>SPSS (</a:t>
            </a:r>
            <a:r>
              <a:rPr lang="cs-CZ" dirty="0" err="1"/>
              <a:t>sav</a:t>
            </a:r>
            <a:r>
              <a:rPr lang="cs-CZ" dirty="0"/>
              <a:t>), </a:t>
            </a:r>
            <a:r>
              <a:rPr lang="cs-CZ" dirty="0" err="1"/>
              <a:t>Stata</a:t>
            </a:r>
            <a:r>
              <a:rPr lang="cs-CZ" dirty="0"/>
              <a:t> (</a:t>
            </a:r>
            <a:r>
              <a:rPr lang="cs-CZ" dirty="0" err="1"/>
              <a:t>dta</a:t>
            </a:r>
            <a:r>
              <a:rPr lang="cs-CZ" dirty="0"/>
              <a:t>), R (</a:t>
            </a:r>
            <a:r>
              <a:rPr lang="cs-CZ" dirty="0" err="1"/>
              <a:t>rdata</a:t>
            </a:r>
            <a:r>
              <a:rPr lang="cs-CZ" dirty="0"/>
              <a:t>)</a:t>
            </a:r>
          </a:p>
          <a:p>
            <a:r>
              <a:rPr lang="cs-CZ" dirty="0"/>
              <a:t>CSV, TXT</a:t>
            </a:r>
          </a:p>
          <a:p>
            <a:r>
              <a:rPr lang="cs-CZ" dirty="0"/>
              <a:t>XML</a:t>
            </a:r>
          </a:p>
          <a:p>
            <a:r>
              <a:rPr lang="cs-CZ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490440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11758</TotalTime>
  <Words>434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Data processing</vt:lpstr>
      <vt:lpstr>News articles</vt:lpstr>
      <vt:lpstr>PowerPoint Presentation</vt:lpstr>
      <vt:lpstr>PowerPoint Presentation</vt:lpstr>
      <vt:lpstr>Data in acadamic articles and books</vt:lpstr>
      <vt:lpstr>Real Data</vt:lpstr>
      <vt:lpstr>Data linked to research articles</vt:lpstr>
      <vt:lpstr>PowerPoint Presentation</vt:lpstr>
      <vt:lpstr>Typical scenarios</vt:lpstr>
      <vt:lpstr>Examples</vt:lpstr>
      <vt:lpstr>SPSS</vt:lpstr>
      <vt:lpstr>PowerPoint Presentation</vt:lpstr>
      <vt:lpstr>CSV</vt:lpstr>
      <vt:lpstr>PowerPoint Presentation</vt:lpstr>
      <vt:lpstr>PowerPoint Presentation</vt:lpstr>
      <vt:lpstr>Split column into more columns</vt:lpstr>
      <vt:lpstr>Cleaning (ctr+h)</vt:lpstr>
      <vt:lpstr>Sorting</vt:lpstr>
      <vt:lpstr>PowerPoint Presentation</vt:lpstr>
      <vt:lpstr>Computation</vt:lpstr>
      <vt:lpstr>Result </vt:lpstr>
      <vt:lpstr>PowerPoint Presentation</vt:lpstr>
      <vt:lpstr>Compute percentages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Petr Voda</dc:creator>
  <cp:lastModifiedBy>Petr Voda</cp:lastModifiedBy>
  <cp:revision>2</cp:revision>
  <dcterms:created xsi:type="dcterms:W3CDTF">2023-10-03T19:45:25Z</dcterms:created>
  <dcterms:modified xsi:type="dcterms:W3CDTF">2024-10-16T10:05:33Z</dcterms:modified>
</cp:coreProperties>
</file>