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6" r:id="rId4"/>
    <p:sldId id="257" r:id="rId5"/>
    <p:sldId id="261" r:id="rId6"/>
    <p:sldId id="260" r:id="rId7"/>
    <p:sldId id="262" r:id="rId8"/>
    <p:sldId id="258" r:id="rId9"/>
    <p:sldId id="259" r:id="rId10"/>
    <p:sldId id="270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Manifesto</a:t>
            </a:r>
            <a:r>
              <a:rPr lang="cs-CZ" baseline="0"/>
              <a:t> orientation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cons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Sheet1!$B$18:$B$31</c:f>
              <c:strCache>
                <c:ptCount val="14"/>
                <c:pt idx="0">
                  <c:v>local economy</c:v>
                </c:pt>
                <c:pt idx="1">
                  <c:v>local issue</c:v>
                </c:pt>
                <c:pt idx="2">
                  <c:v>past achievements</c:v>
                </c:pt>
                <c:pt idx="3">
                  <c:v>housing</c:v>
                </c:pt>
                <c:pt idx="4">
                  <c:v>centre</c:v>
                </c:pt>
                <c:pt idx="5">
                  <c:v>covid reflection</c:v>
                </c:pt>
                <c:pt idx="6">
                  <c:v>national issue</c:v>
                </c:pt>
                <c:pt idx="7">
                  <c:v>energy policy</c:v>
                </c:pt>
                <c:pt idx="8">
                  <c:v>periphery</c:v>
                </c:pt>
                <c:pt idx="9">
                  <c:v>public transport</c:v>
                </c:pt>
                <c:pt idx="10">
                  <c:v>carbon neutrality</c:v>
                </c:pt>
                <c:pt idx="11">
                  <c:v>opponent Positive</c:v>
                </c:pt>
                <c:pt idx="12">
                  <c:v>opponent negative</c:v>
                </c:pt>
                <c:pt idx="13">
                  <c:v>private transport</c:v>
                </c:pt>
              </c:strCache>
            </c:strRef>
          </c:cat>
          <c:val>
            <c:numRef>
              <c:f>Sheet1!$C$18:$C$31</c:f>
              <c:numCache>
                <c:formatCode>0.00</c:formatCode>
                <c:ptCount val="14"/>
                <c:pt idx="0">
                  <c:v>12.592592592592592</c:v>
                </c:pt>
                <c:pt idx="1">
                  <c:v>33.333333333333329</c:v>
                </c:pt>
                <c:pt idx="2">
                  <c:v>2.9629629629629632</c:v>
                </c:pt>
                <c:pt idx="3">
                  <c:v>5.9259259259259265</c:v>
                </c:pt>
                <c:pt idx="4">
                  <c:v>5.9259259259259265</c:v>
                </c:pt>
                <c:pt idx="5">
                  <c:v>0</c:v>
                </c:pt>
                <c:pt idx="6">
                  <c:v>7.4074074074074066</c:v>
                </c:pt>
                <c:pt idx="7">
                  <c:v>0</c:v>
                </c:pt>
                <c:pt idx="8">
                  <c:v>2.2222222222222223</c:v>
                </c:pt>
                <c:pt idx="9">
                  <c:v>2.2222222222222223</c:v>
                </c:pt>
                <c:pt idx="10">
                  <c:v>0</c:v>
                </c:pt>
                <c:pt idx="11">
                  <c:v>0</c:v>
                </c:pt>
                <c:pt idx="12">
                  <c:v>23.703703703703706</c:v>
                </c:pt>
                <c:pt idx="13">
                  <c:v>3.7037037037037033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2-4450-A601-31802B782D62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labour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Sheet1!$B$18:$B$31</c:f>
              <c:strCache>
                <c:ptCount val="14"/>
                <c:pt idx="0">
                  <c:v>local economy</c:v>
                </c:pt>
                <c:pt idx="1">
                  <c:v>local issue</c:v>
                </c:pt>
                <c:pt idx="2">
                  <c:v>past achievements</c:v>
                </c:pt>
                <c:pt idx="3">
                  <c:v>housing</c:v>
                </c:pt>
                <c:pt idx="4">
                  <c:v>centre</c:v>
                </c:pt>
                <c:pt idx="5">
                  <c:v>covid reflection</c:v>
                </c:pt>
                <c:pt idx="6">
                  <c:v>national issue</c:v>
                </c:pt>
                <c:pt idx="7">
                  <c:v>energy policy</c:v>
                </c:pt>
                <c:pt idx="8">
                  <c:v>periphery</c:v>
                </c:pt>
                <c:pt idx="9">
                  <c:v>public transport</c:v>
                </c:pt>
                <c:pt idx="10">
                  <c:v>carbon neutrality</c:v>
                </c:pt>
                <c:pt idx="11">
                  <c:v>opponent Positive</c:v>
                </c:pt>
                <c:pt idx="12">
                  <c:v>opponent negative</c:v>
                </c:pt>
                <c:pt idx="13">
                  <c:v>private transport</c:v>
                </c:pt>
              </c:strCache>
            </c:strRef>
          </c:cat>
          <c:val>
            <c:numRef>
              <c:f>Sheet1!$D$18:$D$31</c:f>
              <c:numCache>
                <c:formatCode>0.00</c:formatCode>
                <c:ptCount val="14"/>
                <c:pt idx="0">
                  <c:v>29.870129870129869</c:v>
                </c:pt>
                <c:pt idx="1">
                  <c:v>20.454545454545457</c:v>
                </c:pt>
                <c:pt idx="2">
                  <c:v>16.558441558441558</c:v>
                </c:pt>
                <c:pt idx="3">
                  <c:v>9.4155844155844157</c:v>
                </c:pt>
                <c:pt idx="4">
                  <c:v>4.5454545454545459</c:v>
                </c:pt>
                <c:pt idx="5">
                  <c:v>4.5454545454545459</c:v>
                </c:pt>
                <c:pt idx="6">
                  <c:v>3.8961038961038961</c:v>
                </c:pt>
                <c:pt idx="7">
                  <c:v>2.5974025974025974</c:v>
                </c:pt>
                <c:pt idx="8">
                  <c:v>2.2727272727272729</c:v>
                </c:pt>
                <c:pt idx="9">
                  <c:v>2.2727272727272729</c:v>
                </c:pt>
                <c:pt idx="10">
                  <c:v>2.2727272727272729</c:v>
                </c:pt>
                <c:pt idx="11">
                  <c:v>0.64935064935064934</c:v>
                </c:pt>
                <c:pt idx="12">
                  <c:v>0.32467532467532467</c:v>
                </c:pt>
                <c:pt idx="13">
                  <c:v>0.32467532467532467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2-4450-A601-31802B782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44943"/>
        <c:axId val="561669903"/>
      </c:radarChart>
      <c:catAx>
        <c:axId val="60654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669903"/>
        <c:crosses val="autoZero"/>
        <c:auto val="1"/>
        <c:lblAlgn val="ctr"/>
        <c:lblOffset val="100"/>
        <c:noMultiLvlLbl val="0"/>
      </c:catAx>
      <c:valAx>
        <c:axId val="56166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54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8AC0-001D-9947-AFCF-0B11B10A7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17109-E4C3-CDB1-B0C0-B3B227C6D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5BEEE-D6A1-746C-D233-23BB6228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9E9A9-4848-F3C4-A6C0-BA925BCD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E037-99CC-8A39-6404-1B67E277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54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9A66-0B4B-3210-F81A-542A24A8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2CB-D323-4A1C-F4C3-77421E5D6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9504-BCFB-75F5-3F9A-EE13EB94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9E859-DD7D-E281-490F-8CBBD37E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DBF0-86A1-8B9E-CFF0-DBD8BD6C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52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C2CF3-05F9-E38A-3E57-C649CA800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A5FDB-A659-9F58-4A8D-BDBACD6F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4E6D-FEA8-ECBF-1054-DFBF2FC5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6C093-E7CC-01F5-35A3-10C9EADD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39E6B-382D-4049-1EAF-64663800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3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0FE8-C14B-8DBF-5A6D-935F55FC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E821-2355-0FC0-0930-D0005896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E43CB-D6D3-AE2C-231D-8923E7E8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6C92-48C3-9D79-395B-33E48A2C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407F-DAA2-FA07-0EB2-306E5FD9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0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002F-CEB0-6B15-4FD9-7C23E64A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A468A-09C3-6AB7-3C15-5826B7F74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4C8C-8C9F-7207-4473-974B85D1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3C03F-582D-C00B-1D13-B6ADFC72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BB160-D4F7-EFB4-D7DA-27A1B129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65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E017-F1DF-81A5-1480-962AF31D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C85C-20C8-5D8D-6B1D-7028A11A7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0C3FC-6B5F-E120-D280-00FD53ECC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A7857-2A69-F63B-9CE4-6D2F8ABE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F1F78-8CBF-4C52-2B7E-63E398EB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79FD-AC55-773D-DB94-B2BF167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87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992A-3047-A8C5-AA33-F9995305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E04A6-D4B4-DF0E-FF61-7C13F5E4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B5D35-897C-B20A-CD04-40163B59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7A205-8AA7-8DD7-A358-FAD96230E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1CEAD-3614-8D01-110D-9172EA33A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05C79-E2F4-3C69-97C7-66FC34DE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B57FD-B8A3-1F68-316A-5EF4E27F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C5DCE-C704-BA86-4E10-D3BD3A11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22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505A-8F47-FFB8-51F9-51BE7A89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E35A0-DD13-A57B-E464-AB4BEDEF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876A8-CCEB-3D1C-1ADE-6970C13F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F4E1C-24DE-3539-A3FA-EF21EBC6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5895-5286-36AC-A9F7-0FF734BB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300EA-09EB-8163-8B89-48BC5165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5452B-8D21-CE5B-3B50-3291098A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52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3257-FED5-9ED5-F6BD-98B8079E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7041-4773-7C86-4A84-E3B69A1B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B5F9E-FA4F-C6CF-0FEA-DD165C69F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D4219-EFF5-FDB1-FC71-7363708A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A52A4-442A-9651-BD96-A1BB54B3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E2D37-7D49-3035-0F90-86FB374E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7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C6F9-1CA9-0722-BC3B-76D42059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23545-D25A-FBF6-01C7-470E3B574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B6E7A-E358-1EA5-B702-8352F1576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8F4BC-9A2C-03AE-097A-194305C6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814B8-688A-841E-511C-982D33BD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17EFE-FEFD-3645-1CB9-253167E6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740C5-B3CA-FC2D-F1FC-21A41E3E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1922-3FB2-532E-CE40-679D92E7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366F-AA1C-457F-C242-FE9C1FB46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24A2D-CD03-407C-AE01-3E7F4B6AF161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6EBC-DC5C-7B3F-68B4-544FA262A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86F16-B1C2-AE36-08BC-4294DEC94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704-FB1D-4584-BF4B-E80593FAE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0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indat.mff.cuni.cz/services/morphodit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87A0-0D8E-EB2C-0B6F-935A57B0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1F32-57D6-006A-6784-8DA588F1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05BD3-5D60-B494-F0C7-142E8027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7" y="200226"/>
            <a:ext cx="8306959" cy="6115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FB2A0-3711-70C0-CBF0-B7581A3DF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64" y="2853732"/>
            <a:ext cx="5192035" cy="40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CF75-17EE-E152-3EAD-67498261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World</a:t>
            </a:r>
            <a:r>
              <a:rPr lang="cs-CZ" dirty="0"/>
              <a:t> cloud </a:t>
            </a:r>
            <a:r>
              <a:rPr lang="cs-CZ" dirty="0" err="1"/>
              <a:t>procedure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70B7-7435-FB7A-5764-F3483B03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Find</a:t>
            </a:r>
            <a:r>
              <a:rPr lang="cs-CZ" dirty="0"/>
              <a:t> a text</a:t>
            </a:r>
          </a:p>
          <a:p>
            <a:r>
              <a:rPr lang="cs-CZ" dirty="0"/>
              <a:t>Do </a:t>
            </a:r>
            <a:r>
              <a:rPr lang="cs-CZ" dirty="0" err="1"/>
              <a:t>lemmatization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01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3AEC-5533-0923-FB76-2A9EF60A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lemmatization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FA5B-8654-3DEA-DE58-49222E8BF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https://lindat.mff.cuni.cz/services/morphodita/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0CD64-833D-637E-F79B-85D4AF82E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5" y="2296866"/>
            <a:ext cx="8056735" cy="45611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1BBC9-0D75-C5B8-4F0B-81CACE98A9F8}"/>
              </a:ext>
            </a:extLst>
          </p:cNvPr>
          <p:cNvCxnSpPr>
            <a:cxnSpLocks/>
          </p:cNvCxnSpPr>
          <p:nvPr/>
        </p:nvCxnSpPr>
        <p:spPr>
          <a:xfrm flipH="1">
            <a:off x="4973632" y="5511710"/>
            <a:ext cx="855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DE5E3B-F0D0-052F-6348-DBCC57AFFE98}"/>
              </a:ext>
            </a:extLst>
          </p:cNvPr>
          <p:cNvSpPr txBox="1"/>
          <p:nvPr/>
        </p:nvSpPr>
        <p:spPr>
          <a:xfrm>
            <a:off x="5918185" y="5327044"/>
            <a:ext cx="365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Insert text </a:t>
            </a:r>
            <a:r>
              <a:rPr lang="cs-CZ" b="1" dirty="0" err="1">
                <a:solidFill>
                  <a:srgbClr val="FF0000"/>
                </a:solidFill>
              </a:rPr>
              <a:t>here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158580C7-E0F3-C1CE-AB6A-FF6508961BD6}"/>
              </a:ext>
            </a:extLst>
          </p:cNvPr>
          <p:cNvSpPr/>
          <p:nvPr/>
        </p:nvSpPr>
        <p:spPr>
          <a:xfrm>
            <a:off x="1627402" y="3042040"/>
            <a:ext cx="668124" cy="263136"/>
          </a:xfrm>
          <a:custGeom>
            <a:avLst/>
            <a:gdLst>
              <a:gd name="connsiteX0" fmla="*/ 0 w 668124"/>
              <a:gd name="connsiteY0" fmla="*/ 131568 h 263136"/>
              <a:gd name="connsiteX1" fmla="*/ 334062 w 668124"/>
              <a:gd name="connsiteY1" fmla="*/ 0 h 263136"/>
              <a:gd name="connsiteX2" fmla="*/ 668124 w 668124"/>
              <a:gd name="connsiteY2" fmla="*/ 131568 h 263136"/>
              <a:gd name="connsiteX3" fmla="*/ 334062 w 668124"/>
              <a:gd name="connsiteY3" fmla="*/ 263136 h 263136"/>
              <a:gd name="connsiteX4" fmla="*/ 0 w 668124"/>
              <a:gd name="connsiteY4" fmla="*/ 131568 h 26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124" h="263136" extrusionOk="0">
                <a:moveTo>
                  <a:pt x="0" y="131568"/>
                </a:moveTo>
                <a:cubicBezTo>
                  <a:pt x="-11444" y="48768"/>
                  <a:pt x="127469" y="-21966"/>
                  <a:pt x="334062" y="0"/>
                </a:cubicBezTo>
                <a:cubicBezTo>
                  <a:pt x="514434" y="14898"/>
                  <a:pt x="669944" y="58056"/>
                  <a:pt x="668124" y="131568"/>
                </a:cubicBezTo>
                <a:cubicBezTo>
                  <a:pt x="699264" y="211487"/>
                  <a:pt x="548693" y="263743"/>
                  <a:pt x="334062" y="263136"/>
                </a:cubicBezTo>
                <a:cubicBezTo>
                  <a:pt x="140025" y="265514"/>
                  <a:pt x="-9275" y="212436"/>
                  <a:pt x="0" y="1315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6">
            <a:extLst>
              <a:ext uri="{FF2B5EF4-FFF2-40B4-BE49-F238E27FC236}">
                <a16:creationId xmlns:a16="http://schemas.microsoft.com/office/drawing/2014/main" id="{6C599576-5E8A-428C-BA3C-9AB4218659C2}"/>
              </a:ext>
            </a:extLst>
          </p:cNvPr>
          <p:cNvSpPr/>
          <p:nvPr/>
        </p:nvSpPr>
        <p:spPr>
          <a:xfrm>
            <a:off x="3741952" y="6562725"/>
            <a:ext cx="1231680" cy="193286"/>
          </a:xfrm>
          <a:custGeom>
            <a:avLst/>
            <a:gdLst>
              <a:gd name="connsiteX0" fmla="*/ 0 w 1231680"/>
              <a:gd name="connsiteY0" fmla="*/ 96643 h 193286"/>
              <a:gd name="connsiteX1" fmla="*/ 615840 w 1231680"/>
              <a:gd name="connsiteY1" fmla="*/ 0 h 193286"/>
              <a:gd name="connsiteX2" fmla="*/ 1231680 w 1231680"/>
              <a:gd name="connsiteY2" fmla="*/ 96643 h 193286"/>
              <a:gd name="connsiteX3" fmla="*/ 615840 w 1231680"/>
              <a:gd name="connsiteY3" fmla="*/ 193286 h 193286"/>
              <a:gd name="connsiteX4" fmla="*/ 0 w 1231680"/>
              <a:gd name="connsiteY4" fmla="*/ 96643 h 1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680" h="193286" extrusionOk="0">
                <a:moveTo>
                  <a:pt x="0" y="96643"/>
                </a:moveTo>
                <a:cubicBezTo>
                  <a:pt x="-16897" y="28303"/>
                  <a:pt x="252856" y="-22731"/>
                  <a:pt x="615840" y="0"/>
                </a:cubicBezTo>
                <a:cubicBezTo>
                  <a:pt x="954853" y="3994"/>
                  <a:pt x="1243694" y="37663"/>
                  <a:pt x="1231680" y="96643"/>
                </a:cubicBezTo>
                <a:cubicBezTo>
                  <a:pt x="1279387" y="161133"/>
                  <a:pt x="981806" y="193807"/>
                  <a:pt x="615840" y="193286"/>
                </a:cubicBezTo>
                <a:cubicBezTo>
                  <a:pt x="268197" y="195161"/>
                  <a:pt x="-7575" y="156718"/>
                  <a:pt x="0" y="9664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2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BA46-3F59-8231-C241-9DB35648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Count</a:t>
            </a:r>
            <a:r>
              <a:rPr lang="cs-CZ" dirty="0"/>
              <a:t> and </a:t>
            </a:r>
            <a:r>
              <a:rPr lang="cs-CZ" dirty="0" err="1"/>
              <a:t>clean</a:t>
            </a:r>
            <a:r>
              <a:rPr lang="cs-CZ" dirty="0"/>
              <a:t> in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2294-5B74-00B5-ABBA-E33FA534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Copy table „output“ </a:t>
            </a:r>
            <a:r>
              <a:rPr lang="cs-CZ" dirty="0" err="1"/>
              <a:t>into</a:t>
            </a:r>
            <a:r>
              <a:rPr lang="cs-CZ" dirty="0"/>
              <a:t> excel (export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xlm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)</a:t>
            </a:r>
          </a:p>
          <a:p>
            <a:r>
              <a:rPr lang="cs-CZ" dirty="0"/>
              <a:t>Use </a:t>
            </a:r>
            <a:r>
              <a:rPr lang="cs-CZ" dirty="0" err="1"/>
              <a:t>subtotal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pivot table to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endParaRPr lang="cs-CZ" dirty="0"/>
          </a:p>
          <a:p>
            <a:r>
              <a:rPr lang="cs-CZ" dirty="0" err="1"/>
              <a:t>Delete</a:t>
            </a:r>
            <a:r>
              <a:rPr lang="cs-CZ" dirty="0"/>
              <a:t> stop </a:t>
            </a:r>
            <a:r>
              <a:rPr lang="cs-CZ" dirty="0" err="1"/>
              <a:t>words</a:t>
            </a:r>
            <a:endParaRPr lang="cs-CZ" dirty="0"/>
          </a:p>
          <a:p>
            <a:pPr lvl="1"/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do not make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clouds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, a, </a:t>
            </a:r>
            <a:r>
              <a:rPr lang="cs-CZ" dirty="0" err="1"/>
              <a:t>an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, I, </a:t>
            </a:r>
            <a:r>
              <a:rPr lang="cs-CZ" dirty="0" err="1"/>
              <a:t>we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, </a:t>
            </a:r>
            <a:r>
              <a:rPr lang="cs-CZ" dirty="0" err="1"/>
              <a:t>their</a:t>
            </a:r>
            <a:r>
              <a:rPr lang="cs-CZ" dirty="0"/>
              <a:t>, </a:t>
            </a:r>
            <a:r>
              <a:rPr lang="cs-CZ" dirty="0" err="1"/>
              <a:t>have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, in,…</a:t>
            </a:r>
          </a:p>
          <a:p>
            <a:endParaRPr lang="cs-CZ" dirty="0"/>
          </a:p>
          <a:p>
            <a:r>
              <a:rPr lang="cs-CZ" dirty="0" err="1"/>
              <a:t>Save</a:t>
            </a:r>
            <a:r>
              <a:rPr lang="cs-CZ" dirty="0"/>
              <a:t> as </a:t>
            </a:r>
            <a:r>
              <a:rPr lang="cs-CZ" dirty="0" err="1"/>
              <a:t>csv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:</a:t>
            </a:r>
          </a:p>
          <a:p>
            <a:r>
              <a:rPr lang="cs-CZ" dirty="0" err="1"/>
              <a:t>weight</a:t>
            </a:r>
            <a:r>
              <a:rPr lang="cs-CZ" dirty="0"/>
              <a:t>	</a:t>
            </a:r>
            <a:r>
              <a:rPr lang="cs-CZ" dirty="0" err="1"/>
              <a:t>word</a:t>
            </a:r>
            <a:r>
              <a:rPr lang="cs-CZ" dirty="0"/>
              <a:t>	</a:t>
            </a:r>
            <a:r>
              <a:rPr lang="cs-CZ" dirty="0" err="1"/>
              <a:t>color</a:t>
            </a:r>
            <a:r>
              <a:rPr lang="cs-CZ" dirty="0"/>
              <a:t>	</a:t>
            </a:r>
            <a:r>
              <a:rPr lang="cs-CZ" dirty="0" err="1"/>
              <a:t>url</a:t>
            </a:r>
            <a:endParaRPr lang="cs-CZ" dirty="0"/>
          </a:p>
          <a:p>
            <a:pPr lvl="1"/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, </a:t>
            </a:r>
            <a:r>
              <a:rPr lang="cs-CZ" dirty="0" err="1"/>
              <a:t>color</a:t>
            </a:r>
            <a:r>
              <a:rPr lang="cs-CZ" dirty="0"/>
              <a:t> and </a:t>
            </a:r>
            <a:r>
              <a:rPr lang="cs-CZ" dirty="0" err="1"/>
              <a:t>url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empty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40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7B78-7D69-CF2C-EDCD-5ABEC943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https://www.wordclouds.com/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0E55D-6D24-C502-10E5-12D68512D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581" y="1878940"/>
            <a:ext cx="6210838" cy="424470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67FD0F76-2B3B-5094-96B1-B426328CDCF4}"/>
              </a:ext>
            </a:extLst>
          </p:cNvPr>
          <p:cNvSpPr/>
          <p:nvPr/>
        </p:nvSpPr>
        <p:spPr>
          <a:xfrm>
            <a:off x="3761002" y="2562225"/>
            <a:ext cx="982448" cy="352426"/>
          </a:xfrm>
          <a:custGeom>
            <a:avLst/>
            <a:gdLst>
              <a:gd name="connsiteX0" fmla="*/ 0 w 982448"/>
              <a:gd name="connsiteY0" fmla="*/ 176213 h 352426"/>
              <a:gd name="connsiteX1" fmla="*/ 491224 w 982448"/>
              <a:gd name="connsiteY1" fmla="*/ 0 h 352426"/>
              <a:gd name="connsiteX2" fmla="*/ 982448 w 982448"/>
              <a:gd name="connsiteY2" fmla="*/ 176213 h 352426"/>
              <a:gd name="connsiteX3" fmla="*/ 491224 w 982448"/>
              <a:gd name="connsiteY3" fmla="*/ 352426 h 352426"/>
              <a:gd name="connsiteX4" fmla="*/ 0 w 982448"/>
              <a:gd name="connsiteY4" fmla="*/ 176213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48" h="352426" extrusionOk="0">
                <a:moveTo>
                  <a:pt x="0" y="176213"/>
                </a:moveTo>
                <a:cubicBezTo>
                  <a:pt x="-28940" y="53259"/>
                  <a:pt x="197156" y="-22639"/>
                  <a:pt x="491224" y="0"/>
                </a:cubicBezTo>
                <a:cubicBezTo>
                  <a:pt x="761817" y="2541"/>
                  <a:pt x="994629" y="73209"/>
                  <a:pt x="982448" y="176213"/>
                </a:cubicBezTo>
                <a:cubicBezTo>
                  <a:pt x="1001327" y="277932"/>
                  <a:pt x="770207" y="352581"/>
                  <a:pt x="491224" y="352426"/>
                </a:cubicBezTo>
                <a:cubicBezTo>
                  <a:pt x="208068" y="355382"/>
                  <a:pt x="-6459" y="279247"/>
                  <a:pt x="0" y="1762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BF258DA-4F6B-21D8-3657-45E8AD213ADC}"/>
              </a:ext>
            </a:extLst>
          </p:cNvPr>
          <p:cNvSpPr/>
          <p:nvPr/>
        </p:nvSpPr>
        <p:spPr>
          <a:xfrm>
            <a:off x="3761001" y="3333750"/>
            <a:ext cx="1658723" cy="352426"/>
          </a:xfrm>
          <a:custGeom>
            <a:avLst/>
            <a:gdLst>
              <a:gd name="connsiteX0" fmla="*/ 0 w 1658723"/>
              <a:gd name="connsiteY0" fmla="*/ 176213 h 352426"/>
              <a:gd name="connsiteX1" fmla="*/ 829362 w 1658723"/>
              <a:gd name="connsiteY1" fmla="*/ 0 h 352426"/>
              <a:gd name="connsiteX2" fmla="*/ 1658724 w 1658723"/>
              <a:gd name="connsiteY2" fmla="*/ 176213 h 352426"/>
              <a:gd name="connsiteX3" fmla="*/ 829362 w 1658723"/>
              <a:gd name="connsiteY3" fmla="*/ 352426 h 352426"/>
              <a:gd name="connsiteX4" fmla="*/ 0 w 1658723"/>
              <a:gd name="connsiteY4" fmla="*/ 176213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23" h="352426" extrusionOk="0">
                <a:moveTo>
                  <a:pt x="0" y="176213"/>
                </a:moveTo>
                <a:cubicBezTo>
                  <a:pt x="-25208" y="56565"/>
                  <a:pt x="309056" y="-61896"/>
                  <a:pt x="829362" y="0"/>
                </a:cubicBezTo>
                <a:cubicBezTo>
                  <a:pt x="1286703" y="2541"/>
                  <a:pt x="1670905" y="73209"/>
                  <a:pt x="1658724" y="176213"/>
                </a:cubicBezTo>
                <a:cubicBezTo>
                  <a:pt x="1709554" y="285377"/>
                  <a:pt x="1314308" y="352968"/>
                  <a:pt x="829362" y="352426"/>
                </a:cubicBezTo>
                <a:cubicBezTo>
                  <a:pt x="359458" y="355382"/>
                  <a:pt x="-6459" y="279247"/>
                  <a:pt x="0" y="17621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03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F0E5-5433-ABA8-5582-AF2F7062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CBE39-19D8-17A8-4013-5209D029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8222693" cy="546401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3FECE9-2BF8-CA52-0F95-52D568065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9838" y="2416175"/>
            <a:ext cx="6442162" cy="4351338"/>
          </a:xfrm>
        </p:spPr>
      </p:pic>
    </p:spTree>
    <p:extLst>
      <p:ext uri="{BB962C8B-B14F-4D97-AF65-F5344CB8AC3E}">
        <p14:creationId xmlns:p14="http://schemas.microsoft.com/office/powerpoint/2010/main" val="292798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F1CE-389C-2A1F-45C9-4D5047C3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23A9-88FF-7AEA-037A-A1BED47D4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cloud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made </a:t>
            </a:r>
            <a:r>
              <a:rPr lang="cs-CZ" dirty="0" err="1"/>
              <a:t>from</a:t>
            </a:r>
            <a:r>
              <a:rPr lang="cs-CZ" dirty="0"/>
              <a:t> text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in excel</a:t>
            </a:r>
          </a:p>
          <a:p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stopwords</a:t>
            </a:r>
            <a:endParaRPr lang="cs-CZ" dirty="0"/>
          </a:p>
          <a:p>
            <a:endParaRPr lang="cs-CZ" dirty="0"/>
          </a:p>
          <a:p>
            <a:r>
              <a:rPr lang="cs-CZ" dirty="0"/>
              <a:t>Do not use </a:t>
            </a:r>
            <a:r>
              <a:rPr lang="cs-CZ" dirty="0" err="1"/>
              <a:t>crazy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, </a:t>
            </a:r>
            <a:r>
              <a:rPr lang="cs-CZ" dirty="0" err="1"/>
              <a:t>shapes</a:t>
            </a:r>
            <a:r>
              <a:rPr lang="cs-CZ" dirty="0"/>
              <a:t> and text </a:t>
            </a:r>
            <a:r>
              <a:rPr lang="cs-CZ" dirty="0" err="1"/>
              <a:t>orientations</a:t>
            </a:r>
            <a:endParaRPr lang="cs-CZ" dirty="0"/>
          </a:p>
          <a:p>
            <a:r>
              <a:rPr lang="cs-CZ" dirty="0"/>
              <a:t>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font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21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C3B7-D417-9BD0-C5BD-B3B489CF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8CD1-D0C0-019D-B306-78033FA0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9D6D9A-C91B-3F78-89E3-156A85D8852E}"/>
              </a:ext>
            </a:extLst>
          </p:cNvPr>
          <p:cNvGraphicFramePr>
            <a:graphicFrameLocks/>
          </p:cNvGraphicFramePr>
          <p:nvPr/>
        </p:nvGraphicFramePr>
        <p:xfrm>
          <a:off x="2529840" y="1825625"/>
          <a:ext cx="7132320" cy="41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75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E3A9-A804-262C-26F2-41ED8704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D433E-8A6D-D6D8-B843-040354E78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835" y="1825625"/>
            <a:ext cx="6626330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2CB7DCDE-A36E-931E-5CC8-8C300DEE8715}"/>
              </a:ext>
            </a:extLst>
          </p:cNvPr>
          <p:cNvSpPr/>
          <p:nvPr/>
        </p:nvSpPr>
        <p:spPr>
          <a:xfrm>
            <a:off x="7324724" y="2457450"/>
            <a:ext cx="304801" cy="180975"/>
          </a:xfrm>
          <a:custGeom>
            <a:avLst/>
            <a:gdLst>
              <a:gd name="connsiteX0" fmla="*/ 0 w 304801"/>
              <a:gd name="connsiteY0" fmla="*/ 90488 h 180975"/>
              <a:gd name="connsiteX1" fmla="*/ 152401 w 304801"/>
              <a:gd name="connsiteY1" fmla="*/ 0 h 180975"/>
              <a:gd name="connsiteX2" fmla="*/ 304802 w 304801"/>
              <a:gd name="connsiteY2" fmla="*/ 90488 h 180975"/>
              <a:gd name="connsiteX3" fmla="*/ 152401 w 304801"/>
              <a:gd name="connsiteY3" fmla="*/ 180976 h 180975"/>
              <a:gd name="connsiteX4" fmla="*/ 0 w 304801"/>
              <a:gd name="connsiteY4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1" h="180975" extrusionOk="0">
                <a:moveTo>
                  <a:pt x="0" y="90488"/>
                </a:moveTo>
                <a:cubicBezTo>
                  <a:pt x="-10526" y="31190"/>
                  <a:pt x="62306" y="-5891"/>
                  <a:pt x="152401" y="0"/>
                </a:cubicBezTo>
                <a:cubicBezTo>
                  <a:pt x="235197" y="4959"/>
                  <a:pt x="316020" y="35278"/>
                  <a:pt x="304802" y="90488"/>
                </a:cubicBezTo>
                <a:cubicBezTo>
                  <a:pt x="319995" y="144003"/>
                  <a:pt x="248351" y="181213"/>
                  <a:pt x="152401" y="180976"/>
                </a:cubicBezTo>
                <a:cubicBezTo>
                  <a:pt x="57923" y="183545"/>
                  <a:pt x="-3770" y="143798"/>
                  <a:pt x="0" y="9048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71D9838-514C-2B52-FE0E-4D97EAEFC99E}"/>
              </a:ext>
            </a:extLst>
          </p:cNvPr>
          <p:cNvSpPr/>
          <p:nvPr/>
        </p:nvSpPr>
        <p:spPr>
          <a:xfrm>
            <a:off x="6181724" y="2819400"/>
            <a:ext cx="457201" cy="171450"/>
          </a:xfrm>
          <a:custGeom>
            <a:avLst/>
            <a:gdLst>
              <a:gd name="connsiteX0" fmla="*/ 0 w 457201"/>
              <a:gd name="connsiteY0" fmla="*/ 85725 h 171450"/>
              <a:gd name="connsiteX1" fmla="*/ 228601 w 457201"/>
              <a:gd name="connsiteY1" fmla="*/ 0 h 171450"/>
              <a:gd name="connsiteX2" fmla="*/ 457202 w 457201"/>
              <a:gd name="connsiteY2" fmla="*/ 85725 h 171450"/>
              <a:gd name="connsiteX3" fmla="*/ 228601 w 457201"/>
              <a:gd name="connsiteY3" fmla="*/ 171450 h 171450"/>
              <a:gd name="connsiteX4" fmla="*/ 0 w 457201"/>
              <a:gd name="connsiteY4" fmla="*/ 857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1" h="171450" extrusionOk="0">
                <a:moveTo>
                  <a:pt x="0" y="85725"/>
                </a:moveTo>
                <a:cubicBezTo>
                  <a:pt x="-15079" y="25024"/>
                  <a:pt x="88822" y="-13447"/>
                  <a:pt x="228601" y="0"/>
                </a:cubicBezTo>
                <a:cubicBezTo>
                  <a:pt x="353359" y="5399"/>
                  <a:pt x="461266" y="36484"/>
                  <a:pt x="457202" y="85725"/>
                </a:cubicBezTo>
                <a:cubicBezTo>
                  <a:pt x="476591" y="137588"/>
                  <a:pt x="373465" y="171825"/>
                  <a:pt x="228601" y="171450"/>
                </a:cubicBezTo>
                <a:cubicBezTo>
                  <a:pt x="95723" y="173101"/>
                  <a:pt x="-2445" y="135233"/>
                  <a:pt x="0" y="857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CDF661F0-B963-F811-A8BB-2DE5C65A1B42}"/>
              </a:ext>
            </a:extLst>
          </p:cNvPr>
          <p:cNvSpPr/>
          <p:nvPr/>
        </p:nvSpPr>
        <p:spPr>
          <a:xfrm>
            <a:off x="5638799" y="4486275"/>
            <a:ext cx="457201" cy="171450"/>
          </a:xfrm>
          <a:custGeom>
            <a:avLst/>
            <a:gdLst>
              <a:gd name="connsiteX0" fmla="*/ 0 w 457201"/>
              <a:gd name="connsiteY0" fmla="*/ 85725 h 171450"/>
              <a:gd name="connsiteX1" fmla="*/ 228601 w 457201"/>
              <a:gd name="connsiteY1" fmla="*/ 0 h 171450"/>
              <a:gd name="connsiteX2" fmla="*/ 457202 w 457201"/>
              <a:gd name="connsiteY2" fmla="*/ 85725 h 171450"/>
              <a:gd name="connsiteX3" fmla="*/ 228601 w 457201"/>
              <a:gd name="connsiteY3" fmla="*/ 171450 h 171450"/>
              <a:gd name="connsiteX4" fmla="*/ 0 w 457201"/>
              <a:gd name="connsiteY4" fmla="*/ 857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1" h="171450" extrusionOk="0">
                <a:moveTo>
                  <a:pt x="0" y="85725"/>
                </a:moveTo>
                <a:cubicBezTo>
                  <a:pt x="-15079" y="25024"/>
                  <a:pt x="88822" y="-13447"/>
                  <a:pt x="228601" y="0"/>
                </a:cubicBezTo>
                <a:cubicBezTo>
                  <a:pt x="353359" y="5399"/>
                  <a:pt x="461266" y="36484"/>
                  <a:pt x="457202" y="85725"/>
                </a:cubicBezTo>
                <a:cubicBezTo>
                  <a:pt x="476591" y="137588"/>
                  <a:pt x="373465" y="171825"/>
                  <a:pt x="228601" y="171450"/>
                </a:cubicBezTo>
                <a:cubicBezTo>
                  <a:pt x="95723" y="173101"/>
                  <a:pt x="-2445" y="135233"/>
                  <a:pt x="0" y="857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5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094BE-EFBC-F813-1A2D-BBF475D7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36FD-0762-0F56-1D27-342C2F5E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2CB88-6437-FCBD-9682-22536277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02" y="151721"/>
            <a:ext cx="8195623" cy="60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983D-6C69-AA94-D535-FF64F196F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Data </a:t>
            </a:r>
            <a:r>
              <a:rPr lang="cs-CZ" dirty="0" err="1"/>
              <a:t>visualization</a:t>
            </a:r>
            <a:r>
              <a:rPr lang="cs-CZ" dirty="0"/>
              <a:t> –</a:t>
            </a:r>
            <a:br>
              <a:rPr lang="cs-CZ" dirty="0"/>
            </a:br>
            <a:r>
              <a:rPr lang="cs-CZ" dirty="0"/>
              <a:t>Text</a:t>
            </a:r>
            <a:br>
              <a:rPr lang="cs-CZ" dirty="0"/>
            </a:b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13641-7496-9B4D-38BD-2472D500F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1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BEA6-FB4E-DDE3-AC9A-9999F183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DB29-694F-85D3-0F09-F0C0B7AE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5735" cy="4351338"/>
          </a:xfrm>
        </p:spPr>
        <p:txBody>
          <a:bodyPr>
            <a:normAutofit/>
          </a:bodyPr>
          <a:lstStyle/>
          <a:p>
            <a:r>
              <a:rPr lang="cs-CZ" dirty="0"/>
              <a:t>Text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turned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data</a:t>
            </a:r>
          </a:p>
          <a:p>
            <a:r>
              <a:rPr lang="cs-CZ" dirty="0" err="1"/>
              <a:t>Quantitative</a:t>
            </a:r>
            <a:r>
              <a:rPr lang="cs-CZ" dirty="0"/>
              <a:t> </a:t>
            </a:r>
            <a:r>
              <a:rPr lang="cs-CZ" dirty="0" err="1"/>
              <a:t>coding</a:t>
            </a:r>
            <a:endParaRPr lang="cs-CZ" dirty="0"/>
          </a:p>
          <a:p>
            <a:pPr lvl="1"/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coding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automatic</a:t>
            </a:r>
            <a:r>
              <a:rPr lang="cs-CZ" dirty="0"/>
              <a:t>“ (</a:t>
            </a:r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processed</a:t>
            </a:r>
            <a:r>
              <a:rPr lang="cs-CZ" dirty="0"/>
              <a:t>) </a:t>
            </a:r>
            <a:r>
              <a:rPr lang="cs-CZ" dirty="0" err="1"/>
              <a:t>coding</a:t>
            </a:r>
            <a:endParaRPr lang="cs-CZ" dirty="0"/>
          </a:p>
          <a:p>
            <a:pPr lvl="2"/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inclde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endParaRPr lang="cs-CZ" dirty="0"/>
          </a:p>
          <a:p>
            <a:pPr lvl="2"/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(</a:t>
            </a:r>
            <a:r>
              <a:rPr lang="cs-CZ" dirty="0" err="1"/>
              <a:t>Wordclouds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Sentiment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text positive </a:t>
            </a:r>
            <a:r>
              <a:rPr lang="cs-CZ" dirty="0" err="1"/>
              <a:t>or</a:t>
            </a:r>
            <a:r>
              <a:rPr lang="cs-CZ" dirty="0"/>
              <a:t> negative?</a:t>
            </a:r>
          </a:p>
          <a:p>
            <a:pPr lvl="2"/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-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are in </a:t>
            </a:r>
            <a:r>
              <a:rPr lang="cs-CZ" dirty="0" err="1"/>
              <a:t>the</a:t>
            </a:r>
            <a:r>
              <a:rPr lang="cs-CZ" dirty="0"/>
              <a:t> text(s)</a:t>
            </a:r>
          </a:p>
          <a:p>
            <a:pPr lvl="2"/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readability</a:t>
            </a:r>
            <a:r>
              <a:rPr lang="cs-CZ" dirty="0"/>
              <a:t> (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text </a:t>
            </a:r>
            <a:r>
              <a:rPr lang="cs-CZ" dirty="0" err="1"/>
              <a:t>is</a:t>
            </a:r>
            <a:r>
              <a:rPr lang="cs-CZ" dirty="0"/>
              <a:t>?)</a:t>
            </a:r>
          </a:p>
          <a:p>
            <a:pPr lvl="2"/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positions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9522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A4D5-BEC4-3504-60CD-3E2D58C8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63C7-EE45-71B6-F771-A8170636F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recording units to substantial categories</a:t>
            </a:r>
            <a:endParaRPr lang="cs-CZ" dirty="0"/>
          </a:p>
          <a:p>
            <a:pPr lvl="1"/>
            <a:r>
              <a:rPr lang="en-US" dirty="0"/>
              <a:t>Classifying each coded unit of text from the sample</a:t>
            </a:r>
            <a:r>
              <a:rPr lang="cs-CZ" dirty="0"/>
              <a:t> </a:t>
            </a:r>
            <a:r>
              <a:rPr lang="en-US" dirty="0"/>
              <a:t>according to the category scheme</a:t>
            </a:r>
            <a:endParaRPr lang="cs-CZ" dirty="0"/>
          </a:p>
          <a:p>
            <a:pPr lvl="2"/>
            <a:r>
              <a:rPr lang="cs-CZ" dirty="0" err="1"/>
              <a:t>Coding</a:t>
            </a:r>
            <a:r>
              <a:rPr lang="cs-CZ" dirty="0"/>
              <a:t> </a:t>
            </a:r>
            <a:r>
              <a:rPr lang="cs-CZ" dirty="0" err="1"/>
              <a:t>scheme</a:t>
            </a:r>
            <a:endParaRPr lang="cs-CZ" dirty="0"/>
          </a:p>
          <a:p>
            <a:pPr lvl="3"/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coding</a:t>
            </a:r>
            <a:r>
              <a:rPr lang="cs-CZ" dirty="0"/>
              <a:t> (</a:t>
            </a:r>
            <a:r>
              <a:rPr lang="cs-CZ" dirty="0" err="1"/>
              <a:t>deductive</a:t>
            </a:r>
            <a:r>
              <a:rPr lang="cs-CZ" dirty="0"/>
              <a:t>)</a:t>
            </a:r>
          </a:p>
          <a:p>
            <a:pPr lvl="3"/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coding</a:t>
            </a:r>
            <a:r>
              <a:rPr lang="cs-CZ" dirty="0"/>
              <a:t> (</a:t>
            </a:r>
            <a:r>
              <a:rPr lang="cs-CZ" dirty="0" err="1"/>
              <a:t>inductive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Unit: </a:t>
            </a:r>
            <a:r>
              <a:rPr lang="cs-CZ" dirty="0" err="1"/>
              <a:t>page</a:t>
            </a:r>
            <a:r>
              <a:rPr lang="cs-CZ" dirty="0"/>
              <a:t>, </a:t>
            </a:r>
            <a:r>
              <a:rPr lang="cs-CZ" dirty="0" err="1"/>
              <a:t>paragraph</a:t>
            </a:r>
            <a:r>
              <a:rPr lang="cs-CZ" dirty="0"/>
              <a:t>, sentence, </a:t>
            </a:r>
            <a:r>
              <a:rPr lang="cs-CZ" dirty="0" err="1"/>
              <a:t>quasisentence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82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B809-36FD-CD4D-C5AC-2FDB6593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Quasi-sentence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676B7-F5C4-64C3-3291-87048823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argument or phrase</a:t>
            </a:r>
            <a:r>
              <a:rPr lang="cs-CZ" dirty="0"/>
              <a:t> </a:t>
            </a:r>
            <a:r>
              <a:rPr lang="en-US" dirty="0"/>
              <a:t>which is the verbal expression of one idea or issue</a:t>
            </a:r>
            <a:endParaRPr lang="cs-CZ" dirty="0"/>
          </a:p>
          <a:p>
            <a:r>
              <a:rPr lang="cs-CZ" dirty="0" err="1"/>
              <a:t>One</a:t>
            </a:r>
            <a:r>
              <a:rPr lang="cs-CZ" dirty="0"/>
              <a:t> sentence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more 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one</a:t>
            </a:r>
            <a:r>
              <a:rPr lang="cs-CZ" dirty="0"/>
              <a:t> idea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more </a:t>
            </a:r>
            <a:r>
              <a:rPr lang="cs-CZ" dirty="0" err="1"/>
              <a:t>sentences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bread</a:t>
            </a:r>
            <a:r>
              <a:rPr lang="cs-CZ" dirty="0"/>
              <a:t>, </a:t>
            </a:r>
            <a:r>
              <a:rPr lang="cs-CZ" dirty="0" err="1"/>
              <a:t>milk</a:t>
            </a:r>
            <a:r>
              <a:rPr lang="cs-CZ" dirty="0"/>
              <a:t> and </a:t>
            </a:r>
            <a:r>
              <a:rPr lang="cs-CZ" dirty="0" err="1"/>
              <a:t>apple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bread</a:t>
            </a:r>
            <a:r>
              <a:rPr lang="cs-CZ" dirty="0"/>
              <a:t>.</a:t>
            </a:r>
          </a:p>
          <a:p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milk</a:t>
            </a:r>
            <a:r>
              <a:rPr lang="cs-CZ" dirty="0"/>
              <a:t>.</a:t>
            </a:r>
          </a:p>
          <a:p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apple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47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6C82-9AC3-C84A-AA96-318C4F68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 </a:t>
            </a:r>
            <a:r>
              <a:rPr lang="cs-CZ" dirty="0" err="1"/>
              <a:t>elements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DA04-7EC6-95E1-8114-89109E7D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Paragraphs</a:t>
            </a:r>
            <a:endParaRPr lang="cs-CZ" dirty="0"/>
          </a:p>
          <a:p>
            <a:pPr lvl="1"/>
            <a:r>
              <a:rPr lang="cs-CZ" sz="2800" dirty="0" err="1"/>
              <a:t>Sentences</a:t>
            </a:r>
            <a:endParaRPr lang="cs-CZ" sz="2800" dirty="0"/>
          </a:p>
          <a:p>
            <a:pPr lvl="2"/>
            <a:r>
              <a:rPr lang="cs-CZ" sz="2400" dirty="0"/>
              <a:t>Quasi-</a:t>
            </a:r>
            <a:r>
              <a:rPr lang="cs-CZ" sz="2400" dirty="0" err="1"/>
              <a:t>sentences</a:t>
            </a:r>
            <a:endParaRPr lang="cs-CZ" sz="2400" dirty="0"/>
          </a:p>
          <a:p>
            <a:pPr lvl="3"/>
            <a:r>
              <a:rPr lang="cs-CZ" sz="2600" dirty="0"/>
              <a:t>N-</a:t>
            </a:r>
            <a:r>
              <a:rPr lang="cs-CZ" sz="2600" dirty="0" err="1"/>
              <a:t>grams</a:t>
            </a:r>
            <a:endParaRPr lang="cs-CZ" sz="2600" dirty="0"/>
          </a:p>
          <a:p>
            <a:pPr lvl="4"/>
            <a:r>
              <a:rPr lang="cs-CZ" sz="2800" dirty="0" err="1"/>
              <a:t>Words</a:t>
            </a:r>
            <a:endParaRPr lang="cs-CZ" sz="2800" dirty="0"/>
          </a:p>
          <a:p>
            <a:pPr lvl="5"/>
            <a:r>
              <a:rPr lang="cs-CZ" sz="2800" dirty="0"/>
              <a:t>Lemma</a:t>
            </a:r>
          </a:p>
          <a:p>
            <a:pPr lvl="5"/>
            <a:r>
              <a:rPr lang="cs-CZ" sz="2800" dirty="0"/>
              <a:t>token</a:t>
            </a:r>
          </a:p>
        </p:txBody>
      </p:sp>
    </p:spTree>
    <p:extLst>
      <p:ext uri="{BB962C8B-B14F-4D97-AF65-F5344CB8AC3E}">
        <p14:creationId xmlns:p14="http://schemas.microsoft.com/office/powerpoint/2010/main" val="222590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D38D-D419-7C5C-A5E5-8EBA9ADA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Problems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A7D86-F0F4-F2C5-C5F3-623FB0A5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Language</a:t>
            </a:r>
            <a:endParaRPr lang="cs-CZ" dirty="0"/>
          </a:p>
          <a:p>
            <a:r>
              <a:rPr lang="cs-CZ" dirty="0" err="1"/>
              <a:t>Tenses</a:t>
            </a:r>
            <a:r>
              <a:rPr lang="cs-CZ" dirty="0"/>
              <a:t>, </a:t>
            </a:r>
            <a:r>
              <a:rPr lang="cs-CZ" dirty="0" err="1"/>
              <a:t>adjective</a:t>
            </a:r>
            <a:r>
              <a:rPr lang="cs-CZ" dirty="0"/>
              <a:t>, male/</a:t>
            </a:r>
            <a:r>
              <a:rPr lang="cs-CZ" dirty="0" err="1"/>
              <a:t>female</a:t>
            </a:r>
            <a:endParaRPr lang="cs-CZ" dirty="0"/>
          </a:p>
          <a:p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(</a:t>
            </a:r>
            <a:r>
              <a:rPr lang="cs-CZ" dirty="0" err="1"/>
              <a:t>stopwords</a:t>
            </a:r>
            <a:r>
              <a:rPr lang="cs-CZ" dirty="0"/>
              <a:t>)</a:t>
            </a:r>
          </a:p>
          <a:p>
            <a:r>
              <a:rPr lang="cs-CZ" dirty="0"/>
              <a:t>Reliability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coding</a:t>
            </a:r>
            <a:endParaRPr lang="cs-CZ" dirty="0"/>
          </a:p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understaning</a:t>
            </a:r>
            <a:r>
              <a:rPr lang="cs-CZ" dirty="0"/>
              <a:t> by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coders</a:t>
            </a:r>
            <a:endParaRPr lang="cs-CZ" dirty="0"/>
          </a:p>
          <a:p>
            <a:r>
              <a:rPr lang="cs-CZ" dirty="0" err="1"/>
              <a:t>Noise</a:t>
            </a:r>
            <a:r>
              <a:rPr lang="cs-CZ" dirty="0"/>
              <a:t> in </a:t>
            </a:r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coding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8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FDD1-1F4E-D097-438C-85A88384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Wordcloud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29C4B0-891F-6919-C522-9F49C51C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637" y="2320938"/>
            <a:ext cx="8382726" cy="3360711"/>
          </a:xfrm>
        </p:spPr>
      </p:pic>
    </p:spTree>
    <p:extLst>
      <p:ext uri="{BB962C8B-B14F-4D97-AF65-F5344CB8AC3E}">
        <p14:creationId xmlns:p14="http://schemas.microsoft.com/office/powerpoint/2010/main" val="6706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372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Data visualization – Text </vt:lpstr>
      <vt:lpstr>The first step</vt:lpstr>
      <vt:lpstr>PowerPoint Presentation</vt:lpstr>
      <vt:lpstr>Quasi-sentence</vt:lpstr>
      <vt:lpstr>Text elements</vt:lpstr>
      <vt:lpstr>Problems</vt:lpstr>
      <vt:lpstr>Wordcloud</vt:lpstr>
      <vt:lpstr>World cloud procedure</vt:lpstr>
      <vt:lpstr>lemmatization</vt:lpstr>
      <vt:lpstr>Count and clean in excel</vt:lpstr>
      <vt:lpstr>https://www.wordclouds.com/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– Text </dc:title>
  <dc:creator>Petr Voda</dc:creator>
  <cp:lastModifiedBy>Petr Voda</cp:lastModifiedBy>
  <cp:revision>2</cp:revision>
  <dcterms:created xsi:type="dcterms:W3CDTF">2023-11-28T20:19:22Z</dcterms:created>
  <dcterms:modified xsi:type="dcterms:W3CDTF">2024-12-11T10:40:14Z</dcterms:modified>
</cp:coreProperties>
</file>