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67" r:id="rId6"/>
    <p:sldId id="268" r:id="rId7"/>
    <p:sldId id="271" r:id="rId8"/>
    <p:sldId id="272" r:id="rId9"/>
    <p:sldId id="279" r:id="rId10"/>
    <p:sldId id="274" r:id="rId11"/>
    <p:sldId id="276" r:id="rId12"/>
    <p:sldId id="273" r:id="rId13"/>
    <p:sldId id="277" r:id="rId14"/>
    <p:sldId id="278" r:id="rId15"/>
    <p:sldId id="289" r:id="rId16"/>
    <p:sldId id="280" r:id="rId17"/>
    <p:sldId id="281" r:id="rId18"/>
    <p:sldId id="282" r:id="rId19"/>
    <p:sldId id="283" r:id="rId20"/>
    <p:sldId id="269" r:id="rId21"/>
    <p:sldId id="270" r:id="rId22"/>
    <p:sldId id="284" r:id="rId23"/>
    <p:sldId id="285" r:id="rId24"/>
    <p:sldId id="262" r:id="rId25"/>
    <p:sldId id="26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63F7-53CC-A8AB-DF6A-08C88965A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319A7-B8FE-B4FA-EAA3-633B8F25C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0F977-FBD8-0CF7-AAAA-14A35215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688C4-B231-BDDD-A533-D021330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36FA-B881-B2C4-DA54-2271202F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4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57CD-B09B-8D5F-AEB8-64B2FE3E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3ECC6-0626-68ED-860D-1983E04C6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F24E-4DBA-8B42-1BA1-35B72A71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69D8-5E20-CB08-EAAD-AFC9D9FB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84E2-3123-4C69-0D3F-BBDD35F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8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F4F40-74E1-14DF-22F3-9269D3707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8B8A9-ED60-0C9E-D78F-4CB26A257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4CAF-3A44-87BA-9B88-A0703A0C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E87-3C2D-C923-BF19-869BEF38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7A573-9184-0479-1E0F-7D939ACE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8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40D4-552D-3327-A62A-C9F29AC5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92A6-6BA4-281D-0CBD-A6C1164D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DAC4-104E-3052-AD10-BBD078D2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B386-8383-72D0-3602-9C2DE9F5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A9B0-9950-6773-265B-7555BF61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2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6EF0-9453-C647-94F0-8902BF40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437C2-46AB-2E50-93B8-614E2EDE6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6D3B-6898-A1A0-8275-2CB21BC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C2ACD-EF61-9F4E-5C55-5FAADE15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DDEF6-5E9E-64CF-1D50-520B3764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67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A5C3-CAFF-5769-528B-7132C3D3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E05C-D65D-1A74-443A-3C43CFF80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2A830-F010-9CFA-A2B8-C6C4B96B2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7719D-6522-33AD-FD8B-01E2234B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CA533-7F9C-32EC-246C-F88A5EA2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A91C7-95BC-CDA2-C391-F7635D6E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33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027F-9131-73A1-89F1-50BF2AD7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3B21B-EA36-5543-176A-9F233B94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E0B18-D9FB-49A1-123C-F9C51AE19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AE9E7-FCC8-A9D5-5F55-EF9F1233F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D33FE-8E8F-340E-D4A9-9CEBC5EC5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641E1-299D-3777-B4FE-B1B53B64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C0883-FBDB-4C20-A88D-765B34E3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C302B-0521-5AE5-FECB-C595C9BC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5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03C1-D36F-2A43-B49A-12DEFCD2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E2866-CC86-CF46-FE92-10DE4A28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3D6DB-E095-5B06-DBE3-FCCCBDAC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9271D-ED06-A3A4-05FC-A727F90E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16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47B85-0921-2EC0-7FEB-E199303A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C0E23-9055-9CCB-0AED-068BA587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41F2D-D03F-3B4D-8A2B-7A829B9A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4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428F-6508-1FC1-9711-98327878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1C61-9380-F362-8654-01399592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8A468-7FCF-87BE-4868-E887E6AC5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EDEF5-2AFA-A955-3D20-7D9C6DBD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C2489-5D99-A7BF-3EB7-2303E61A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4161C-E5B0-70B4-C06D-4203E207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86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0FC4-5AC2-EEB2-32B6-B1A67E7C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A278C-66E9-CE48-29CE-E78AB9C51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2CE8E-87F4-A8B9-AC9D-E22F7849E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9736A-B687-5D04-8F88-1100DA41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B84C-693D-9D82-A5F0-8C12AAF5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4FD7E-955A-1B0E-6946-4A0EA85F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4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03C39E-3490-D4BA-81E0-9A3978BB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CE14-7E50-BDD0-5B27-D0B06D135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477E6-4FBB-B96D-D045-E7FF5D170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41C1B5-1E61-4994-98D8-1F15B5C663D4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68A9F-84E3-57F0-6D99-7E4958E54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06147-8DDB-9FB5-CB6A-C728743C7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33B8B-7F78-4070-9C18-3902C2E3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99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robarometer.org/data/data-sets/" TargetMode="External"/><Relationship Id="rId2" Type="http://schemas.openxmlformats.org/officeDocument/2006/relationships/hyperlink" Target="https://www.gesis.org/en/eurobarometer-data-service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tinobarometro.org/latContents.jsp" TargetMode="External"/><Relationship Id="rId4" Type="http://schemas.openxmlformats.org/officeDocument/2006/relationships/hyperlink" Target="https://www.asianbarometer.org/datar?page=d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valuessurvey.org/WVSContents.jsp" TargetMode="External"/><Relationship Id="rId2" Type="http://schemas.openxmlformats.org/officeDocument/2006/relationships/hyperlink" Target="https://issp.org/data-download/by-ye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s-search.nsd.n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tools-and-resources/" TargetMode="External"/><Relationship Id="rId2" Type="http://schemas.openxmlformats.org/officeDocument/2006/relationships/hyperlink" Target="https://ukdataservice.ac.uk/help/other-data-providers/data-archives/other-worldwide-data-archiv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sstar.soc.cas.cz/webview/" TargetMode="External"/><Relationship Id="rId4" Type="http://schemas.openxmlformats.org/officeDocument/2006/relationships/hyperlink" Target="https://datacatalogue.cessda.e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hledej.php?dotaz=newton+media&amp;lang=c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verse.harvard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sp.stat.gov.lt/en/lietuvos-ekonomikos-raida/gyventojai-ir-socialine-statistik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Data" TargetMode="External"/><Relationship Id="rId3" Type="http://schemas.openxmlformats.org/officeDocument/2006/relationships/hyperlink" Target="https://uis.unesco.org/" TargetMode="External"/><Relationship Id="rId7" Type="http://schemas.openxmlformats.org/officeDocument/2006/relationships/hyperlink" Target="https://databank.worldbank.org/" TargetMode="External"/><Relationship Id="rId2" Type="http://schemas.openxmlformats.org/officeDocument/2006/relationships/hyperlink" Target="https://unstats.un.org/unsd/demographic-social/produ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wto.org/" TargetMode="External"/><Relationship Id="rId5" Type="http://schemas.openxmlformats.org/officeDocument/2006/relationships/hyperlink" Target="https://www.fao.org/faostat/en/#home" TargetMode="External"/><Relationship Id="rId10" Type="http://schemas.openxmlformats.org/officeDocument/2006/relationships/hyperlink" Target="https://stats.oecd.org/" TargetMode="External"/><Relationship Id="rId4" Type="http://schemas.openxmlformats.org/officeDocument/2006/relationships/hyperlink" Target="https://ilostat.ilo.org/data/" TargetMode="External"/><Relationship Id="rId9" Type="http://schemas.openxmlformats.org/officeDocument/2006/relationships/hyperlink" Target="https://www.who.int/d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gov.org/data-info/" TargetMode="External"/><Relationship Id="rId2" Type="http://schemas.openxmlformats.org/officeDocument/2006/relationships/hyperlink" Target="https://freedomhouse.org/report/freedom-wor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nifesto-project.wzb.eu/datasets" TargetMode="External"/><Relationship Id="rId5" Type="http://schemas.openxmlformats.org/officeDocument/2006/relationships/hyperlink" Target="https://www.chesdata.eu/" TargetMode="External"/><Relationship Id="rId4" Type="http://schemas.openxmlformats.org/officeDocument/2006/relationships/hyperlink" Target="https://www.idea.int/data-too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sephos.adam-carr.net/indexes/index_a.shtml" TargetMode="External"/><Relationship Id="rId7" Type="http://schemas.openxmlformats.org/officeDocument/2006/relationships/hyperlink" Target="https://search.gesis.org/" TargetMode="External"/><Relationship Id="rId2" Type="http://schemas.openxmlformats.org/officeDocument/2006/relationships/hyperlink" Target="https://electiondataarchive.org/data-and-document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.osu.edu/cnep/surveys/surveys-through-2012/" TargetMode="External"/><Relationship Id="rId5" Type="http://schemas.openxmlformats.org/officeDocument/2006/relationships/hyperlink" Target="https://cses.org/data-download/download-data-documentation/election-studies/" TargetMode="External"/><Relationship Id="rId4" Type="http://schemas.openxmlformats.org/officeDocument/2006/relationships/hyperlink" Target="https://www.electoralintegrityproject.com/data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rl.europa.eu/en/home" TargetMode="External"/><Relationship Id="rId2" Type="http://schemas.openxmlformats.org/officeDocument/2006/relationships/hyperlink" Target="https://data.ipu.org/content/parline-global-data-national-parlia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p.cz/sqw/hp.sqw?k=130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0770-C90E-6499-B4DC-1943A8239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D1B1E-24A7-F8D9-B720-3294F0434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54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02C2B-8918-BCFE-1C4B-89C7D5A4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Barometer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0B418-7B41-CE63-B088-7A9663A13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Europe</a:t>
            </a:r>
            <a:r>
              <a:rPr lang="cs-CZ" dirty="0"/>
              <a:t>, </a:t>
            </a:r>
            <a:r>
              <a:rPr lang="cs-CZ" dirty="0" err="1"/>
              <a:t>Africa</a:t>
            </a:r>
            <a:r>
              <a:rPr lang="cs-CZ" dirty="0"/>
              <a:t>, Latin America, </a:t>
            </a:r>
            <a:r>
              <a:rPr lang="cs-CZ" dirty="0" err="1"/>
              <a:t>Asia</a:t>
            </a:r>
            <a:endParaRPr lang="cs-CZ" dirty="0"/>
          </a:p>
          <a:p>
            <a:r>
              <a:rPr lang="cs-CZ" dirty="0" err="1"/>
              <a:t>Comparative</a:t>
            </a:r>
            <a:r>
              <a:rPr lang="cs-CZ" dirty="0"/>
              <a:t> data </a:t>
            </a:r>
          </a:p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, </a:t>
            </a:r>
            <a:r>
              <a:rPr lang="cs-CZ" dirty="0" err="1"/>
              <a:t>timing</a:t>
            </a:r>
            <a:r>
              <a:rPr lang="cs-CZ" dirty="0"/>
              <a:t> and </a:t>
            </a:r>
            <a:r>
              <a:rPr lang="cs-CZ" dirty="0" err="1"/>
              <a:t>scope</a:t>
            </a:r>
            <a:endParaRPr lang="cs-CZ" dirty="0"/>
          </a:p>
          <a:p>
            <a:r>
              <a:rPr lang="cs-CZ" dirty="0" err="1"/>
              <a:t>Europe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https://www.gesis.org/en/eurobarometer-data-service/home</a:t>
            </a:r>
            <a:endParaRPr lang="cs-CZ" dirty="0"/>
          </a:p>
          <a:p>
            <a:r>
              <a:rPr lang="cs-CZ" dirty="0" err="1"/>
              <a:t>Africa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https://www.afrobarometer.org/data/data-sets/</a:t>
            </a:r>
            <a:endParaRPr lang="cs-CZ" dirty="0"/>
          </a:p>
          <a:p>
            <a:r>
              <a:rPr lang="cs-CZ" dirty="0" err="1"/>
              <a:t>Asia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https://www.asianbarometer.org/datar?page=d10</a:t>
            </a:r>
            <a:endParaRPr lang="cs-CZ" dirty="0"/>
          </a:p>
          <a:p>
            <a:r>
              <a:rPr lang="cs-CZ" dirty="0"/>
              <a:t>Latin America: </a:t>
            </a:r>
            <a:r>
              <a:rPr lang="cs-CZ" dirty="0">
                <a:hlinkClick r:id="rId5"/>
              </a:rPr>
              <a:t>https://www.latinobarometro.org/latContents.jsp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5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DF23D-4079-B718-211D-820D139A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Comparative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C5956-99BB-F7C3-97B0-30AF9AC3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International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Programme</a:t>
            </a:r>
            <a:endParaRPr lang="cs-CZ" dirty="0"/>
          </a:p>
          <a:p>
            <a:pPr lvl="1"/>
            <a:r>
              <a:rPr lang="en-US" dirty="0"/>
              <a:t>Role of Government</a:t>
            </a:r>
            <a:r>
              <a:rPr lang="cs-CZ" dirty="0"/>
              <a:t>, </a:t>
            </a:r>
            <a:r>
              <a:rPr lang="en-US" dirty="0"/>
              <a:t>Social Networks</a:t>
            </a:r>
            <a:r>
              <a:rPr lang="cs-CZ" dirty="0"/>
              <a:t> and </a:t>
            </a:r>
            <a:r>
              <a:rPr lang="en-US" dirty="0"/>
              <a:t>Inequality</a:t>
            </a:r>
            <a:r>
              <a:rPr lang="cs-CZ" dirty="0"/>
              <a:t>, </a:t>
            </a:r>
            <a:r>
              <a:rPr lang="en-US" dirty="0"/>
              <a:t>Family</a:t>
            </a:r>
            <a:r>
              <a:rPr lang="cs-CZ" dirty="0"/>
              <a:t>, </a:t>
            </a:r>
            <a:r>
              <a:rPr lang="en-US" dirty="0"/>
              <a:t>Gender Roles</a:t>
            </a:r>
            <a:r>
              <a:rPr lang="cs-CZ" dirty="0"/>
              <a:t>, </a:t>
            </a:r>
            <a:r>
              <a:rPr lang="en-US" dirty="0"/>
              <a:t>Work</a:t>
            </a:r>
            <a:r>
              <a:rPr lang="cs-CZ" dirty="0"/>
              <a:t>, </a:t>
            </a:r>
            <a:r>
              <a:rPr lang="en-US" dirty="0"/>
              <a:t>Religion</a:t>
            </a:r>
            <a:r>
              <a:rPr lang="cs-CZ" dirty="0"/>
              <a:t>, </a:t>
            </a:r>
            <a:r>
              <a:rPr lang="en-US" dirty="0"/>
              <a:t>Environment</a:t>
            </a:r>
            <a:r>
              <a:rPr lang="cs-CZ" dirty="0"/>
              <a:t>, </a:t>
            </a:r>
            <a:r>
              <a:rPr lang="en-US" dirty="0"/>
              <a:t>National Identity</a:t>
            </a:r>
            <a:r>
              <a:rPr lang="cs-CZ" dirty="0"/>
              <a:t>, </a:t>
            </a:r>
            <a:r>
              <a:rPr lang="en-US" dirty="0"/>
              <a:t>Leisure Time</a:t>
            </a:r>
            <a:r>
              <a:rPr lang="cs-CZ" dirty="0"/>
              <a:t>, </a:t>
            </a:r>
            <a:r>
              <a:rPr lang="en-US" dirty="0"/>
              <a:t>Health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https://issp.org/data-download/by-year/</a:t>
            </a:r>
            <a:endParaRPr lang="cs-CZ" dirty="0"/>
          </a:p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Survey</a:t>
            </a:r>
            <a:endParaRPr lang="cs-CZ" dirty="0"/>
          </a:p>
          <a:p>
            <a:pPr lvl="1"/>
            <a:r>
              <a:rPr lang="cs-CZ" dirty="0" err="1"/>
              <a:t>Wide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,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https://www.worldvaluessurvey.org/WVSContents.jsp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+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Survey</a:t>
            </a:r>
            <a:endParaRPr lang="cs-CZ" dirty="0"/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Study</a:t>
            </a:r>
          </a:p>
          <a:p>
            <a:pPr lvl="1"/>
            <a:r>
              <a:rPr lang="cs-CZ" dirty="0">
                <a:hlinkClick r:id="rId4"/>
              </a:rPr>
              <a:t>https://ess-search.nsd.no/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05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4E05E-D03E-4B63-8489-AD2A50EB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2FDF5-AC9C-46B7-80CF-15D632C5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World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https://ukdataservice.ac.uk/help/other-data-providers/data-archives/other-worldwide-data-archives/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https://www.pewresearch.org/tools-and-resources/</a:t>
            </a:r>
            <a:endParaRPr lang="cs-CZ" dirty="0"/>
          </a:p>
          <a:p>
            <a:r>
              <a:rPr lang="cs-CZ" dirty="0" err="1"/>
              <a:t>Europe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https://www.cessda.eu/About/Consortium</a:t>
            </a:r>
          </a:p>
          <a:p>
            <a:pPr lvl="1"/>
            <a:r>
              <a:rPr lang="cs-CZ" dirty="0">
                <a:hlinkClick r:id="rId4"/>
              </a:rPr>
              <a:t>https://datacatalogue.cessda.eu/</a:t>
            </a:r>
            <a:endParaRPr lang="cs-CZ" dirty="0"/>
          </a:p>
          <a:p>
            <a:r>
              <a:rPr lang="cs-C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Czech</a:t>
            </a:r>
          </a:p>
          <a:p>
            <a:pPr lvl="1"/>
            <a:r>
              <a:rPr lang="cs-CZ" dirty="0">
                <a:hlinkClick r:id="rId5"/>
              </a:rPr>
              <a:t>http://nesstar.soc.cas.cz/webview/</a:t>
            </a: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38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AB3DD-CF1E-4F98-4755-1A5F442A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E1E15-4F36-ED82-63DB-E5F59B5B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Media monitor (</a:t>
            </a:r>
            <a:r>
              <a:rPr lang="cs-CZ" dirty="0" err="1"/>
              <a:t>only</a:t>
            </a:r>
            <a:r>
              <a:rPr lang="cs-CZ" dirty="0"/>
              <a:t> Czech) </a:t>
            </a:r>
            <a:r>
              <a:rPr lang="cs-CZ" dirty="0">
                <a:hlinkClick r:id="rId2"/>
              </a:rPr>
              <a:t>https://ezdroje.muni.cz/prehled/hledej.php?dotaz=newton+media&amp;lang=cs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1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3C674-4EC8-EEE0-9482-D0851258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Searching</a:t>
            </a:r>
            <a:r>
              <a:rPr lang="cs-CZ" dirty="0"/>
              <a:t> on </a:t>
            </a:r>
            <a:r>
              <a:rPr lang="cs-CZ" dirty="0" err="1"/>
              <a:t>google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2E302-D17D-6609-8E89-B1FD558D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"data </a:t>
            </a:r>
            <a:r>
              <a:rPr lang="cs-CZ" dirty="0" err="1"/>
              <a:t>about</a:t>
            </a:r>
            <a:r>
              <a:rPr lang="cs-CZ" dirty="0"/>
              <a:t> media" –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words</a:t>
            </a:r>
            <a:endParaRPr lang="cs-CZ" dirty="0"/>
          </a:p>
          <a:p>
            <a:r>
              <a:rPr lang="cs-CZ" dirty="0"/>
              <a:t>OR - </a:t>
            </a:r>
            <a:r>
              <a:rPr lang="cs-CZ" dirty="0" err="1"/>
              <a:t>logical</a:t>
            </a:r>
            <a:r>
              <a:rPr lang="cs-CZ" dirty="0"/>
              <a:t>  </a:t>
            </a:r>
            <a:r>
              <a:rPr lang="cs-CZ" dirty="0" err="1"/>
              <a:t>or</a:t>
            </a:r>
            <a:r>
              <a:rPr lang="cs-CZ" dirty="0"/>
              <a:t> </a:t>
            </a:r>
          </a:p>
          <a:p>
            <a:r>
              <a:rPr lang="cs-CZ" dirty="0"/>
              <a:t>"data </a:t>
            </a:r>
            <a:r>
              <a:rPr lang="cs-CZ" dirty="0" err="1"/>
              <a:t>about</a:t>
            </a:r>
            <a:r>
              <a:rPr lang="cs-CZ" dirty="0"/>
              <a:t> media"  OR "data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"  – </a:t>
            </a:r>
            <a:r>
              <a:rPr lang="cs-CZ" dirty="0" err="1"/>
              <a:t>pages</a:t>
            </a:r>
            <a:r>
              <a:rPr lang="cs-CZ" dirty="0"/>
              <a:t> </a:t>
            </a:r>
            <a:r>
              <a:rPr lang="cs-CZ" dirty="0" err="1"/>
              <a:t>containg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second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statements</a:t>
            </a:r>
            <a:r>
              <a:rPr lang="cs-CZ" dirty="0"/>
              <a:t> </a:t>
            </a:r>
          </a:p>
          <a:p>
            <a:r>
              <a:rPr lang="cs-CZ" dirty="0"/>
              <a:t>And - </a:t>
            </a:r>
            <a:r>
              <a:rPr lang="cs-CZ" dirty="0" err="1"/>
              <a:t>Logical</a:t>
            </a:r>
            <a:r>
              <a:rPr lang="cs-CZ" dirty="0"/>
              <a:t> and </a:t>
            </a:r>
          </a:p>
          <a:p>
            <a:r>
              <a:rPr lang="cs-CZ" dirty="0"/>
              <a:t>"data </a:t>
            </a:r>
            <a:r>
              <a:rPr lang="cs-CZ" dirty="0" err="1"/>
              <a:t>about</a:t>
            </a:r>
            <a:r>
              <a:rPr lang="cs-CZ" dirty="0"/>
              <a:t> media"  AND "data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" –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pages</a:t>
            </a:r>
            <a:r>
              <a:rPr lang="cs-CZ" dirty="0"/>
              <a:t> </a:t>
            </a:r>
            <a:r>
              <a:rPr lang="cs-CZ" dirty="0" err="1"/>
              <a:t>containg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statements</a:t>
            </a:r>
            <a:endParaRPr lang="cs-CZ" dirty="0"/>
          </a:p>
          <a:p>
            <a:r>
              <a:rPr lang="cs-CZ" dirty="0"/>
              <a:t>- Minus "data </a:t>
            </a:r>
            <a:r>
              <a:rPr lang="cs-CZ" dirty="0" err="1"/>
              <a:t>about</a:t>
            </a:r>
            <a:r>
              <a:rPr lang="cs-CZ" dirty="0"/>
              <a:t> media" –</a:t>
            </a:r>
            <a:r>
              <a:rPr lang="cs-CZ" dirty="0" err="1"/>
              <a:t>culture</a:t>
            </a:r>
            <a:r>
              <a:rPr lang="cs-CZ" dirty="0"/>
              <a:t> – ony </a:t>
            </a:r>
            <a:r>
              <a:rPr lang="cs-CZ" dirty="0" err="1"/>
              <a:t>pages</a:t>
            </a:r>
            <a:r>
              <a:rPr lang="cs-CZ" dirty="0"/>
              <a:t> </a:t>
            </a:r>
            <a:r>
              <a:rPr lang="cs-CZ" dirty="0" err="1"/>
              <a:t>containing</a:t>
            </a:r>
            <a:r>
              <a:rPr lang="cs-CZ" dirty="0"/>
              <a:t> "data </a:t>
            </a:r>
            <a:r>
              <a:rPr lang="cs-CZ" dirty="0" err="1"/>
              <a:t>about</a:t>
            </a:r>
            <a:r>
              <a:rPr lang="cs-CZ" dirty="0"/>
              <a:t> media" 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mentionining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  <a:p>
            <a:r>
              <a:rPr lang="cs-CZ" dirty="0"/>
              <a:t>*  </a:t>
            </a:r>
            <a:r>
              <a:rPr lang="cs-CZ" dirty="0" err="1"/>
              <a:t>asteriks</a:t>
            </a:r>
            <a:r>
              <a:rPr lang="cs-CZ" dirty="0"/>
              <a:t> " data </a:t>
            </a:r>
            <a:r>
              <a:rPr lang="cs-CZ" dirty="0" err="1"/>
              <a:t>about</a:t>
            </a:r>
            <a:r>
              <a:rPr lang="cs-CZ" dirty="0"/>
              <a:t> * " – data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.</a:t>
            </a:r>
          </a:p>
          <a:p>
            <a:r>
              <a:rPr lang="cs-CZ" dirty="0"/>
              <a:t>() – </a:t>
            </a:r>
            <a:r>
              <a:rPr lang="cs-CZ" dirty="0" err="1"/>
              <a:t>gives</a:t>
            </a:r>
            <a:r>
              <a:rPr lang="cs-CZ" dirty="0"/>
              <a:t> priority to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word</a:t>
            </a:r>
            <a:endParaRPr lang="cs-CZ" dirty="0"/>
          </a:p>
          <a:p>
            <a:r>
              <a:rPr lang="cs-CZ" dirty="0"/>
              <a:t>"data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" 2016..2020 –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dots</a:t>
            </a:r>
            <a:r>
              <a:rPr lang="cs-CZ" dirty="0"/>
              <a:t> </a:t>
            </a:r>
            <a:r>
              <a:rPr lang="cs-CZ" dirty="0" err="1"/>
              <a:t>represents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line (2016, 2017, 2018, 2019, 2020), </a:t>
            </a:r>
            <a:r>
              <a:rPr lang="cs-CZ" dirty="0" err="1"/>
              <a:t>works</a:t>
            </a:r>
            <a:r>
              <a:rPr lang="cs-CZ" dirty="0"/>
              <a:t> in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sense</a:t>
            </a:r>
            <a:r>
              <a:rPr lang="cs-CZ" dirty="0"/>
              <a:t> as OR</a:t>
            </a:r>
          </a:p>
          <a:p>
            <a:r>
              <a:rPr lang="cs-CZ" dirty="0" err="1"/>
              <a:t>filetype:xlsx</a:t>
            </a:r>
            <a:r>
              <a:rPr lang="cs-CZ" dirty="0"/>
              <a:t> (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</a:t>
            </a:r>
            <a:r>
              <a:rPr lang="cs-CZ" dirty="0" err="1"/>
              <a:t>pdf</a:t>
            </a:r>
            <a:r>
              <a:rPr lang="cs-CZ" dirty="0"/>
              <a:t>, doc, </a:t>
            </a:r>
            <a:r>
              <a:rPr lang="cs-CZ" dirty="0" err="1"/>
              <a:t>xls</a:t>
            </a:r>
            <a:r>
              <a:rPr lang="cs-CZ" dirty="0"/>
              <a:t>, </a:t>
            </a:r>
            <a:r>
              <a:rPr lang="cs-CZ" dirty="0" err="1"/>
              <a:t>docx</a:t>
            </a:r>
            <a:r>
              <a:rPr lang="cs-CZ" dirty="0"/>
              <a:t>)</a:t>
            </a:r>
          </a:p>
          <a:p>
            <a:r>
              <a:rPr lang="cs-CZ" dirty="0" err="1"/>
              <a:t>site:unstats.un.org</a:t>
            </a:r>
            <a:r>
              <a:rPr lang="cs-CZ" dirty="0"/>
              <a:t> - </a:t>
            </a:r>
            <a:r>
              <a:rPr lang="cs-CZ" dirty="0" err="1"/>
              <a:t>searching</a:t>
            </a:r>
            <a:r>
              <a:rPr lang="cs-CZ" dirty="0"/>
              <a:t> on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</a:t>
            </a:r>
            <a:r>
              <a:rPr lang="cs-CZ" dirty="0" err="1"/>
              <a:t>site:unstats.un.org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26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6B4C-41DB-9012-0AA4-01022D3D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Try to do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E632-C65E-FAD9-6533-2CB278DC8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4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D3C5259-0594-4540-C114-94E009713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92210" cy="4214225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2786CE5-8ECA-932C-F403-EC318BF5067F}"/>
              </a:ext>
            </a:extLst>
          </p:cNvPr>
          <p:cNvSpPr/>
          <p:nvPr/>
        </p:nvSpPr>
        <p:spPr>
          <a:xfrm>
            <a:off x="883264" y="4030757"/>
            <a:ext cx="1632857" cy="183468"/>
          </a:xfrm>
          <a:custGeom>
            <a:avLst/>
            <a:gdLst>
              <a:gd name="connsiteX0" fmla="*/ 0 w 1632857"/>
              <a:gd name="connsiteY0" fmla="*/ 0 h 183468"/>
              <a:gd name="connsiteX1" fmla="*/ 560614 w 1632857"/>
              <a:gd name="connsiteY1" fmla="*/ 0 h 183468"/>
              <a:gd name="connsiteX2" fmla="*/ 1072243 w 1632857"/>
              <a:gd name="connsiteY2" fmla="*/ 0 h 183468"/>
              <a:gd name="connsiteX3" fmla="*/ 1632857 w 1632857"/>
              <a:gd name="connsiteY3" fmla="*/ 0 h 183468"/>
              <a:gd name="connsiteX4" fmla="*/ 1632857 w 1632857"/>
              <a:gd name="connsiteY4" fmla="*/ 183468 h 183468"/>
              <a:gd name="connsiteX5" fmla="*/ 1137557 w 1632857"/>
              <a:gd name="connsiteY5" fmla="*/ 183468 h 183468"/>
              <a:gd name="connsiteX6" fmla="*/ 609600 w 1632857"/>
              <a:gd name="connsiteY6" fmla="*/ 183468 h 183468"/>
              <a:gd name="connsiteX7" fmla="*/ 0 w 1632857"/>
              <a:gd name="connsiteY7" fmla="*/ 183468 h 183468"/>
              <a:gd name="connsiteX8" fmla="*/ 0 w 1632857"/>
              <a:gd name="connsiteY8" fmla="*/ 0 h 18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2857" h="183468" extrusionOk="0">
                <a:moveTo>
                  <a:pt x="0" y="0"/>
                </a:moveTo>
                <a:cubicBezTo>
                  <a:pt x="273407" y="-4754"/>
                  <a:pt x="286851" y="10509"/>
                  <a:pt x="560614" y="0"/>
                </a:cubicBezTo>
                <a:cubicBezTo>
                  <a:pt x="834377" y="-10509"/>
                  <a:pt x="947929" y="-9388"/>
                  <a:pt x="1072243" y="0"/>
                </a:cubicBezTo>
                <a:cubicBezTo>
                  <a:pt x="1196557" y="9388"/>
                  <a:pt x="1406641" y="17617"/>
                  <a:pt x="1632857" y="0"/>
                </a:cubicBezTo>
                <a:cubicBezTo>
                  <a:pt x="1626145" y="67796"/>
                  <a:pt x="1631919" y="141024"/>
                  <a:pt x="1632857" y="183468"/>
                </a:cubicBezTo>
                <a:cubicBezTo>
                  <a:pt x="1447728" y="197695"/>
                  <a:pt x="1276957" y="192534"/>
                  <a:pt x="1137557" y="183468"/>
                </a:cubicBezTo>
                <a:cubicBezTo>
                  <a:pt x="998157" y="174402"/>
                  <a:pt x="846719" y="159874"/>
                  <a:pt x="609600" y="183468"/>
                </a:cubicBezTo>
                <a:cubicBezTo>
                  <a:pt x="372481" y="207062"/>
                  <a:pt x="241039" y="195520"/>
                  <a:pt x="0" y="183468"/>
                </a:cubicBezTo>
                <a:cubicBezTo>
                  <a:pt x="6925" y="112459"/>
                  <a:pt x="7180" y="37284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FA8CED-D824-A5D9-E19C-30207D3C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4" y="-278687"/>
            <a:ext cx="10515600" cy="1325563"/>
          </a:xfrm>
        </p:spPr>
        <p:txBody>
          <a:bodyPr/>
          <a:lstStyle/>
          <a:p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1BC39A-735C-DA12-A980-69A232DC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954" y="4492912"/>
            <a:ext cx="7795936" cy="238526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C89B86C-67E0-A91D-DBE8-AFCAC119691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699693" y="4214225"/>
            <a:ext cx="1827278" cy="8802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8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79801-C999-2063-8F2A-627917BB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in </a:t>
            </a:r>
            <a:r>
              <a:rPr lang="cs-CZ" dirty="0" err="1"/>
              <a:t>acadamic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and </a:t>
            </a:r>
            <a:r>
              <a:rPr lang="cs-CZ" dirty="0" err="1"/>
              <a:t>books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427AF7-6AA5-35AA-2C47-863FB71C6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183" y="1917043"/>
            <a:ext cx="5471634" cy="416850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BA11A8D-1E82-29B8-3067-12B61F9220E4}"/>
              </a:ext>
            </a:extLst>
          </p:cNvPr>
          <p:cNvSpPr/>
          <p:nvPr/>
        </p:nvSpPr>
        <p:spPr>
          <a:xfrm>
            <a:off x="4040155" y="3429000"/>
            <a:ext cx="4646645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0953E2B-5640-7BDA-E037-58B53F344FF1}"/>
              </a:ext>
            </a:extLst>
          </p:cNvPr>
          <p:cNvSpPr/>
          <p:nvPr/>
        </p:nvSpPr>
        <p:spPr>
          <a:xfrm>
            <a:off x="3536302" y="3620278"/>
            <a:ext cx="2682158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2E1C38C-BB90-CA64-2E7A-F9AB62F125DC}"/>
              </a:ext>
            </a:extLst>
          </p:cNvPr>
          <p:cNvSpPr/>
          <p:nvPr/>
        </p:nvSpPr>
        <p:spPr>
          <a:xfrm>
            <a:off x="3536302" y="5055257"/>
            <a:ext cx="3219061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4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F1A2E-A6B1-60AD-2B6E-7E4E2E02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 Data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68DA2A-589C-448C-6FB5-7C07189D1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744617"/>
            <a:ext cx="7715250" cy="4967142"/>
          </a:xfrm>
        </p:spPr>
      </p:pic>
    </p:spTree>
    <p:extLst>
      <p:ext uri="{BB962C8B-B14F-4D97-AF65-F5344CB8AC3E}">
        <p14:creationId xmlns:p14="http://schemas.microsoft.com/office/powerpoint/2010/main" val="190860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CD82A-6889-D1E1-F83A-CE6769B4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linked</a:t>
            </a:r>
            <a:r>
              <a:rPr lang="cs-CZ" dirty="0"/>
              <a:t> to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5621B-AE21-404C-9DE2-2E4269F9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Processed</a:t>
            </a:r>
            <a:r>
              <a:rPr lang="cs-CZ" dirty="0"/>
              <a:t> data</a:t>
            </a:r>
          </a:p>
          <a:p>
            <a:r>
              <a:rPr lang="cs-CZ" dirty="0" err="1"/>
              <a:t>Edited</a:t>
            </a:r>
            <a:r>
              <a:rPr lang="cs-CZ" dirty="0"/>
              <a:t> data </a:t>
            </a:r>
          </a:p>
          <a:p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not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are </a:t>
            </a:r>
            <a:r>
              <a:rPr lang="cs-CZ" dirty="0" err="1"/>
              <a:t>deleted</a:t>
            </a:r>
            <a:endParaRPr lang="cs-CZ" dirty="0"/>
          </a:p>
          <a:p>
            <a:r>
              <a:rPr lang="cs-CZ" dirty="0" err="1"/>
              <a:t>Indication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data</a:t>
            </a:r>
          </a:p>
          <a:p>
            <a:endParaRPr lang="cs-CZ" dirty="0"/>
          </a:p>
          <a:p>
            <a:r>
              <a:rPr lang="cs-CZ" dirty="0"/>
              <a:t>data.mendeley.com</a:t>
            </a:r>
          </a:p>
          <a:p>
            <a:r>
              <a:rPr lang="cs-CZ" dirty="0">
                <a:hlinkClick r:id="rId2"/>
              </a:rPr>
              <a:t>https://dataverse.harvard.edu/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03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C55F-0F8F-D0D6-6DE6-AF87D7CC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A124-34FA-E598-317F-21A48C76D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 </a:t>
            </a:r>
            <a:r>
              <a:rPr lang="cs-CZ" dirty="0" err="1"/>
              <a:t>visualization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data</a:t>
            </a:r>
          </a:p>
          <a:p>
            <a:r>
              <a:rPr lang="cs-CZ" dirty="0"/>
              <a:t>Data: </a:t>
            </a:r>
          </a:p>
          <a:p>
            <a:pPr lvl="1"/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processed</a:t>
            </a:r>
            <a:endParaRPr lang="cs-CZ" dirty="0"/>
          </a:p>
          <a:p>
            <a:pPr lvl="1"/>
            <a:r>
              <a:rPr lang="cs-CZ" dirty="0" err="1"/>
              <a:t>Raw</a:t>
            </a:r>
            <a:r>
              <a:rPr lang="cs-CZ" dirty="0"/>
              <a:t> data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94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FA9DC90-D9B6-7556-47F5-BE5E803E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73" y="910752"/>
            <a:ext cx="5993552" cy="39628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1C0AF3-E94B-9597-BA35-9E638C74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1325563"/>
          </a:xfrm>
        </p:spPr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webpage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661D1-950C-066C-0744-6B9EBE1F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351338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https://osp.stat.gov.lt/en/lietuvos-ekonomikos-raida/gyventojai-ir-socialine-statistika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https://osp.stat.gov.lt/statistiniu-rodikliu-analize?hash=b6dcd0f9-dd87-428e-a0d6-13d429b532a4#/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0786FA1-C44A-4BBF-ED30-21A83FC61F3A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Real Data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8C78C46-5961-875D-5D77-8A0F18EC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804" y="4746160"/>
            <a:ext cx="8141709" cy="39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99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30E21-46D5-D27F-572E-49FFFD36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data </a:t>
            </a:r>
            <a:r>
              <a:rPr lang="cs-CZ" dirty="0" err="1"/>
              <a:t>repositories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170F8C-906D-54B0-51D9-FB1110BBF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924" y="1825625"/>
            <a:ext cx="7702151" cy="4351338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7F46BBF-9BEF-644F-656E-7B91A17F63E7}"/>
              </a:ext>
            </a:extLst>
          </p:cNvPr>
          <p:cNvSpPr txBox="1"/>
          <p:nvPr/>
        </p:nvSpPr>
        <p:spPr>
          <a:xfrm>
            <a:off x="2244924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https://datahub.brno.cz/</a:t>
            </a:r>
          </a:p>
        </p:txBody>
      </p:sp>
    </p:spTree>
    <p:extLst>
      <p:ext uri="{BB962C8B-B14F-4D97-AF65-F5344CB8AC3E}">
        <p14:creationId xmlns:p14="http://schemas.microsoft.com/office/powerpoint/2010/main" val="179211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58BEE-DA66-5167-A40F-A7F6F6C8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D4324-F85E-7D43-C2EA-A43176BA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Vykopirovat</a:t>
            </a:r>
            <a:r>
              <a:rPr lang="cs-CZ" dirty="0"/>
              <a:t> </a:t>
            </a:r>
            <a:r>
              <a:rPr lang="cs-CZ" dirty="0" err="1"/>
              <a:t>vietnam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878E85-4D1B-BECC-00DC-515AFFB3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4" y="258805"/>
            <a:ext cx="11674852" cy="63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03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8A739-2164-08A8-0E6C-D14F740E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use AI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E3B4D-2A52-46EC-C18D-4D8415663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obviously</a:t>
            </a:r>
            <a:r>
              <a:rPr lang="cs-CZ" dirty="0"/>
              <a:t> AI </a:t>
            </a:r>
            <a:r>
              <a:rPr lang="cs-CZ" dirty="0" err="1"/>
              <a:t>too</a:t>
            </a:r>
            <a:endParaRPr lang="cs-CZ" dirty="0"/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ChatGPT</a:t>
            </a:r>
            <a:endParaRPr lang="cs-CZ" dirty="0"/>
          </a:p>
          <a:p>
            <a:r>
              <a:rPr lang="cs-CZ" dirty="0">
                <a:hlinkClick r:id="rId2"/>
              </a:rPr>
              <a:t>https://chat.openai.com/</a:t>
            </a:r>
            <a:endParaRPr lang="cs-CZ" dirty="0"/>
          </a:p>
          <a:p>
            <a:r>
              <a:rPr lang="en-US" b="0" i="0" dirty="0">
                <a:solidFill>
                  <a:srgbClr val="343541"/>
                </a:solidFill>
                <a:effectLst/>
                <a:latin typeface="Söhne"/>
              </a:rPr>
              <a:t>tell me about some sources about social and political data in Nigeria?</a:t>
            </a:r>
            <a:endParaRPr lang="cs-CZ" b="0" i="0" dirty="0">
              <a:solidFill>
                <a:srgbClr val="343541"/>
              </a:solidFill>
              <a:effectLst/>
              <a:latin typeface="Söhne"/>
            </a:endParaRPr>
          </a:p>
          <a:p>
            <a:r>
              <a:rPr lang="cs-CZ" dirty="0">
                <a:solidFill>
                  <a:srgbClr val="343541"/>
                </a:solidFill>
                <a:latin typeface="Söhne"/>
              </a:rPr>
              <a:t>It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is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neccessary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to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check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the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results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46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4931-CB54-A894-B334-0DC5B0C2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scenarios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C1B9F-3041-C9DF-3CE3-7D78F229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Excel  (</a:t>
            </a:r>
            <a:r>
              <a:rPr lang="cs-CZ" dirty="0" err="1"/>
              <a:t>xls</a:t>
            </a:r>
            <a:r>
              <a:rPr lang="cs-CZ" dirty="0"/>
              <a:t>, </a:t>
            </a:r>
            <a:r>
              <a:rPr lang="cs-CZ" dirty="0" err="1"/>
              <a:t>xlsx</a:t>
            </a:r>
            <a:r>
              <a:rPr lang="cs-CZ" dirty="0"/>
              <a:t>)</a:t>
            </a:r>
          </a:p>
          <a:p>
            <a:r>
              <a:rPr lang="cs-CZ" dirty="0"/>
              <a:t>SPSS (</a:t>
            </a:r>
            <a:r>
              <a:rPr lang="cs-CZ" dirty="0" err="1"/>
              <a:t>sav</a:t>
            </a:r>
            <a:r>
              <a:rPr lang="cs-CZ" dirty="0"/>
              <a:t>), </a:t>
            </a:r>
            <a:r>
              <a:rPr lang="cs-CZ" dirty="0" err="1"/>
              <a:t>Stata</a:t>
            </a:r>
            <a:r>
              <a:rPr lang="cs-CZ" dirty="0"/>
              <a:t> (</a:t>
            </a:r>
            <a:r>
              <a:rPr lang="cs-CZ" dirty="0" err="1"/>
              <a:t>dta</a:t>
            </a:r>
            <a:r>
              <a:rPr lang="cs-CZ" dirty="0"/>
              <a:t>), R (</a:t>
            </a:r>
            <a:r>
              <a:rPr lang="cs-CZ" dirty="0" err="1"/>
              <a:t>rdata</a:t>
            </a:r>
            <a:r>
              <a:rPr lang="cs-CZ" dirty="0"/>
              <a:t>)</a:t>
            </a:r>
          </a:p>
          <a:p>
            <a:r>
              <a:rPr lang="cs-CZ" dirty="0"/>
              <a:t>CSV, TXT</a:t>
            </a:r>
          </a:p>
          <a:p>
            <a:r>
              <a:rPr lang="cs-CZ" dirty="0"/>
              <a:t>XML</a:t>
            </a:r>
          </a:p>
          <a:p>
            <a:r>
              <a:rPr lang="cs-CZ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149044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F5299-27FA-1475-BE44-26D8E38C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54000"/>
            <a:ext cx="10515600" cy="4351338"/>
          </a:xfrm>
        </p:spPr>
        <p:txBody>
          <a:bodyPr/>
          <a:lstStyle/>
          <a:p>
            <a:r>
              <a:rPr lang="cs-CZ" dirty="0"/>
              <a:t>https://inet.muni.cz/?idr=ict.soft&amp;pk=u&amp;x=0&amp;y=500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955CCE-85FD-4843-F5D6-00530A5E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9" y="1231184"/>
            <a:ext cx="8207451" cy="554022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49FA83A-AD1B-3570-B596-825621AA7A8B}"/>
              </a:ext>
            </a:extLst>
          </p:cNvPr>
          <p:cNvSpPr/>
          <p:nvPr/>
        </p:nvSpPr>
        <p:spPr>
          <a:xfrm>
            <a:off x="590550" y="5286375"/>
            <a:ext cx="1619250" cy="228600"/>
          </a:xfrm>
          <a:custGeom>
            <a:avLst/>
            <a:gdLst>
              <a:gd name="connsiteX0" fmla="*/ 0 w 1619250"/>
              <a:gd name="connsiteY0" fmla="*/ 0 h 228600"/>
              <a:gd name="connsiteX1" fmla="*/ 555943 w 1619250"/>
              <a:gd name="connsiteY1" fmla="*/ 0 h 228600"/>
              <a:gd name="connsiteX2" fmla="*/ 1063308 w 1619250"/>
              <a:gd name="connsiteY2" fmla="*/ 0 h 228600"/>
              <a:gd name="connsiteX3" fmla="*/ 1619250 w 1619250"/>
              <a:gd name="connsiteY3" fmla="*/ 0 h 228600"/>
              <a:gd name="connsiteX4" fmla="*/ 1619250 w 1619250"/>
              <a:gd name="connsiteY4" fmla="*/ 228600 h 228600"/>
              <a:gd name="connsiteX5" fmla="*/ 1128078 w 1619250"/>
              <a:gd name="connsiteY5" fmla="*/ 228600 h 228600"/>
              <a:gd name="connsiteX6" fmla="*/ 604520 w 1619250"/>
              <a:gd name="connsiteY6" fmla="*/ 228600 h 228600"/>
              <a:gd name="connsiteX7" fmla="*/ 0 w 1619250"/>
              <a:gd name="connsiteY7" fmla="*/ 228600 h 228600"/>
              <a:gd name="connsiteX8" fmla="*/ 0 w 1619250"/>
              <a:gd name="connsiteY8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250" h="228600" extrusionOk="0">
                <a:moveTo>
                  <a:pt x="0" y="0"/>
                </a:moveTo>
                <a:cubicBezTo>
                  <a:pt x="232653" y="-19193"/>
                  <a:pt x="342990" y="17343"/>
                  <a:pt x="555943" y="0"/>
                </a:cubicBezTo>
                <a:cubicBezTo>
                  <a:pt x="768896" y="-17343"/>
                  <a:pt x="921260" y="15700"/>
                  <a:pt x="1063308" y="0"/>
                </a:cubicBezTo>
                <a:cubicBezTo>
                  <a:pt x="1205357" y="-15700"/>
                  <a:pt x="1436765" y="-19930"/>
                  <a:pt x="1619250" y="0"/>
                </a:cubicBezTo>
                <a:cubicBezTo>
                  <a:pt x="1626481" y="113531"/>
                  <a:pt x="1609195" y="115300"/>
                  <a:pt x="1619250" y="228600"/>
                </a:cubicBezTo>
                <a:cubicBezTo>
                  <a:pt x="1483123" y="212361"/>
                  <a:pt x="1319408" y="226715"/>
                  <a:pt x="1128078" y="228600"/>
                </a:cubicBezTo>
                <a:cubicBezTo>
                  <a:pt x="936748" y="230485"/>
                  <a:pt x="739980" y="249430"/>
                  <a:pt x="604520" y="228600"/>
                </a:cubicBezTo>
                <a:cubicBezTo>
                  <a:pt x="469060" y="207770"/>
                  <a:pt x="147153" y="225666"/>
                  <a:pt x="0" y="228600"/>
                </a:cubicBezTo>
                <a:cubicBezTo>
                  <a:pt x="2122" y="160714"/>
                  <a:pt x="-4366" y="7932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F38A8A-96D0-4902-4D08-DBAD2E7A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81" y="2745897"/>
            <a:ext cx="9495343" cy="371888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4ABEDD6-5805-CEF8-14F6-F9FB9CFB8EBD}"/>
              </a:ext>
            </a:extLst>
          </p:cNvPr>
          <p:cNvSpPr/>
          <p:nvPr/>
        </p:nvSpPr>
        <p:spPr>
          <a:xfrm>
            <a:off x="2845837" y="5990253"/>
            <a:ext cx="9265298" cy="242596"/>
          </a:xfrm>
          <a:custGeom>
            <a:avLst/>
            <a:gdLst>
              <a:gd name="connsiteX0" fmla="*/ 0 w 9265298"/>
              <a:gd name="connsiteY0" fmla="*/ 0 h 242596"/>
              <a:gd name="connsiteX1" fmla="*/ 476501 w 9265298"/>
              <a:gd name="connsiteY1" fmla="*/ 0 h 242596"/>
              <a:gd name="connsiteX2" fmla="*/ 860349 w 9265298"/>
              <a:gd name="connsiteY2" fmla="*/ 0 h 242596"/>
              <a:gd name="connsiteX3" fmla="*/ 1522156 w 9265298"/>
              <a:gd name="connsiteY3" fmla="*/ 0 h 242596"/>
              <a:gd name="connsiteX4" fmla="*/ 1998657 w 9265298"/>
              <a:gd name="connsiteY4" fmla="*/ 0 h 242596"/>
              <a:gd name="connsiteX5" fmla="*/ 2845770 w 9265298"/>
              <a:gd name="connsiteY5" fmla="*/ 0 h 242596"/>
              <a:gd name="connsiteX6" fmla="*/ 3322271 w 9265298"/>
              <a:gd name="connsiteY6" fmla="*/ 0 h 242596"/>
              <a:gd name="connsiteX7" fmla="*/ 3706119 w 9265298"/>
              <a:gd name="connsiteY7" fmla="*/ 0 h 242596"/>
              <a:gd name="connsiteX8" fmla="*/ 4553232 w 9265298"/>
              <a:gd name="connsiteY8" fmla="*/ 0 h 242596"/>
              <a:gd name="connsiteX9" fmla="*/ 5029733 w 9265298"/>
              <a:gd name="connsiteY9" fmla="*/ 0 h 242596"/>
              <a:gd name="connsiteX10" fmla="*/ 5413581 w 9265298"/>
              <a:gd name="connsiteY10" fmla="*/ 0 h 242596"/>
              <a:gd name="connsiteX11" fmla="*/ 5797429 w 9265298"/>
              <a:gd name="connsiteY11" fmla="*/ 0 h 242596"/>
              <a:gd name="connsiteX12" fmla="*/ 6459236 w 9265298"/>
              <a:gd name="connsiteY12" fmla="*/ 0 h 242596"/>
              <a:gd name="connsiteX13" fmla="*/ 7213696 w 9265298"/>
              <a:gd name="connsiteY13" fmla="*/ 0 h 242596"/>
              <a:gd name="connsiteX14" fmla="*/ 7875503 w 9265298"/>
              <a:gd name="connsiteY14" fmla="*/ 0 h 242596"/>
              <a:gd name="connsiteX15" fmla="*/ 8629963 w 9265298"/>
              <a:gd name="connsiteY15" fmla="*/ 0 h 242596"/>
              <a:gd name="connsiteX16" fmla="*/ 9265298 w 9265298"/>
              <a:gd name="connsiteY16" fmla="*/ 0 h 242596"/>
              <a:gd name="connsiteX17" fmla="*/ 9265298 w 9265298"/>
              <a:gd name="connsiteY17" fmla="*/ 242596 h 242596"/>
              <a:gd name="connsiteX18" fmla="*/ 8696144 w 9265298"/>
              <a:gd name="connsiteY18" fmla="*/ 242596 h 242596"/>
              <a:gd name="connsiteX19" fmla="*/ 7941684 w 9265298"/>
              <a:gd name="connsiteY19" fmla="*/ 242596 h 242596"/>
              <a:gd name="connsiteX20" fmla="*/ 7187224 w 9265298"/>
              <a:gd name="connsiteY20" fmla="*/ 242596 h 242596"/>
              <a:gd name="connsiteX21" fmla="*/ 6710723 w 9265298"/>
              <a:gd name="connsiteY21" fmla="*/ 242596 h 242596"/>
              <a:gd name="connsiteX22" fmla="*/ 5863610 w 9265298"/>
              <a:gd name="connsiteY22" fmla="*/ 242596 h 242596"/>
              <a:gd name="connsiteX23" fmla="*/ 5201803 w 9265298"/>
              <a:gd name="connsiteY23" fmla="*/ 242596 h 242596"/>
              <a:gd name="connsiteX24" fmla="*/ 4725302 w 9265298"/>
              <a:gd name="connsiteY24" fmla="*/ 242596 h 242596"/>
              <a:gd name="connsiteX25" fmla="*/ 4341454 w 9265298"/>
              <a:gd name="connsiteY25" fmla="*/ 242596 h 242596"/>
              <a:gd name="connsiteX26" fmla="*/ 3864953 w 9265298"/>
              <a:gd name="connsiteY26" fmla="*/ 242596 h 242596"/>
              <a:gd name="connsiteX27" fmla="*/ 3388452 w 9265298"/>
              <a:gd name="connsiteY27" fmla="*/ 242596 h 242596"/>
              <a:gd name="connsiteX28" fmla="*/ 2819298 w 9265298"/>
              <a:gd name="connsiteY28" fmla="*/ 242596 h 242596"/>
              <a:gd name="connsiteX29" fmla="*/ 2435450 w 9265298"/>
              <a:gd name="connsiteY29" fmla="*/ 242596 h 242596"/>
              <a:gd name="connsiteX30" fmla="*/ 1680990 w 9265298"/>
              <a:gd name="connsiteY30" fmla="*/ 242596 h 242596"/>
              <a:gd name="connsiteX31" fmla="*/ 1019183 w 9265298"/>
              <a:gd name="connsiteY31" fmla="*/ 242596 h 242596"/>
              <a:gd name="connsiteX32" fmla="*/ 0 w 9265298"/>
              <a:gd name="connsiteY32" fmla="*/ 242596 h 242596"/>
              <a:gd name="connsiteX33" fmla="*/ 0 w 9265298"/>
              <a:gd name="connsiteY33" fmla="*/ 0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65298" h="242596" extrusionOk="0">
                <a:moveTo>
                  <a:pt x="0" y="0"/>
                </a:moveTo>
                <a:cubicBezTo>
                  <a:pt x="162744" y="-6544"/>
                  <a:pt x="295056" y="7077"/>
                  <a:pt x="476501" y="0"/>
                </a:cubicBezTo>
                <a:cubicBezTo>
                  <a:pt x="657946" y="-7077"/>
                  <a:pt x="672461" y="3713"/>
                  <a:pt x="860349" y="0"/>
                </a:cubicBezTo>
                <a:cubicBezTo>
                  <a:pt x="1048237" y="-3713"/>
                  <a:pt x="1221930" y="32204"/>
                  <a:pt x="1522156" y="0"/>
                </a:cubicBezTo>
                <a:cubicBezTo>
                  <a:pt x="1822382" y="-32204"/>
                  <a:pt x="1845742" y="16731"/>
                  <a:pt x="1998657" y="0"/>
                </a:cubicBezTo>
                <a:cubicBezTo>
                  <a:pt x="2151572" y="-16731"/>
                  <a:pt x="2537398" y="-22170"/>
                  <a:pt x="2845770" y="0"/>
                </a:cubicBezTo>
                <a:cubicBezTo>
                  <a:pt x="3154142" y="22170"/>
                  <a:pt x="3167032" y="-5961"/>
                  <a:pt x="3322271" y="0"/>
                </a:cubicBezTo>
                <a:cubicBezTo>
                  <a:pt x="3477510" y="5961"/>
                  <a:pt x="3596523" y="-13367"/>
                  <a:pt x="3706119" y="0"/>
                </a:cubicBezTo>
                <a:cubicBezTo>
                  <a:pt x="3815715" y="13367"/>
                  <a:pt x="4154936" y="7979"/>
                  <a:pt x="4553232" y="0"/>
                </a:cubicBezTo>
                <a:cubicBezTo>
                  <a:pt x="4951528" y="-7979"/>
                  <a:pt x="4878476" y="6221"/>
                  <a:pt x="5029733" y="0"/>
                </a:cubicBezTo>
                <a:cubicBezTo>
                  <a:pt x="5180990" y="-6221"/>
                  <a:pt x="5238415" y="4683"/>
                  <a:pt x="5413581" y="0"/>
                </a:cubicBezTo>
                <a:cubicBezTo>
                  <a:pt x="5588747" y="-4683"/>
                  <a:pt x="5671338" y="-18396"/>
                  <a:pt x="5797429" y="0"/>
                </a:cubicBezTo>
                <a:cubicBezTo>
                  <a:pt x="5923520" y="18396"/>
                  <a:pt x="6292634" y="-29383"/>
                  <a:pt x="6459236" y="0"/>
                </a:cubicBezTo>
                <a:cubicBezTo>
                  <a:pt x="6625838" y="29383"/>
                  <a:pt x="6965443" y="811"/>
                  <a:pt x="7213696" y="0"/>
                </a:cubicBezTo>
                <a:cubicBezTo>
                  <a:pt x="7461949" y="-811"/>
                  <a:pt x="7636561" y="-4613"/>
                  <a:pt x="7875503" y="0"/>
                </a:cubicBezTo>
                <a:cubicBezTo>
                  <a:pt x="8114445" y="4613"/>
                  <a:pt x="8331796" y="23260"/>
                  <a:pt x="8629963" y="0"/>
                </a:cubicBezTo>
                <a:cubicBezTo>
                  <a:pt x="8928130" y="-23260"/>
                  <a:pt x="8975197" y="-7539"/>
                  <a:pt x="9265298" y="0"/>
                </a:cubicBezTo>
                <a:cubicBezTo>
                  <a:pt x="9266726" y="48761"/>
                  <a:pt x="9269037" y="183244"/>
                  <a:pt x="9265298" y="242596"/>
                </a:cubicBezTo>
                <a:cubicBezTo>
                  <a:pt x="8987506" y="229223"/>
                  <a:pt x="8846805" y="221829"/>
                  <a:pt x="8696144" y="242596"/>
                </a:cubicBezTo>
                <a:cubicBezTo>
                  <a:pt x="8545483" y="263363"/>
                  <a:pt x="8311018" y="219488"/>
                  <a:pt x="7941684" y="242596"/>
                </a:cubicBezTo>
                <a:cubicBezTo>
                  <a:pt x="7572350" y="265704"/>
                  <a:pt x="7384992" y="266479"/>
                  <a:pt x="7187224" y="242596"/>
                </a:cubicBezTo>
                <a:cubicBezTo>
                  <a:pt x="6989456" y="218713"/>
                  <a:pt x="6860641" y="224428"/>
                  <a:pt x="6710723" y="242596"/>
                </a:cubicBezTo>
                <a:cubicBezTo>
                  <a:pt x="6560805" y="260764"/>
                  <a:pt x="6216555" y="210576"/>
                  <a:pt x="5863610" y="242596"/>
                </a:cubicBezTo>
                <a:cubicBezTo>
                  <a:pt x="5510665" y="274616"/>
                  <a:pt x="5507906" y="253071"/>
                  <a:pt x="5201803" y="242596"/>
                </a:cubicBezTo>
                <a:cubicBezTo>
                  <a:pt x="4895700" y="232121"/>
                  <a:pt x="4956158" y="264057"/>
                  <a:pt x="4725302" y="242596"/>
                </a:cubicBezTo>
                <a:cubicBezTo>
                  <a:pt x="4494446" y="221135"/>
                  <a:pt x="4424930" y="237683"/>
                  <a:pt x="4341454" y="242596"/>
                </a:cubicBezTo>
                <a:cubicBezTo>
                  <a:pt x="4257978" y="247509"/>
                  <a:pt x="3961859" y="239635"/>
                  <a:pt x="3864953" y="242596"/>
                </a:cubicBezTo>
                <a:cubicBezTo>
                  <a:pt x="3768047" y="245557"/>
                  <a:pt x="3560093" y="253992"/>
                  <a:pt x="3388452" y="242596"/>
                </a:cubicBezTo>
                <a:cubicBezTo>
                  <a:pt x="3216811" y="231200"/>
                  <a:pt x="3031037" y="222354"/>
                  <a:pt x="2819298" y="242596"/>
                </a:cubicBezTo>
                <a:cubicBezTo>
                  <a:pt x="2607559" y="262838"/>
                  <a:pt x="2549961" y="243297"/>
                  <a:pt x="2435450" y="242596"/>
                </a:cubicBezTo>
                <a:cubicBezTo>
                  <a:pt x="2320939" y="241895"/>
                  <a:pt x="1925171" y="230262"/>
                  <a:pt x="1680990" y="242596"/>
                </a:cubicBezTo>
                <a:cubicBezTo>
                  <a:pt x="1436809" y="254930"/>
                  <a:pt x="1274466" y="214593"/>
                  <a:pt x="1019183" y="242596"/>
                </a:cubicBezTo>
                <a:cubicBezTo>
                  <a:pt x="763900" y="270599"/>
                  <a:pt x="233653" y="192619"/>
                  <a:pt x="0" y="242596"/>
                </a:cubicBezTo>
                <a:cubicBezTo>
                  <a:pt x="-7223" y="132200"/>
                  <a:pt x="6257" y="6521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560783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ADEF8E3-8510-F5F4-1F94-C0CE006B9E16}"/>
              </a:ext>
            </a:extLst>
          </p:cNvPr>
          <p:cNvSpPr/>
          <p:nvPr/>
        </p:nvSpPr>
        <p:spPr>
          <a:xfrm>
            <a:off x="11318033" y="5906278"/>
            <a:ext cx="873967" cy="410546"/>
          </a:xfrm>
          <a:custGeom>
            <a:avLst/>
            <a:gdLst>
              <a:gd name="connsiteX0" fmla="*/ 0 w 873967"/>
              <a:gd name="connsiteY0" fmla="*/ 205273 h 410546"/>
              <a:gd name="connsiteX1" fmla="*/ 436984 w 873967"/>
              <a:gd name="connsiteY1" fmla="*/ 0 h 410546"/>
              <a:gd name="connsiteX2" fmla="*/ 873968 w 873967"/>
              <a:gd name="connsiteY2" fmla="*/ 205273 h 410546"/>
              <a:gd name="connsiteX3" fmla="*/ 436984 w 873967"/>
              <a:gd name="connsiteY3" fmla="*/ 410546 h 410546"/>
              <a:gd name="connsiteX4" fmla="*/ 0 w 873967"/>
              <a:gd name="connsiteY4" fmla="*/ 20527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967" h="410546" extrusionOk="0">
                <a:moveTo>
                  <a:pt x="0" y="205273"/>
                </a:moveTo>
                <a:cubicBezTo>
                  <a:pt x="27473" y="93875"/>
                  <a:pt x="142505" y="-6208"/>
                  <a:pt x="436984" y="0"/>
                </a:cubicBezTo>
                <a:cubicBezTo>
                  <a:pt x="680568" y="-3009"/>
                  <a:pt x="873411" y="118017"/>
                  <a:pt x="873968" y="205273"/>
                </a:cubicBezTo>
                <a:cubicBezTo>
                  <a:pt x="869715" y="349942"/>
                  <a:pt x="663491" y="368284"/>
                  <a:pt x="436984" y="410546"/>
                </a:cubicBezTo>
                <a:cubicBezTo>
                  <a:pt x="184921" y="407627"/>
                  <a:pt x="-3148" y="316383"/>
                  <a:pt x="0" y="205273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2525875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553312C-9F89-5366-94CF-BBD990A51C69}"/>
              </a:ext>
            </a:extLst>
          </p:cNvPr>
          <p:cNvSpPr/>
          <p:nvPr/>
        </p:nvSpPr>
        <p:spPr>
          <a:xfrm>
            <a:off x="2429124" y="5250742"/>
            <a:ext cx="298580" cy="299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5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AC99-7A31-9E28-6B35-EA15F4AF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steps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0C67B-26A0-D16C-25C6-8D7BE949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Try AI</a:t>
            </a:r>
          </a:p>
          <a:p>
            <a:pPr lvl="1"/>
            <a:r>
              <a:rPr lang="cs-CZ" dirty="0"/>
              <a:t>Great development </a:t>
            </a:r>
            <a:r>
              <a:rPr lang="cs-CZ" dirty="0" err="1"/>
              <a:t>since</a:t>
            </a:r>
            <a:r>
              <a:rPr lang="cs-CZ" dirty="0"/>
              <a:t> last </a:t>
            </a:r>
            <a:r>
              <a:rPr lang="cs-CZ" dirty="0" err="1"/>
              <a:t>year</a:t>
            </a:r>
            <a:endParaRPr lang="cs-CZ" dirty="0"/>
          </a:p>
          <a:p>
            <a:pPr lvl="1"/>
            <a:r>
              <a:rPr lang="cs-CZ" dirty="0" err="1"/>
              <a:t>Knows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sources</a:t>
            </a:r>
            <a:endParaRPr lang="cs-CZ" dirty="0"/>
          </a:p>
          <a:p>
            <a:pPr lvl="1"/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orientation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endParaRPr lang="cs-CZ" dirty="0"/>
          </a:p>
          <a:p>
            <a:pPr lvl="1"/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narow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data</a:t>
            </a:r>
          </a:p>
          <a:p>
            <a:pPr lvl="1"/>
            <a:r>
              <a:rPr lang="cs-CZ" dirty="0" err="1"/>
              <a:t>Important</a:t>
            </a:r>
            <a:r>
              <a:rPr lang="cs-CZ" dirty="0"/>
              <a:t>!!! </a:t>
            </a:r>
          </a:p>
          <a:p>
            <a:pPr lvl="2"/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sources</a:t>
            </a:r>
            <a:endParaRPr lang="cs-CZ" dirty="0"/>
          </a:p>
          <a:p>
            <a:pPr lvl="2"/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  <a:p>
            <a:pPr lvl="2"/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„licence“</a:t>
            </a:r>
          </a:p>
          <a:p>
            <a:pPr lvl="2"/>
            <a:r>
              <a:rPr lang="cs-CZ" dirty="0"/>
              <a:t>use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finding</a:t>
            </a:r>
            <a:r>
              <a:rPr lang="cs-CZ" dirty="0"/>
              <a:t> </a:t>
            </a:r>
            <a:r>
              <a:rPr lang="cs-CZ" dirty="0" err="1"/>
              <a:t>alternate</a:t>
            </a:r>
            <a:r>
              <a:rPr lang="cs-CZ" dirty="0"/>
              <a:t>/</a:t>
            </a:r>
            <a:r>
              <a:rPr lang="cs-CZ" dirty="0" err="1"/>
              <a:t>true</a:t>
            </a:r>
            <a:r>
              <a:rPr lang="cs-CZ" dirty="0"/>
              <a:t> </a:t>
            </a:r>
            <a:r>
              <a:rPr lang="cs-CZ" dirty="0" err="1"/>
              <a:t>location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38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B797-307B-DAEE-6367-86ADECA3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C7C3-2981-F92E-F875-BB65BB6C0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endParaRPr lang="cs-CZ" dirty="0"/>
          </a:p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  <a:p>
            <a:r>
              <a:rPr lang="cs-CZ" dirty="0"/>
              <a:t>Data </a:t>
            </a:r>
            <a:r>
              <a:rPr lang="cs-CZ" dirty="0" err="1"/>
              <a:t>archives</a:t>
            </a:r>
            <a:endParaRPr lang="cs-CZ" dirty="0"/>
          </a:p>
          <a:p>
            <a:r>
              <a:rPr lang="cs-CZ" dirty="0" err="1"/>
              <a:t>News</a:t>
            </a:r>
            <a:endParaRPr lang="cs-CZ" dirty="0"/>
          </a:p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publications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01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111C7-31B1-5820-9331-00A98A1D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Institutional</a:t>
            </a:r>
            <a:r>
              <a:rPr lang="cs-CZ" dirty="0"/>
              <a:t> data </a:t>
            </a:r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DE119-5EF7-FA79-64EA-E77CA88F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517848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General data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  <a:p>
            <a:r>
              <a:rPr lang="cs-CZ" dirty="0"/>
              <a:t>UN: </a:t>
            </a:r>
            <a:r>
              <a:rPr lang="cs-CZ" dirty="0">
                <a:hlinkClick r:id="rId2"/>
              </a:rPr>
              <a:t>https://unstats.un.org/unsd/demographic-social/products/</a:t>
            </a:r>
            <a:endParaRPr lang="cs-CZ" dirty="0"/>
          </a:p>
          <a:p>
            <a:r>
              <a:rPr lang="cs-CZ" dirty="0"/>
              <a:t>UNESCO: </a:t>
            </a:r>
            <a:r>
              <a:rPr lang="cs-CZ" dirty="0">
                <a:hlinkClick r:id="rId3"/>
              </a:rPr>
              <a:t>https://uis.unesco.org/</a:t>
            </a:r>
            <a:r>
              <a:rPr lang="cs-CZ" dirty="0"/>
              <a:t>    -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/>
              <a:t>ILO: </a:t>
            </a:r>
            <a:r>
              <a:rPr lang="cs-CZ" dirty="0">
                <a:hlinkClick r:id="rId4"/>
              </a:rPr>
              <a:t>https://ilostat.ilo.org/data</a:t>
            </a:r>
            <a:r>
              <a:rPr lang="cs-CZ" dirty="0">
                <a:hlinkClick r:id="rId3"/>
              </a:rPr>
              <a:t> /</a:t>
            </a:r>
            <a:r>
              <a:rPr lang="cs-CZ" dirty="0"/>
              <a:t>    - </a:t>
            </a:r>
            <a:r>
              <a:rPr lang="cs-CZ" dirty="0" err="1"/>
              <a:t>labour</a:t>
            </a:r>
            <a:endParaRPr lang="cs-CZ" dirty="0"/>
          </a:p>
          <a:p>
            <a:r>
              <a:rPr lang="cs-CZ" dirty="0"/>
              <a:t>FAO: </a:t>
            </a:r>
            <a:r>
              <a:rPr lang="cs-CZ" dirty="0">
                <a:hlinkClick r:id="rId5"/>
              </a:rPr>
              <a:t>https://www.fao.org/faostat/en/#home</a:t>
            </a:r>
            <a:r>
              <a:rPr lang="cs-CZ" dirty="0"/>
              <a:t>    - </a:t>
            </a:r>
            <a:r>
              <a:rPr lang="cs-CZ" dirty="0" err="1"/>
              <a:t>agriculture</a:t>
            </a:r>
            <a:endParaRPr lang="cs-CZ" dirty="0"/>
          </a:p>
          <a:p>
            <a:r>
              <a:rPr lang="cs-CZ" dirty="0"/>
              <a:t>WTO: </a:t>
            </a:r>
            <a:r>
              <a:rPr lang="cs-CZ" dirty="0">
                <a:hlinkClick r:id="rId6"/>
              </a:rPr>
              <a:t>https://stats.wto.org</a:t>
            </a:r>
            <a:r>
              <a:rPr lang="cs-CZ" dirty="0">
                <a:hlinkClick r:id="rId3"/>
              </a:rPr>
              <a:t> /</a:t>
            </a:r>
            <a:r>
              <a:rPr lang="cs-CZ" dirty="0"/>
              <a:t>    - </a:t>
            </a:r>
            <a:r>
              <a:rPr lang="cs-CZ" dirty="0" err="1"/>
              <a:t>economy</a:t>
            </a:r>
            <a:r>
              <a:rPr lang="cs-CZ" dirty="0"/>
              <a:t>, </a:t>
            </a:r>
            <a:r>
              <a:rPr lang="cs-CZ" dirty="0" err="1"/>
              <a:t>trade</a:t>
            </a:r>
            <a:endParaRPr lang="cs-CZ" dirty="0"/>
          </a:p>
          <a:p>
            <a:r>
              <a:rPr lang="cs-CZ" dirty="0"/>
              <a:t>WB: </a:t>
            </a:r>
            <a:r>
              <a:rPr lang="cs-CZ" dirty="0">
                <a:hlinkClick r:id="rId7"/>
              </a:rPr>
              <a:t>https://databank.worldbank.org/</a:t>
            </a:r>
            <a:r>
              <a:rPr lang="cs-CZ" dirty="0"/>
              <a:t> - </a:t>
            </a:r>
            <a:r>
              <a:rPr lang="cs-CZ" dirty="0" err="1"/>
              <a:t>economy</a:t>
            </a:r>
            <a:r>
              <a:rPr lang="cs-CZ" dirty="0"/>
              <a:t>,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indicators</a:t>
            </a:r>
            <a:endParaRPr lang="cs-CZ" dirty="0"/>
          </a:p>
          <a:p>
            <a:r>
              <a:rPr lang="cs-CZ" dirty="0"/>
              <a:t>IMF: </a:t>
            </a:r>
            <a:r>
              <a:rPr lang="cs-CZ" dirty="0">
                <a:hlinkClick r:id="rId8"/>
              </a:rPr>
              <a:t>https://www.imf.org/en/Data</a:t>
            </a:r>
            <a:endParaRPr lang="cs-CZ" dirty="0"/>
          </a:p>
          <a:p>
            <a:r>
              <a:rPr lang="cs-CZ" dirty="0"/>
              <a:t>WHO: </a:t>
            </a:r>
            <a:r>
              <a:rPr lang="cs-CZ" dirty="0">
                <a:hlinkClick r:id="rId9"/>
              </a:rPr>
              <a:t>https://www.who.int/data</a:t>
            </a:r>
            <a:r>
              <a:rPr lang="cs-CZ" dirty="0"/>
              <a:t> - </a:t>
            </a:r>
            <a:r>
              <a:rPr lang="cs-CZ" dirty="0" err="1"/>
              <a:t>health</a:t>
            </a:r>
            <a:r>
              <a:rPr lang="cs-CZ" dirty="0"/>
              <a:t>, </a:t>
            </a:r>
            <a:r>
              <a:rPr lang="cs-CZ" dirty="0" err="1"/>
              <a:t>healthcare</a:t>
            </a:r>
            <a:endParaRPr lang="cs-CZ" dirty="0"/>
          </a:p>
          <a:p>
            <a:r>
              <a:rPr lang="cs-CZ" dirty="0"/>
              <a:t>OECD: </a:t>
            </a:r>
            <a:r>
              <a:rPr lang="cs-CZ" dirty="0">
                <a:hlinkClick r:id="rId10"/>
              </a:rPr>
              <a:t>https://stats.oecd.org/</a:t>
            </a:r>
            <a:r>
              <a:rPr lang="cs-CZ" dirty="0"/>
              <a:t> -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indicators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Useful</a:t>
            </a:r>
            <a:r>
              <a:rPr lang="cs-CZ" dirty="0"/>
              <a:t> </a:t>
            </a:r>
            <a:r>
              <a:rPr lang="cs-CZ" dirty="0" err="1"/>
              <a:t>links</a:t>
            </a:r>
            <a:r>
              <a:rPr lang="cs-CZ" dirty="0"/>
              <a:t>: ourworldindata.org, www.worldometers.info, www.statista.com</a:t>
            </a:r>
          </a:p>
        </p:txBody>
      </p:sp>
    </p:spTree>
    <p:extLst>
      <p:ext uri="{BB962C8B-B14F-4D97-AF65-F5344CB8AC3E}">
        <p14:creationId xmlns:p14="http://schemas.microsoft.com/office/powerpoint/2010/main" val="111396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24D9-9CB1-6478-A41E-166A8EC7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Politics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BCCD3-FF86-5621-7A97-EFD283451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Freedomhouse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https://freedomhouse.org/report/freedom-world</a:t>
            </a:r>
            <a:endParaRPr lang="cs-CZ" dirty="0"/>
          </a:p>
          <a:p>
            <a:pPr lvl="1"/>
            <a:r>
              <a:rPr lang="cs-CZ" dirty="0" err="1"/>
              <a:t>Democracy</a:t>
            </a:r>
            <a:r>
              <a:rPr lang="cs-CZ" dirty="0"/>
              <a:t> index</a:t>
            </a:r>
          </a:p>
          <a:p>
            <a:r>
              <a:rPr lang="cs-CZ" dirty="0" err="1"/>
              <a:t>Parlgov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https://www.parlgov.org/data-info/</a:t>
            </a:r>
            <a:endParaRPr lang="cs-CZ" dirty="0"/>
          </a:p>
          <a:p>
            <a:pPr lvl="1"/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–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Europe</a:t>
            </a:r>
            <a:endParaRPr lang="cs-CZ" dirty="0"/>
          </a:p>
          <a:p>
            <a:r>
              <a:rPr lang="cs-CZ" dirty="0"/>
              <a:t>Idea: </a:t>
            </a:r>
            <a:r>
              <a:rPr lang="cs-CZ" dirty="0">
                <a:hlinkClick r:id="rId4"/>
              </a:rPr>
              <a:t>https://www.idea.int/data-tools</a:t>
            </a:r>
            <a:endParaRPr lang="cs-CZ" dirty="0"/>
          </a:p>
          <a:p>
            <a:pPr lvl="1"/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r>
              <a:rPr lang="cs-CZ" dirty="0"/>
              <a:t>CHES: </a:t>
            </a:r>
            <a:r>
              <a:rPr lang="cs-CZ" dirty="0">
                <a:hlinkClick r:id="rId5"/>
              </a:rPr>
              <a:t>https://www.chesdata.eu/</a:t>
            </a:r>
            <a:endParaRPr lang="cs-CZ" dirty="0"/>
          </a:p>
          <a:p>
            <a:pPr lvl="1"/>
            <a:r>
              <a:rPr lang="cs-CZ" dirty="0"/>
              <a:t>Party </a:t>
            </a:r>
            <a:r>
              <a:rPr lang="cs-CZ" dirty="0" err="1"/>
              <a:t>positions</a:t>
            </a:r>
            <a:r>
              <a:rPr lang="cs-CZ" dirty="0"/>
              <a:t> in </a:t>
            </a:r>
            <a:r>
              <a:rPr lang="cs-CZ" dirty="0" err="1"/>
              <a:t>Europe</a:t>
            </a:r>
            <a:r>
              <a:rPr lang="cs-CZ" dirty="0"/>
              <a:t> and Latin America</a:t>
            </a:r>
          </a:p>
          <a:p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manifesto</a:t>
            </a:r>
            <a:r>
              <a:rPr lang="cs-CZ" dirty="0"/>
              <a:t>: </a:t>
            </a:r>
            <a:r>
              <a:rPr lang="cs-CZ" dirty="0">
                <a:hlinkClick r:id="rId6"/>
              </a:rPr>
              <a:t>https://manifesto-project.wzb.eu/datasets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08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9CDE6-12B8-C648-D8CB-4DACA373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Electoral</a:t>
            </a:r>
            <a:r>
              <a:rPr lang="cs-CZ" dirty="0"/>
              <a:t>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98A59-570A-F70F-EECC-A2A8A608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hlinkClick r:id="rId2"/>
              </a:rPr>
              <a:t>https://electiondataarchive.org/data-and-documentation/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http://psephos.adam-carr.net/indexes/index_a.shtml</a:t>
            </a:r>
            <a:endParaRPr lang="cs-CZ" dirty="0"/>
          </a:p>
          <a:p>
            <a:r>
              <a:rPr lang="cs-CZ" dirty="0"/>
              <a:t>Integrity: </a:t>
            </a:r>
            <a:r>
              <a:rPr lang="cs-CZ" dirty="0">
                <a:hlinkClick r:id="rId4"/>
              </a:rPr>
              <a:t>https://www.electoralintegrityproject.com/data-1</a:t>
            </a:r>
            <a:endParaRPr lang="cs-CZ" dirty="0"/>
          </a:p>
          <a:p>
            <a:r>
              <a:rPr lang="cs-CZ" dirty="0" err="1"/>
              <a:t>Comparative</a:t>
            </a:r>
            <a:r>
              <a:rPr lang="cs-CZ" dirty="0"/>
              <a:t> </a:t>
            </a:r>
            <a:r>
              <a:rPr lang="cs-CZ" dirty="0" err="1"/>
              <a:t>surveys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hlinkClick r:id="rId5"/>
              </a:rPr>
              <a:t>https://cses.org/data-download/download-data-documentation/election-studies/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https://u.osu.edu/cnep/surveys/surveys-through-2012/</a:t>
            </a:r>
            <a:endParaRPr lang="cs-CZ" dirty="0"/>
          </a:p>
          <a:p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hlinkClick r:id="rId7"/>
              </a:rPr>
              <a:t>https://search.gesis.org/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98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3A9A8-32A8-BCC6-6D57-45D0E200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Parliaments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44BF1-6474-C5A7-FAFF-4603F58F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IPU: </a:t>
            </a:r>
            <a:r>
              <a:rPr lang="cs-CZ" dirty="0">
                <a:hlinkClick r:id="rId2"/>
              </a:rPr>
              <a:t>https://data.ipu.org/content/parline-global-data-national-parliaments</a:t>
            </a:r>
            <a:endParaRPr lang="cs-CZ" dirty="0"/>
          </a:p>
          <a:p>
            <a:r>
              <a:rPr lang="cs-CZ" dirty="0"/>
              <a:t>EP: </a:t>
            </a:r>
            <a:r>
              <a:rPr lang="cs-CZ" dirty="0">
                <a:hlinkClick r:id="rId3"/>
              </a:rPr>
              <a:t>https://data.europarl.europa.eu/en/home</a:t>
            </a:r>
            <a:endParaRPr lang="cs-CZ" dirty="0"/>
          </a:p>
          <a:p>
            <a:r>
              <a:rPr lang="cs-CZ" dirty="0"/>
              <a:t>Czech: </a:t>
            </a:r>
            <a:r>
              <a:rPr lang="cs-CZ" dirty="0">
                <a:hlinkClick r:id="rId4"/>
              </a:rPr>
              <a:t>https://www.psp.cz/sqw/hp.sqw?k=1300</a:t>
            </a:r>
            <a:endParaRPr lang="cs-CZ" dirty="0"/>
          </a:p>
          <a:p>
            <a:r>
              <a:rPr lang="cs-CZ" dirty="0" err="1"/>
              <a:t>Almost</a:t>
            </a:r>
            <a:r>
              <a:rPr lang="cs-CZ" dirty="0"/>
              <a:t> any country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41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AC3D-28F4-0C47-97C2-61ECEA63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 </a:t>
            </a:r>
            <a:r>
              <a:rPr lang="cs-CZ" dirty="0" err="1"/>
              <a:t>opinion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01909-1DDD-FA75-ED28-C1B8A731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aspects</a:t>
            </a:r>
            <a:endParaRPr lang="cs-CZ" dirty="0"/>
          </a:p>
          <a:p>
            <a:pPr lvl="1"/>
            <a:r>
              <a:rPr lang="cs-CZ" dirty="0"/>
              <a:t>Trust, </a:t>
            </a:r>
            <a:r>
              <a:rPr lang="cs-CZ" dirty="0" err="1"/>
              <a:t>vote</a:t>
            </a:r>
            <a:r>
              <a:rPr lang="cs-CZ" dirty="0"/>
              <a:t> </a:t>
            </a:r>
            <a:r>
              <a:rPr lang="cs-CZ" dirty="0" err="1"/>
              <a:t>intentions</a:t>
            </a:r>
            <a:r>
              <a:rPr lang="cs-CZ" dirty="0"/>
              <a:t>, </a:t>
            </a:r>
            <a:r>
              <a:rPr lang="cs-CZ" dirty="0" err="1"/>
              <a:t>approval</a:t>
            </a:r>
            <a:r>
              <a:rPr lang="cs-CZ" dirty="0"/>
              <a:t>, </a:t>
            </a:r>
            <a:r>
              <a:rPr lang="cs-CZ" dirty="0" err="1"/>
              <a:t>sympathies</a:t>
            </a:r>
            <a:r>
              <a:rPr lang="cs-CZ" dirty="0"/>
              <a:t>, </a:t>
            </a:r>
            <a:r>
              <a:rPr lang="cs-CZ" dirty="0" err="1"/>
              <a:t>democracy</a:t>
            </a:r>
            <a:r>
              <a:rPr lang="cs-CZ" dirty="0"/>
              <a:t>, ideology,…</a:t>
            </a:r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matters</a:t>
            </a:r>
            <a:endParaRPr lang="cs-CZ" dirty="0"/>
          </a:p>
          <a:p>
            <a:pPr lvl="1"/>
            <a:r>
              <a:rPr lang="cs-CZ" dirty="0"/>
              <a:t>Gender </a:t>
            </a:r>
            <a:r>
              <a:rPr lang="cs-CZ" dirty="0" err="1"/>
              <a:t>equality</a:t>
            </a:r>
            <a:r>
              <a:rPr lang="cs-CZ" dirty="0"/>
              <a:t>, </a:t>
            </a:r>
            <a:r>
              <a:rPr lang="cs-CZ" dirty="0" err="1"/>
              <a:t>identities</a:t>
            </a:r>
            <a:r>
              <a:rPr lang="cs-CZ" dirty="0"/>
              <a:t>, 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, </a:t>
            </a:r>
            <a:r>
              <a:rPr lang="cs-CZ" dirty="0" err="1"/>
              <a:t>view</a:t>
            </a:r>
            <a:r>
              <a:rPr lang="cs-CZ" dirty="0"/>
              <a:t> on „</a:t>
            </a:r>
            <a:r>
              <a:rPr lang="cs-CZ" dirty="0" err="1"/>
              <a:t>others</a:t>
            </a:r>
            <a:r>
              <a:rPr lang="cs-CZ" dirty="0"/>
              <a:t>“, …</a:t>
            </a:r>
          </a:p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evaluations</a:t>
            </a:r>
            <a:endParaRPr lang="cs-CZ" dirty="0"/>
          </a:p>
          <a:p>
            <a:pPr lvl="1"/>
            <a:r>
              <a:rPr lang="cs-CZ" dirty="0" err="1"/>
              <a:t>Inflation</a:t>
            </a:r>
            <a:r>
              <a:rPr lang="cs-CZ" dirty="0"/>
              <a:t>, </a:t>
            </a:r>
            <a:r>
              <a:rPr lang="cs-CZ" dirty="0" err="1"/>
              <a:t>taxes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left-right</a:t>
            </a:r>
            <a:r>
              <a:rPr lang="cs-CZ" dirty="0"/>
              <a:t>,….</a:t>
            </a:r>
          </a:p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pPr lvl="1"/>
            <a:r>
              <a:rPr lang="cs-CZ" dirty="0"/>
              <a:t>Environment, </a:t>
            </a:r>
            <a:r>
              <a:rPr lang="cs-CZ" dirty="0" err="1"/>
              <a:t>values</a:t>
            </a:r>
            <a:r>
              <a:rPr lang="cs-CZ" dirty="0"/>
              <a:t>,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behaviour</a:t>
            </a:r>
            <a:r>
              <a:rPr lang="cs-CZ" dirty="0"/>
              <a:t>, ad hoc </a:t>
            </a:r>
            <a:r>
              <a:rPr lang="cs-CZ" dirty="0" err="1"/>
              <a:t>issues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10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10209</TotalTime>
  <Words>1096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Söhne</vt:lpstr>
      <vt:lpstr>Office Theme</vt:lpstr>
      <vt:lpstr>Data sources</vt:lpstr>
      <vt:lpstr>PowerPoint Presentation</vt:lpstr>
      <vt:lpstr>First steps</vt:lpstr>
      <vt:lpstr>Data sources</vt:lpstr>
      <vt:lpstr>Institutional data sources</vt:lpstr>
      <vt:lpstr>Politics</vt:lpstr>
      <vt:lpstr>Electoral data</vt:lpstr>
      <vt:lpstr>Parliaments</vt:lpstr>
      <vt:lpstr>Public opinion</vt:lpstr>
      <vt:lpstr>Barometer</vt:lpstr>
      <vt:lpstr>Comparative Projects</vt:lpstr>
      <vt:lpstr>Public Opinion Survey Data</vt:lpstr>
      <vt:lpstr>Media</vt:lpstr>
      <vt:lpstr>Searching on google</vt:lpstr>
      <vt:lpstr>Try to do same with AI</vt:lpstr>
      <vt:lpstr>News articles</vt:lpstr>
      <vt:lpstr>Data in acadamic articles and books</vt:lpstr>
      <vt:lpstr>Real Data</vt:lpstr>
      <vt:lpstr>Data linked to research articles</vt:lpstr>
      <vt:lpstr>Information webpage using some data</vt:lpstr>
      <vt:lpstr>Open data repositories</vt:lpstr>
      <vt:lpstr>PowerPoint Presentation</vt:lpstr>
      <vt:lpstr>You can use AI !!!</vt:lpstr>
      <vt:lpstr>Typical scenarios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Voda</dc:creator>
  <cp:lastModifiedBy>Petr Voda</cp:lastModifiedBy>
  <cp:revision>1</cp:revision>
  <dcterms:created xsi:type="dcterms:W3CDTF">2024-10-02T07:49:03Z</dcterms:created>
  <dcterms:modified xsi:type="dcterms:W3CDTF">2024-10-09T09:58:30Z</dcterms:modified>
</cp:coreProperties>
</file>