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stimil Havlík" userId="20711293-9f68-443a-9eb5-8ba3eab2ffdf" providerId="ADAL" clId="{45540C54-E89D-4BBD-AE6C-59AC08CEFE11}"/>
    <pc:docChg chg="delSld modSld">
      <pc:chgData name="Vlastimil Havlík" userId="20711293-9f68-443a-9eb5-8ba3eab2ffdf" providerId="ADAL" clId="{45540C54-E89D-4BBD-AE6C-59AC08CEFE11}" dt="2024-10-22T11:47:44.674" v="5" actId="47"/>
      <pc:docMkLst>
        <pc:docMk/>
      </pc:docMkLst>
      <pc:sldChg chg="modSp mod">
        <pc:chgData name="Vlastimil Havlík" userId="20711293-9f68-443a-9eb5-8ba3eab2ffdf" providerId="ADAL" clId="{45540C54-E89D-4BBD-AE6C-59AC08CEFE11}" dt="2024-10-22T09:27:27.676" v="3" actId="12"/>
        <pc:sldMkLst>
          <pc:docMk/>
          <pc:sldMk cId="3805018942" sldId="259"/>
        </pc:sldMkLst>
        <pc:spChg chg="mod">
          <ac:chgData name="Vlastimil Havlík" userId="20711293-9f68-443a-9eb5-8ba3eab2ffdf" providerId="ADAL" clId="{45540C54-E89D-4BBD-AE6C-59AC08CEFE11}" dt="2024-10-22T09:27:27.676" v="3" actId="12"/>
          <ac:spMkLst>
            <pc:docMk/>
            <pc:sldMk cId="3805018942" sldId="259"/>
            <ac:spMk id="3" creationId="{00000000-0000-0000-0000-000000000000}"/>
          </ac:spMkLst>
        </pc:spChg>
      </pc:sldChg>
      <pc:sldChg chg="modSp mod">
        <pc:chgData name="Vlastimil Havlík" userId="20711293-9f68-443a-9eb5-8ba3eab2ffdf" providerId="ADAL" clId="{45540C54-E89D-4BBD-AE6C-59AC08CEFE11}" dt="2024-10-22T09:28:01.488" v="4" actId="20577"/>
        <pc:sldMkLst>
          <pc:docMk/>
          <pc:sldMk cId="1983373396" sldId="263"/>
        </pc:sldMkLst>
        <pc:spChg chg="mod">
          <ac:chgData name="Vlastimil Havlík" userId="20711293-9f68-443a-9eb5-8ba3eab2ffdf" providerId="ADAL" clId="{45540C54-E89D-4BBD-AE6C-59AC08CEFE11}" dt="2024-10-22T09:28:01.488" v="4" actId="20577"/>
          <ac:spMkLst>
            <pc:docMk/>
            <pc:sldMk cId="1983373396" sldId="263"/>
            <ac:spMk id="3" creationId="{00000000-0000-0000-0000-000000000000}"/>
          </ac:spMkLst>
        </pc:spChg>
      </pc:sldChg>
      <pc:sldChg chg="del">
        <pc:chgData name="Vlastimil Havlík" userId="20711293-9f68-443a-9eb5-8ba3eab2ffdf" providerId="ADAL" clId="{45540C54-E89D-4BBD-AE6C-59AC08CEFE11}" dt="2024-10-22T11:47:44.674" v="5" actId="47"/>
        <pc:sldMkLst>
          <pc:docMk/>
          <pc:sldMk cId="0" sldId="274"/>
        </pc:sldMkLst>
      </pc:sldChg>
      <pc:sldChg chg="del">
        <pc:chgData name="Vlastimil Havlík" userId="20711293-9f68-443a-9eb5-8ba3eab2ffdf" providerId="ADAL" clId="{45540C54-E89D-4BBD-AE6C-59AC08CEFE11}" dt="2024-10-22T11:47:44.674" v="5" actId="47"/>
        <pc:sldMkLst>
          <pc:docMk/>
          <pc:sldMk cId="0" sldId="281"/>
        </pc:sldMkLst>
      </pc:sldChg>
      <pc:sldChg chg="del">
        <pc:chgData name="Vlastimil Havlík" userId="20711293-9f68-443a-9eb5-8ba3eab2ffdf" providerId="ADAL" clId="{45540C54-E89D-4BBD-AE6C-59AC08CEFE11}" dt="2024-10-22T11:47:44.674" v="5" actId="47"/>
        <pc:sldMkLst>
          <pc:docMk/>
          <pc:sldMk cId="0" sldId="345"/>
        </pc:sldMkLst>
      </pc:sldChg>
      <pc:sldChg chg="del">
        <pc:chgData name="Vlastimil Havlík" userId="20711293-9f68-443a-9eb5-8ba3eab2ffdf" providerId="ADAL" clId="{45540C54-E89D-4BBD-AE6C-59AC08CEFE11}" dt="2024-10-22T11:47:44.674" v="5" actId="47"/>
        <pc:sldMkLst>
          <pc:docMk/>
          <pc:sldMk cId="2981573126" sldId="361"/>
        </pc:sldMkLst>
      </pc:sldChg>
      <pc:sldChg chg="del">
        <pc:chgData name="Vlastimil Havlík" userId="20711293-9f68-443a-9eb5-8ba3eab2ffdf" providerId="ADAL" clId="{45540C54-E89D-4BBD-AE6C-59AC08CEFE11}" dt="2024-10-22T11:47:44.674" v="5" actId="47"/>
        <pc:sldMkLst>
          <pc:docMk/>
          <pc:sldMk cId="3246506216" sldId="362"/>
        </pc:sldMkLst>
      </pc:sldChg>
      <pc:sldMasterChg chg="delSldLayout">
        <pc:chgData name="Vlastimil Havlík" userId="20711293-9f68-443a-9eb5-8ba3eab2ffdf" providerId="ADAL" clId="{45540C54-E89D-4BBD-AE6C-59AC08CEFE11}" dt="2024-10-22T11:47:44.674" v="5" actId="47"/>
        <pc:sldMasterMkLst>
          <pc:docMk/>
          <pc:sldMasterMk cId="1765375256" sldId="2147483648"/>
        </pc:sldMasterMkLst>
        <pc:sldLayoutChg chg="del">
          <pc:chgData name="Vlastimil Havlík" userId="20711293-9f68-443a-9eb5-8ba3eab2ffdf" providerId="ADAL" clId="{45540C54-E89D-4BBD-AE6C-59AC08CEFE11}" dt="2024-10-22T11:47:44.674" v="5" actId="47"/>
          <pc:sldLayoutMkLst>
            <pc:docMk/>
            <pc:sldMasterMk cId="1765375256" sldId="2147483648"/>
            <pc:sldLayoutMk cId="381875433" sldId="214748366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1F3A-F964-4D89-93B0-86844800B9D6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D1F42-64C5-44C7-A85B-36C22C59BF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738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E93B-F49F-44E9-9924-06E8A385F9D0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172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E93B-F49F-44E9-9924-06E8A385F9D0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719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E93B-F49F-44E9-9924-06E8A385F9D0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15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E93B-F49F-44E9-9924-06E8A385F9D0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232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E93B-F49F-44E9-9924-06E8A385F9D0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677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E93B-F49F-44E9-9924-06E8A385F9D0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894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E93B-F49F-44E9-9924-06E8A385F9D0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57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E93B-F49F-44E9-9924-06E8A385F9D0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503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E93B-F49F-44E9-9924-06E8A385F9D0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552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E93B-F49F-44E9-9924-06E8A385F9D0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084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6E93B-F49F-44E9-9924-06E8A385F9D0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39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6E93B-F49F-44E9-9924-06E8A385F9D0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4DA9A-D04E-42A3-8887-DD53BEFAE3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375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0650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on </a:t>
            </a:r>
            <a:r>
              <a:rPr lang="cs-CZ" dirty="0" err="1"/>
              <a:t>attitudes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Hameleers</a:t>
            </a:r>
            <a:r>
              <a:rPr lang="cs-CZ" dirty="0"/>
              <a:t> et al. (2019): </a:t>
            </a:r>
            <a:r>
              <a:rPr lang="en-US" dirty="0"/>
              <a:t>“They Did It”: The Effects</a:t>
            </a:r>
            <a:r>
              <a:rPr lang="cs-CZ" dirty="0"/>
              <a:t> </a:t>
            </a:r>
            <a:r>
              <a:rPr lang="en-US" dirty="0"/>
              <a:t>of Emotionalized Blame</a:t>
            </a:r>
            <a:r>
              <a:rPr lang="cs-CZ" dirty="0"/>
              <a:t> </a:t>
            </a:r>
            <a:r>
              <a:rPr lang="en-US" dirty="0"/>
              <a:t>Attribution in Populist</a:t>
            </a:r>
            <a:r>
              <a:rPr lang="cs-CZ" dirty="0"/>
              <a:t> </a:t>
            </a:r>
            <a:r>
              <a:rPr lang="en-US" dirty="0"/>
              <a:t>Communication</a:t>
            </a:r>
            <a:endParaRPr lang="cs-CZ" dirty="0"/>
          </a:p>
          <a:p>
            <a:r>
              <a:rPr lang="cs-CZ" dirty="0" err="1"/>
              <a:t>Similar</a:t>
            </a:r>
            <a:r>
              <a:rPr lang="cs-CZ" dirty="0"/>
              <a:t> </a:t>
            </a:r>
            <a:r>
              <a:rPr lang="cs-CZ" dirty="0" err="1"/>
              <a:t>logic</a:t>
            </a:r>
            <a:r>
              <a:rPr lang="cs-CZ" dirty="0"/>
              <a:t> as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previous</a:t>
            </a:r>
            <a:r>
              <a:rPr lang="cs-CZ" dirty="0"/>
              <a:t> study but </a:t>
            </a:r>
            <a:r>
              <a:rPr lang="cs-CZ" dirty="0" err="1"/>
              <a:t>enriched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stress on </a:t>
            </a:r>
            <a:r>
              <a:rPr lang="cs-CZ" dirty="0" err="1"/>
              <a:t>emotions</a:t>
            </a:r>
            <a:r>
              <a:rPr lang="cs-CZ" dirty="0"/>
              <a:t> in </a:t>
            </a:r>
            <a:r>
              <a:rPr lang="cs-CZ" dirty="0" err="1"/>
              <a:t>popcom</a:t>
            </a:r>
            <a:r>
              <a:rPr lang="cs-CZ" dirty="0"/>
              <a:t> and </a:t>
            </a:r>
            <a:r>
              <a:rPr lang="cs-CZ" dirty="0" err="1"/>
              <a:t>attitudes</a:t>
            </a:r>
            <a:r>
              <a:rPr lang="cs-CZ" dirty="0"/>
              <a:t> as DV</a:t>
            </a:r>
          </a:p>
          <a:p>
            <a:r>
              <a:rPr lang="cs-CZ" dirty="0" err="1"/>
              <a:t>Blame</a:t>
            </a:r>
            <a:r>
              <a:rPr lang="cs-CZ" dirty="0"/>
              <a:t> </a:t>
            </a:r>
            <a:r>
              <a:rPr lang="cs-CZ" dirty="0" err="1"/>
              <a:t>attribution</a:t>
            </a:r>
            <a:r>
              <a:rPr lang="cs-CZ" dirty="0"/>
              <a:t> </a:t>
            </a:r>
            <a:r>
              <a:rPr lang="cs-CZ" dirty="0" err="1"/>
              <a:t>leads</a:t>
            </a:r>
            <a:r>
              <a:rPr lang="cs-CZ" dirty="0"/>
              <a:t> to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attitudes</a:t>
            </a:r>
            <a:endParaRPr lang="cs-CZ" dirty="0"/>
          </a:p>
          <a:p>
            <a:r>
              <a:rPr lang="cs-CZ" dirty="0" err="1"/>
              <a:t>National</a:t>
            </a:r>
            <a:r>
              <a:rPr lang="cs-CZ" dirty="0"/>
              <a:t>/</a:t>
            </a:r>
            <a:r>
              <a:rPr lang="cs-CZ" dirty="0" err="1"/>
              <a:t>European</a:t>
            </a:r>
            <a:r>
              <a:rPr lang="cs-CZ" dirty="0"/>
              <a:t> identity </a:t>
            </a:r>
            <a:r>
              <a:rPr lang="cs-CZ" dirty="0" err="1"/>
              <a:t>mitigate</a:t>
            </a:r>
            <a:r>
              <a:rPr lang="cs-CZ" dirty="0"/>
              <a:t> </a:t>
            </a:r>
            <a:r>
              <a:rPr lang="cs-CZ" dirty="0" err="1"/>
              <a:t>blame</a:t>
            </a:r>
            <a:r>
              <a:rPr lang="cs-CZ" dirty="0"/>
              <a:t> </a:t>
            </a:r>
            <a:r>
              <a:rPr lang="cs-CZ" dirty="0" err="1"/>
              <a:t>perception</a:t>
            </a:r>
            <a:r>
              <a:rPr lang="cs-CZ" dirty="0"/>
              <a:t> – </a:t>
            </a:r>
            <a:r>
              <a:rPr lang="cs-CZ" dirty="0" err="1"/>
              <a:t>national</a:t>
            </a:r>
            <a:r>
              <a:rPr lang="cs-CZ" dirty="0"/>
              <a:t> identity </a:t>
            </a:r>
            <a:r>
              <a:rPr lang="cs-CZ" dirty="0" err="1"/>
              <a:t>lower</a:t>
            </a:r>
            <a:r>
              <a:rPr lang="cs-CZ" dirty="0"/>
              <a:t> BA to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government</a:t>
            </a:r>
            <a:r>
              <a:rPr lang="cs-CZ" dirty="0"/>
              <a:t> (</a:t>
            </a:r>
            <a:r>
              <a:rPr lang="cs-CZ" dirty="0" err="1"/>
              <a:t>European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EU)</a:t>
            </a:r>
          </a:p>
          <a:p>
            <a:r>
              <a:rPr lang="cs-CZ" dirty="0" err="1"/>
              <a:t>Fear</a:t>
            </a:r>
            <a:r>
              <a:rPr lang="cs-CZ" dirty="0"/>
              <a:t> </a:t>
            </a:r>
            <a:r>
              <a:rPr lang="cs-CZ" dirty="0" err="1"/>
              <a:t>increases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acceptance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blame</a:t>
            </a:r>
            <a:r>
              <a:rPr lang="cs-CZ" dirty="0"/>
              <a:t> </a:t>
            </a:r>
            <a:r>
              <a:rPr lang="cs-CZ" dirty="0" err="1"/>
              <a:t>attribution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4022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5486" y="1202076"/>
            <a:ext cx="10514355" cy="427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58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on </a:t>
            </a:r>
            <a:r>
              <a:rPr lang="cs-CZ" dirty="0" err="1"/>
              <a:t>attitudes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confirmed</a:t>
            </a:r>
            <a:r>
              <a:rPr lang="cs-CZ" dirty="0"/>
              <a:t> but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logic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compared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and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politics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needed</a:t>
            </a:r>
            <a:r>
              <a:rPr lang="cs-CZ" dirty="0"/>
              <a:t> </a:t>
            </a:r>
            <a:r>
              <a:rPr lang="cs-CZ" dirty="0" err="1"/>
              <a:t>emotional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</a:p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attitudes</a:t>
            </a:r>
            <a:r>
              <a:rPr lang="cs-CZ" dirty="0"/>
              <a:t> </a:t>
            </a:r>
            <a:r>
              <a:rPr lang="cs-CZ" dirty="0" err="1"/>
              <a:t>bolstered</a:t>
            </a:r>
            <a:r>
              <a:rPr lang="cs-CZ" dirty="0"/>
              <a:t> by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(</a:t>
            </a:r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perception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representation</a:t>
            </a:r>
            <a:r>
              <a:rPr lang="cs-CZ" dirty="0"/>
              <a:t>)</a:t>
            </a:r>
          </a:p>
          <a:p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and </a:t>
            </a:r>
            <a:r>
              <a:rPr lang="cs-CZ" dirty="0" err="1"/>
              <a:t>European</a:t>
            </a:r>
            <a:r>
              <a:rPr lang="cs-CZ" dirty="0"/>
              <a:t> identity </a:t>
            </a:r>
            <a:r>
              <a:rPr lang="cs-CZ" dirty="0" err="1"/>
              <a:t>weakens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blames</a:t>
            </a:r>
            <a:r>
              <a:rPr lang="cs-CZ" dirty="0"/>
              <a:t> + </a:t>
            </a:r>
            <a:r>
              <a:rPr lang="cs-CZ" dirty="0" err="1"/>
              <a:t>different</a:t>
            </a:r>
            <a:r>
              <a:rPr lang="cs-CZ" dirty="0"/>
              <a:t> role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emotions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7470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on </a:t>
            </a:r>
            <a:r>
              <a:rPr lang="cs-CZ" dirty="0" err="1"/>
              <a:t>attitudes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err="1"/>
              <a:t>Wirz</a:t>
            </a:r>
            <a:r>
              <a:rPr lang="cs-CZ" dirty="0"/>
              <a:t> et al. (2018): </a:t>
            </a:r>
            <a:r>
              <a:rPr lang="en-US" dirty="0"/>
              <a:t>The Effects of Right-Wing</a:t>
            </a:r>
            <a:r>
              <a:rPr lang="cs-CZ" dirty="0"/>
              <a:t> </a:t>
            </a:r>
            <a:r>
              <a:rPr lang="en-US" dirty="0"/>
              <a:t>Populist Communication on</a:t>
            </a:r>
            <a:r>
              <a:rPr lang="cs-CZ" dirty="0"/>
              <a:t> </a:t>
            </a:r>
            <a:r>
              <a:rPr lang="en-US" dirty="0"/>
              <a:t>Emotions and Cognitions</a:t>
            </a:r>
            <a:r>
              <a:rPr lang="cs-CZ" dirty="0"/>
              <a:t> </a:t>
            </a:r>
            <a:r>
              <a:rPr lang="en-US" dirty="0"/>
              <a:t>toward Immigrants</a:t>
            </a:r>
            <a:endParaRPr lang="cs-CZ" dirty="0"/>
          </a:p>
          <a:p>
            <a:r>
              <a:rPr lang="cs-CZ" dirty="0"/>
              <a:t>RW pop </a:t>
            </a:r>
            <a:r>
              <a:rPr lang="cs-CZ" dirty="0" err="1"/>
              <a:t>com</a:t>
            </a:r>
            <a:r>
              <a:rPr lang="cs-CZ" dirty="0"/>
              <a:t> =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and style + anti-</a:t>
            </a:r>
            <a:r>
              <a:rPr lang="cs-CZ" dirty="0" err="1"/>
              <a:t>immigration</a:t>
            </a:r>
            <a:r>
              <a:rPr lang="cs-CZ" dirty="0"/>
              <a:t> </a:t>
            </a:r>
            <a:r>
              <a:rPr lang="cs-CZ" dirty="0" err="1"/>
              <a:t>attitudes</a:t>
            </a:r>
            <a:endParaRPr lang="cs-CZ" dirty="0"/>
          </a:p>
          <a:p>
            <a:r>
              <a:rPr lang="cs-CZ" dirty="0" err="1"/>
              <a:t>Combining</a:t>
            </a:r>
            <a:r>
              <a:rPr lang="cs-CZ" dirty="0"/>
              <a:t> RW </a:t>
            </a:r>
            <a:r>
              <a:rPr lang="cs-CZ" dirty="0" err="1"/>
              <a:t>popcom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media and party 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err="1"/>
              <a:t>features</a:t>
            </a:r>
            <a:endParaRPr lang="cs-CZ" dirty="0"/>
          </a:p>
          <a:p>
            <a:r>
              <a:rPr lang="cs-CZ" dirty="0" err="1"/>
              <a:t>People</a:t>
            </a:r>
            <a:r>
              <a:rPr lang="cs-CZ" dirty="0"/>
              <a:t> more </a:t>
            </a:r>
            <a:r>
              <a:rPr lang="cs-CZ" dirty="0" err="1"/>
              <a:t>affected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a </a:t>
            </a:r>
            <a:r>
              <a:rPr lang="cs-CZ" dirty="0" err="1"/>
              <a:t>relevant</a:t>
            </a:r>
            <a:r>
              <a:rPr lang="cs-CZ" dirty="0"/>
              <a:t> PRR party </a:t>
            </a:r>
            <a:r>
              <a:rPr lang="cs-CZ" dirty="0" err="1"/>
              <a:t>present</a:t>
            </a:r>
            <a:endParaRPr lang="cs-CZ" dirty="0"/>
          </a:p>
          <a:p>
            <a:r>
              <a:rPr lang="cs-CZ" dirty="0"/>
              <a:t>RW </a:t>
            </a:r>
            <a:r>
              <a:rPr lang="cs-CZ" dirty="0" err="1"/>
              <a:t>popcom</a:t>
            </a:r>
            <a:r>
              <a:rPr lang="cs-CZ" dirty="0"/>
              <a:t> </a:t>
            </a:r>
            <a:r>
              <a:rPr lang="cs-CZ" dirty="0" err="1"/>
              <a:t>leads</a:t>
            </a:r>
            <a:r>
              <a:rPr lang="cs-CZ" dirty="0"/>
              <a:t> to negative </a:t>
            </a:r>
            <a:r>
              <a:rPr lang="cs-CZ" dirty="0" err="1"/>
              <a:t>perception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migrants</a:t>
            </a:r>
            <a:endParaRPr lang="cs-CZ" dirty="0"/>
          </a:p>
          <a:p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parts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attitudes</a:t>
            </a:r>
            <a:r>
              <a:rPr lang="cs-CZ" dirty="0"/>
              <a:t> (</a:t>
            </a:r>
            <a:r>
              <a:rPr lang="cs-CZ" dirty="0" err="1"/>
              <a:t>emotional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cognitive</a:t>
            </a:r>
            <a:r>
              <a:rPr lang="cs-CZ" dirty="0"/>
              <a:t>) </a:t>
            </a:r>
            <a:r>
              <a:rPr lang="cs-CZ" dirty="0" err="1"/>
              <a:t>affected</a:t>
            </a:r>
            <a:r>
              <a:rPr lang="cs-CZ" dirty="0"/>
              <a:t> by RW </a:t>
            </a:r>
            <a:r>
              <a:rPr lang="cs-CZ" dirty="0" err="1"/>
              <a:t>popcom</a:t>
            </a:r>
            <a:r>
              <a:rPr lang="cs-CZ" dirty="0"/>
              <a:t> and </a:t>
            </a:r>
            <a:r>
              <a:rPr lang="cs-CZ" dirty="0" err="1"/>
              <a:t>how</a:t>
            </a:r>
            <a:r>
              <a:rPr lang="cs-CZ" dirty="0"/>
              <a:t>?</a:t>
            </a:r>
          </a:p>
          <a:p>
            <a:r>
              <a:rPr lang="cs-CZ" dirty="0" err="1"/>
              <a:t>Combination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media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and panel </a:t>
            </a:r>
            <a:r>
              <a:rPr lang="cs-CZ" dirty="0" err="1"/>
              <a:t>survey</a:t>
            </a:r>
            <a:r>
              <a:rPr lang="cs-CZ" dirty="0"/>
              <a:t> (GER, UK, FRA, SUI)</a:t>
            </a:r>
          </a:p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lead</a:t>
            </a:r>
            <a:r>
              <a:rPr lang="cs-CZ" dirty="0"/>
              <a:t> to </a:t>
            </a:r>
            <a:r>
              <a:rPr lang="cs-CZ" dirty="0" err="1"/>
              <a:t>emotional</a:t>
            </a:r>
            <a:r>
              <a:rPr lang="cs-CZ" dirty="0"/>
              <a:t> </a:t>
            </a:r>
            <a:r>
              <a:rPr lang="cs-CZ" dirty="0" err="1"/>
              <a:t>changes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66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on </a:t>
            </a:r>
            <a:r>
              <a:rPr lang="cs-CZ" dirty="0" err="1"/>
              <a:t>behavior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Blassnig</a:t>
            </a:r>
            <a:r>
              <a:rPr lang="cs-CZ" dirty="0"/>
              <a:t> et al. (2019): </a:t>
            </a:r>
            <a:r>
              <a:rPr lang="en-US" dirty="0"/>
              <a:t>Hitting a Nerve: Populist News Articles Lead to More Frequent and More Populist Reader Comments</a:t>
            </a:r>
            <a:endParaRPr lang="cs-CZ" dirty="0"/>
          </a:p>
          <a:p>
            <a:r>
              <a:rPr lang="en-US" dirty="0"/>
              <a:t>how populist online news influences the number and content of reader comments</a:t>
            </a:r>
            <a:endParaRPr lang="cs-CZ" dirty="0"/>
          </a:p>
          <a:p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(</a:t>
            </a:r>
            <a:r>
              <a:rPr lang="cs-CZ" dirty="0" err="1"/>
              <a:t>controversial</a:t>
            </a:r>
            <a:r>
              <a:rPr lang="cs-CZ" dirty="0"/>
              <a:t>, negative, </a:t>
            </a:r>
            <a:r>
              <a:rPr lang="cs-CZ" dirty="0" err="1"/>
              <a:t>emotionalized</a:t>
            </a:r>
            <a:r>
              <a:rPr lang="cs-CZ" dirty="0"/>
              <a:t>) </a:t>
            </a:r>
            <a:r>
              <a:rPr lang="cs-CZ" dirty="0" err="1"/>
              <a:t>leads</a:t>
            </a:r>
            <a:r>
              <a:rPr lang="cs-CZ" dirty="0"/>
              <a:t> to </a:t>
            </a:r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comments</a:t>
            </a:r>
            <a:r>
              <a:rPr lang="cs-CZ" dirty="0"/>
              <a:t> in online media</a:t>
            </a:r>
          </a:p>
          <a:p>
            <a:r>
              <a:rPr lang="cs-CZ" dirty="0" err="1"/>
              <a:t>Populism</a:t>
            </a:r>
            <a:r>
              <a:rPr lang="cs-CZ" dirty="0"/>
              <a:t> </a:t>
            </a:r>
            <a:r>
              <a:rPr lang="cs-CZ" dirty="0" err="1"/>
              <a:t>shares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comments-provoking</a:t>
            </a:r>
            <a:r>
              <a:rPr lang="cs-CZ" dirty="0"/>
              <a:t> </a:t>
            </a:r>
            <a:r>
              <a:rPr lang="cs-CZ" dirty="0" err="1"/>
              <a:t>characteristics</a:t>
            </a:r>
            <a:r>
              <a:rPr lang="cs-CZ" dirty="0"/>
              <a:t> -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Populist news content produced by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media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lead</a:t>
            </a:r>
            <a:r>
              <a:rPr lang="cs-CZ" dirty="0"/>
              <a:t> to </a:t>
            </a:r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comments</a:t>
            </a:r>
            <a:r>
              <a:rPr lang="cs-CZ" dirty="0"/>
              <a:t>.</a:t>
            </a:r>
          </a:p>
          <a:p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–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priming</a:t>
            </a:r>
            <a:r>
              <a:rPr lang="cs-CZ" dirty="0"/>
              <a:t> (and </a:t>
            </a:r>
            <a:r>
              <a:rPr lang="cs-CZ" dirty="0" err="1"/>
              <a:t>framing</a:t>
            </a:r>
            <a:r>
              <a:rPr lang="cs-CZ" dirty="0"/>
              <a:t>) </a:t>
            </a:r>
            <a:r>
              <a:rPr lang="cs-CZ" dirty="0" err="1"/>
              <a:t>creates</a:t>
            </a:r>
            <a:r>
              <a:rPr lang="cs-CZ" dirty="0"/>
              <a:t>/</a:t>
            </a:r>
            <a:r>
              <a:rPr lang="cs-CZ" dirty="0" err="1"/>
              <a:t>activates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cognitive</a:t>
            </a:r>
            <a:r>
              <a:rPr lang="cs-CZ" dirty="0"/>
              <a:t> </a:t>
            </a:r>
            <a:r>
              <a:rPr lang="cs-CZ" dirty="0" err="1"/>
              <a:t>schemata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news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produced</a:t>
            </a:r>
            <a:r>
              <a:rPr lang="cs-CZ" dirty="0"/>
              <a:t> by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media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lead</a:t>
            </a:r>
            <a:r>
              <a:rPr lang="cs-CZ" dirty="0"/>
              <a:t> to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comment on FB.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6378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on </a:t>
            </a:r>
            <a:r>
              <a:rPr lang="cs-CZ" dirty="0" err="1"/>
              <a:t>behavior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Online </a:t>
            </a:r>
            <a:r>
              <a:rPr lang="cs-CZ" dirty="0" err="1"/>
              <a:t>news</a:t>
            </a:r>
            <a:r>
              <a:rPr lang="cs-CZ" dirty="0"/>
              <a:t> </a:t>
            </a:r>
            <a:r>
              <a:rPr lang="cs-CZ" dirty="0" err="1"/>
              <a:t>across</a:t>
            </a:r>
            <a:r>
              <a:rPr lang="cs-CZ" dirty="0"/>
              <a:t> Western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countries</a:t>
            </a:r>
            <a:r>
              <a:rPr lang="cs-CZ" dirty="0"/>
              <a:t> (FR, SUI, UK)</a:t>
            </a:r>
          </a:p>
          <a:p>
            <a:r>
              <a:rPr lang="cs-CZ" dirty="0" err="1"/>
              <a:t>Coding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statements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literature</a:t>
            </a:r>
            <a:r>
              <a:rPr lang="cs-CZ" dirty="0"/>
              <a:t> in </a:t>
            </a:r>
            <a:r>
              <a:rPr lang="cs-CZ" dirty="0" err="1"/>
              <a:t>both</a:t>
            </a:r>
            <a:r>
              <a:rPr lang="cs-CZ" dirty="0"/>
              <a:t> media and </a:t>
            </a:r>
            <a:r>
              <a:rPr lang="cs-CZ" dirty="0" err="1"/>
              <a:t>comments</a:t>
            </a:r>
            <a:endParaRPr lang="cs-CZ" dirty="0"/>
          </a:p>
          <a:p>
            <a:r>
              <a:rPr lang="cs-CZ" dirty="0" err="1"/>
              <a:t>Regression</a:t>
            </a:r>
            <a:r>
              <a:rPr lang="cs-CZ" dirty="0"/>
              <a:t> </a:t>
            </a:r>
            <a:r>
              <a:rPr lang="cs-CZ" dirty="0" err="1"/>
              <a:t>analyses</a:t>
            </a:r>
            <a:r>
              <a:rPr lang="cs-CZ" dirty="0"/>
              <a:t> </a:t>
            </a:r>
            <a:r>
              <a:rPr lang="cs-CZ" dirty="0" err="1"/>
              <a:t>showing</a:t>
            </a:r>
            <a:r>
              <a:rPr lang="cs-CZ" dirty="0"/>
              <a:t> </a:t>
            </a:r>
            <a:r>
              <a:rPr lang="cs-CZ" dirty="0" err="1"/>
              <a:t>clear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and 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and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comments</a:t>
            </a:r>
            <a:endParaRPr lang="cs-CZ" dirty="0"/>
          </a:p>
          <a:p>
            <a:r>
              <a:rPr lang="cs-CZ" dirty="0" err="1"/>
              <a:t>Implications</a:t>
            </a:r>
            <a:r>
              <a:rPr lang="cs-CZ" dirty="0"/>
              <a:t>:</a:t>
            </a:r>
          </a:p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media </a:t>
            </a:r>
            <a:r>
              <a:rPr lang="cs-CZ" dirty="0" err="1"/>
              <a:t>leads</a:t>
            </a:r>
            <a:r>
              <a:rPr lang="cs-CZ" dirty="0"/>
              <a:t> to </a:t>
            </a:r>
            <a:r>
              <a:rPr lang="cs-CZ" dirty="0" err="1"/>
              <a:t>spreading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ideas</a:t>
            </a:r>
            <a:r>
              <a:rPr lang="cs-CZ" dirty="0"/>
              <a:t> (</a:t>
            </a:r>
            <a:r>
              <a:rPr lang="cs-CZ" dirty="0" err="1"/>
              <a:t>possibly</a:t>
            </a:r>
            <a:r>
              <a:rPr lang="cs-CZ" dirty="0"/>
              <a:t> </a:t>
            </a:r>
            <a:r>
              <a:rPr lang="cs-CZ" dirty="0" err="1"/>
              <a:t>accelerating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politics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36774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affects</a:t>
            </a:r>
            <a:r>
              <a:rPr lang="cs-CZ" dirty="0"/>
              <a:t> 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aspect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en-US" dirty="0"/>
              <a:t>`s life </a:t>
            </a:r>
            <a:r>
              <a:rPr lang="cs-CZ" dirty="0"/>
              <a:t>– </a:t>
            </a:r>
            <a:r>
              <a:rPr lang="cs-CZ" dirty="0" err="1"/>
              <a:t>attitudes</a:t>
            </a:r>
            <a:r>
              <a:rPr lang="cs-CZ" dirty="0"/>
              <a:t>, </a:t>
            </a:r>
            <a:r>
              <a:rPr lang="cs-CZ" dirty="0" err="1"/>
              <a:t>behavior</a:t>
            </a:r>
            <a:r>
              <a:rPr lang="cs-CZ" dirty="0"/>
              <a:t>, </a:t>
            </a:r>
            <a:r>
              <a:rPr lang="cs-CZ" dirty="0" err="1"/>
              <a:t>emotions</a:t>
            </a:r>
            <a:endParaRPr lang="cs-CZ" dirty="0"/>
          </a:p>
          <a:p>
            <a:r>
              <a:rPr lang="cs-CZ" dirty="0" err="1"/>
              <a:t>Theoretical</a:t>
            </a:r>
            <a:r>
              <a:rPr lang="cs-CZ" dirty="0"/>
              <a:t> </a:t>
            </a:r>
            <a:r>
              <a:rPr lang="cs-CZ" dirty="0" err="1"/>
              <a:t>explanations</a:t>
            </a:r>
            <a:r>
              <a:rPr lang="cs-CZ" dirty="0"/>
              <a:t> </a:t>
            </a:r>
            <a:r>
              <a:rPr lang="cs-CZ" dirty="0" err="1"/>
              <a:t>similar</a:t>
            </a:r>
            <a:r>
              <a:rPr lang="cs-CZ" dirty="0"/>
              <a:t> to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schemata</a:t>
            </a:r>
            <a:r>
              <a:rPr lang="cs-CZ" dirty="0"/>
              <a:t> – </a:t>
            </a:r>
            <a:r>
              <a:rPr lang="cs-CZ" dirty="0" err="1"/>
              <a:t>framing</a:t>
            </a:r>
            <a:r>
              <a:rPr lang="cs-CZ" dirty="0"/>
              <a:t>, </a:t>
            </a:r>
            <a:r>
              <a:rPr lang="cs-CZ" dirty="0" err="1"/>
              <a:t>priming</a:t>
            </a:r>
            <a:r>
              <a:rPr lang="cs-CZ" dirty="0"/>
              <a:t>, </a:t>
            </a:r>
            <a:r>
              <a:rPr lang="cs-CZ" dirty="0" err="1"/>
              <a:t>cueing</a:t>
            </a:r>
            <a:r>
              <a:rPr lang="cs-CZ" dirty="0"/>
              <a:t> </a:t>
            </a:r>
          </a:p>
          <a:p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matters</a:t>
            </a:r>
            <a:r>
              <a:rPr lang="cs-CZ" dirty="0"/>
              <a:t> – </a:t>
            </a:r>
            <a:r>
              <a:rPr lang="cs-CZ" dirty="0" err="1"/>
              <a:t>opportunities</a:t>
            </a:r>
            <a:r>
              <a:rPr lang="cs-CZ" dirty="0"/>
              <a:t> </a:t>
            </a:r>
            <a:r>
              <a:rPr lang="cs-CZ" dirty="0" err="1"/>
              <a:t>structures</a:t>
            </a:r>
            <a:r>
              <a:rPr lang="cs-CZ" dirty="0"/>
              <a:t>,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voting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, </a:t>
            </a:r>
            <a:r>
              <a:rPr lang="cs-CZ" dirty="0" err="1"/>
              <a:t>interaction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people</a:t>
            </a:r>
            <a:endParaRPr lang="cs-CZ" dirty="0"/>
          </a:p>
          <a:p>
            <a:r>
              <a:rPr lang="cs-CZ" dirty="0" err="1"/>
              <a:t>Given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illiberal</a:t>
            </a:r>
            <a:r>
              <a:rPr lang="cs-CZ" dirty="0"/>
              <a:t> </a:t>
            </a:r>
            <a:r>
              <a:rPr lang="cs-CZ" dirty="0" err="1"/>
              <a:t>nature</a:t>
            </a:r>
            <a:r>
              <a:rPr lang="cs-CZ" dirty="0"/>
              <a:t> – </a:t>
            </a:r>
            <a:r>
              <a:rPr lang="cs-CZ" dirty="0" err="1"/>
              <a:t>potentially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cs-CZ" dirty="0"/>
              <a:t> </a:t>
            </a:r>
            <a:r>
              <a:rPr lang="cs-CZ" dirty="0" err="1"/>
              <a:t>consequences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quality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 as </a:t>
            </a:r>
            <a:r>
              <a:rPr lang="cs-CZ" dirty="0" err="1"/>
              <a:t>well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365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Outline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effects</a:t>
            </a: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– </a:t>
            </a:r>
            <a:r>
              <a:rPr lang="cs-CZ" dirty="0" err="1"/>
              <a:t>assumptions</a:t>
            </a: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err="1"/>
              <a:t>Empirical</a:t>
            </a:r>
            <a:r>
              <a:rPr lang="cs-CZ" dirty="0"/>
              <a:t> </a:t>
            </a:r>
            <a:r>
              <a:rPr lang="cs-CZ" dirty="0" err="1"/>
              <a:t>research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8705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matters</a:t>
            </a:r>
            <a:r>
              <a:rPr lang="cs-CZ" dirty="0"/>
              <a:t> in </a:t>
            </a:r>
            <a:r>
              <a:rPr lang="cs-CZ" dirty="0" err="1"/>
              <a:t>politics</a:t>
            </a:r>
            <a:r>
              <a:rPr lang="cs-CZ" dirty="0"/>
              <a:t> and </a:t>
            </a:r>
            <a:r>
              <a:rPr lang="cs-CZ" dirty="0" err="1"/>
              <a:t>why</a:t>
            </a:r>
            <a:r>
              <a:rPr lang="cs-CZ" dirty="0"/>
              <a:t> more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ever</a:t>
            </a:r>
            <a:r>
              <a:rPr lang="cs-CZ" dirty="0"/>
              <a:t> </a:t>
            </a:r>
            <a:r>
              <a:rPr lang="cs-CZ" dirty="0" err="1"/>
              <a:t>before</a:t>
            </a:r>
            <a:r>
              <a:rPr lang="cs-CZ" dirty="0"/>
              <a:t>?</a:t>
            </a:r>
          </a:p>
          <a:p>
            <a:r>
              <a:rPr lang="cs-CZ" dirty="0"/>
              <a:t>Media </a:t>
            </a:r>
            <a:r>
              <a:rPr lang="cs-CZ" dirty="0" err="1"/>
              <a:t>consumption</a:t>
            </a:r>
            <a:r>
              <a:rPr lang="cs-CZ" dirty="0"/>
              <a:t> (</a:t>
            </a:r>
            <a:r>
              <a:rPr lang="cs-CZ" dirty="0" err="1"/>
              <a:t>traditional</a:t>
            </a:r>
            <a:r>
              <a:rPr lang="cs-CZ" dirty="0"/>
              <a:t>, </a:t>
            </a:r>
            <a:r>
              <a:rPr lang="cs-CZ" dirty="0" err="1"/>
              <a:t>new</a:t>
            </a:r>
            <a:r>
              <a:rPr lang="cs-CZ" dirty="0"/>
              <a:t> media)</a:t>
            </a:r>
          </a:p>
          <a:p>
            <a:r>
              <a:rPr lang="cs-CZ" dirty="0" err="1"/>
              <a:t>Electoral</a:t>
            </a:r>
            <a:r>
              <a:rPr lang="cs-CZ" dirty="0"/>
              <a:t> </a:t>
            </a:r>
            <a:r>
              <a:rPr lang="cs-CZ" dirty="0" err="1"/>
              <a:t>campaigning</a:t>
            </a:r>
            <a:r>
              <a:rPr lang="cs-CZ" dirty="0"/>
              <a:t> – permanent </a:t>
            </a:r>
            <a:r>
              <a:rPr lang="cs-CZ" dirty="0" err="1"/>
              <a:t>campaigns</a:t>
            </a:r>
            <a:endParaRPr lang="cs-CZ" dirty="0"/>
          </a:p>
          <a:p>
            <a:r>
              <a:rPr lang="cs-CZ" dirty="0" err="1"/>
              <a:t>Individualization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society – </a:t>
            </a:r>
            <a:r>
              <a:rPr lang="cs-CZ" dirty="0" err="1"/>
              <a:t>weakening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party </a:t>
            </a:r>
            <a:r>
              <a:rPr lang="cs-CZ" dirty="0" err="1"/>
              <a:t>identification</a:t>
            </a:r>
            <a:r>
              <a:rPr lang="cs-CZ" dirty="0"/>
              <a:t> (more „</a:t>
            </a:r>
            <a:r>
              <a:rPr lang="cs-CZ" dirty="0" err="1"/>
              <a:t>goods</a:t>
            </a:r>
            <a:r>
              <a:rPr lang="cs-CZ" dirty="0"/>
              <a:t>“ </a:t>
            </a:r>
            <a:r>
              <a:rPr lang="cs-CZ" dirty="0" err="1"/>
              <a:t>available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electoral</a:t>
            </a:r>
            <a:r>
              <a:rPr lang="cs-CZ" dirty="0"/>
              <a:t> market)</a:t>
            </a:r>
          </a:p>
          <a:p>
            <a:r>
              <a:rPr lang="cs-CZ" dirty="0" err="1"/>
              <a:t>Framing</a:t>
            </a:r>
            <a:r>
              <a:rPr lang="cs-CZ" dirty="0"/>
              <a:t> –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framing</a:t>
            </a:r>
            <a:r>
              <a:rPr lang="cs-CZ" dirty="0"/>
              <a:t>?</a:t>
            </a:r>
          </a:p>
          <a:p>
            <a:r>
              <a:rPr lang="cs-CZ" dirty="0" err="1"/>
              <a:t>Priming</a:t>
            </a:r>
            <a:endParaRPr lang="cs-CZ" dirty="0"/>
          </a:p>
          <a:p>
            <a:r>
              <a:rPr lang="cs-CZ" dirty="0" err="1"/>
              <a:t>Cueing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40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effects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Unprecedented</a:t>
            </a:r>
            <a:r>
              <a:rPr lang="cs-CZ" dirty="0"/>
              <a:t> </a:t>
            </a:r>
            <a:r>
              <a:rPr lang="cs-CZ" dirty="0" err="1"/>
              <a:t>rise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(and </a:t>
            </a:r>
            <a:r>
              <a:rPr lang="cs-CZ" dirty="0" err="1"/>
              <a:t>widespread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)</a:t>
            </a:r>
          </a:p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gets</a:t>
            </a:r>
            <a:r>
              <a:rPr lang="cs-CZ" dirty="0"/>
              <a:t> </a:t>
            </a:r>
            <a:r>
              <a:rPr lang="cs-CZ" dirty="0" err="1"/>
              <a:t>wide</a:t>
            </a:r>
            <a:r>
              <a:rPr lang="cs-CZ" dirty="0"/>
              <a:t> media </a:t>
            </a:r>
            <a:r>
              <a:rPr lang="cs-CZ" dirty="0" err="1"/>
              <a:t>coverage</a:t>
            </a:r>
            <a:r>
              <a:rPr lang="cs-CZ" dirty="0"/>
              <a:t> -</a:t>
            </a:r>
            <a:r>
              <a:rPr lang="en-US" dirty="0"/>
              <a:t>&gt; people exposed to pop. communication </a:t>
            </a:r>
            <a:r>
              <a:rPr lang="cs-CZ" dirty="0"/>
              <a:t>(</a:t>
            </a:r>
            <a:r>
              <a:rPr lang="cs-CZ" dirty="0" err="1"/>
              <a:t>perhaps</a:t>
            </a:r>
            <a:r>
              <a:rPr lang="cs-CZ" dirty="0"/>
              <a:t> </a:t>
            </a:r>
            <a:r>
              <a:rPr lang="cs-CZ" dirty="0" err="1"/>
              <a:t>even</a:t>
            </a:r>
            <a:r>
              <a:rPr lang="cs-CZ" dirty="0"/>
              <a:t> more </a:t>
            </a:r>
            <a:r>
              <a:rPr lang="cs-CZ" dirty="0" err="1"/>
              <a:t>than</a:t>
            </a:r>
            <a:r>
              <a:rPr lang="cs-CZ" dirty="0"/>
              <a:t> to non-pop)</a:t>
            </a:r>
          </a:p>
          <a:p>
            <a:r>
              <a:rPr lang="cs-CZ" dirty="0"/>
              <a:t>Media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produce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- </a:t>
            </a:r>
            <a:r>
              <a:rPr lang="en-US" dirty="0"/>
              <a:t>&gt;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/</a:t>
            </a:r>
            <a:r>
              <a:rPr lang="cs-CZ" dirty="0" err="1"/>
              <a:t>discoursive</a:t>
            </a:r>
            <a:r>
              <a:rPr lang="cs-CZ" dirty="0"/>
              <a:t> </a:t>
            </a:r>
            <a:r>
              <a:rPr lang="cs-CZ" dirty="0" err="1"/>
              <a:t>opportunity</a:t>
            </a:r>
            <a:r>
              <a:rPr lang="cs-CZ" dirty="0"/>
              <a:t> </a:t>
            </a:r>
            <a:r>
              <a:rPr lang="cs-CZ" dirty="0" err="1"/>
              <a:t>structures</a:t>
            </a:r>
            <a:endParaRPr lang="cs-CZ" dirty="0"/>
          </a:p>
          <a:p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something</a:t>
            </a:r>
            <a:r>
              <a:rPr lang="cs-CZ" dirty="0"/>
              <a:t>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?</a:t>
            </a:r>
          </a:p>
          <a:p>
            <a:endParaRPr lang="cs-CZ" dirty="0"/>
          </a:p>
          <a:p>
            <a:endParaRPr lang="cs-CZ" dirty="0"/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5018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and </a:t>
            </a:r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moral</a:t>
            </a:r>
            <a:r>
              <a:rPr lang="cs-CZ" dirty="0"/>
              <a:t> </a:t>
            </a:r>
            <a:r>
              <a:rPr lang="cs-CZ" dirty="0" err="1"/>
              <a:t>distinction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and </a:t>
            </a:r>
            <a:r>
              <a:rPr lang="cs-CZ" dirty="0" err="1"/>
              <a:t>bad</a:t>
            </a:r>
            <a:r>
              <a:rPr lang="cs-CZ" dirty="0"/>
              <a:t> </a:t>
            </a:r>
            <a:r>
              <a:rPr lang="cs-CZ" dirty="0" err="1"/>
              <a:t>elites</a:t>
            </a:r>
            <a:endParaRPr lang="cs-CZ" dirty="0"/>
          </a:p>
          <a:p>
            <a:r>
              <a:rPr lang="cs-CZ" dirty="0" err="1"/>
              <a:t>Attribution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responsibility</a:t>
            </a:r>
            <a:r>
              <a:rPr lang="cs-CZ" dirty="0"/>
              <a:t>/</a:t>
            </a:r>
            <a:r>
              <a:rPr lang="cs-CZ" dirty="0" err="1"/>
              <a:t>attribution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blame</a:t>
            </a:r>
            <a:endParaRPr lang="cs-CZ" dirty="0"/>
          </a:p>
          <a:p>
            <a:r>
              <a:rPr lang="cs-CZ" dirty="0"/>
              <a:t>Negative </a:t>
            </a:r>
            <a:r>
              <a:rPr lang="cs-CZ" dirty="0" err="1"/>
              <a:t>framing</a:t>
            </a:r>
            <a:r>
              <a:rPr lang="cs-CZ" dirty="0"/>
              <a:t> – negative </a:t>
            </a:r>
            <a:r>
              <a:rPr lang="cs-CZ" dirty="0" err="1"/>
              <a:t>evaluation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those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are </a:t>
            </a:r>
            <a:r>
              <a:rPr lang="cs-CZ" dirty="0" err="1"/>
              <a:t>blamed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negative </a:t>
            </a:r>
            <a:r>
              <a:rPr lang="cs-CZ" dirty="0" err="1"/>
              <a:t>frames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elites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– </a:t>
            </a:r>
            <a:r>
              <a:rPr lang="cs-CZ" dirty="0" err="1"/>
              <a:t>accessible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people</a:t>
            </a:r>
            <a:endParaRPr lang="cs-CZ" dirty="0"/>
          </a:p>
          <a:p>
            <a:r>
              <a:rPr lang="cs-CZ" dirty="0" err="1"/>
              <a:t>Social</a:t>
            </a:r>
            <a:r>
              <a:rPr lang="cs-CZ" dirty="0"/>
              <a:t> identity </a:t>
            </a:r>
            <a:r>
              <a:rPr lang="cs-CZ" dirty="0" err="1"/>
              <a:t>theory</a:t>
            </a:r>
            <a:r>
              <a:rPr lang="cs-CZ" dirty="0"/>
              <a:t> – in </a:t>
            </a:r>
            <a:r>
              <a:rPr lang="cs-CZ" dirty="0" err="1"/>
              <a:t>groups</a:t>
            </a:r>
            <a:r>
              <a:rPr lang="cs-CZ" dirty="0"/>
              <a:t> and </a:t>
            </a:r>
            <a:r>
              <a:rPr lang="cs-CZ" dirty="0" err="1"/>
              <a:t>outgroups</a:t>
            </a:r>
            <a:r>
              <a:rPr lang="cs-CZ" dirty="0"/>
              <a:t>: positive </a:t>
            </a:r>
            <a:r>
              <a:rPr lang="cs-CZ" dirty="0" err="1"/>
              <a:t>evaluation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own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 and negative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other</a:t>
            </a:r>
            <a:endParaRPr lang="cs-CZ" dirty="0"/>
          </a:p>
          <a:p>
            <a:r>
              <a:rPr lang="cs-CZ" dirty="0" err="1"/>
              <a:t>Emotional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feel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threat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1129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Areas</a:t>
            </a:r>
            <a:r>
              <a:rPr lang="cs-CZ" dirty="0"/>
              <a:t> </a:t>
            </a:r>
            <a:r>
              <a:rPr lang="cs-CZ" dirty="0" err="1"/>
              <a:t>affected</a:t>
            </a:r>
            <a:r>
              <a:rPr lang="cs-CZ" dirty="0"/>
              <a:t> by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097280" y="3291840"/>
            <a:ext cx="3579223" cy="1689463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531429" y="1233840"/>
            <a:ext cx="3187337" cy="1287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Attitudes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531429" y="2591175"/>
            <a:ext cx="3187337" cy="1287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Values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531429" y="5309818"/>
            <a:ext cx="3187337" cy="1287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Behavior</a:t>
            </a:r>
            <a:r>
              <a:rPr lang="cs-CZ" dirty="0"/>
              <a:t>/</a:t>
            </a:r>
            <a:r>
              <a:rPr lang="cs-CZ" dirty="0" err="1"/>
              <a:t>voting</a:t>
            </a:r>
            <a:endParaRPr lang="cs-CZ" dirty="0"/>
          </a:p>
        </p:txBody>
      </p:sp>
      <p:cxnSp>
        <p:nvCxnSpPr>
          <p:cNvPr id="9" name="Přímá spojnice se šipkou 8"/>
          <p:cNvCxnSpPr>
            <a:stCxn id="4" idx="6"/>
            <a:endCxn id="5" idx="1"/>
          </p:cNvCxnSpPr>
          <p:nvPr/>
        </p:nvCxnSpPr>
        <p:spPr>
          <a:xfrm flipV="1">
            <a:off x="4676503" y="1877662"/>
            <a:ext cx="1854926" cy="22589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endCxn id="6" idx="1"/>
          </p:cNvCxnSpPr>
          <p:nvPr/>
        </p:nvCxnSpPr>
        <p:spPr>
          <a:xfrm flipV="1">
            <a:off x="4648200" y="3234997"/>
            <a:ext cx="1883229" cy="8876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7" idx="1"/>
          </p:cNvCxnSpPr>
          <p:nvPr/>
        </p:nvCxnSpPr>
        <p:spPr>
          <a:xfrm>
            <a:off x="4676503" y="4422133"/>
            <a:ext cx="1854926" cy="1531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6531429" y="3933789"/>
            <a:ext cx="3187337" cy="1287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Emotions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923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on </a:t>
            </a:r>
            <a:r>
              <a:rPr lang="cs-CZ" dirty="0" err="1"/>
              <a:t>voting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Hameleers</a:t>
            </a:r>
            <a:r>
              <a:rPr lang="cs-CZ" dirty="0"/>
              <a:t> et al. (2018): </a:t>
            </a:r>
            <a:r>
              <a:rPr lang="en-US" dirty="0"/>
              <a:t>Framing blame: toward a better understanding of</a:t>
            </a:r>
            <a:r>
              <a:rPr lang="cs-CZ" dirty="0"/>
              <a:t> </a:t>
            </a:r>
            <a:r>
              <a:rPr lang="en-US" dirty="0"/>
              <a:t>the effects of populist communication on populist</a:t>
            </a:r>
            <a:r>
              <a:rPr lang="cs-CZ" dirty="0"/>
              <a:t> </a:t>
            </a:r>
            <a:r>
              <a:rPr lang="en-US" dirty="0"/>
              <a:t>party preferences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RQ: </a:t>
            </a:r>
            <a:r>
              <a:rPr lang="cs-CZ" dirty="0" err="1"/>
              <a:t>Does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affect</a:t>
            </a:r>
            <a:r>
              <a:rPr lang="cs-CZ" dirty="0"/>
              <a:t> </a:t>
            </a:r>
            <a:r>
              <a:rPr lang="cs-CZ" dirty="0" err="1"/>
              <a:t>voting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?</a:t>
            </a:r>
          </a:p>
          <a:p>
            <a:endParaRPr lang="cs-CZ" dirty="0"/>
          </a:p>
          <a:p>
            <a:r>
              <a:rPr lang="cs-CZ" dirty="0"/>
              <a:t>Not as </a:t>
            </a:r>
            <a:r>
              <a:rPr lang="cs-CZ" dirty="0" err="1"/>
              <a:t>tautological</a:t>
            </a:r>
            <a:r>
              <a:rPr lang="cs-CZ" dirty="0"/>
              <a:t> </a:t>
            </a:r>
            <a:r>
              <a:rPr lang="cs-CZ" dirty="0" err="1"/>
              <a:t>question</a:t>
            </a:r>
            <a:r>
              <a:rPr lang="cs-CZ" dirty="0"/>
              <a:t> as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seem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sight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604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on </a:t>
            </a:r>
            <a:r>
              <a:rPr lang="cs-CZ" dirty="0" err="1"/>
              <a:t>voting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deep</a:t>
            </a:r>
            <a:r>
              <a:rPr lang="cs-CZ" dirty="0"/>
              <a:t> </a:t>
            </a:r>
            <a:r>
              <a:rPr lang="cs-CZ" dirty="0" err="1"/>
              <a:t>divide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elites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people</a:t>
            </a:r>
            <a:endParaRPr lang="cs-CZ" dirty="0"/>
          </a:p>
          <a:p>
            <a:r>
              <a:rPr lang="cs-CZ" dirty="0" err="1"/>
              <a:t>Attribution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blame</a:t>
            </a:r>
            <a:r>
              <a:rPr lang="cs-CZ" dirty="0"/>
              <a:t>/</a:t>
            </a:r>
            <a:r>
              <a:rPr lang="cs-CZ" dirty="0" err="1"/>
              <a:t>attribution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responsibility</a:t>
            </a:r>
            <a:r>
              <a:rPr lang="cs-CZ" dirty="0"/>
              <a:t> as a </a:t>
            </a:r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: „</a:t>
            </a:r>
            <a:r>
              <a:rPr lang="en-US" dirty="0"/>
              <a:t>the people as the innocent in-group victimized by the culprit other</a:t>
            </a:r>
            <a:r>
              <a:rPr lang="cs-CZ" dirty="0"/>
              <a:t>“</a:t>
            </a:r>
          </a:p>
          <a:p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opinions</a:t>
            </a:r>
            <a:r>
              <a:rPr lang="cs-CZ" dirty="0"/>
              <a:t> </a:t>
            </a:r>
            <a:r>
              <a:rPr lang="cs-CZ" dirty="0" err="1"/>
              <a:t>linked</a:t>
            </a:r>
            <a:r>
              <a:rPr lang="cs-CZ" dirty="0"/>
              <a:t> to </a:t>
            </a:r>
            <a:r>
              <a:rPr lang="cs-CZ" dirty="0" err="1"/>
              <a:t>attribution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responsibility</a:t>
            </a:r>
            <a:r>
              <a:rPr lang="cs-CZ" dirty="0"/>
              <a:t> -</a:t>
            </a:r>
            <a:r>
              <a:rPr lang="en-US" dirty="0"/>
              <a:t>&gt; populist blame exposure </a:t>
            </a:r>
            <a:r>
              <a:rPr lang="en-US" dirty="0" err="1"/>
              <a:t>sho</a:t>
            </a:r>
            <a:r>
              <a:rPr lang="cs-CZ" dirty="0"/>
              <a:t>u</a:t>
            </a:r>
            <a:r>
              <a:rPr lang="en-US" dirty="0" err="1"/>
              <a:t>ld</a:t>
            </a:r>
            <a:r>
              <a:rPr lang="en-US" dirty="0"/>
              <a:t> lead to support for populist parties and rejection of governmental parties</a:t>
            </a:r>
          </a:p>
          <a:p>
            <a:r>
              <a:rPr lang="en-US" dirty="0"/>
              <a:t>Not equal effects among all expected – political cynicism as a catalyst</a:t>
            </a:r>
          </a:p>
          <a:p>
            <a:r>
              <a:rPr lang="en-US" dirty="0"/>
              <a:t>Effects of host-ideology related attitudes – national and ex</a:t>
            </a:r>
            <a:r>
              <a:rPr lang="cs-CZ" dirty="0"/>
              <a:t>c</a:t>
            </a:r>
            <a:r>
              <a:rPr lang="en-US" dirty="0" err="1"/>
              <a:t>lusive</a:t>
            </a:r>
            <a:r>
              <a:rPr lang="en-US" dirty="0"/>
              <a:t> identity should lead to higher support for PRR</a:t>
            </a:r>
            <a:endParaRPr lang="cs-CZ" dirty="0"/>
          </a:p>
          <a:p>
            <a:r>
              <a:rPr lang="cs-CZ" dirty="0" err="1"/>
              <a:t>Blame</a:t>
            </a:r>
            <a:r>
              <a:rPr lang="cs-CZ" dirty="0"/>
              <a:t> </a:t>
            </a:r>
            <a:r>
              <a:rPr lang="cs-CZ" dirty="0" err="1"/>
              <a:t>perception</a:t>
            </a:r>
            <a:r>
              <a:rPr lang="cs-CZ" dirty="0"/>
              <a:t> 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mediator</a:t>
            </a:r>
            <a:r>
              <a:rPr lang="cs-CZ" dirty="0"/>
              <a:t> –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responsible</a:t>
            </a:r>
            <a:r>
              <a:rPr lang="cs-CZ" dirty="0"/>
              <a:t>?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373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on </a:t>
            </a:r>
            <a:r>
              <a:rPr lang="cs-CZ" dirty="0" err="1"/>
              <a:t>voting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Method</a:t>
            </a:r>
            <a:r>
              <a:rPr lang="cs-CZ" dirty="0"/>
              <a:t>: </a:t>
            </a:r>
            <a:r>
              <a:rPr lang="cs-CZ" dirty="0" err="1"/>
              <a:t>framing</a:t>
            </a:r>
            <a:r>
              <a:rPr lang="cs-CZ" dirty="0"/>
              <a:t> experiment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logic</a:t>
            </a:r>
            <a:endParaRPr lang="cs-CZ" dirty="0"/>
          </a:p>
          <a:p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frames</a:t>
            </a:r>
            <a:r>
              <a:rPr lang="cs-CZ" dirty="0"/>
              <a:t>: </a:t>
            </a:r>
            <a:r>
              <a:rPr lang="cs-CZ" dirty="0" err="1"/>
              <a:t>populist</a:t>
            </a:r>
            <a:r>
              <a:rPr lang="cs-CZ" dirty="0"/>
              <a:t>, EU </a:t>
            </a:r>
            <a:r>
              <a:rPr lang="cs-CZ" dirty="0" err="1"/>
              <a:t>vs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government</a:t>
            </a:r>
            <a:r>
              <a:rPr lang="cs-CZ" dirty="0"/>
              <a:t> </a:t>
            </a:r>
            <a:r>
              <a:rPr lang="cs-CZ" dirty="0" err="1"/>
              <a:t>vs</a:t>
            </a:r>
            <a:r>
              <a:rPr lang="cs-CZ" dirty="0"/>
              <a:t> no-</a:t>
            </a:r>
            <a:r>
              <a:rPr lang="cs-CZ" dirty="0" err="1"/>
              <a:t>blame</a:t>
            </a:r>
            <a:r>
              <a:rPr lang="cs-CZ" dirty="0"/>
              <a:t> (</a:t>
            </a:r>
            <a:r>
              <a:rPr lang="cs-CZ" dirty="0" err="1"/>
              <a:t>news</a:t>
            </a:r>
            <a:r>
              <a:rPr lang="cs-CZ" dirty="0"/>
              <a:t> </a:t>
            </a:r>
            <a:r>
              <a:rPr lang="cs-CZ" dirty="0" err="1"/>
              <a:t>article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Dutch</a:t>
            </a:r>
            <a:r>
              <a:rPr lang="cs-CZ" dirty="0"/>
              <a:t> </a:t>
            </a:r>
            <a:r>
              <a:rPr lang="cs-CZ" dirty="0" err="1"/>
              <a:t>labor</a:t>
            </a:r>
            <a:r>
              <a:rPr lang="cs-CZ" dirty="0"/>
              <a:t> market </a:t>
            </a:r>
            <a:r>
              <a:rPr lang="cs-CZ" dirty="0" err="1"/>
              <a:t>situation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 err="1"/>
              <a:t>Hypotheses</a:t>
            </a:r>
            <a:r>
              <a:rPr lang="cs-CZ" dirty="0"/>
              <a:t> </a:t>
            </a:r>
            <a:r>
              <a:rPr lang="cs-CZ" dirty="0" err="1"/>
              <a:t>verified</a:t>
            </a:r>
            <a:r>
              <a:rPr lang="cs-CZ" dirty="0"/>
              <a:t>: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leads</a:t>
            </a:r>
            <a:r>
              <a:rPr lang="cs-CZ" dirty="0"/>
              <a:t> to </a:t>
            </a:r>
            <a:r>
              <a:rPr lang="cs-CZ" dirty="0" err="1"/>
              <a:t>increase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support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party and </a:t>
            </a:r>
            <a:r>
              <a:rPr lang="cs-CZ" dirty="0" err="1"/>
              <a:t>decrease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support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largest</a:t>
            </a:r>
            <a:r>
              <a:rPr lang="cs-CZ" dirty="0"/>
              <a:t> </a:t>
            </a:r>
            <a:r>
              <a:rPr lang="cs-CZ" dirty="0" err="1"/>
              <a:t>governmental</a:t>
            </a:r>
            <a:r>
              <a:rPr lang="cs-CZ" dirty="0"/>
              <a:t> party (+ </a:t>
            </a:r>
            <a:r>
              <a:rPr lang="cs-CZ" dirty="0" err="1"/>
              <a:t>the</a:t>
            </a:r>
            <a:r>
              <a:rPr lang="cs-CZ" dirty="0"/>
              <a:t> role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and </a:t>
            </a:r>
            <a:r>
              <a:rPr lang="cs-CZ" dirty="0" err="1"/>
              <a:t>exclusive</a:t>
            </a:r>
            <a:r>
              <a:rPr lang="cs-CZ" dirty="0"/>
              <a:t> identity)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31227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2521</TotalTime>
  <Words>941</Words>
  <Application>Microsoft Office PowerPoint</Application>
  <PresentationFormat>Širokoúhlá obrazovka</PresentationFormat>
  <Paragraphs>97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Effects of populist communication</vt:lpstr>
      <vt:lpstr>Outline</vt:lpstr>
      <vt:lpstr>Political effects of communication</vt:lpstr>
      <vt:lpstr>Populist communication and its effects</vt:lpstr>
      <vt:lpstr>Populist content and effects of communication</vt:lpstr>
      <vt:lpstr>Areas affected by populist communication</vt:lpstr>
      <vt:lpstr>Effects of populist communication on voting</vt:lpstr>
      <vt:lpstr>Effects of populist communication on voting</vt:lpstr>
      <vt:lpstr>Effects of populist communication on voting</vt:lpstr>
      <vt:lpstr>Effects of populist communication on attitudes</vt:lpstr>
      <vt:lpstr>Prezentace aplikace PowerPoint</vt:lpstr>
      <vt:lpstr>Effects of populist communication on attitudes</vt:lpstr>
      <vt:lpstr>Effects of populist communication on attitudes</vt:lpstr>
      <vt:lpstr>Effects of populist communication on behavior</vt:lpstr>
      <vt:lpstr>Effects of populist communication on behavior</vt:lpstr>
      <vt:lpstr>Conclusion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Effects of populist communication</dc:title>
  <dc:creator>Vlastimil Havlík</dc:creator>
  <cp:lastModifiedBy>Vlastimil Havlík</cp:lastModifiedBy>
  <cp:revision>26</cp:revision>
  <dcterms:created xsi:type="dcterms:W3CDTF">2021-04-10T16:00:06Z</dcterms:created>
  <dcterms:modified xsi:type="dcterms:W3CDTF">2024-10-22T11:56:52Z</dcterms:modified>
</cp:coreProperties>
</file>