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7" r:id="rId3"/>
    <p:sldId id="294" r:id="rId4"/>
    <p:sldId id="274" r:id="rId5"/>
    <p:sldId id="279" r:id="rId6"/>
    <p:sldId id="291" r:id="rId7"/>
    <p:sldId id="300" r:id="rId8"/>
    <p:sldId id="301" r:id="rId9"/>
    <p:sldId id="302" r:id="rId10"/>
    <p:sldId id="314" r:id="rId11"/>
    <p:sldId id="304" r:id="rId12"/>
    <p:sldId id="303" r:id="rId13"/>
    <p:sldId id="296" r:id="rId14"/>
    <p:sldId id="297" r:id="rId15"/>
    <p:sldId id="298" r:id="rId16"/>
    <p:sldId id="305" r:id="rId17"/>
    <p:sldId id="307" r:id="rId18"/>
    <p:sldId id="306" r:id="rId19"/>
    <p:sldId id="308" r:id="rId20"/>
    <p:sldId id="315" r:id="rId21"/>
    <p:sldId id="316" r:id="rId2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9"/>
    <p:restoredTop sz="94607"/>
  </p:normalViewPr>
  <p:slideViewPr>
    <p:cSldViewPr>
      <p:cViewPr varScale="1">
        <p:scale>
          <a:sx n="106" d="100"/>
          <a:sy n="106" d="100"/>
        </p:scale>
        <p:origin x="198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BF92-41CF-4B09-ABB7-1A03E6E22E30}" type="datetimeFigureOut">
              <a:rPr lang="cs-CZ" smtClean="0"/>
              <a:t>05.12.2024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EF0DD-5812-4DBC-A234-ABE48E26F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935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2E55F68-2B6C-D94F-81EB-FF493D1C9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01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E55F68-2B6C-D94F-81EB-FF493D1C99E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59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12DEEF8-3FC2-AA47-BD86-2AE5DBB175F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170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0ABE0-B33B-AD49-BFE5-CAE9FC111FA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5029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82EAB-DA06-3A4D-B451-2BF2CD53915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533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9619-7E3B-6D46-87DC-90011069196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467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8DEAE-0894-CA47-8B76-8A361EFC43C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9698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6D6A0-740E-2648-9693-0262AB956F4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6318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DF2A1-1310-B743-A4C6-6C0BC135E6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753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30790-D271-5245-9A13-542E93CDB4A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583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80F45-2CE5-9047-BF35-D768DD9509E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771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EEA2F-9FC1-0146-A64B-5CE02346E80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503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5C9F9-F290-A44C-A014-A607D32E36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598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7C608753-06BB-B44D-AE97-B844EDB7C6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Influences on East European Politics: The European Union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Post-</a:t>
            </a:r>
            <a:r>
              <a:rPr lang="sk-SK" sz="2400" dirty="0" err="1">
                <a:cs typeface="+mn-cs"/>
              </a:rPr>
              <a:t>Communist</a:t>
            </a:r>
            <a:r>
              <a:rPr lang="sk-SK" sz="2400" dirty="0">
                <a:cs typeface="+mn-cs"/>
              </a:rPr>
              <a:t> </a:t>
            </a:r>
            <a:r>
              <a:rPr lang="sk-SK" sz="2400" dirty="0" err="1">
                <a:cs typeface="+mn-cs"/>
              </a:rPr>
              <a:t>Politics</a:t>
            </a:r>
            <a:r>
              <a:rPr lang="sk-SK" sz="2400" dirty="0">
                <a:cs typeface="+mn-cs"/>
              </a:rPr>
              <a:t>, PMCb1109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Doc. Marek Rybář, PhD.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ED64-321C-A842-99FB-13877ABC5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Procedure 3: </a:t>
            </a:r>
            <a:br>
              <a:rPr lang="en-US" dirty="0"/>
            </a:br>
            <a:r>
              <a:rPr lang="en-US" dirty="0"/>
              <a:t>A new rule of law mechanism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2AC8E-8CD4-3047-90D8-E087F3DDD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/>
            <a:r>
              <a:rPr lang="en-GB" sz="2600" dirty="0"/>
              <a:t>the argument that countries whose governments interfere with the rule of law do not deserve transfers from the EU budget; however:</a:t>
            </a:r>
          </a:p>
          <a:p>
            <a:pPr algn="just"/>
            <a:r>
              <a:rPr lang="en-GB" sz="2600" dirty="0"/>
              <a:t>the EU can only cut the funding to if there is a concrete Treaty-based procedure to do so</a:t>
            </a:r>
          </a:p>
          <a:p>
            <a:pPr algn="just"/>
            <a:r>
              <a:rPr lang="en-GB" sz="2600" dirty="0"/>
              <a:t>The only legal base is “the need to protect the financial interests of the Union”</a:t>
            </a:r>
          </a:p>
          <a:p>
            <a:pPr algn="just"/>
            <a:r>
              <a:rPr lang="en-GB" sz="2600" dirty="0"/>
              <a:t>the regulation states sanctions can only be imposed if there is a clear link to the financial interests of the Union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15384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Possible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threat of sanctions</a:t>
            </a:r>
          </a:p>
          <a:p>
            <a:r>
              <a:rPr lang="en-US" dirty="0"/>
              <a:t>social pressures</a:t>
            </a:r>
          </a:p>
          <a:p>
            <a:r>
              <a:rPr lang="en-US" dirty="0"/>
              <a:t>issue linkages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9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in Central Europe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/>
            <a:r>
              <a:rPr lang="en-US" sz="2600" dirty="0"/>
              <a:t>Austria 2000: entry into government of the far right FPÖ</a:t>
            </a:r>
          </a:p>
          <a:p>
            <a:pPr algn="just"/>
            <a:r>
              <a:rPr lang="en-US" sz="2600" dirty="0"/>
              <a:t>Hungary after 2010: new constitution and a series of constitutional laws – the central bank, media, NGOs, universities, electoral rules</a:t>
            </a:r>
          </a:p>
          <a:p>
            <a:pPr algn="just"/>
            <a:r>
              <a:rPr lang="en-US" sz="2600" dirty="0"/>
              <a:t>Romania 2012: attacks on the Constitutional Court, limiting presidential powers</a:t>
            </a:r>
          </a:p>
          <a:p>
            <a:pPr algn="just"/>
            <a:r>
              <a:rPr lang="en-US" sz="2600" dirty="0"/>
              <a:t>Poland 2015: weakening of the Constitutional Court and independence of judiciary, media, rights of the opposition</a:t>
            </a:r>
          </a:p>
        </p:txBody>
      </p:sp>
    </p:spTree>
    <p:extLst>
      <p:ext uri="{BB962C8B-B14F-4D97-AF65-F5344CB8AC3E}">
        <p14:creationId xmlns:p14="http://schemas.microsoft.com/office/powerpoint/2010/main" val="3195037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2A9B9-88C5-204E-A6CA-2C5BDB221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democratic backsliding?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B4735-B83F-D848-87CC-1298C128A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how did the early frontrunners like HUN (and POL) become the most problematic EU members? </a:t>
            </a:r>
          </a:p>
          <a:p>
            <a:pPr algn="just"/>
            <a:r>
              <a:rPr lang="en-US" dirty="0"/>
              <a:t>democratic consolidation understood as a process of adaptation of political elites</a:t>
            </a:r>
          </a:p>
          <a:p>
            <a:pPr algn="just"/>
            <a:r>
              <a:rPr lang="en-US" dirty="0"/>
              <a:t>low levels of civic participation and weakly anchored political institutions were considered a minor problem</a:t>
            </a:r>
          </a:p>
        </p:txBody>
      </p:sp>
    </p:spTree>
    <p:extLst>
      <p:ext uri="{BB962C8B-B14F-4D97-AF65-F5344CB8AC3E}">
        <p14:creationId xmlns:p14="http://schemas.microsoft.com/office/powerpoint/2010/main" val="3369769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66A9A-65DA-7A41-A918-032EE25F1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democratic backsliding?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90CA9-CBDA-E842-98B1-79F4C9CE3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they may represent the missing content of democratic political institutions, leading to the current wave of </a:t>
            </a:r>
            <a:r>
              <a:rPr lang="en-US" dirty="0" err="1"/>
              <a:t>autocratization</a:t>
            </a:r>
            <a:r>
              <a:rPr lang="en-US" dirty="0"/>
              <a:t> in CEE</a:t>
            </a:r>
          </a:p>
          <a:p>
            <a:pPr algn="just"/>
            <a:r>
              <a:rPr lang="en-US" dirty="0"/>
              <a:t>adoption of institutions and EU legal templates (minority protection, antidiscrimination norms) were adopted without being backed by coalitions of politicians, civic groups and voters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312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7546"/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E743A-D45A-6E4A-8AB6-573E153A2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Missing Liberal Consensus?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ABDED-06B5-6548-AE5A-A5B2C790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79900"/>
          </a:xfrm>
        </p:spPr>
        <p:txBody>
          <a:bodyPr/>
          <a:lstStyle/>
          <a:p>
            <a:pPr algn="just"/>
            <a:r>
              <a:rPr lang="en-US" sz="2700" dirty="0" err="1"/>
              <a:t>Dawson&amp;Hanley</a:t>
            </a:r>
            <a:r>
              <a:rPr lang="en-US" sz="2700" dirty="0"/>
              <a:t> (2016): cohabitation of liberal and illiberal norms (the latter may even be stronger) led to corruption and a failure of EU conditionality) over time</a:t>
            </a:r>
          </a:p>
          <a:p>
            <a:pPr algn="just"/>
            <a:r>
              <a:rPr lang="en-US" sz="2700" dirty="0"/>
              <a:t>BUL: economic &amp; technocratic version of liberalism adapted to existing illiberal norms (nationalism and social conservativism)</a:t>
            </a:r>
          </a:p>
          <a:p>
            <a:pPr algn="just"/>
            <a:r>
              <a:rPr lang="en-US" sz="2700" dirty="0"/>
              <a:t>CZE: an early coalition of liberal dissidents and economic technocrats was joined by economic elites of the old regime</a:t>
            </a:r>
          </a:p>
        </p:txBody>
      </p:sp>
    </p:spTree>
    <p:extLst>
      <p:ext uri="{BB962C8B-B14F-4D97-AF65-F5344CB8AC3E}">
        <p14:creationId xmlns:p14="http://schemas.microsoft.com/office/powerpoint/2010/main" val="4197316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9D22D-C3AE-604A-B82E-4C654BBD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“Other” Democratic Deficit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6FDCD-5EF0-B44E-A9EF-2CB0979B5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pPr algn="just"/>
            <a:r>
              <a:rPr lang="en-US" sz="2700" dirty="0"/>
              <a:t>Paradox: more democracy at the EU level (a stronger role of Parliament and parties, politicization of the Commission) may lead to authoritarianism at the lower (i.e. state) level</a:t>
            </a:r>
          </a:p>
          <a:p>
            <a:pPr algn="just"/>
            <a:r>
              <a:rPr lang="en-US" sz="2700" dirty="0"/>
              <a:t>a parallel with other federations (India, USA before 1950, Brazil, etc.): in some democratic federations, a sub-national authoritarianism may prosper</a:t>
            </a:r>
          </a:p>
        </p:txBody>
      </p:sp>
    </p:spTree>
    <p:extLst>
      <p:ext uri="{BB962C8B-B14F-4D97-AF65-F5344CB8AC3E}">
        <p14:creationId xmlns:p14="http://schemas.microsoft.com/office/powerpoint/2010/main" val="3658659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D4D6A-0CB9-224C-8AED-032BC0DB9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Can an EU member state be an autocracy?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256EA-F88F-F644-91CA-75E76A8BA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importance of 1. party politics and 2. fiscal policies:</a:t>
            </a:r>
          </a:p>
          <a:p>
            <a:pPr algn="just"/>
            <a:r>
              <a:rPr lang="en-US" dirty="0"/>
              <a:t>in federations, autocratic leaders at the sub-federal level may be an important part of governing coalitions at the federal level</a:t>
            </a:r>
          </a:p>
          <a:p>
            <a:pPr algn="just"/>
            <a:r>
              <a:rPr lang="en-US" dirty="0"/>
              <a:t>consequently, democrats at the federal level may overlook authoritarian policies of their allies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287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94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5CABF-2663-D148-9326-94A2ADB4F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Can an EU member state be an autocracy?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118FD-F570-7C43-B0CF-DB761348B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fiscal policies: local autocrats may use federal financial transfers to support their clientelist networks to stay in power</a:t>
            </a:r>
          </a:p>
          <a:p>
            <a:pPr algn="just"/>
            <a:r>
              <a:rPr lang="en-US" dirty="0" err="1"/>
              <a:t>Orbán’s</a:t>
            </a:r>
            <a:r>
              <a:rPr lang="en-US" dirty="0"/>
              <a:t> </a:t>
            </a:r>
            <a:r>
              <a:rPr lang="en-US" dirty="0" err="1"/>
              <a:t>Fidesz</a:t>
            </a:r>
            <a:r>
              <a:rPr lang="en-US" dirty="0"/>
              <a:t> and Hungary as a model case</a:t>
            </a:r>
          </a:p>
          <a:p>
            <a:pPr algn="just"/>
            <a:r>
              <a:rPr lang="en-US" dirty="0" err="1"/>
              <a:t>Fidesz</a:t>
            </a:r>
            <a:r>
              <a:rPr lang="en-US" dirty="0"/>
              <a:t> was, until early 2021, an important part of the EPP group in the EP, protected and defended by its powerful allies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589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23108-6CEE-5C49-9BF6-88F734898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Hungary (and Poland) in the EU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BF015-8F37-4D48-BF33-1FA58383C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/>
            <a:r>
              <a:rPr lang="en-US" sz="2600" dirty="0"/>
              <a:t>EPP leaders rejected criticism from other political factions as politically motivated </a:t>
            </a:r>
          </a:p>
          <a:p>
            <a:pPr algn="just"/>
            <a:r>
              <a:rPr lang="en-US" sz="2600" dirty="0"/>
              <a:t>(“a liberal-socialist conspiracy”)</a:t>
            </a:r>
          </a:p>
          <a:p>
            <a:pPr algn="just"/>
            <a:r>
              <a:rPr lang="en-US" sz="2600" dirty="0" err="1"/>
              <a:t>Fidesz</a:t>
            </a:r>
            <a:r>
              <a:rPr lang="en-US" sz="2600" dirty="0"/>
              <a:t> has misused the EU funds to sustain its clientelist networks – people close to </a:t>
            </a:r>
            <a:r>
              <a:rPr lang="en-US" sz="2600" dirty="0" err="1"/>
              <a:t>Orbán</a:t>
            </a:r>
            <a:r>
              <a:rPr lang="en-US" sz="2600" dirty="0"/>
              <a:t> are the major beneficiaries of EU subsidies in HUN</a:t>
            </a:r>
          </a:p>
          <a:p>
            <a:pPr algn="just"/>
            <a:r>
              <a:rPr lang="en-US" sz="2600" dirty="0" err="1"/>
              <a:t>Orbán</a:t>
            </a:r>
            <a:r>
              <a:rPr lang="en-US" sz="2600" dirty="0"/>
              <a:t> has also cultivated his own “clients” in other countries, e.g. Slovenia’s </a:t>
            </a:r>
            <a:r>
              <a:rPr lang="en-US" sz="2600" dirty="0" err="1"/>
              <a:t>Janez</a:t>
            </a:r>
            <a:r>
              <a:rPr lang="en-US" sz="2600" dirty="0"/>
              <a:t> </a:t>
            </a:r>
            <a:r>
              <a:rPr lang="en-US" sz="2600" dirty="0" err="1"/>
              <a:t>Janša</a:t>
            </a:r>
            <a:r>
              <a:rPr lang="en-US" sz="2600" dirty="0"/>
              <a:t>, Serbian leaders in Bosnia </a:t>
            </a:r>
          </a:p>
          <a:p>
            <a:pPr algn="just"/>
            <a:r>
              <a:rPr lang="en-US" sz="2600" dirty="0"/>
              <a:t>a mutual cooperation HUN-POL </a:t>
            </a:r>
          </a:p>
        </p:txBody>
      </p:sp>
    </p:spTree>
    <p:extLst>
      <p:ext uri="{BB962C8B-B14F-4D97-AF65-F5344CB8AC3E}">
        <p14:creationId xmlns:p14="http://schemas.microsoft.com/office/powerpoint/2010/main" val="294428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500" dirty="0" err="1">
                <a:cs typeface="+mj-cs"/>
              </a:rPr>
              <a:t>How</a:t>
            </a:r>
            <a:r>
              <a:rPr lang="sk-SK" sz="3500" dirty="0">
                <a:cs typeface="+mj-cs"/>
              </a:rPr>
              <a:t> </a:t>
            </a:r>
            <a:r>
              <a:rPr lang="sk-SK" sz="3500" dirty="0" err="1">
                <a:cs typeface="+mj-cs"/>
              </a:rPr>
              <a:t>does</a:t>
            </a:r>
            <a:r>
              <a:rPr lang="sk-SK" sz="3500" dirty="0">
                <a:cs typeface="+mj-cs"/>
              </a:rPr>
              <a:t> </a:t>
            </a:r>
            <a:r>
              <a:rPr lang="sk-SK" sz="3500" dirty="0" err="1">
                <a:cs typeface="+mj-cs"/>
              </a:rPr>
              <a:t>the</a:t>
            </a:r>
            <a:r>
              <a:rPr lang="sk-SK" sz="3500" dirty="0">
                <a:cs typeface="+mj-cs"/>
              </a:rPr>
              <a:t> EU </a:t>
            </a:r>
            <a:r>
              <a:rPr lang="sk-SK" sz="3500" dirty="0" err="1">
                <a:cs typeface="+mj-cs"/>
              </a:rPr>
              <a:t>influence</a:t>
            </a:r>
            <a:r>
              <a:rPr lang="sk-SK" sz="3500" dirty="0">
                <a:cs typeface="+mj-cs"/>
              </a:rPr>
              <a:t> </a:t>
            </a:r>
            <a:r>
              <a:rPr lang="sk-SK" sz="3500" dirty="0" err="1">
                <a:cs typeface="+mj-cs"/>
              </a:rPr>
              <a:t>outside</a:t>
            </a:r>
            <a:r>
              <a:rPr lang="sk-SK" sz="3500" dirty="0">
                <a:cs typeface="+mj-cs"/>
              </a:rPr>
              <a:t> </a:t>
            </a:r>
            <a:r>
              <a:rPr lang="sk-SK" sz="3500" dirty="0" err="1">
                <a:cs typeface="+mj-cs"/>
              </a:rPr>
              <a:t>regimes</a:t>
            </a:r>
            <a:r>
              <a:rPr lang="sk-SK" sz="3500" dirty="0">
                <a:cs typeface="+mj-cs"/>
              </a:rPr>
              <a:t>?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2276872"/>
            <a:ext cx="7693025" cy="4365228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900" dirty="0">
                <a:cs typeface="+mn-cs"/>
              </a:rPr>
              <a:t>EU is the most effective international organization in spreading democracy and the rule of law</a:t>
            </a:r>
          </a:p>
          <a:p>
            <a:pPr algn="just" eaLnBrk="1" hangingPunct="1">
              <a:defRPr/>
            </a:pPr>
            <a:r>
              <a:rPr lang="en-US" sz="2900" dirty="0">
                <a:cs typeface="+mn-cs"/>
              </a:rPr>
              <a:t>the EU‘s leverage rests in motivating the outside countries by prospect of EU membership, AND in its political conditionality</a:t>
            </a:r>
          </a:p>
          <a:p>
            <a:pPr algn="just" eaLnBrk="1" hangingPunct="1">
              <a:defRPr/>
            </a:pPr>
            <a:r>
              <a:rPr lang="en-US" sz="2900" b="1" dirty="0">
                <a:cs typeface="+mn-cs"/>
              </a:rPr>
              <a:t>active</a:t>
            </a:r>
            <a:r>
              <a:rPr lang="en-US" sz="2900" dirty="0">
                <a:cs typeface="+mn-cs"/>
              </a:rPr>
              <a:t> and </a:t>
            </a:r>
            <a:r>
              <a:rPr lang="en-US" sz="2900" b="1" dirty="0">
                <a:cs typeface="+mn-cs"/>
              </a:rPr>
              <a:t>passive</a:t>
            </a:r>
            <a:r>
              <a:rPr lang="en-US" sz="2900" dirty="0">
                <a:cs typeface="+mn-cs"/>
              </a:rPr>
              <a:t> leverage against the third countries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3888-6B23-812A-9A58-1785E2534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Recent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6A1E7-786A-B7CA-F476-1C144CB78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en-US" sz="2700" dirty="0"/>
              <a:t>Ukraine as an EU candidate country (2022)</a:t>
            </a:r>
          </a:p>
          <a:p>
            <a:r>
              <a:rPr lang="en-US" sz="2700" dirty="0"/>
              <a:t>a split in  HUN-POL partnership, HUN as a Trojan horse?</a:t>
            </a:r>
          </a:p>
          <a:p>
            <a:r>
              <a:rPr lang="en-US" sz="2700" dirty="0"/>
              <a:t>NATO enlargement (HUN and TUR link it to EU politics)</a:t>
            </a:r>
          </a:p>
          <a:p>
            <a:r>
              <a:rPr lang="en-US" sz="2700" dirty="0"/>
              <a:t>2023: EU Commission proposed to</a:t>
            </a:r>
            <a:r>
              <a:rPr lang="en-GB" sz="2700" b="0" i="0" dirty="0">
                <a:effectLst/>
                <a:latin typeface="Arial" panose="020B0604020202020204" pitchFamily="34" charset="0"/>
              </a:rPr>
              <a:t> freeze some €7.5 billion from the regular EU budget earmarked for Hungary + €5.8 billion in grants (Recovery plan) – some of it released in 2024</a:t>
            </a:r>
          </a:p>
        </p:txBody>
      </p:sp>
    </p:spTree>
    <p:extLst>
      <p:ext uri="{BB962C8B-B14F-4D97-AF65-F5344CB8AC3E}">
        <p14:creationId xmlns:p14="http://schemas.microsoft.com/office/powerpoint/2010/main" val="2653504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42F1-9BAB-8E7D-0047-946A2F14B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Official and Potential EU Candidate Countries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455D8-3583-C7E7-5BEB-BD36A377F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en-US" sz="2600" dirty="0"/>
              <a:t>Albania (2014, negotiations since 2020)</a:t>
            </a:r>
          </a:p>
          <a:p>
            <a:r>
              <a:rPr lang="en-US" sz="2600" dirty="0"/>
              <a:t>Moldova (2022, referendum in 2024)</a:t>
            </a:r>
          </a:p>
          <a:p>
            <a:r>
              <a:rPr lang="en-US" sz="2600" dirty="0"/>
              <a:t>Republic of North Macedonia (2005, negotiations since 2020)</a:t>
            </a:r>
          </a:p>
          <a:p>
            <a:r>
              <a:rPr lang="en-US" sz="2600" dirty="0"/>
              <a:t>Montenegro (2010, neg. since 2018)</a:t>
            </a:r>
          </a:p>
          <a:p>
            <a:r>
              <a:rPr lang="en-US" sz="2600" dirty="0"/>
              <a:t>Serbia (2012, neg. since 2014, halted)</a:t>
            </a:r>
          </a:p>
          <a:p>
            <a:r>
              <a:rPr lang="en-US" sz="2600" dirty="0"/>
              <a:t>Turkey (1999, neg. since 2009, halted)</a:t>
            </a:r>
          </a:p>
          <a:p>
            <a:r>
              <a:rPr lang="en-US" sz="2600" dirty="0"/>
              <a:t>Ukraine (2022)</a:t>
            </a:r>
          </a:p>
          <a:p>
            <a:r>
              <a:rPr lang="en-US" sz="2600" dirty="0"/>
              <a:t>Georgia (U-turn in 2024), BiH</a:t>
            </a:r>
            <a:r>
              <a:rPr lang="en-US" sz="2600"/>
              <a:t>, Kosovo</a:t>
            </a:r>
            <a:endParaRPr lang="en-US" sz="26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5233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framework for EU-CEE relations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3000" dirty="0"/>
              <a:t>conditionality as a key tool – “governance by enlargement”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3000" dirty="0"/>
              <a:t>conditionality spells an asymmetric relationship, in which the EU offered help and privileges after the candidate countries’ meeting the set criteria/conditions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3000" dirty="0"/>
              <a:t>first formulated in 1993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en-US" sz="3000" dirty="0"/>
          </a:p>
          <a:p>
            <a:pPr algn="just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26435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3414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dirty="0" err="1">
                <a:cs typeface="+mj-cs"/>
              </a:rPr>
              <a:t>The</a:t>
            </a:r>
            <a:r>
              <a:rPr lang="sk-SK" sz="3200" dirty="0">
                <a:cs typeface="+mj-cs"/>
              </a:rPr>
              <a:t> </a:t>
            </a:r>
            <a:r>
              <a:rPr lang="sk-SK" sz="3200" dirty="0" err="1">
                <a:cs typeface="+mj-cs"/>
              </a:rPr>
              <a:t>Copenhagen</a:t>
            </a:r>
            <a:r>
              <a:rPr lang="sk-SK" sz="3200" dirty="0">
                <a:cs typeface="+mj-cs"/>
              </a:rPr>
              <a:t> </a:t>
            </a:r>
            <a:r>
              <a:rPr lang="sk-SK" sz="3200" dirty="0" err="1">
                <a:cs typeface="+mj-cs"/>
              </a:rPr>
              <a:t>Criteria</a:t>
            </a:r>
            <a:r>
              <a:rPr lang="sk-SK" sz="3200" dirty="0">
                <a:cs typeface="+mj-cs"/>
              </a:rPr>
              <a:t> (1993)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7887" y="2132856"/>
            <a:ext cx="7693025" cy="450924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1) </a:t>
            </a:r>
            <a:r>
              <a:rPr lang="en-US" sz="3000" b="1" dirty="0">
                <a:cs typeface="+mn-cs"/>
              </a:rPr>
              <a:t>economic</a:t>
            </a:r>
            <a:r>
              <a:rPr lang="en-US" sz="3000" dirty="0">
                <a:cs typeface="+mn-cs"/>
              </a:rPr>
              <a:t> – </a:t>
            </a:r>
            <a:r>
              <a:rPr lang="en-US" dirty="0"/>
              <a:t>a functioning market economy and the ability to cope with competitive pressure and market forces within the EU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2) </a:t>
            </a:r>
            <a:r>
              <a:rPr lang="en-US" sz="3000" b="1" dirty="0">
                <a:cs typeface="+mn-cs"/>
              </a:rPr>
              <a:t>political </a:t>
            </a:r>
            <a:r>
              <a:rPr lang="en-US" sz="3000" dirty="0">
                <a:cs typeface="+mn-cs"/>
              </a:rPr>
              <a:t>– </a:t>
            </a:r>
            <a:r>
              <a:rPr lang="en-US" dirty="0"/>
              <a:t>stability of institutions guaranteeing democracy, the rule of law, human rights and respect for and protection of minorities</a:t>
            </a:r>
            <a:endParaRPr lang="en-US" sz="3000" dirty="0">
              <a:cs typeface="+mn-cs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3) </a:t>
            </a:r>
            <a:r>
              <a:rPr lang="en-US" sz="3000" b="1" dirty="0">
                <a:cs typeface="+mn-cs"/>
              </a:rPr>
              <a:t>administrative</a:t>
            </a:r>
            <a:r>
              <a:rPr lang="en-US" sz="3000" dirty="0">
                <a:cs typeface="+mn-cs"/>
              </a:rPr>
              <a:t> – </a:t>
            </a:r>
            <a:r>
              <a:rPr lang="en-US" dirty="0"/>
              <a:t>ability to take on the obligations of membership (implement the rules and adhere to the goals of the Union)</a:t>
            </a:r>
            <a:endParaRPr lang="en-US" sz="3000" dirty="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err="1">
                <a:cs typeface="+mj-cs"/>
              </a:rPr>
              <a:t>The</a:t>
            </a:r>
            <a:r>
              <a:rPr lang="sk-SK" dirty="0">
                <a:cs typeface="+mj-cs"/>
              </a:rPr>
              <a:t> </a:t>
            </a:r>
            <a:r>
              <a:rPr lang="sk-SK" dirty="0" err="1">
                <a:cs typeface="+mj-cs"/>
              </a:rPr>
              <a:t>Scope</a:t>
            </a:r>
            <a:r>
              <a:rPr lang="sk-SK" dirty="0">
                <a:cs typeface="+mj-cs"/>
              </a:rPr>
              <a:t> of EU </a:t>
            </a:r>
            <a:r>
              <a:rPr lang="sk-SK" dirty="0" err="1">
                <a:cs typeface="+mj-cs"/>
              </a:rPr>
              <a:t>Conditionality</a:t>
            </a:r>
            <a:endParaRPr lang="sk-SK" dirty="0">
              <a:cs typeface="+mj-cs"/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impact on CEE stronger than on the domestic policies of the EU-15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conditionality included the </a:t>
            </a:r>
            <a:r>
              <a:rPr lang="en-US" sz="3000" i="1" dirty="0">
                <a:cs typeface="+mn-cs"/>
              </a:rPr>
              <a:t>acquis </a:t>
            </a:r>
            <a:r>
              <a:rPr lang="en-US" sz="3000" dirty="0">
                <a:cs typeface="+mn-cs"/>
              </a:rPr>
              <a:t>but also broadly conceived political and macroeconomic themes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3000" dirty="0">
                <a:cs typeface="+mn-cs"/>
              </a:rPr>
              <a:t>political criteria included a judiciary and prisons reform (BUL), economic criteria involved pension and welfare state reforms (SLO)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Conditionality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limits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79900"/>
          </a:xfrm>
        </p:spPr>
        <p:txBody>
          <a:bodyPr/>
          <a:lstStyle/>
          <a:p>
            <a:pPr algn="just"/>
            <a:r>
              <a:rPr lang="en-US" dirty="0"/>
              <a:t>less effective in the countries with a history of (violent) ethnic conflicts </a:t>
            </a:r>
          </a:p>
          <a:p>
            <a:pPr algn="just"/>
            <a:r>
              <a:rPr lang="en-US" dirty="0"/>
              <a:t>high political costs for the national governments</a:t>
            </a:r>
          </a:p>
          <a:p>
            <a:pPr algn="just"/>
            <a:r>
              <a:rPr lang="en-US" dirty="0"/>
              <a:t>CRO and SER – (lack of) cooperation with the ICTY</a:t>
            </a:r>
          </a:p>
          <a:p>
            <a:pPr algn="just"/>
            <a:r>
              <a:rPr lang="en-US" dirty="0"/>
              <a:t>Turkey‘s recognition of the Greek-Cypriot state</a:t>
            </a:r>
          </a:p>
          <a:p>
            <a:pPr algn="just"/>
            <a:r>
              <a:rPr lang="en-US" dirty="0"/>
              <a:t>Status of ethnic minorities in LAT and EST</a:t>
            </a:r>
          </a:p>
        </p:txBody>
      </p:sp>
    </p:spTree>
    <p:extLst>
      <p:ext uri="{BB962C8B-B14F-4D97-AF65-F5344CB8AC3E}">
        <p14:creationId xmlns:p14="http://schemas.microsoft.com/office/powerpoint/2010/main" val="499571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966"/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EU and democracy </a:t>
            </a:r>
            <a:br>
              <a:rPr lang="en-US" dirty="0"/>
            </a:br>
            <a:r>
              <a:rPr lang="en-US" dirty="0"/>
              <a:t>in the member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/>
            <a:r>
              <a:rPr lang="en-US" dirty="0"/>
              <a:t>the ability to sanction an EU member state is considerably weaker than an EU candidate country</a:t>
            </a:r>
          </a:p>
          <a:p>
            <a:pPr algn="just"/>
            <a:r>
              <a:rPr lang="en-US" dirty="0"/>
              <a:t>autonomy of EU institutions in such sanctions is limited</a:t>
            </a:r>
          </a:p>
          <a:p>
            <a:pPr algn="just"/>
            <a:r>
              <a:rPr lang="en-US" dirty="0"/>
              <a:t>if there is no compliance with the EU law, the Commission can turn to the CJEU</a:t>
            </a:r>
          </a:p>
          <a:p>
            <a:pPr algn="just"/>
            <a:r>
              <a:rPr lang="en-US" dirty="0"/>
              <a:t>limited and complicated procedures to deal with democratic backsliding</a:t>
            </a:r>
          </a:p>
        </p:txBody>
      </p:sp>
    </p:spTree>
    <p:extLst>
      <p:ext uri="{BB962C8B-B14F-4D97-AF65-F5344CB8AC3E}">
        <p14:creationId xmlns:p14="http://schemas.microsoft.com/office/powerpoint/2010/main" val="827578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168" y="764704"/>
            <a:ext cx="7924800" cy="1143000"/>
          </a:xfrm>
        </p:spPr>
        <p:txBody>
          <a:bodyPr/>
          <a:lstStyle/>
          <a:p>
            <a:pPr algn="ctr"/>
            <a:r>
              <a:rPr lang="en-US" dirty="0"/>
              <a:t>Procedure 1:Sanctions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76872"/>
            <a:ext cx="7693025" cy="4464496"/>
          </a:xfrm>
        </p:spPr>
        <p:txBody>
          <a:bodyPr/>
          <a:lstStyle/>
          <a:p>
            <a:pPr algn="just"/>
            <a:r>
              <a:rPr lang="en-US" sz="2700" dirty="0"/>
              <a:t>proposed by 1/3 of EU member states or the Commission</a:t>
            </a:r>
          </a:p>
          <a:p>
            <a:pPr algn="just"/>
            <a:r>
              <a:rPr lang="en-US" sz="2700" dirty="0"/>
              <a:t>assent by 2/3 of MEPs (representing a simple majority in the EP)</a:t>
            </a:r>
          </a:p>
          <a:p>
            <a:pPr algn="just"/>
            <a:r>
              <a:rPr lang="en-US" sz="2700" dirty="0"/>
              <a:t>unanimity in the European Council (excluding the country under consideration and the abstentions)</a:t>
            </a:r>
          </a:p>
          <a:p>
            <a:pPr algn="just"/>
            <a:r>
              <a:rPr lang="en-US" sz="2700" dirty="0"/>
              <a:t>the Council by a qualified majority agrees on sanctions:</a:t>
            </a:r>
          </a:p>
          <a:p>
            <a:pPr algn="just"/>
            <a:r>
              <a:rPr lang="en-US" sz="2700" dirty="0"/>
              <a:t>voting rights suspension in the Council</a:t>
            </a:r>
          </a:p>
        </p:txBody>
      </p:sp>
    </p:spTree>
    <p:extLst>
      <p:ext uri="{BB962C8B-B14F-4D97-AF65-F5344CB8AC3E}">
        <p14:creationId xmlns:p14="http://schemas.microsoft.com/office/powerpoint/2010/main" val="684035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Procedure 2: Concern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/>
            <a:r>
              <a:rPr lang="en-US" dirty="0"/>
              <a:t>“a preventive (political) procedure”: states the existence of a clear threat to liberal democratic norms in a member state:</a:t>
            </a:r>
          </a:p>
          <a:p>
            <a:pPr algn="just"/>
            <a:r>
              <a:rPr lang="en-US" dirty="0"/>
              <a:t>Initiated by 1/3 of EU members, or by the Commission, or by the parliament</a:t>
            </a:r>
          </a:p>
          <a:p>
            <a:pPr algn="just"/>
            <a:r>
              <a:rPr lang="en-US" dirty="0"/>
              <a:t>requires parliamentary assent and a 4/5 majority in the Council ((excluding the country under consideration and the abstentions)</a:t>
            </a:r>
          </a:p>
        </p:txBody>
      </p:sp>
    </p:spTree>
    <p:extLst>
      <p:ext uri="{BB962C8B-B14F-4D97-AF65-F5344CB8AC3E}">
        <p14:creationId xmlns:p14="http://schemas.microsoft.com/office/powerpoint/2010/main" val="24299145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1.4|79.8"/>
</p:tagLst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6876</TotalTime>
  <Words>1241</Words>
  <Application>Microsoft Macintosh PowerPoint</Application>
  <PresentationFormat>On-screen Show (4:3)</PresentationFormat>
  <Paragraphs>100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Wingdings</vt:lpstr>
      <vt:lpstr>Capsules</vt:lpstr>
      <vt:lpstr>Influences on East European Politics: The European Union</vt:lpstr>
      <vt:lpstr>How does the EU influence outside regimes?</vt:lpstr>
      <vt:lpstr>The framework for EU-CEE relations</vt:lpstr>
      <vt:lpstr>The Copenhagen Criteria (1993)</vt:lpstr>
      <vt:lpstr>The Scope of EU Conditionality</vt:lpstr>
      <vt:lpstr>Conditionality and its limits</vt:lpstr>
      <vt:lpstr>EU and democracy  in the member states</vt:lpstr>
      <vt:lpstr>Procedure 1:Sanctions</vt:lpstr>
      <vt:lpstr>Procedure 2: Concern</vt:lpstr>
      <vt:lpstr>Procedure 3:  A new rule of law mechanism</vt:lpstr>
      <vt:lpstr>Other Possible Measures</vt:lpstr>
      <vt:lpstr>Problems in Central Europe</vt:lpstr>
      <vt:lpstr>Why democratic backsliding?</vt:lpstr>
      <vt:lpstr>Why democratic backsliding?</vt:lpstr>
      <vt:lpstr>Missing Liberal Consensus?</vt:lpstr>
      <vt:lpstr>The “Other” Democratic Deficit</vt:lpstr>
      <vt:lpstr>Can an EU member state be an autocracy?</vt:lpstr>
      <vt:lpstr>Can an EU member state be an autocracy?</vt:lpstr>
      <vt:lpstr>Hungary (and Poland) in the EU</vt:lpstr>
      <vt:lpstr>Recent development</vt:lpstr>
      <vt:lpstr>Official and Potential EU Candidate Countries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Rybář</dc:creator>
  <cp:lastModifiedBy>Marek Rybar</cp:lastModifiedBy>
  <cp:revision>170</cp:revision>
  <cp:lastPrinted>2015-05-07T11:09:51Z</cp:lastPrinted>
  <dcterms:created xsi:type="dcterms:W3CDTF">2005-06-20T08:50:09Z</dcterms:created>
  <dcterms:modified xsi:type="dcterms:W3CDTF">2024-12-05T10:08:03Z</dcterms:modified>
</cp:coreProperties>
</file>